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91" r:id="rId2"/>
    <p:sldId id="282" r:id="rId3"/>
    <p:sldId id="296" r:id="rId4"/>
    <p:sldId id="303" r:id="rId5"/>
    <p:sldId id="304" r:id="rId6"/>
    <p:sldId id="308" r:id="rId7"/>
    <p:sldId id="307" r:id="rId8"/>
    <p:sldId id="306" r:id="rId9"/>
    <p:sldId id="305" r:id="rId10"/>
    <p:sldId id="294" r:id="rId11"/>
    <p:sldId id="309" r:id="rId12"/>
    <p:sldId id="288" r:id="rId13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54" autoAdjust="0"/>
    <p:restoredTop sz="95447" autoAdjust="0"/>
  </p:normalViewPr>
  <p:slideViewPr>
    <p:cSldViewPr snapToGrid="0" showGuides="1">
      <p:cViewPr>
        <p:scale>
          <a:sx n="75" d="100"/>
          <a:sy n="75" d="100"/>
        </p:scale>
        <p:origin x="398" y="322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3ACE2F-EA0E-4C08-84F5-F9E788C4DF56}" type="doc">
      <dgm:prSet loTypeId="urn:microsoft.com/office/officeart/2005/8/layout/cycle7" loCatId="cycle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zh-CN" altLang="en-US"/>
        </a:p>
      </dgm:t>
    </dgm:pt>
    <dgm:pt modelId="{D14B0D47-75DE-4F3C-9102-A52623C72977}">
      <dgm:prSet phldrT="[文本]"/>
      <dgm:spPr/>
      <dgm:t>
        <a:bodyPr/>
        <a:lstStyle/>
        <a:p>
          <a:r>
            <a:rPr lang="zh-CN" altLang="en-US" dirty="0"/>
            <a:t>采购</a:t>
          </a:r>
        </a:p>
      </dgm:t>
    </dgm:pt>
    <dgm:pt modelId="{62984049-058B-4B4C-9FCD-F2E678046A28}" type="parTrans" cxnId="{35897F31-E196-482C-86AF-8D2C0D1C8666}">
      <dgm:prSet/>
      <dgm:spPr/>
      <dgm:t>
        <a:bodyPr/>
        <a:lstStyle/>
        <a:p>
          <a:endParaRPr lang="zh-CN" altLang="en-US"/>
        </a:p>
      </dgm:t>
    </dgm:pt>
    <dgm:pt modelId="{20795E2C-A508-4B96-8BFB-A8668E94B785}" type="sibTrans" cxnId="{35897F31-E196-482C-86AF-8D2C0D1C8666}">
      <dgm:prSet/>
      <dgm:spPr/>
      <dgm:t>
        <a:bodyPr/>
        <a:lstStyle/>
        <a:p>
          <a:endParaRPr lang="zh-CN" altLang="en-US"/>
        </a:p>
      </dgm:t>
    </dgm:pt>
    <dgm:pt modelId="{17AFE5B7-BAE3-49E5-AD72-6B9164F6DC21}">
      <dgm:prSet phldrT="[文本]"/>
      <dgm:spPr/>
      <dgm:t>
        <a:bodyPr/>
        <a:lstStyle/>
        <a:p>
          <a:r>
            <a:rPr lang="zh-CN" altLang="en-US" dirty="0"/>
            <a:t>生产</a:t>
          </a:r>
        </a:p>
      </dgm:t>
    </dgm:pt>
    <dgm:pt modelId="{4E6BE38A-90D6-48FE-91C3-1E13C4BDAD77}" type="parTrans" cxnId="{A178C74F-43EE-4A4E-B366-86DF81EA321A}">
      <dgm:prSet/>
      <dgm:spPr/>
      <dgm:t>
        <a:bodyPr/>
        <a:lstStyle/>
        <a:p>
          <a:endParaRPr lang="zh-CN" altLang="en-US"/>
        </a:p>
      </dgm:t>
    </dgm:pt>
    <dgm:pt modelId="{A4FED56A-05F1-48FB-B01A-EBE477EF25FF}" type="sibTrans" cxnId="{A178C74F-43EE-4A4E-B366-86DF81EA321A}">
      <dgm:prSet/>
      <dgm:spPr/>
      <dgm:t>
        <a:bodyPr/>
        <a:lstStyle/>
        <a:p>
          <a:endParaRPr lang="zh-CN" altLang="en-US"/>
        </a:p>
      </dgm:t>
    </dgm:pt>
    <dgm:pt modelId="{ECB549C0-F343-4637-BC5D-708B7610DC94}">
      <dgm:prSet phldrT="[文本]"/>
      <dgm:spPr/>
      <dgm:t>
        <a:bodyPr/>
        <a:lstStyle/>
        <a:p>
          <a:r>
            <a:rPr lang="zh-CN" altLang="en-US" dirty="0"/>
            <a:t>销售</a:t>
          </a:r>
        </a:p>
      </dgm:t>
    </dgm:pt>
    <dgm:pt modelId="{F398BFFB-073F-4562-B4A2-C23FE412F64F}" type="parTrans" cxnId="{DCE4A756-743A-4A30-99C1-34672A382853}">
      <dgm:prSet/>
      <dgm:spPr/>
      <dgm:t>
        <a:bodyPr/>
        <a:lstStyle/>
        <a:p>
          <a:endParaRPr lang="zh-CN" altLang="en-US"/>
        </a:p>
      </dgm:t>
    </dgm:pt>
    <dgm:pt modelId="{B5CC5642-6F23-4869-9564-B80877252BBB}" type="sibTrans" cxnId="{DCE4A756-743A-4A30-99C1-34672A382853}">
      <dgm:prSet/>
      <dgm:spPr/>
      <dgm:t>
        <a:bodyPr/>
        <a:lstStyle/>
        <a:p>
          <a:endParaRPr lang="zh-CN" altLang="en-US"/>
        </a:p>
      </dgm:t>
    </dgm:pt>
    <dgm:pt modelId="{754B842C-2612-4F22-9BC7-C1391B1A21A3}" type="pres">
      <dgm:prSet presAssocID="{A63ACE2F-EA0E-4C08-84F5-F9E788C4DF56}" presName="Name0" presStyleCnt="0">
        <dgm:presLayoutVars>
          <dgm:dir/>
          <dgm:resizeHandles val="exact"/>
        </dgm:presLayoutVars>
      </dgm:prSet>
      <dgm:spPr/>
    </dgm:pt>
    <dgm:pt modelId="{EBCADC14-4AEE-4BE8-928E-3C9582EBC855}" type="pres">
      <dgm:prSet presAssocID="{D14B0D47-75DE-4F3C-9102-A52623C72977}" presName="node" presStyleLbl="node1" presStyleIdx="0" presStyleCnt="3">
        <dgm:presLayoutVars>
          <dgm:bulletEnabled val="1"/>
        </dgm:presLayoutVars>
      </dgm:prSet>
      <dgm:spPr/>
    </dgm:pt>
    <dgm:pt modelId="{5AF41030-2712-429C-AA4D-5720889A7CBA}" type="pres">
      <dgm:prSet presAssocID="{20795E2C-A508-4B96-8BFB-A8668E94B785}" presName="sibTrans" presStyleLbl="sibTrans2D1" presStyleIdx="0" presStyleCnt="3"/>
      <dgm:spPr/>
    </dgm:pt>
    <dgm:pt modelId="{AA768389-1789-4955-8F7C-2BE34DF45FD9}" type="pres">
      <dgm:prSet presAssocID="{20795E2C-A508-4B96-8BFB-A8668E94B785}" presName="connectorText" presStyleLbl="sibTrans2D1" presStyleIdx="0" presStyleCnt="3"/>
      <dgm:spPr/>
    </dgm:pt>
    <dgm:pt modelId="{C290CE56-6961-4C98-B227-4FA9E37555FE}" type="pres">
      <dgm:prSet presAssocID="{17AFE5B7-BAE3-49E5-AD72-6B9164F6DC21}" presName="node" presStyleLbl="node1" presStyleIdx="1" presStyleCnt="3">
        <dgm:presLayoutVars>
          <dgm:bulletEnabled val="1"/>
        </dgm:presLayoutVars>
      </dgm:prSet>
      <dgm:spPr/>
    </dgm:pt>
    <dgm:pt modelId="{A96FF62B-2C24-4B33-92FF-5AE2C3B79A17}" type="pres">
      <dgm:prSet presAssocID="{A4FED56A-05F1-48FB-B01A-EBE477EF25FF}" presName="sibTrans" presStyleLbl="sibTrans2D1" presStyleIdx="1" presStyleCnt="3"/>
      <dgm:spPr/>
    </dgm:pt>
    <dgm:pt modelId="{E5B2EFFE-CC67-4207-A777-A33896C5973B}" type="pres">
      <dgm:prSet presAssocID="{A4FED56A-05F1-48FB-B01A-EBE477EF25FF}" presName="connectorText" presStyleLbl="sibTrans2D1" presStyleIdx="1" presStyleCnt="3"/>
      <dgm:spPr/>
    </dgm:pt>
    <dgm:pt modelId="{5717447A-EBE5-4D8D-B595-CF8D12843D55}" type="pres">
      <dgm:prSet presAssocID="{ECB549C0-F343-4637-BC5D-708B7610DC94}" presName="node" presStyleLbl="node1" presStyleIdx="2" presStyleCnt="3">
        <dgm:presLayoutVars>
          <dgm:bulletEnabled val="1"/>
        </dgm:presLayoutVars>
      </dgm:prSet>
      <dgm:spPr/>
    </dgm:pt>
    <dgm:pt modelId="{24FF4E46-E906-4B58-9902-8B489F46CA1B}" type="pres">
      <dgm:prSet presAssocID="{B5CC5642-6F23-4869-9564-B80877252BBB}" presName="sibTrans" presStyleLbl="sibTrans2D1" presStyleIdx="2" presStyleCnt="3"/>
      <dgm:spPr/>
    </dgm:pt>
    <dgm:pt modelId="{27E8474E-630D-4E68-B016-1D88DEA8BB77}" type="pres">
      <dgm:prSet presAssocID="{B5CC5642-6F23-4869-9564-B80877252BBB}" presName="connectorText" presStyleLbl="sibTrans2D1" presStyleIdx="2" presStyleCnt="3"/>
      <dgm:spPr/>
    </dgm:pt>
  </dgm:ptLst>
  <dgm:cxnLst>
    <dgm:cxn modelId="{D45B1E02-4494-4A07-98BD-5DF93DC784CB}" type="presOf" srcId="{17AFE5B7-BAE3-49E5-AD72-6B9164F6DC21}" destId="{C290CE56-6961-4C98-B227-4FA9E37555FE}" srcOrd="0" destOrd="0" presId="urn:microsoft.com/office/officeart/2005/8/layout/cycle7"/>
    <dgm:cxn modelId="{2266B20C-2275-4826-9418-AFC07042CE83}" type="presOf" srcId="{ECB549C0-F343-4637-BC5D-708B7610DC94}" destId="{5717447A-EBE5-4D8D-B595-CF8D12843D55}" srcOrd="0" destOrd="0" presId="urn:microsoft.com/office/officeart/2005/8/layout/cycle7"/>
    <dgm:cxn modelId="{96BD0F24-70AF-411B-A387-F46D0708EEBF}" type="presOf" srcId="{A63ACE2F-EA0E-4C08-84F5-F9E788C4DF56}" destId="{754B842C-2612-4F22-9BC7-C1391B1A21A3}" srcOrd="0" destOrd="0" presId="urn:microsoft.com/office/officeart/2005/8/layout/cycle7"/>
    <dgm:cxn modelId="{35897F31-E196-482C-86AF-8D2C0D1C8666}" srcId="{A63ACE2F-EA0E-4C08-84F5-F9E788C4DF56}" destId="{D14B0D47-75DE-4F3C-9102-A52623C72977}" srcOrd="0" destOrd="0" parTransId="{62984049-058B-4B4C-9FCD-F2E678046A28}" sibTransId="{20795E2C-A508-4B96-8BFB-A8668E94B785}"/>
    <dgm:cxn modelId="{A6E88B65-B8F3-4048-BAFB-E1D7B15ADA3C}" type="presOf" srcId="{B5CC5642-6F23-4869-9564-B80877252BBB}" destId="{27E8474E-630D-4E68-B016-1D88DEA8BB77}" srcOrd="1" destOrd="0" presId="urn:microsoft.com/office/officeart/2005/8/layout/cycle7"/>
    <dgm:cxn modelId="{0273334D-65BD-4B1D-8E59-8C2C41E8ADBA}" type="presOf" srcId="{A4FED56A-05F1-48FB-B01A-EBE477EF25FF}" destId="{E5B2EFFE-CC67-4207-A777-A33896C5973B}" srcOrd="1" destOrd="0" presId="urn:microsoft.com/office/officeart/2005/8/layout/cycle7"/>
    <dgm:cxn modelId="{727B406D-1725-44EF-8B51-2A7FC487054C}" type="presOf" srcId="{20795E2C-A508-4B96-8BFB-A8668E94B785}" destId="{AA768389-1789-4955-8F7C-2BE34DF45FD9}" srcOrd="1" destOrd="0" presId="urn:microsoft.com/office/officeart/2005/8/layout/cycle7"/>
    <dgm:cxn modelId="{A178C74F-43EE-4A4E-B366-86DF81EA321A}" srcId="{A63ACE2F-EA0E-4C08-84F5-F9E788C4DF56}" destId="{17AFE5B7-BAE3-49E5-AD72-6B9164F6DC21}" srcOrd="1" destOrd="0" parTransId="{4E6BE38A-90D6-48FE-91C3-1E13C4BDAD77}" sibTransId="{A4FED56A-05F1-48FB-B01A-EBE477EF25FF}"/>
    <dgm:cxn modelId="{DCE4A756-743A-4A30-99C1-34672A382853}" srcId="{A63ACE2F-EA0E-4C08-84F5-F9E788C4DF56}" destId="{ECB549C0-F343-4637-BC5D-708B7610DC94}" srcOrd="2" destOrd="0" parTransId="{F398BFFB-073F-4562-B4A2-C23FE412F64F}" sibTransId="{B5CC5642-6F23-4869-9564-B80877252BBB}"/>
    <dgm:cxn modelId="{78F5F458-2723-40E2-AE4C-51373546323C}" type="presOf" srcId="{D14B0D47-75DE-4F3C-9102-A52623C72977}" destId="{EBCADC14-4AEE-4BE8-928E-3C9582EBC855}" srcOrd="0" destOrd="0" presId="urn:microsoft.com/office/officeart/2005/8/layout/cycle7"/>
    <dgm:cxn modelId="{3EB26480-E7B0-45FE-91AF-2604FF57837B}" type="presOf" srcId="{B5CC5642-6F23-4869-9564-B80877252BBB}" destId="{24FF4E46-E906-4B58-9902-8B489F46CA1B}" srcOrd="0" destOrd="0" presId="urn:microsoft.com/office/officeart/2005/8/layout/cycle7"/>
    <dgm:cxn modelId="{6AF75AA0-AD6E-4E3E-BB49-E6DF6A8BEB39}" type="presOf" srcId="{A4FED56A-05F1-48FB-B01A-EBE477EF25FF}" destId="{A96FF62B-2C24-4B33-92FF-5AE2C3B79A17}" srcOrd="0" destOrd="0" presId="urn:microsoft.com/office/officeart/2005/8/layout/cycle7"/>
    <dgm:cxn modelId="{B9E144EA-E2D4-4753-BE91-D78B366B8E3B}" type="presOf" srcId="{20795E2C-A508-4B96-8BFB-A8668E94B785}" destId="{5AF41030-2712-429C-AA4D-5720889A7CBA}" srcOrd="0" destOrd="0" presId="urn:microsoft.com/office/officeart/2005/8/layout/cycle7"/>
    <dgm:cxn modelId="{D38E2003-B9EC-4CC9-B889-9740482A9C66}" type="presParOf" srcId="{754B842C-2612-4F22-9BC7-C1391B1A21A3}" destId="{EBCADC14-4AEE-4BE8-928E-3C9582EBC855}" srcOrd="0" destOrd="0" presId="urn:microsoft.com/office/officeart/2005/8/layout/cycle7"/>
    <dgm:cxn modelId="{739AD533-DAEB-4620-B6B8-4A848B7075B5}" type="presParOf" srcId="{754B842C-2612-4F22-9BC7-C1391B1A21A3}" destId="{5AF41030-2712-429C-AA4D-5720889A7CBA}" srcOrd="1" destOrd="0" presId="urn:microsoft.com/office/officeart/2005/8/layout/cycle7"/>
    <dgm:cxn modelId="{1721C96F-EF0E-43E6-9662-582BE8D4F83D}" type="presParOf" srcId="{5AF41030-2712-429C-AA4D-5720889A7CBA}" destId="{AA768389-1789-4955-8F7C-2BE34DF45FD9}" srcOrd="0" destOrd="0" presId="urn:microsoft.com/office/officeart/2005/8/layout/cycle7"/>
    <dgm:cxn modelId="{F06B3F3B-0698-4A66-97AE-70557EC737FA}" type="presParOf" srcId="{754B842C-2612-4F22-9BC7-C1391B1A21A3}" destId="{C290CE56-6961-4C98-B227-4FA9E37555FE}" srcOrd="2" destOrd="0" presId="urn:microsoft.com/office/officeart/2005/8/layout/cycle7"/>
    <dgm:cxn modelId="{5A555557-B90E-42FF-ABA0-74E8A9141018}" type="presParOf" srcId="{754B842C-2612-4F22-9BC7-C1391B1A21A3}" destId="{A96FF62B-2C24-4B33-92FF-5AE2C3B79A17}" srcOrd="3" destOrd="0" presId="urn:microsoft.com/office/officeart/2005/8/layout/cycle7"/>
    <dgm:cxn modelId="{44727EF6-56DA-4E8F-89E4-BA9F181E1F29}" type="presParOf" srcId="{A96FF62B-2C24-4B33-92FF-5AE2C3B79A17}" destId="{E5B2EFFE-CC67-4207-A777-A33896C5973B}" srcOrd="0" destOrd="0" presId="urn:microsoft.com/office/officeart/2005/8/layout/cycle7"/>
    <dgm:cxn modelId="{83E2979A-3358-4879-909F-25BA3EF6C9AA}" type="presParOf" srcId="{754B842C-2612-4F22-9BC7-C1391B1A21A3}" destId="{5717447A-EBE5-4D8D-B595-CF8D12843D55}" srcOrd="4" destOrd="0" presId="urn:microsoft.com/office/officeart/2005/8/layout/cycle7"/>
    <dgm:cxn modelId="{E787E3C7-7BF6-4DD2-BB0D-D913C44598A8}" type="presParOf" srcId="{754B842C-2612-4F22-9BC7-C1391B1A21A3}" destId="{24FF4E46-E906-4B58-9902-8B489F46CA1B}" srcOrd="5" destOrd="0" presId="urn:microsoft.com/office/officeart/2005/8/layout/cycle7"/>
    <dgm:cxn modelId="{50E7B5BD-AF9C-45BA-921E-A10073826B70}" type="presParOf" srcId="{24FF4E46-E906-4B58-9902-8B489F46CA1B}" destId="{27E8474E-630D-4E68-B016-1D88DEA8BB77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CADC14-4AEE-4BE8-928E-3C9582EBC855}">
      <dsp:nvSpPr>
        <dsp:cNvPr id="0" name=""/>
        <dsp:cNvSpPr/>
      </dsp:nvSpPr>
      <dsp:spPr>
        <a:xfrm>
          <a:off x="978413" y="19139"/>
          <a:ext cx="1183911" cy="59195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采购</a:t>
          </a:r>
        </a:p>
      </dsp:txBody>
      <dsp:txXfrm>
        <a:off x="995751" y="36477"/>
        <a:ext cx="1149235" cy="557279"/>
      </dsp:txXfrm>
    </dsp:sp>
    <dsp:sp modelId="{5AF41030-2712-429C-AA4D-5720889A7CBA}">
      <dsp:nvSpPr>
        <dsp:cNvPr id="0" name=""/>
        <dsp:cNvSpPr/>
      </dsp:nvSpPr>
      <dsp:spPr>
        <a:xfrm rot="3600000">
          <a:off x="1750537" y="1058486"/>
          <a:ext cx="617650" cy="20718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900" kern="1200"/>
        </a:p>
      </dsp:txBody>
      <dsp:txXfrm>
        <a:off x="1812692" y="1099923"/>
        <a:ext cx="493340" cy="124310"/>
      </dsp:txXfrm>
    </dsp:sp>
    <dsp:sp modelId="{C290CE56-6961-4C98-B227-4FA9E37555FE}">
      <dsp:nvSpPr>
        <dsp:cNvPr id="0" name=""/>
        <dsp:cNvSpPr/>
      </dsp:nvSpPr>
      <dsp:spPr>
        <a:xfrm>
          <a:off x="1956401" y="1713063"/>
          <a:ext cx="1183911" cy="59195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生产</a:t>
          </a:r>
        </a:p>
      </dsp:txBody>
      <dsp:txXfrm>
        <a:off x="1973739" y="1730401"/>
        <a:ext cx="1149235" cy="557279"/>
      </dsp:txXfrm>
    </dsp:sp>
    <dsp:sp modelId="{A96FF62B-2C24-4B33-92FF-5AE2C3B79A17}">
      <dsp:nvSpPr>
        <dsp:cNvPr id="0" name=""/>
        <dsp:cNvSpPr/>
      </dsp:nvSpPr>
      <dsp:spPr>
        <a:xfrm rot="10800000">
          <a:off x="1261544" y="1905448"/>
          <a:ext cx="617650" cy="20718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153079"/>
            <a:satOff val="-17990"/>
            <a:lumOff val="2038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900" kern="1200"/>
        </a:p>
      </dsp:txBody>
      <dsp:txXfrm rot="10800000">
        <a:off x="1323699" y="1946885"/>
        <a:ext cx="493340" cy="124310"/>
      </dsp:txXfrm>
    </dsp:sp>
    <dsp:sp modelId="{5717447A-EBE5-4D8D-B595-CF8D12843D55}">
      <dsp:nvSpPr>
        <dsp:cNvPr id="0" name=""/>
        <dsp:cNvSpPr/>
      </dsp:nvSpPr>
      <dsp:spPr>
        <a:xfrm>
          <a:off x="426" y="1713063"/>
          <a:ext cx="1183911" cy="59195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销售</a:t>
          </a:r>
        </a:p>
      </dsp:txBody>
      <dsp:txXfrm>
        <a:off x="17764" y="1730401"/>
        <a:ext cx="1149235" cy="557279"/>
      </dsp:txXfrm>
    </dsp:sp>
    <dsp:sp modelId="{24FF4E46-E906-4B58-9902-8B489F46CA1B}">
      <dsp:nvSpPr>
        <dsp:cNvPr id="0" name=""/>
        <dsp:cNvSpPr/>
      </dsp:nvSpPr>
      <dsp:spPr>
        <a:xfrm rot="18000000">
          <a:off x="772550" y="1058486"/>
          <a:ext cx="617650" cy="20718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306158"/>
            <a:satOff val="-35980"/>
            <a:lumOff val="407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900" kern="1200"/>
        </a:p>
      </dsp:txBody>
      <dsp:txXfrm>
        <a:off x="834705" y="1099923"/>
        <a:ext cx="493340" cy="124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5A037-BCD1-4D52-A534-7861AB4DAC00}" type="datetimeFigureOut">
              <a:rPr lang="zh-CN" altLang="en-US" smtClean="0"/>
              <a:t>2025/2/25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39E68-48CC-45C1-A51A-2ED1BA43CF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161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807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922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393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421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379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837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7640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6735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22" r="43119"/>
          <a:stretch/>
        </p:blipFill>
        <p:spPr>
          <a:xfrm rot="5400000" flipH="1">
            <a:off x="-661477" y="661479"/>
            <a:ext cx="3166270" cy="184331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22" r="43119"/>
          <a:stretch/>
        </p:blipFill>
        <p:spPr>
          <a:xfrm rot="16200000" flipH="1">
            <a:off x="9687209" y="4353208"/>
            <a:ext cx="3166270" cy="1843312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</p:spTree>
    <p:extLst>
      <p:ext uri="{BB962C8B-B14F-4D97-AF65-F5344CB8AC3E}">
        <p14:creationId xmlns:p14="http://schemas.microsoft.com/office/powerpoint/2010/main" val="54996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691" y="0"/>
            <a:ext cx="6209309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78541" y="2514915"/>
            <a:ext cx="4373313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MES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追溯功能介绍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277133" y="3892830"/>
            <a:ext cx="9144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185076" y="3240116"/>
            <a:ext cx="5663730" cy="2868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lnSpc>
                <a:spcPct val="114000"/>
              </a:lnSpc>
              <a:defRPr/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MES traceability function introduction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78541" y="411060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dirty="0">
                <a:solidFill>
                  <a:schemeClr val="accent1"/>
                </a:solidFill>
              </a:rPr>
              <a:t>广东威铝铝业股份有限公司</a:t>
            </a:r>
          </a:p>
        </p:txBody>
      </p:sp>
      <p:pic>
        <p:nvPicPr>
          <p:cNvPr id="9" name="图片 8" descr="2016威铝标准LOGO.ep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9233" y="255526"/>
            <a:ext cx="18478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文本框 9"/>
          <p:cNvSpPr txBox="1"/>
          <p:nvPr/>
        </p:nvSpPr>
        <p:spPr>
          <a:xfrm>
            <a:off x="1146791" y="4476446"/>
            <a:ext cx="5663730" cy="2868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Guangdong Victor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.Aluminum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Co.,Ltd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3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08602" y="363066"/>
            <a:ext cx="316945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8.1 -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不合格评审</a:t>
            </a: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364FB4CC-C291-4849-85D7-B700A0FC92BB}"/>
              </a:ext>
            </a:extLst>
          </p:cNvPr>
          <p:cNvGrpSpPr/>
          <p:nvPr/>
        </p:nvGrpSpPr>
        <p:grpSpPr>
          <a:xfrm>
            <a:off x="679942" y="1213669"/>
            <a:ext cx="11412688" cy="881145"/>
            <a:chOff x="874713" y="3385540"/>
            <a:chExt cx="10595639" cy="485526"/>
          </a:xfrm>
        </p:grpSpPr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667E39A9-515A-4647-B4FD-5D7779A3BFD1}"/>
                </a:ext>
              </a:extLst>
            </p:cNvPr>
            <p:cNvSpPr/>
            <p:nvPr/>
          </p:nvSpPr>
          <p:spPr>
            <a:xfrm>
              <a:off x="874713" y="3640636"/>
              <a:ext cx="10595639" cy="2304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fontAlgn="auto" latinLnBrk="1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rgbClr val="C00000"/>
                  </a:solidFill>
                  <a:latin typeface="+mj-ea"/>
                  <a:ea typeface="+mj-ea"/>
                  <a:sym typeface="+mn-ea"/>
                </a:rPr>
                <a:t>①</a:t>
              </a:r>
              <a:r>
                <a:rPr lang="en-US" altLang="zh-CN" sz="1600" dirty="0">
                  <a:solidFill>
                    <a:srgbClr val="C00000"/>
                  </a:solidFill>
                  <a:latin typeface="+mj-ea"/>
                  <a:ea typeface="+mj-ea"/>
                  <a:sym typeface="+mn-ea"/>
                </a:rPr>
                <a:t>MES-</a:t>
              </a:r>
              <a:r>
                <a:rPr lang="zh-CN" altLang="en-US" sz="1600" dirty="0">
                  <a:solidFill>
                    <a:srgbClr val="C00000"/>
                  </a:solidFill>
                  <a:latin typeface="+mj-ea"/>
                  <a:ea typeface="+mj-ea"/>
                  <a:sym typeface="+mn-ea"/>
                </a:rPr>
                <a:t>报工不合格 → ②</a:t>
              </a:r>
              <a:r>
                <a:rPr lang="en-US" altLang="zh-CN" sz="1600" dirty="0">
                  <a:solidFill>
                    <a:srgbClr val="C00000"/>
                  </a:solidFill>
                  <a:latin typeface="+mj-ea"/>
                  <a:ea typeface="+mj-ea"/>
                  <a:sym typeface="+mn-ea"/>
                </a:rPr>
                <a:t>MES-</a:t>
              </a:r>
              <a:r>
                <a:rPr lang="zh-CN" altLang="en-US" sz="1600" dirty="0">
                  <a:solidFill>
                    <a:srgbClr val="C00000"/>
                  </a:solidFill>
                  <a:latin typeface="+mj-ea"/>
                  <a:ea typeface="+mj-ea"/>
                  <a:sym typeface="+mn-ea"/>
                </a:rPr>
                <a:t>现场不合格评审 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→ ③自动生成流程推送</a:t>
              </a: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OA 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→ ④</a:t>
              </a: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OA-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跨部门评审 → ⑤</a:t>
              </a: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MES-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决策回传并处理</a:t>
              </a: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D245811C-0B46-4C84-BFBF-64F87B6B2234}"/>
                </a:ext>
              </a:extLst>
            </p:cNvPr>
            <p:cNvSpPr/>
            <p:nvPr/>
          </p:nvSpPr>
          <p:spPr>
            <a:xfrm>
              <a:off x="874713" y="3385540"/>
              <a:ext cx="4565980" cy="2743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MES-OA</a:t>
              </a:r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系统联动，数据交互</a:t>
              </a:r>
            </a:p>
          </p:txBody>
        </p: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id="{F48233DF-3731-44CA-A2A1-4CEF817B6EDE}"/>
              </a:ext>
            </a:extLst>
          </p:cNvPr>
          <p:cNvSpPr txBox="1"/>
          <p:nvPr/>
        </p:nvSpPr>
        <p:spPr>
          <a:xfrm>
            <a:off x="566542" y="2567497"/>
            <a:ext cx="11080685" cy="36933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j-ea"/>
                <a:ea typeface="+mj-ea"/>
              </a:rPr>
              <a:t>生产箱单：</a:t>
            </a:r>
            <a:r>
              <a:rPr lang="en-US" altLang="zh-CN" dirty="0">
                <a:latin typeface="+mj-ea"/>
                <a:ea typeface="+mj-ea"/>
              </a:rPr>
              <a:t>PL202502120520           </a:t>
            </a:r>
            <a:r>
              <a:rPr lang="zh-CN" altLang="en-US" dirty="0">
                <a:latin typeface="+mj-ea"/>
                <a:ea typeface="+mj-ea"/>
              </a:rPr>
              <a:t>不合格评审单：</a:t>
            </a:r>
            <a:r>
              <a:rPr lang="en-US" altLang="zh-CN" dirty="0">
                <a:effectLst/>
                <a:latin typeface="+mj-ea"/>
                <a:ea typeface="+mj-ea"/>
              </a:rPr>
              <a:t> QJ2502170009            </a:t>
            </a:r>
            <a:r>
              <a:rPr lang="zh-CN" altLang="en-US" dirty="0">
                <a:effectLst/>
                <a:latin typeface="+mj-ea"/>
                <a:ea typeface="+mj-ea"/>
              </a:rPr>
              <a:t>周装箱编码：</a:t>
            </a:r>
            <a:r>
              <a:rPr lang="en-US" altLang="zh-CN" dirty="0">
                <a:effectLst/>
                <a:latin typeface="+mj-ea"/>
                <a:ea typeface="+mj-ea"/>
              </a:rPr>
              <a:t>ZZGZTL000256  </a:t>
            </a:r>
            <a:endParaRPr lang="zh-CN" altLang="en-US" dirty="0">
              <a:latin typeface="+mj-ea"/>
              <a:ea typeface="+mj-ea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579BBCF-BA4D-4435-A5FE-EFE31F7D9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593" y="3485333"/>
            <a:ext cx="5654263" cy="27479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Rectangle: Rounded Corners 10">
            <a:extLst>
              <a:ext uri="{FF2B5EF4-FFF2-40B4-BE49-F238E27FC236}">
                <a16:creationId xmlns:a16="http://schemas.microsoft.com/office/drawing/2014/main" id="{E97FCD5B-E7A0-4854-A536-9EF3F625343F}"/>
              </a:ext>
            </a:extLst>
          </p:cNvPr>
          <p:cNvSpPr/>
          <p:nvPr/>
        </p:nvSpPr>
        <p:spPr>
          <a:xfrm>
            <a:off x="5518149" y="3485333"/>
            <a:ext cx="546101" cy="4013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①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D3DE646-BDF0-4B93-9909-E6F55D790F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257" y="3485334"/>
            <a:ext cx="5479143" cy="27445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Rectangle: Rounded Corners 10">
            <a:extLst>
              <a:ext uri="{FF2B5EF4-FFF2-40B4-BE49-F238E27FC236}">
                <a16:creationId xmlns:a16="http://schemas.microsoft.com/office/drawing/2014/main" id="{E74701D8-DF36-4DBB-8258-A9E02B98B168}"/>
              </a:ext>
            </a:extLst>
          </p:cNvPr>
          <p:cNvSpPr/>
          <p:nvPr/>
        </p:nvSpPr>
        <p:spPr>
          <a:xfrm>
            <a:off x="11290299" y="3485333"/>
            <a:ext cx="546101" cy="4013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②</a:t>
            </a:r>
          </a:p>
        </p:txBody>
      </p: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715B80E6-0711-40CE-BCB2-697918A02AFB}"/>
              </a:ext>
            </a:extLst>
          </p:cNvPr>
          <p:cNvCxnSpPr>
            <a:cxnSpLocks/>
          </p:cNvCxnSpPr>
          <p:nvPr/>
        </p:nvCxnSpPr>
        <p:spPr>
          <a:xfrm flipV="1">
            <a:off x="1959429" y="2936829"/>
            <a:ext cx="537028" cy="5485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C21AFC0F-BCE5-43D7-872B-52B30FFA5D26}"/>
              </a:ext>
            </a:extLst>
          </p:cNvPr>
          <p:cNvCxnSpPr>
            <a:cxnSpLocks/>
          </p:cNvCxnSpPr>
          <p:nvPr/>
        </p:nvCxnSpPr>
        <p:spPr>
          <a:xfrm flipH="1" flipV="1">
            <a:off x="6633029" y="2936829"/>
            <a:ext cx="391885" cy="94980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BEDEE52F-DE65-4C52-9B3D-101811873C9B}"/>
              </a:ext>
            </a:extLst>
          </p:cNvPr>
          <p:cNvCxnSpPr>
            <a:cxnSpLocks/>
          </p:cNvCxnSpPr>
          <p:nvPr/>
        </p:nvCxnSpPr>
        <p:spPr>
          <a:xfrm flipV="1">
            <a:off x="7590971" y="2936829"/>
            <a:ext cx="1582058" cy="273825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4440A20D-BA75-4980-8FB4-896CCCCCAA46}"/>
              </a:ext>
            </a:extLst>
          </p:cNvPr>
          <p:cNvCxnSpPr>
            <a:cxnSpLocks/>
          </p:cNvCxnSpPr>
          <p:nvPr/>
        </p:nvCxnSpPr>
        <p:spPr>
          <a:xfrm>
            <a:off x="6077856" y="5644333"/>
            <a:ext cx="947058" cy="2049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20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05AE79D3-5406-4F52-A327-AEDB3C1CF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0424" y="1214105"/>
            <a:ext cx="5119493" cy="37781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908602" y="363066"/>
            <a:ext cx="316945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8.2 -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不合格评审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7ECFBE4-31F6-4374-9C6B-BE50AE5928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709"/>
          <a:stretch/>
        </p:blipFill>
        <p:spPr>
          <a:xfrm>
            <a:off x="553571" y="1212943"/>
            <a:ext cx="5638123" cy="30551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Rectangle: Rounded Corners 10">
            <a:extLst>
              <a:ext uri="{FF2B5EF4-FFF2-40B4-BE49-F238E27FC236}">
                <a16:creationId xmlns:a16="http://schemas.microsoft.com/office/drawing/2014/main" id="{EC5AD86C-4DF5-4EB2-A2CA-8DA277C07A72}"/>
              </a:ext>
            </a:extLst>
          </p:cNvPr>
          <p:cNvSpPr/>
          <p:nvPr/>
        </p:nvSpPr>
        <p:spPr>
          <a:xfrm>
            <a:off x="5558986" y="1210618"/>
            <a:ext cx="632708" cy="4013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③</a:t>
            </a:r>
          </a:p>
        </p:txBody>
      </p:sp>
      <p:sp>
        <p:nvSpPr>
          <p:cNvPr id="24" name="Rectangle: Rounded Corners 10">
            <a:extLst>
              <a:ext uri="{FF2B5EF4-FFF2-40B4-BE49-F238E27FC236}">
                <a16:creationId xmlns:a16="http://schemas.microsoft.com/office/drawing/2014/main" id="{084D066A-63FA-4869-8460-97AD98F5C87C}"/>
              </a:ext>
            </a:extLst>
          </p:cNvPr>
          <p:cNvSpPr/>
          <p:nvPr/>
        </p:nvSpPr>
        <p:spPr>
          <a:xfrm>
            <a:off x="10897209" y="1214105"/>
            <a:ext cx="632708" cy="4013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④</a:t>
            </a:r>
          </a:p>
        </p:txBody>
      </p: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1E46E882-8FD2-4B75-94DA-2C5F90BE5091}"/>
              </a:ext>
            </a:extLst>
          </p:cNvPr>
          <p:cNvCxnSpPr>
            <a:cxnSpLocks/>
            <a:endCxn id="47" idx="1"/>
          </p:cNvCxnSpPr>
          <p:nvPr/>
        </p:nvCxnSpPr>
        <p:spPr>
          <a:xfrm flipV="1">
            <a:off x="3765665" y="547732"/>
            <a:ext cx="2813935" cy="122288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F48233DF-3731-44CA-A2A1-4CEF817B6EDE}"/>
              </a:ext>
            </a:extLst>
          </p:cNvPr>
          <p:cNvSpPr txBox="1"/>
          <p:nvPr/>
        </p:nvSpPr>
        <p:spPr>
          <a:xfrm>
            <a:off x="6579600" y="363066"/>
            <a:ext cx="3594254" cy="36933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+mj-ea"/>
                <a:ea typeface="+mj-ea"/>
              </a:rPr>
              <a:t>不合格评审单：</a:t>
            </a:r>
            <a:r>
              <a:rPr lang="en-US" altLang="zh-CN" dirty="0">
                <a:effectLst/>
                <a:latin typeface="+mj-ea"/>
                <a:ea typeface="+mj-ea"/>
              </a:rPr>
              <a:t> QJ2502170009</a:t>
            </a:r>
            <a:endParaRPr lang="zh-CN" altLang="en-US" dirty="0">
              <a:latin typeface="+mj-ea"/>
              <a:ea typeface="+mj-ea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246C1148-B4E8-477C-BB7B-212CF0DD8B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4986" y="4533176"/>
            <a:ext cx="2721357" cy="22091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6" name="Rectangle: Rounded Corners 10">
            <a:extLst>
              <a:ext uri="{FF2B5EF4-FFF2-40B4-BE49-F238E27FC236}">
                <a16:creationId xmlns:a16="http://schemas.microsoft.com/office/drawing/2014/main" id="{9DDCEBB7-3714-45A9-86E4-496FD5C3A4AC}"/>
              </a:ext>
            </a:extLst>
          </p:cNvPr>
          <p:cNvSpPr/>
          <p:nvPr/>
        </p:nvSpPr>
        <p:spPr>
          <a:xfrm>
            <a:off x="4493635" y="4533176"/>
            <a:ext cx="632708" cy="4013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⑤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7F93A7BE-AA51-435C-920A-AA1CE6AD7244}"/>
              </a:ext>
            </a:extLst>
          </p:cNvPr>
          <p:cNvSpPr/>
          <p:nvPr/>
        </p:nvSpPr>
        <p:spPr>
          <a:xfrm>
            <a:off x="5938007" y="5436307"/>
            <a:ext cx="4959202" cy="115685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fontAlgn="auto" latinLnBrk="1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sym typeface="+mn-ea"/>
              </a:rPr>
              <a:t>①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sym typeface="+mn-ea"/>
              </a:rPr>
              <a:t>MES-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sym typeface="+mn-ea"/>
              </a:rPr>
              <a:t>报工不合格 → ②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sym typeface="+mn-ea"/>
              </a:rPr>
              <a:t>MES-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sym typeface="+mn-ea"/>
              </a:rPr>
              <a:t>现场不合格评审 → 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  <a:sym typeface="+mn-ea"/>
            </a:endParaRPr>
          </a:p>
          <a:p>
            <a:pPr lvl="0" fontAlgn="auto" latinLnBrk="1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③自动生成流程推送</a:t>
            </a:r>
            <a:r>
              <a:rPr lang="en-US" altLang="zh-CN" sz="1600" dirty="0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OA </a:t>
            </a:r>
            <a:r>
              <a:rPr lang="zh-CN" altLang="en-US" sz="1600" dirty="0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→ ④</a:t>
            </a:r>
            <a:r>
              <a:rPr lang="en-US" altLang="zh-CN" sz="1600" dirty="0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OA-</a:t>
            </a:r>
            <a:r>
              <a:rPr lang="zh-CN" altLang="en-US" sz="1600" dirty="0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跨部门评审 → </a:t>
            </a:r>
            <a:endParaRPr lang="en-US" altLang="zh-CN" sz="1600" dirty="0">
              <a:solidFill>
                <a:srgbClr val="C00000"/>
              </a:solidFill>
              <a:latin typeface="+mj-ea"/>
              <a:ea typeface="+mj-ea"/>
              <a:sym typeface="+mn-ea"/>
            </a:endParaRPr>
          </a:p>
          <a:p>
            <a:pPr lvl="0" fontAlgn="auto" latinLnBrk="1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⑤</a:t>
            </a:r>
            <a:r>
              <a:rPr lang="en-US" altLang="zh-CN" sz="1600" dirty="0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MES-</a:t>
            </a:r>
            <a:r>
              <a:rPr lang="zh-CN" altLang="en-US" sz="1600" dirty="0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决策回传并处理</a:t>
            </a:r>
          </a:p>
        </p:txBody>
      </p:sp>
      <p:sp>
        <p:nvSpPr>
          <p:cNvPr id="17" name="箭头: 右 16">
            <a:extLst>
              <a:ext uri="{FF2B5EF4-FFF2-40B4-BE49-F238E27FC236}">
                <a16:creationId xmlns:a16="http://schemas.microsoft.com/office/drawing/2014/main" id="{0891B78A-3816-4A2F-B867-DFBD1F6735B0}"/>
              </a:ext>
            </a:extLst>
          </p:cNvPr>
          <p:cNvSpPr/>
          <p:nvPr/>
        </p:nvSpPr>
        <p:spPr>
          <a:xfrm>
            <a:off x="5827580" y="2678490"/>
            <a:ext cx="1116134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箭头: 右 28">
            <a:extLst>
              <a:ext uri="{FF2B5EF4-FFF2-40B4-BE49-F238E27FC236}">
                <a16:creationId xmlns:a16="http://schemas.microsoft.com/office/drawing/2014/main" id="{00B4A355-16A4-4031-94BE-D1199A76EB19}"/>
              </a:ext>
            </a:extLst>
          </p:cNvPr>
          <p:cNvSpPr/>
          <p:nvPr/>
        </p:nvSpPr>
        <p:spPr>
          <a:xfrm rot="9057935">
            <a:off x="5463466" y="4475461"/>
            <a:ext cx="1116134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3187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691" y="0"/>
            <a:ext cx="6209309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34908" y="2959588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感谢您的观看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333500" y="4337503"/>
            <a:ext cx="9144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241443" y="3684789"/>
            <a:ext cx="5663730" cy="2868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Thanks for your watching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203158" y="1846977"/>
            <a:ext cx="2236510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2025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34908" y="4555277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dirty="0">
                <a:solidFill>
                  <a:schemeClr val="accent1"/>
                </a:solidFill>
              </a:rPr>
              <a:t>广东威铝铝业股份有限公司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203158" y="4921119"/>
            <a:ext cx="5663730" cy="2868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Guangdong Victor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.Aluminum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Co.,Ltd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8505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4208015" cy="6858000"/>
          </a:xfrm>
          <a:prstGeom prst="rect">
            <a:avLst/>
          </a:prstGeom>
        </p:spPr>
      </p:pic>
      <p:sp>
        <p:nvSpPr>
          <p:cNvPr id="50" name="文本框 49"/>
          <p:cNvSpPr txBox="1"/>
          <p:nvPr/>
        </p:nvSpPr>
        <p:spPr>
          <a:xfrm>
            <a:off x="2198633" y="628017"/>
            <a:ext cx="3672800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</a:rPr>
              <a:t>MES</a:t>
            </a:r>
            <a:r>
              <a:rPr lang="zh-CN" altLang="en-US" sz="3200" b="1" dirty="0">
                <a:solidFill>
                  <a:schemeClr val="accent1"/>
                </a:solidFill>
              </a:rPr>
              <a:t>系统</a:t>
            </a:r>
            <a:r>
              <a:rPr lang="en-US" altLang="zh-CN" sz="3200" b="1" dirty="0">
                <a:solidFill>
                  <a:schemeClr val="accent1"/>
                </a:solidFill>
              </a:rPr>
              <a:t>-</a:t>
            </a:r>
            <a:r>
              <a:rPr lang="zh-CN" altLang="en-US" sz="3200" b="1" dirty="0">
                <a:solidFill>
                  <a:schemeClr val="accent1"/>
                </a:solidFill>
              </a:rPr>
              <a:t>物料追溯</a:t>
            </a:r>
          </a:p>
        </p:txBody>
      </p:sp>
      <p:graphicFrame>
        <p:nvGraphicFramePr>
          <p:cNvPr id="4" name="图示 3">
            <a:extLst>
              <a:ext uri="{FF2B5EF4-FFF2-40B4-BE49-F238E27FC236}">
                <a16:creationId xmlns:a16="http://schemas.microsoft.com/office/drawing/2014/main" id="{63F37167-86B3-4387-86F7-8E477CCA82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7774918"/>
              </p:ext>
            </p:extLst>
          </p:nvPr>
        </p:nvGraphicFramePr>
        <p:xfrm>
          <a:off x="2468641" y="2205149"/>
          <a:ext cx="3140739" cy="2324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1BF8A3D6-8232-4C40-934D-41B0FB323DEF}"/>
              </a:ext>
            </a:extLst>
          </p:cNvPr>
          <p:cNvSpPr txBox="1"/>
          <p:nvPr/>
        </p:nvSpPr>
        <p:spPr>
          <a:xfrm>
            <a:off x="5838144" y="2220983"/>
            <a:ext cx="560887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i="0" dirty="0">
                <a:effectLst/>
                <a:latin typeface="+mj-ea"/>
                <a:ea typeface="+mj-ea"/>
              </a:rPr>
              <a:t>威铝</a:t>
            </a:r>
            <a:r>
              <a:rPr lang="en-US" altLang="zh-CN" b="1" i="0" dirty="0">
                <a:effectLst/>
                <a:latin typeface="+mj-ea"/>
                <a:ea typeface="+mj-ea"/>
              </a:rPr>
              <a:t>MES</a:t>
            </a:r>
            <a:r>
              <a:rPr lang="zh-CN" altLang="en-US" b="1" i="0" dirty="0">
                <a:effectLst/>
                <a:latin typeface="+mj-ea"/>
                <a:ea typeface="+mj-ea"/>
              </a:rPr>
              <a:t>支持以下两种方式的物料追溯：</a:t>
            </a:r>
            <a:endParaRPr lang="en-US" altLang="zh-CN" b="1" i="0" dirty="0">
              <a:effectLst/>
              <a:latin typeface="+mj-ea"/>
              <a:ea typeface="+mj-ea"/>
            </a:endParaRPr>
          </a:p>
          <a:p>
            <a:endParaRPr lang="en-US" altLang="zh-CN" b="1" i="0" dirty="0">
              <a:effectLst/>
              <a:latin typeface="+mj-ea"/>
              <a:ea typeface="+mj-ea"/>
            </a:endParaRPr>
          </a:p>
          <a:p>
            <a:r>
              <a:rPr lang="zh-CN" altLang="en-US" b="1" i="0" dirty="0">
                <a:effectLst/>
                <a:latin typeface="+mj-ea"/>
                <a:ea typeface="+mj-ea"/>
              </a:rPr>
              <a:t>正向追溯</a:t>
            </a:r>
            <a:r>
              <a:rPr lang="zh-CN" altLang="en-US" b="1" dirty="0">
                <a:latin typeface="+mj-ea"/>
                <a:ea typeface="+mj-ea"/>
              </a:rPr>
              <a:t>：</a:t>
            </a:r>
            <a:r>
              <a:rPr lang="zh-CN" altLang="en-US" b="0" i="0" dirty="0">
                <a:effectLst/>
                <a:latin typeface="+mj-ea"/>
                <a:ea typeface="+mj-ea"/>
              </a:rPr>
              <a:t>从原材料</a:t>
            </a:r>
            <a:r>
              <a:rPr lang="en-US" altLang="zh-CN" b="0" i="0" dirty="0">
                <a:effectLst/>
                <a:latin typeface="+mj-ea"/>
                <a:ea typeface="+mj-ea"/>
              </a:rPr>
              <a:t>/</a:t>
            </a:r>
            <a:r>
              <a:rPr lang="zh-CN" altLang="en-US" b="0" i="0" dirty="0">
                <a:effectLst/>
                <a:latin typeface="+mj-ea"/>
                <a:ea typeface="+mj-ea"/>
              </a:rPr>
              <a:t>零部件采购开始，追踪其流向生产过程、最终产品及销售出货信息。</a:t>
            </a:r>
            <a:endParaRPr lang="en-US" altLang="zh-CN" b="0" i="0" dirty="0">
              <a:effectLst/>
              <a:latin typeface="+mj-ea"/>
              <a:ea typeface="+mj-ea"/>
            </a:endParaRPr>
          </a:p>
          <a:p>
            <a:endParaRPr lang="en-US" altLang="zh-CN" b="0" i="0" dirty="0">
              <a:effectLst/>
              <a:latin typeface="+mj-ea"/>
              <a:ea typeface="+mj-ea"/>
            </a:endParaRPr>
          </a:p>
          <a:p>
            <a:endParaRPr lang="en-US" altLang="zh-CN" b="1" i="0" dirty="0">
              <a:effectLst/>
              <a:latin typeface="+mj-ea"/>
              <a:ea typeface="+mj-ea"/>
            </a:endParaRPr>
          </a:p>
          <a:p>
            <a:r>
              <a:rPr lang="zh-CN" altLang="en-US" b="1" i="0" dirty="0">
                <a:effectLst/>
                <a:latin typeface="+mj-ea"/>
                <a:ea typeface="+mj-ea"/>
              </a:rPr>
              <a:t>反向追溯：</a:t>
            </a:r>
            <a:r>
              <a:rPr lang="zh-CN" altLang="en-US" b="0" i="0" dirty="0">
                <a:effectLst/>
                <a:latin typeface="+mj-ea"/>
                <a:ea typeface="+mj-ea"/>
              </a:rPr>
              <a:t>从最终产品或客户投诉出发，逆向追踪到生产过程中的物料来源、工艺参数及供应商信息。</a:t>
            </a:r>
            <a:endParaRPr lang="zh-CN" altLang="en-US" b="1" i="0" dirty="0">
              <a:effectLst/>
              <a:latin typeface="+mj-ea"/>
              <a:ea typeface="+mj-ea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F0498251-596F-4CDB-9FE9-61C91CEA18A3}"/>
              </a:ext>
            </a:extLst>
          </p:cNvPr>
          <p:cNvSpPr/>
          <p:nvPr/>
        </p:nvSpPr>
        <p:spPr>
          <a:xfrm>
            <a:off x="2238299" y="1986233"/>
            <a:ext cx="9534397" cy="288553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910345C-1A6C-401C-AFA3-BBA24442AF3F}"/>
              </a:ext>
            </a:extLst>
          </p:cNvPr>
          <p:cNvSpPr txBox="1"/>
          <p:nvPr/>
        </p:nvSpPr>
        <p:spPr>
          <a:xfrm>
            <a:off x="2238299" y="1240103"/>
            <a:ext cx="94813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0" i="0" dirty="0">
                <a:solidFill>
                  <a:schemeClr val="bg1">
                    <a:lumMod val="50000"/>
                  </a:schemeClr>
                </a:solidFill>
                <a:effectLst/>
                <a:latin typeface="+mj-ea"/>
                <a:ea typeface="+mj-ea"/>
              </a:rPr>
              <a:t>MES</a:t>
            </a:r>
            <a:r>
              <a:rPr lang="zh-CN" altLang="en-US" sz="1600" b="0" i="0" dirty="0">
                <a:solidFill>
                  <a:schemeClr val="bg1">
                    <a:lumMod val="50000"/>
                  </a:schemeClr>
                </a:solidFill>
                <a:effectLst/>
                <a:latin typeface="+mj-ea"/>
                <a:ea typeface="+mj-ea"/>
              </a:rPr>
              <a:t>（制造执行系统）的物料追溯功能是制造业质量管理、供应链管理和合规性的核心模块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65CC0A5B-C0E6-47BB-8543-1BB283019651}"/>
              </a:ext>
            </a:extLst>
          </p:cNvPr>
          <p:cNvSpPr/>
          <p:nvPr/>
        </p:nvSpPr>
        <p:spPr>
          <a:xfrm>
            <a:off x="5609380" y="5012181"/>
            <a:ext cx="3726941" cy="170540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fontAlgn="auto" latinLnBrk="1">
              <a:lnSpc>
                <a:spcPct val="150000"/>
              </a:lnSpc>
              <a:defRPr/>
            </a:pPr>
            <a:r>
              <a:rPr lang="zh-CN" altLang="en-US" dirty="0">
                <a:latin typeface="+mj-ea"/>
                <a:ea typeface="+mj-ea"/>
                <a:sym typeface="+mn-ea"/>
              </a:rPr>
              <a:t>接下来用如下品号举例说明：</a:t>
            </a:r>
            <a:endParaRPr lang="en-US" altLang="zh-CN" dirty="0">
              <a:latin typeface="+mj-ea"/>
              <a:ea typeface="+mj-ea"/>
              <a:sym typeface="+mn-ea"/>
            </a:endParaRPr>
          </a:p>
          <a:p>
            <a:pPr latinLnBrk="1">
              <a:lnSpc>
                <a:spcPct val="150000"/>
              </a:lnSpc>
              <a:defRPr/>
            </a:pPr>
            <a:r>
              <a:rPr lang="zh-CN" altLang="en-US" dirty="0">
                <a:latin typeface="+mj-ea"/>
                <a:ea typeface="+mj-ea"/>
                <a:sym typeface="+mn-ea"/>
              </a:rPr>
              <a:t>成品品号：   </a:t>
            </a:r>
            <a:r>
              <a:rPr lang="en-US" altLang="zh-CN" dirty="0">
                <a:latin typeface="+mj-ea"/>
                <a:ea typeface="+mj-ea"/>
                <a:sym typeface="+mn-ea"/>
              </a:rPr>
              <a:t>WWB016-01-04</a:t>
            </a:r>
          </a:p>
          <a:p>
            <a:pPr lvl="0" fontAlgn="auto" latinLnBrk="1">
              <a:lnSpc>
                <a:spcPct val="150000"/>
              </a:lnSpc>
              <a:defRPr/>
            </a:pPr>
            <a:r>
              <a:rPr lang="zh-CN" altLang="en-US" dirty="0">
                <a:latin typeface="+mj-ea"/>
                <a:ea typeface="+mj-ea"/>
                <a:sym typeface="+mn-ea"/>
              </a:rPr>
              <a:t>半成品品号：</a:t>
            </a:r>
            <a:r>
              <a:rPr lang="en-US" altLang="zh-CN" dirty="0">
                <a:latin typeface="+mj-ea"/>
                <a:ea typeface="+mj-ea"/>
                <a:sym typeface="+mn-ea"/>
              </a:rPr>
              <a:t>WWB016-01</a:t>
            </a:r>
          </a:p>
          <a:p>
            <a:pPr lvl="0" fontAlgn="auto" latinLnBrk="1">
              <a:lnSpc>
                <a:spcPct val="150000"/>
              </a:lnSpc>
              <a:defRPr/>
            </a:pPr>
            <a:r>
              <a:rPr lang="zh-CN" altLang="en-US" dirty="0">
                <a:latin typeface="+mj-ea"/>
                <a:ea typeface="+mj-ea"/>
                <a:sym typeface="+mn-ea"/>
              </a:rPr>
              <a:t>原材料料号：</a:t>
            </a:r>
            <a:r>
              <a:rPr lang="en-US" altLang="zh-CN" dirty="0">
                <a:latin typeface="+mj-ea"/>
                <a:ea typeface="+mj-ea"/>
                <a:sym typeface="+mn-ea"/>
              </a:rPr>
              <a:t>91902419</a:t>
            </a:r>
          </a:p>
        </p:txBody>
      </p:sp>
    </p:spTree>
    <p:extLst>
      <p:ext uri="{BB962C8B-B14F-4D97-AF65-F5344CB8AC3E}">
        <p14:creationId xmlns:p14="http://schemas.microsoft.com/office/powerpoint/2010/main" val="5437900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086B7969-C916-4EAE-B225-E351ACDCB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9965" y="126062"/>
            <a:ext cx="6366677" cy="337427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FA735E5B-C01D-430C-AF20-1147C18FC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6143" y="3704420"/>
            <a:ext cx="6590000" cy="28440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969415" y="596415"/>
            <a:ext cx="3124573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b="1" dirty="0">
                <a:solidFill>
                  <a:schemeClr val="accent1"/>
                </a:solidFill>
                <a:latin typeface="Arial"/>
                <a:ea typeface="微软雅黑"/>
              </a:rPr>
              <a:t>1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-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销售</a:t>
            </a:r>
            <a:r>
              <a:rPr lang="zh-CN" altLang="en-US" sz="3200" b="1" dirty="0">
                <a:solidFill>
                  <a:schemeClr val="accent1"/>
                </a:solidFill>
                <a:latin typeface="Arial"/>
                <a:ea typeface="微软雅黑"/>
              </a:rPr>
              <a:t>发货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信息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BC09DBCB-461D-4097-BE28-37E15B4A741A}"/>
              </a:ext>
            </a:extLst>
          </p:cNvPr>
          <p:cNvGrpSpPr/>
          <p:nvPr/>
        </p:nvGrpSpPr>
        <p:grpSpPr>
          <a:xfrm>
            <a:off x="501001" y="2041303"/>
            <a:ext cx="4637551" cy="1250478"/>
            <a:chOff x="874713" y="3385540"/>
            <a:chExt cx="4951952" cy="689035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3A063886-904C-4B52-BC45-0F2F444AEE44}"/>
                </a:ext>
              </a:extLst>
            </p:cNvPr>
            <p:cNvSpPr/>
            <p:nvPr/>
          </p:nvSpPr>
          <p:spPr>
            <a:xfrm>
              <a:off x="874713" y="3640636"/>
              <a:ext cx="4951952" cy="43393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fontAlgn="auto" latinLnBrk="1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通过 ①发货拣配记录 → ②拣配通知单详情，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sym typeface="+mn-ea"/>
              </a:endParaRPr>
            </a:p>
            <a:p>
              <a:pPr lvl="0" fontAlgn="auto" latinLnBrk="1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可查询：</a:t>
              </a:r>
              <a:r>
                <a:rPr lang="zh-CN" altLang="en-US" sz="1600" dirty="0">
                  <a:solidFill>
                    <a:srgbClr val="C00000"/>
                  </a:solidFill>
                  <a:latin typeface="+mj-ea"/>
                  <a:ea typeface="+mj-ea"/>
                  <a:sym typeface="+mn-ea"/>
                </a:rPr>
                <a:t>客户订单、批次号、模</a:t>
              </a:r>
              <a:r>
                <a:rPr lang="en-US" altLang="zh-CN" sz="1600" dirty="0">
                  <a:solidFill>
                    <a:srgbClr val="C00000"/>
                  </a:solidFill>
                  <a:latin typeface="+mj-ea"/>
                  <a:ea typeface="+mj-ea"/>
                  <a:sym typeface="+mn-ea"/>
                </a:rPr>
                <a:t>/</a:t>
              </a:r>
              <a:r>
                <a:rPr lang="zh-CN" altLang="en-US" sz="1600" dirty="0">
                  <a:solidFill>
                    <a:srgbClr val="C00000"/>
                  </a:solidFill>
                  <a:latin typeface="+mj-ea"/>
                  <a:ea typeface="+mj-ea"/>
                  <a:sym typeface="+mn-ea"/>
                </a:rPr>
                <a:t>穴号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等明细信息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37306C23-51A3-44C3-8B35-12EDB846C069}"/>
                </a:ext>
              </a:extLst>
            </p:cNvPr>
            <p:cNvSpPr/>
            <p:nvPr/>
          </p:nvSpPr>
          <p:spPr>
            <a:xfrm>
              <a:off x="874713" y="3385540"/>
              <a:ext cx="4565980" cy="2743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销售发货信息查询</a:t>
              </a: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id="{5D0AD08B-D092-4482-8DF4-D0EFE6826302}"/>
              </a:ext>
            </a:extLst>
          </p:cNvPr>
          <p:cNvSpPr txBox="1"/>
          <p:nvPr/>
        </p:nvSpPr>
        <p:spPr>
          <a:xfrm>
            <a:off x="1077152" y="4253557"/>
            <a:ext cx="3485249" cy="735907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+mj-ea"/>
                <a:ea typeface="+mj-ea"/>
              </a:rPr>
              <a:t>拣配通知单号：</a:t>
            </a:r>
            <a:r>
              <a:rPr lang="en-US" altLang="zh-CN" dirty="0">
                <a:latin typeface="+mj-ea"/>
                <a:ea typeface="+mj-ea"/>
              </a:rPr>
              <a:t> JH2502200008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j-ea"/>
                <a:ea typeface="+mj-ea"/>
              </a:rPr>
              <a:t>周转箱编码：</a:t>
            </a:r>
            <a:r>
              <a:rPr lang="en-US" altLang="zh-CN" dirty="0">
                <a:latin typeface="+mj-ea"/>
                <a:ea typeface="+mj-ea"/>
              </a:rPr>
              <a:t>ZZ00364859</a:t>
            </a:r>
            <a:endParaRPr lang="zh-CN" altLang="en-US" dirty="0">
              <a:latin typeface="+mj-ea"/>
              <a:ea typeface="+mj-ea"/>
            </a:endParaRPr>
          </a:p>
        </p:txBody>
      </p: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B2155DE1-CFF5-480F-B865-FD663C5E059E}"/>
              </a:ext>
            </a:extLst>
          </p:cNvPr>
          <p:cNvCxnSpPr>
            <a:cxnSpLocks/>
            <a:endCxn id="24" idx="3"/>
          </p:cNvCxnSpPr>
          <p:nvPr/>
        </p:nvCxnSpPr>
        <p:spPr>
          <a:xfrm flipH="1">
            <a:off x="4562401" y="1066800"/>
            <a:ext cx="1337474" cy="35547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8EEF28FD-BBD2-481E-8D47-82438C2F3DDB}"/>
              </a:ext>
            </a:extLst>
          </p:cNvPr>
          <p:cNvCxnSpPr>
            <a:cxnSpLocks/>
            <a:endCxn id="24" idx="3"/>
          </p:cNvCxnSpPr>
          <p:nvPr/>
        </p:nvCxnSpPr>
        <p:spPr>
          <a:xfrm flipH="1">
            <a:off x="4562401" y="4373936"/>
            <a:ext cx="847566" cy="24757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E60E66D9-C565-4FEC-ADF3-DDF61A578345}"/>
              </a:ext>
            </a:extLst>
          </p:cNvPr>
          <p:cNvCxnSpPr>
            <a:cxnSpLocks/>
            <a:endCxn id="24" idx="3"/>
          </p:cNvCxnSpPr>
          <p:nvPr/>
        </p:nvCxnSpPr>
        <p:spPr>
          <a:xfrm flipH="1">
            <a:off x="4562401" y="3291781"/>
            <a:ext cx="2077886" cy="13297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: Rounded Corners 10">
            <a:extLst>
              <a:ext uri="{FF2B5EF4-FFF2-40B4-BE49-F238E27FC236}">
                <a16:creationId xmlns:a16="http://schemas.microsoft.com/office/drawing/2014/main" id="{C49AB71A-7143-4257-AFC8-9CB34CDE480A}"/>
              </a:ext>
            </a:extLst>
          </p:cNvPr>
          <p:cNvSpPr/>
          <p:nvPr/>
        </p:nvSpPr>
        <p:spPr>
          <a:xfrm>
            <a:off x="11230541" y="126062"/>
            <a:ext cx="546101" cy="4013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①</a:t>
            </a:r>
          </a:p>
        </p:txBody>
      </p:sp>
      <p:sp>
        <p:nvSpPr>
          <p:cNvPr id="32" name="Rectangle: Rounded Corners 10">
            <a:extLst>
              <a:ext uri="{FF2B5EF4-FFF2-40B4-BE49-F238E27FC236}">
                <a16:creationId xmlns:a16="http://schemas.microsoft.com/office/drawing/2014/main" id="{EB21F325-97DE-4AEB-8F4A-04276F5B8C9D}"/>
              </a:ext>
            </a:extLst>
          </p:cNvPr>
          <p:cNvSpPr/>
          <p:nvPr/>
        </p:nvSpPr>
        <p:spPr>
          <a:xfrm>
            <a:off x="11295576" y="3704420"/>
            <a:ext cx="546101" cy="4013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②</a:t>
            </a:r>
          </a:p>
        </p:txBody>
      </p:sp>
    </p:spTree>
    <p:extLst>
      <p:ext uri="{BB962C8B-B14F-4D97-AF65-F5344CB8AC3E}">
        <p14:creationId xmlns:p14="http://schemas.microsoft.com/office/powerpoint/2010/main" val="416397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33650" y="437007"/>
            <a:ext cx="3124574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2-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销售发货信息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F88EB588-53F5-4700-87A5-47C3C9376F22}"/>
              </a:ext>
            </a:extLst>
          </p:cNvPr>
          <p:cNvGrpSpPr/>
          <p:nvPr/>
        </p:nvGrpSpPr>
        <p:grpSpPr>
          <a:xfrm>
            <a:off x="370174" y="5238190"/>
            <a:ext cx="6538625" cy="1250477"/>
            <a:chOff x="874713" y="3385540"/>
            <a:chExt cx="4951952" cy="689035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28EC65C9-1E4A-408B-B66C-F6357EC189F0}"/>
                </a:ext>
              </a:extLst>
            </p:cNvPr>
            <p:cNvSpPr/>
            <p:nvPr/>
          </p:nvSpPr>
          <p:spPr>
            <a:xfrm>
              <a:off x="874713" y="3640636"/>
              <a:ext cx="4951952" cy="43393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fontAlgn="auto" latinLnBrk="1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通过 ①拣配通知单详情</a:t>
              </a: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-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周转箱编码 → ②装车校验 → ③出厂确认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sym typeface="+mn-ea"/>
              </a:endParaRPr>
            </a:p>
            <a:p>
              <a:pPr lvl="0" fontAlgn="auto" latinLnBrk="1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可查询：</a:t>
              </a:r>
              <a:r>
                <a:rPr lang="zh-CN" altLang="en-US" sz="1600" dirty="0">
                  <a:solidFill>
                    <a:srgbClr val="C00000"/>
                  </a:solidFill>
                  <a:latin typeface="+mj-ea"/>
                  <a:ea typeface="+mj-ea"/>
                </a:rPr>
                <a:t>货物装车和货物出厂的</a:t>
              </a:r>
              <a:r>
                <a:rPr lang="zh-CN" altLang="en-US" sz="1600" dirty="0">
                  <a:solidFill>
                    <a:srgbClr val="C00000"/>
                  </a:solidFill>
                  <a:latin typeface="+mj-ea"/>
                  <a:ea typeface="+mj-ea"/>
                  <a:sym typeface="+mn-ea"/>
                </a:rPr>
                <a:t>明细信息或图片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。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9829852D-C1B3-4A62-AC63-7F6990309097}"/>
                </a:ext>
              </a:extLst>
            </p:cNvPr>
            <p:cNvSpPr/>
            <p:nvPr/>
          </p:nvSpPr>
          <p:spPr>
            <a:xfrm>
              <a:off x="874713" y="3385540"/>
              <a:ext cx="4565980" cy="2743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货物装车</a:t>
              </a:r>
              <a:r>
                <a:rPr lang="en-US" altLang="zh-CN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/</a:t>
              </a:r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出厂明细查询</a:t>
              </a: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4A144684-67D1-46EB-8167-64F93D1AE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843" y="1399316"/>
            <a:ext cx="5582076" cy="30435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A85876E7-C9E4-4CBB-8A18-3A49DA6F7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083" y="1419447"/>
            <a:ext cx="5877183" cy="30435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9254B080-98A3-4CA9-AFD5-F539AFD4A92D}"/>
              </a:ext>
            </a:extLst>
          </p:cNvPr>
          <p:cNvSpPr txBox="1"/>
          <p:nvPr/>
        </p:nvSpPr>
        <p:spPr>
          <a:xfrm>
            <a:off x="7478252" y="4826737"/>
            <a:ext cx="3268844" cy="874407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+mj-ea"/>
                <a:ea typeface="+mj-ea"/>
              </a:rPr>
              <a:t>周转箱编码：</a:t>
            </a:r>
            <a:r>
              <a:rPr lang="en-US" altLang="zh-CN" dirty="0">
                <a:latin typeface="+mj-ea"/>
                <a:ea typeface="+mj-ea"/>
              </a:rPr>
              <a:t>ZZ00364859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j-ea"/>
                <a:ea typeface="+mj-ea"/>
              </a:rPr>
              <a:t>装车清单编码</a:t>
            </a:r>
            <a:r>
              <a:rPr lang="en-US" altLang="zh-CN" dirty="0">
                <a:latin typeface="+mj-ea"/>
                <a:ea typeface="+mj-ea"/>
              </a:rPr>
              <a:t>:ZC2502210002</a:t>
            </a:r>
            <a:endParaRPr lang="zh-CN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3008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:a16="http://schemas.microsoft.com/office/drawing/2014/main" id="{FD374A7D-6E5D-4518-ACD8-9B0CFA2E30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920" y="229453"/>
            <a:ext cx="6502048" cy="31516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C56034A0-CF6E-4231-A43C-8766A9B340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7299" y="3677266"/>
            <a:ext cx="6093912" cy="29072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877389" y="347087"/>
            <a:ext cx="4788490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3-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生产信息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(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已入库成品）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BC09DBCB-461D-4097-BE28-37E15B4A741A}"/>
              </a:ext>
            </a:extLst>
          </p:cNvPr>
          <p:cNvGrpSpPr/>
          <p:nvPr/>
        </p:nvGrpSpPr>
        <p:grpSpPr>
          <a:xfrm>
            <a:off x="369923" y="1761327"/>
            <a:ext cx="4947376" cy="1989144"/>
            <a:chOff x="874713" y="3385539"/>
            <a:chExt cx="5118843" cy="1096053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3A063886-904C-4B52-BC45-0F2F444AEE44}"/>
                </a:ext>
              </a:extLst>
            </p:cNvPr>
            <p:cNvSpPr/>
            <p:nvPr/>
          </p:nvSpPr>
          <p:spPr>
            <a:xfrm>
              <a:off x="874713" y="3640636"/>
              <a:ext cx="5118843" cy="84095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fontAlgn="auto" latinLnBrk="1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通过①发货拣配记录 → ②包装任务详情</a:t>
              </a: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 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→③获取内部生产订单号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sym typeface="+mn-ea"/>
              </a:endParaRPr>
            </a:p>
            <a:p>
              <a:pPr latinLnBrk="1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可查询：</a:t>
              </a:r>
              <a:r>
                <a:rPr lang="zh-CN" altLang="en-US" sz="1600" dirty="0">
                  <a:solidFill>
                    <a:srgbClr val="C00000"/>
                  </a:solidFill>
                  <a:latin typeface="+mj-ea"/>
                  <a:ea typeface="+mj-ea"/>
                  <a:sym typeface="+mn-ea"/>
                </a:rPr>
                <a:t>生产报工的周转箱及其对应的包装装箱任务和生产订单号</a:t>
              </a:r>
              <a:endParaRPr lang="en-US" altLang="zh-CN" sz="1600" dirty="0">
                <a:solidFill>
                  <a:srgbClr val="C00000"/>
                </a:solidFill>
                <a:latin typeface="+mj-ea"/>
                <a:ea typeface="+mj-ea"/>
                <a:sym typeface="+mn-ea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37306C23-51A3-44C3-8B35-12EDB846C069}"/>
                </a:ext>
              </a:extLst>
            </p:cNvPr>
            <p:cNvSpPr/>
            <p:nvPr/>
          </p:nvSpPr>
          <p:spPr>
            <a:xfrm>
              <a:off x="874713" y="3385539"/>
              <a:ext cx="4565980" cy="2743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已入库成品生产信息查询</a:t>
              </a:r>
            </a:p>
          </p:txBody>
        </p:sp>
      </p:grp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B2155DE1-CFF5-480F-B865-FD663C5E059E}"/>
              </a:ext>
            </a:extLst>
          </p:cNvPr>
          <p:cNvCxnSpPr>
            <a:cxnSpLocks/>
          </p:cNvCxnSpPr>
          <p:nvPr/>
        </p:nvCxnSpPr>
        <p:spPr>
          <a:xfrm flipH="1">
            <a:off x="3891060" y="3269293"/>
            <a:ext cx="2678841" cy="157552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8EEF28FD-BBD2-481E-8D47-82438C2F3DDB}"/>
              </a:ext>
            </a:extLst>
          </p:cNvPr>
          <p:cNvCxnSpPr>
            <a:cxnSpLocks/>
          </p:cNvCxnSpPr>
          <p:nvPr/>
        </p:nvCxnSpPr>
        <p:spPr>
          <a:xfrm flipH="1" flipV="1">
            <a:off x="3898670" y="5020888"/>
            <a:ext cx="2458289" cy="132980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:a16="http://schemas.microsoft.com/office/drawing/2014/main" id="{05D389C7-73CD-4082-80BE-C66A704455F4}"/>
              </a:ext>
            </a:extLst>
          </p:cNvPr>
          <p:cNvSpPr txBox="1"/>
          <p:nvPr/>
        </p:nvSpPr>
        <p:spPr>
          <a:xfrm>
            <a:off x="296234" y="4548512"/>
            <a:ext cx="3414717" cy="735907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+mj-ea"/>
                <a:ea typeface="+mj-ea"/>
              </a:rPr>
              <a:t>拣配通知单：</a:t>
            </a:r>
            <a:r>
              <a:rPr lang="en-US" altLang="zh-CN" dirty="0">
                <a:latin typeface="+mj-ea"/>
                <a:ea typeface="+mj-ea"/>
              </a:rPr>
              <a:t> JH2502200008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j-ea"/>
                <a:ea typeface="+mj-ea"/>
              </a:rPr>
              <a:t>威铝生产单号：</a:t>
            </a:r>
            <a:r>
              <a:rPr lang="en-US" altLang="zh-CN" dirty="0">
                <a:latin typeface="+mj-ea"/>
                <a:ea typeface="+mj-ea"/>
              </a:rPr>
              <a:t>T20250213008</a:t>
            </a:r>
            <a:endParaRPr lang="zh-CN" altLang="en-US" dirty="0">
              <a:latin typeface="+mj-ea"/>
              <a:ea typeface="+mj-ea"/>
            </a:endParaRPr>
          </a:p>
        </p:txBody>
      </p: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ADA905A9-EDE7-4637-B390-F5C879013DF0}"/>
              </a:ext>
            </a:extLst>
          </p:cNvPr>
          <p:cNvCxnSpPr>
            <a:cxnSpLocks/>
          </p:cNvCxnSpPr>
          <p:nvPr/>
        </p:nvCxnSpPr>
        <p:spPr>
          <a:xfrm flipH="1">
            <a:off x="3891060" y="4578263"/>
            <a:ext cx="3599505" cy="3382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8800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5963AF32-05D4-4A1B-9EE9-BA85DE510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777" y="1457670"/>
            <a:ext cx="7306980" cy="174861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597728" y="333674"/>
            <a:ext cx="5312673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b="1" dirty="0">
                <a:solidFill>
                  <a:schemeClr val="accent1"/>
                </a:solidFill>
                <a:latin typeface="Arial"/>
                <a:ea typeface="微软雅黑"/>
              </a:rPr>
              <a:t>4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-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生产报工信息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(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成品品号）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BC09DBCB-461D-4097-BE28-37E15B4A741A}"/>
              </a:ext>
            </a:extLst>
          </p:cNvPr>
          <p:cNvGrpSpPr/>
          <p:nvPr/>
        </p:nvGrpSpPr>
        <p:grpSpPr>
          <a:xfrm>
            <a:off x="8281803" y="695014"/>
            <a:ext cx="3553196" cy="2448859"/>
            <a:chOff x="874713" y="3385539"/>
            <a:chExt cx="5118843" cy="1288212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3A063886-904C-4B52-BC45-0F2F444AEE44}"/>
                </a:ext>
              </a:extLst>
            </p:cNvPr>
            <p:cNvSpPr/>
            <p:nvPr/>
          </p:nvSpPr>
          <p:spPr>
            <a:xfrm>
              <a:off x="874713" y="3870907"/>
              <a:ext cx="5118843" cy="8028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fontAlgn="auto" latinLnBrk="1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通过①生产箱单 → ②周装箱详情的扣料周转箱信息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sym typeface="+mn-ea"/>
              </a:endParaRPr>
            </a:p>
            <a:p>
              <a:pPr lvl="0" fontAlgn="auto" latinLnBrk="1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可查询：</a:t>
              </a:r>
              <a:r>
                <a:rPr lang="zh-CN" altLang="en-US" sz="1600" dirty="0">
                  <a:solidFill>
                    <a:srgbClr val="C00000"/>
                  </a:solidFill>
                  <a:latin typeface="+mj-ea"/>
                  <a:ea typeface="+mj-ea"/>
                  <a:sym typeface="+mn-ea"/>
                </a:rPr>
                <a:t>成品报工明细和来料周转箱信息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37306C23-51A3-44C3-8B35-12EDB846C069}"/>
                </a:ext>
              </a:extLst>
            </p:cNvPr>
            <p:cNvSpPr/>
            <p:nvPr/>
          </p:nvSpPr>
          <p:spPr>
            <a:xfrm>
              <a:off x="874713" y="3385539"/>
              <a:ext cx="4565980" cy="25722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生产报工</a:t>
              </a:r>
              <a:r>
                <a:rPr lang="en-US" altLang="zh-CN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(</a:t>
              </a:r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成品品号）来料信息查询：</a:t>
              </a:r>
            </a:p>
          </p:txBody>
        </p:sp>
      </p:grpSp>
      <p:sp>
        <p:nvSpPr>
          <p:cNvPr id="13" name="Rectangle: Rounded Corners 10">
            <a:extLst>
              <a:ext uri="{FF2B5EF4-FFF2-40B4-BE49-F238E27FC236}">
                <a16:creationId xmlns:a16="http://schemas.microsoft.com/office/drawing/2014/main" id="{FED0DEB4-AFE2-41F9-8DA1-D2C986BA99E1}"/>
              </a:ext>
            </a:extLst>
          </p:cNvPr>
          <p:cNvSpPr/>
          <p:nvPr/>
        </p:nvSpPr>
        <p:spPr>
          <a:xfrm>
            <a:off x="7418055" y="1457670"/>
            <a:ext cx="467701" cy="4013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①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E4E03DBE-52DC-439F-B645-7A890BC51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9581" y="3388055"/>
            <a:ext cx="10763868" cy="23378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AD9CB676-233D-489E-A608-D784CFA15986}"/>
              </a:ext>
            </a:extLst>
          </p:cNvPr>
          <p:cNvSpPr txBox="1"/>
          <p:nvPr/>
        </p:nvSpPr>
        <p:spPr>
          <a:xfrm>
            <a:off x="4003338" y="5839640"/>
            <a:ext cx="3414717" cy="874407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+mj-ea"/>
                <a:ea typeface="+mj-ea"/>
              </a:rPr>
              <a:t>威铝生产单号：</a:t>
            </a:r>
            <a:r>
              <a:rPr lang="en-US" altLang="zh-CN" dirty="0">
                <a:latin typeface="+mj-ea"/>
                <a:ea typeface="+mj-ea"/>
              </a:rPr>
              <a:t>T20250213008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j-ea"/>
                <a:ea typeface="+mj-ea"/>
              </a:rPr>
              <a:t>小箱单编码：</a:t>
            </a:r>
            <a:r>
              <a:rPr lang="en-US" altLang="zh-CN" dirty="0">
                <a:latin typeface="+mj-ea"/>
                <a:ea typeface="+mj-ea"/>
              </a:rPr>
              <a:t>PL202502130561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5491B6A-E1AF-4FBB-8D84-EE05B24F3FF5}"/>
              </a:ext>
            </a:extLst>
          </p:cNvPr>
          <p:cNvSpPr/>
          <p:nvPr/>
        </p:nvSpPr>
        <p:spPr>
          <a:xfrm>
            <a:off x="10248342" y="3388055"/>
            <a:ext cx="467701" cy="4013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②</a:t>
            </a:r>
          </a:p>
        </p:txBody>
      </p:sp>
    </p:spTree>
    <p:extLst>
      <p:ext uri="{BB962C8B-B14F-4D97-AF65-F5344CB8AC3E}">
        <p14:creationId xmlns:p14="http://schemas.microsoft.com/office/powerpoint/2010/main" val="241339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68741" y="402567"/>
            <a:ext cx="5723042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b="1" dirty="0">
                <a:solidFill>
                  <a:schemeClr val="accent1"/>
                </a:solidFill>
                <a:latin typeface="Arial"/>
                <a:ea typeface="微软雅黑"/>
              </a:rPr>
              <a:t>5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-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生产报工信息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(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半成品品号）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BC09DBCB-461D-4097-BE28-37E15B4A741A}"/>
              </a:ext>
            </a:extLst>
          </p:cNvPr>
          <p:cNvGrpSpPr/>
          <p:nvPr/>
        </p:nvGrpSpPr>
        <p:grpSpPr>
          <a:xfrm>
            <a:off x="456624" y="5094273"/>
            <a:ext cx="9827592" cy="1250479"/>
            <a:chOff x="874713" y="3385539"/>
            <a:chExt cx="5118843" cy="689036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3A063886-904C-4B52-BC45-0F2F444AEE44}"/>
                </a:ext>
              </a:extLst>
            </p:cNvPr>
            <p:cNvSpPr/>
            <p:nvPr/>
          </p:nvSpPr>
          <p:spPr>
            <a:xfrm>
              <a:off x="874713" y="3640636"/>
              <a:ext cx="5118843" cy="43393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fontAlgn="auto" latinLnBrk="1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通过</a:t>
              </a: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【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生产日报表</a:t>
              </a: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】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，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sym typeface="+mn-ea"/>
              </a:endParaRPr>
            </a:p>
            <a:p>
              <a:pPr lvl="0" fontAlgn="auto" latinLnBrk="1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可查询：</a:t>
              </a:r>
              <a:r>
                <a:rPr lang="zh-CN" altLang="en-US" sz="1600" dirty="0">
                  <a:solidFill>
                    <a:srgbClr val="C00000"/>
                  </a:solidFill>
                  <a:latin typeface="+mj-ea"/>
                  <a:ea typeface="+mj-ea"/>
                  <a:sym typeface="+mn-ea"/>
                </a:rPr>
                <a:t>各工序或各生产箱单的报工记录、模</a:t>
              </a:r>
              <a:r>
                <a:rPr lang="en-US" altLang="zh-CN" sz="1600" dirty="0">
                  <a:solidFill>
                    <a:srgbClr val="C00000"/>
                  </a:solidFill>
                  <a:latin typeface="+mj-ea"/>
                  <a:ea typeface="+mj-ea"/>
                  <a:sym typeface="+mn-ea"/>
                </a:rPr>
                <a:t>/</a:t>
              </a:r>
              <a:r>
                <a:rPr lang="zh-CN" altLang="en-US" sz="1600" dirty="0">
                  <a:solidFill>
                    <a:srgbClr val="C00000"/>
                  </a:solidFill>
                  <a:latin typeface="+mj-ea"/>
                  <a:ea typeface="+mj-ea"/>
                  <a:sym typeface="+mn-ea"/>
                </a:rPr>
                <a:t>夹具信息、设备信息、生产日期和员工信息等。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37306C23-51A3-44C3-8B35-12EDB846C069}"/>
                </a:ext>
              </a:extLst>
            </p:cNvPr>
            <p:cNvSpPr/>
            <p:nvPr/>
          </p:nvSpPr>
          <p:spPr>
            <a:xfrm>
              <a:off x="874713" y="3385539"/>
              <a:ext cx="4565980" cy="2743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生产报工信息查询：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521909D4-4EC2-427D-A5CD-75092BAB76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98"/>
          <a:stretch/>
        </p:blipFill>
        <p:spPr>
          <a:xfrm>
            <a:off x="355229" y="1801006"/>
            <a:ext cx="5463181" cy="261322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AFCFE499-CFD9-4A42-91E1-49475C5E6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7141" y="1798286"/>
            <a:ext cx="4762928" cy="261714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A97B1EF-682D-4F67-BF49-BB2158EC5A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0068" y="1798287"/>
            <a:ext cx="1471822" cy="261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837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79288" y="227203"/>
            <a:ext cx="3534942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b="1" dirty="0">
                <a:solidFill>
                  <a:schemeClr val="accent1"/>
                </a:solidFill>
                <a:latin typeface="Arial"/>
                <a:ea typeface="微软雅黑"/>
              </a:rPr>
              <a:t>6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-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原材料发料记录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BC09DBCB-461D-4097-BE28-37E15B4A741A}"/>
              </a:ext>
            </a:extLst>
          </p:cNvPr>
          <p:cNvGrpSpPr/>
          <p:nvPr/>
        </p:nvGrpSpPr>
        <p:grpSpPr>
          <a:xfrm>
            <a:off x="255859" y="4440309"/>
            <a:ext cx="4848496" cy="1989143"/>
            <a:chOff x="874713" y="3385539"/>
            <a:chExt cx="5118843" cy="1096053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3A063886-904C-4B52-BC45-0F2F444AEE44}"/>
                </a:ext>
              </a:extLst>
            </p:cNvPr>
            <p:cNvSpPr/>
            <p:nvPr/>
          </p:nvSpPr>
          <p:spPr>
            <a:xfrm>
              <a:off x="874713" y="3640636"/>
              <a:ext cx="5118843" cy="84095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fontAlgn="auto" latinLnBrk="1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通过①生产箱单 → ②周装箱详情的扣料周转箱信息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sym typeface="+mn-ea"/>
              </a:endParaRPr>
            </a:p>
            <a:p>
              <a:pPr lvl="0" fontAlgn="auto" latinLnBrk="1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可查询：半成品的原材料周转箱信息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37306C23-51A3-44C3-8B35-12EDB846C069}"/>
                </a:ext>
              </a:extLst>
            </p:cNvPr>
            <p:cNvSpPr/>
            <p:nvPr/>
          </p:nvSpPr>
          <p:spPr>
            <a:xfrm>
              <a:off x="874713" y="3385539"/>
              <a:ext cx="4565980" cy="51859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原材料发料信息查询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B27D3D0C-F671-4D2F-9C60-B3F2AA929D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7939"/>
          <a:stretch/>
        </p:blipFill>
        <p:spPr>
          <a:xfrm>
            <a:off x="3455845" y="966960"/>
            <a:ext cx="8191858" cy="25781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1462EBC5-8799-4319-ADF0-A69B2C151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7356" y="3700046"/>
            <a:ext cx="5845060" cy="29820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ctangle: Rounded Corners 10">
            <a:extLst>
              <a:ext uri="{FF2B5EF4-FFF2-40B4-BE49-F238E27FC236}">
                <a16:creationId xmlns:a16="http://schemas.microsoft.com/office/drawing/2014/main" id="{FED0DEB4-AFE2-41F9-8DA1-D2C986BA99E1}"/>
              </a:ext>
            </a:extLst>
          </p:cNvPr>
          <p:cNvSpPr/>
          <p:nvPr/>
        </p:nvSpPr>
        <p:spPr>
          <a:xfrm>
            <a:off x="10028703" y="963463"/>
            <a:ext cx="1619000" cy="4013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生产箱单详情</a:t>
            </a:r>
          </a:p>
        </p:txBody>
      </p:sp>
      <p:sp>
        <p:nvSpPr>
          <p:cNvPr id="14" name="Rectangle: Rounded Corners 10">
            <a:extLst>
              <a:ext uri="{FF2B5EF4-FFF2-40B4-BE49-F238E27FC236}">
                <a16:creationId xmlns:a16="http://schemas.microsoft.com/office/drawing/2014/main" id="{B02E51FE-CE38-4755-9D51-E8642E6F1770}"/>
              </a:ext>
            </a:extLst>
          </p:cNvPr>
          <p:cNvSpPr/>
          <p:nvPr/>
        </p:nvSpPr>
        <p:spPr>
          <a:xfrm>
            <a:off x="9009206" y="3700046"/>
            <a:ext cx="2257677" cy="4013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仓库备料任务详情</a:t>
            </a:r>
          </a:p>
        </p:txBody>
      </p:sp>
      <p:sp>
        <p:nvSpPr>
          <p:cNvPr id="10" name="箭头: 下 9">
            <a:extLst>
              <a:ext uri="{FF2B5EF4-FFF2-40B4-BE49-F238E27FC236}">
                <a16:creationId xmlns:a16="http://schemas.microsoft.com/office/drawing/2014/main" id="{68E87D40-0F87-4FF2-93D1-C763D62F999B}"/>
              </a:ext>
            </a:extLst>
          </p:cNvPr>
          <p:cNvSpPr/>
          <p:nvPr/>
        </p:nvSpPr>
        <p:spPr>
          <a:xfrm>
            <a:off x="8022920" y="3262043"/>
            <a:ext cx="382044" cy="6511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57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DD0DBC33-A390-4EC2-BF67-DBF088D39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856" y="951386"/>
            <a:ext cx="8969829" cy="43811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1356339" y="208911"/>
            <a:ext cx="3534942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7-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原材料来料记录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BC09DBCB-461D-4097-BE28-37E15B4A741A}"/>
              </a:ext>
            </a:extLst>
          </p:cNvPr>
          <p:cNvGrpSpPr/>
          <p:nvPr/>
        </p:nvGrpSpPr>
        <p:grpSpPr>
          <a:xfrm>
            <a:off x="1769974" y="5490273"/>
            <a:ext cx="7386930" cy="1250479"/>
            <a:chOff x="874713" y="3385539"/>
            <a:chExt cx="5118843" cy="689036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3A063886-904C-4B52-BC45-0F2F444AEE44}"/>
                </a:ext>
              </a:extLst>
            </p:cNvPr>
            <p:cNvSpPr/>
            <p:nvPr/>
          </p:nvSpPr>
          <p:spPr>
            <a:xfrm>
              <a:off x="874713" y="3640636"/>
              <a:ext cx="5118843" cy="43393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fontAlgn="auto" latinLnBrk="1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通过</a:t>
              </a: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IQC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来料送检报表：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sym typeface="+mn-ea"/>
              </a:endParaRPr>
            </a:p>
            <a:p>
              <a:pPr lvl="0" fontAlgn="auto" latinLnBrk="1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sym typeface="+mn-ea"/>
                </a:rPr>
                <a:t>可查询：</a:t>
              </a:r>
              <a:r>
                <a:rPr lang="zh-CN" altLang="en-US" sz="1600" dirty="0">
                  <a:solidFill>
                    <a:srgbClr val="C00000"/>
                  </a:solidFill>
                  <a:latin typeface="+mj-ea"/>
                  <a:ea typeface="+mj-ea"/>
                  <a:sym typeface="+mn-ea"/>
                </a:rPr>
                <a:t>来料的检验时间、检验状态、供应商名称、供应商生产批次等。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37306C23-51A3-44C3-8B35-12EDB846C069}"/>
                </a:ext>
              </a:extLst>
            </p:cNvPr>
            <p:cNvSpPr/>
            <p:nvPr/>
          </p:nvSpPr>
          <p:spPr>
            <a:xfrm>
              <a:off x="874713" y="3385539"/>
              <a:ext cx="4565980" cy="2743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原材料来料信息查询</a:t>
              </a:r>
            </a:p>
          </p:txBody>
        </p:sp>
      </p:grpSp>
      <p:sp>
        <p:nvSpPr>
          <p:cNvPr id="14" name="Rectangle: Rounded Corners 10">
            <a:extLst>
              <a:ext uri="{FF2B5EF4-FFF2-40B4-BE49-F238E27FC236}">
                <a16:creationId xmlns:a16="http://schemas.microsoft.com/office/drawing/2014/main" id="{F2761258-3F05-4998-AB6A-8A340A4840A5}"/>
              </a:ext>
            </a:extLst>
          </p:cNvPr>
          <p:cNvSpPr/>
          <p:nvPr/>
        </p:nvSpPr>
        <p:spPr>
          <a:xfrm>
            <a:off x="8267404" y="951386"/>
            <a:ext cx="2115281" cy="4013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</a:rPr>
              <a:t>IQC</a:t>
            </a:r>
            <a:r>
              <a:rPr lang="zh-CN" altLang="en-US" b="1" dirty="0">
                <a:solidFill>
                  <a:schemeClr val="bg1"/>
                </a:solidFill>
              </a:rPr>
              <a:t>来料送检报表</a:t>
            </a:r>
          </a:p>
        </p:txBody>
      </p:sp>
    </p:spTree>
    <p:extLst>
      <p:ext uri="{BB962C8B-B14F-4D97-AF65-F5344CB8AC3E}">
        <p14:creationId xmlns:p14="http://schemas.microsoft.com/office/powerpoint/2010/main" val="243313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包图主题2">
  <a:themeElements>
    <a:clrScheme name="自定义 179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CE1126"/>
      </a:accent1>
      <a:accent2>
        <a:srgbClr val="CE1126"/>
      </a:accent2>
      <a:accent3>
        <a:srgbClr val="CE1126"/>
      </a:accent3>
      <a:accent4>
        <a:srgbClr val="CE1126"/>
      </a:accent4>
      <a:accent5>
        <a:srgbClr val="CE1126"/>
      </a:accent5>
      <a:accent6>
        <a:srgbClr val="CE1126"/>
      </a:accent6>
      <a:hlink>
        <a:srgbClr val="0085C3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1226</TotalTime>
  <Words>621</Words>
  <Application>Microsoft Office PowerPoint</Application>
  <PresentationFormat>宽屏</PresentationFormat>
  <Paragraphs>87</Paragraphs>
  <Slides>12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6" baseType="lpstr">
      <vt:lpstr>等线</vt:lpstr>
      <vt:lpstr>微软雅黑</vt:lpstr>
      <vt:lpstr>Arial</vt:lpstr>
      <vt:lpstr>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Admin</cp:lastModifiedBy>
  <cp:revision>91</cp:revision>
  <dcterms:created xsi:type="dcterms:W3CDTF">2017-09-19T03:01:22Z</dcterms:created>
  <dcterms:modified xsi:type="dcterms:W3CDTF">2025-02-25T07:16:22Z</dcterms:modified>
</cp:coreProperties>
</file>