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3"/>
    <p:sldMasterId id="2147483684" r:id="rId4"/>
    <p:sldMasterId id="2147483696" r:id="rId5"/>
  </p:sldMasterIdLst>
  <p:notesMasterIdLst>
    <p:notesMasterId r:id="rId30"/>
  </p:notesMasterIdLst>
  <p:handoutMasterIdLst>
    <p:handoutMasterId r:id="rId31"/>
  </p:handoutMasterIdLst>
  <p:sldIdLst>
    <p:sldId id="351" r:id="rId6"/>
    <p:sldId id="352" r:id="rId7"/>
    <p:sldId id="353" r:id="rId8"/>
    <p:sldId id="388" r:id="rId9"/>
    <p:sldId id="354" r:id="rId10"/>
    <p:sldId id="355" r:id="rId11"/>
    <p:sldId id="356" r:id="rId12"/>
    <p:sldId id="357" r:id="rId13"/>
    <p:sldId id="358" r:id="rId14"/>
    <p:sldId id="359" r:id="rId15"/>
    <p:sldId id="361" r:id="rId16"/>
    <p:sldId id="363" r:id="rId17"/>
    <p:sldId id="364" r:id="rId18"/>
    <p:sldId id="365" r:id="rId19"/>
    <p:sldId id="366" r:id="rId20"/>
    <p:sldId id="367" r:id="rId21"/>
    <p:sldId id="368" r:id="rId22"/>
    <p:sldId id="369" r:id="rId23"/>
    <p:sldId id="370" r:id="rId24"/>
    <p:sldId id="371" r:id="rId25"/>
    <p:sldId id="372" r:id="rId26"/>
    <p:sldId id="373" r:id="rId27"/>
    <p:sldId id="374" r:id="rId28"/>
    <p:sldId id="387" r:id="rId29"/>
  </p:sldIdLst>
  <p:sldSz cx="9144000" cy="5143500" type="screen16x9"/>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88" userDrawn="1">
          <p15:clr>
            <a:srgbClr val="A4A3A4"/>
          </p15:clr>
        </p15:guide>
        <p15:guide id="2" orient="horz" pos="1126" userDrawn="1">
          <p15:clr>
            <a:srgbClr val="A4A3A4"/>
          </p15:clr>
        </p15:guide>
        <p15:guide id="3" pos="3884" userDrawn="1">
          <p15:clr>
            <a:srgbClr val="A4A3A4"/>
          </p15:clr>
        </p15:guide>
        <p15:guide id="4" pos="187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B0F0"/>
    <a:srgbClr val="BF3420"/>
    <a:srgbClr val="E46C0A"/>
    <a:srgbClr val="FDA907"/>
    <a:srgbClr val="00B050"/>
    <a:srgbClr val="77933C"/>
    <a:srgbClr val="95BC49"/>
    <a:srgbClr val="1A7BAE"/>
    <a:srgbClr val="1D8A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38980" autoAdjust="0"/>
  </p:normalViewPr>
  <p:slideViewPr>
    <p:cSldViewPr showGuides="1">
      <p:cViewPr>
        <p:scale>
          <a:sx n="107" d="100"/>
          <a:sy n="107" d="100"/>
        </p:scale>
        <p:origin x="-78" y="-72"/>
      </p:cViewPr>
      <p:guideLst>
        <p:guide orient="horz" pos="2088"/>
        <p:guide orient="horz" pos="1126"/>
        <p:guide pos="3884"/>
        <p:guide pos="1878"/>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52" d="100"/>
          <a:sy n="52" d="100"/>
        </p:scale>
        <p:origin x="-2844" y="-84"/>
      </p:cViewPr>
      <p:guideLst>
        <p:guide orient="horz" pos="2958"/>
        <p:guide pos="2117"/>
      </p:guideLst>
    </p:cSldViewPr>
  </p:notesViewPr>
  <p:gridSpacing cx="45005" cy="45005"/>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5" Type="http://schemas.openxmlformats.org/officeDocument/2006/relationships/tags" Target="tags/tag72.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handoutMaster" Target="handoutMasters/handoutMaster1.xml"/><Relationship Id="rId30" Type="http://schemas.openxmlformats.org/officeDocument/2006/relationships/notesMaster" Target="notesMasters/notesMaster1.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B56024-E033-460B-B461-F9C8C93C904B}"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95472FC-EDD4-43B4-B218-6888597E2A2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403541-C361-4440-AA44-DBB6527DDBF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9461BB-BB29-447B-86E6-652C097B04C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7" Type="http://schemas.openxmlformats.org/officeDocument/2006/relationships/image" Target="../media/image4.png"/><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ags" Target="../tags/tag34.xml"/><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6" Type="http://schemas.openxmlformats.org/officeDocument/2006/relationships/image" Target="../media/image5.jpeg"/><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1_标题和内容">
    <p:spTree>
      <p:nvGrpSpPr>
        <p:cNvPr id="1" name=""/>
        <p:cNvGrpSpPr/>
        <p:nvPr/>
      </p:nvGrpSpPr>
      <p:grpSpPr>
        <a:xfrm>
          <a:off x="0" y="0"/>
          <a:ext cx="0" cy="0"/>
          <a:chOff x="0" y="0"/>
          <a:chExt cx="0" cy="0"/>
        </a:xfrm>
      </p:grpSpPr>
      <p:sp>
        <p:nvSpPr>
          <p:cNvPr id="2" name="椭圆 1"/>
          <p:cNvSpPr/>
          <p:nvPr userDrawn="1"/>
        </p:nvSpPr>
        <p:spPr>
          <a:xfrm rot="5400000">
            <a:off x="1790966" y="425408"/>
            <a:ext cx="2028376" cy="1177563"/>
          </a:xfrm>
          <a:custGeom>
            <a:avLst/>
            <a:gdLst/>
            <a:ahLst/>
            <a:cxnLst/>
            <a:rect l="l" t="t" r="r" b="b"/>
            <a:pathLst>
              <a:path w="2028376" h="1177563">
                <a:moveTo>
                  <a:pt x="0" y="1177563"/>
                </a:moveTo>
                <a:lnTo>
                  <a:pt x="0" y="0"/>
                </a:lnTo>
                <a:lnTo>
                  <a:pt x="2028376" y="0"/>
                </a:lnTo>
                <a:cubicBezTo>
                  <a:pt x="1624320" y="702037"/>
                  <a:pt x="867468" y="1174384"/>
                  <a:pt x="0" y="1177563"/>
                </a:cubicBezTo>
                <a:close/>
              </a:path>
            </a:pathLst>
          </a:custGeom>
          <a:solidFill>
            <a:srgbClr val="BF342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7"/>
          <p:cNvSpPr/>
          <p:nvPr userDrawn="1"/>
        </p:nvSpPr>
        <p:spPr>
          <a:xfrm rot="5400000">
            <a:off x="2809827" y="584110"/>
            <a:ext cx="2346109" cy="1177890"/>
          </a:xfrm>
          <a:custGeom>
            <a:avLst/>
            <a:gdLst/>
            <a:ahLst/>
            <a:cxnLst/>
            <a:rect l="l" t="t" r="r" b="b"/>
            <a:pathLst>
              <a:path w="2346109" h="1177890">
                <a:moveTo>
                  <a:pt x="0" y="1177890"/>
                </a:moveTo>
                <a:lnTo>
                  <a:pt x="0" y="0"/>
                </a:lnTo>
                <a:lnTo>
                  <a:pt x="2346109" y="0"/>
                </a:lnTo>
                <a:cubicBezTo>
                  <a:pt x="2346109" y="429552"/>
                  <a:pt x="2231144" y="832251"/>
                  <a:pt x="2028377" y="1177890"/>
                </a:cubicBezTo>
                <a:close/>
              </a:path>
            </a:pathLst>
          </a:custGeom>
          <a:solidFill>
            <a:srgbClr val="FDA907">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12"/>
          <p:cNvSpPr/>
          <p:nvPr userDrawn="1"/>
        </p:nvSpPr>
        <p:spPr>
          <a:xfrm rot="5400000">
            <a:off x="5324309" y="425407"/>
            <a:ext cx="2028375" cy="1177562"/>
          </a:xfrm>
          <a:custGeom>
            <a:avLst/>
            <a:gdLst/>
            <a:ahLst/>
            <a:cxnLst/>
            <a:rect l="l" t="t" r="r" b="b"/>
            <a:pathLst>
              <a:path w="2028375" h="1177562">
                <a:moveTo>
                  <a:pt x="0" y="1177562"/>
                </a:moveTo>
                <a:lnTo>
                  <a:pt x="0" y="0"/>
                </a:lnTo>
                <a:cubicBezTo>
                  <a:pt x="867468" y="3179"/>
                  <a:pt x="1624319" y="475526"/>
                  <a:pt x="2028375" y="1177562"/>
                </a:cubicBezTo>
                <a:close/>
              </a:path>
            </a:pathLst>
          </a:custGeom>
          <a:solidFill>
            <a:srgbClr val="1A7BAE">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3"/>
          <p:cNvSpPr/>
          <p:nvPr userDrawn="1"/>
        </p:nvSpPr>
        <p:spPr>
          <a:xfrm rot="5400000">
            <a:off x="3987408" y="584418"/>
            <a:ext cx="2346724" cy="1177890"/>
          </a:xfrm>
          <a:custGeom>
            <a:avLst/>
            <a:gdLst/>
            <a:ahLst/>
            <a:cxnLst/>
            <a:rect l="l" t="t" r="r" b="b"/>
            <a:pathLst>
              <a:path w="2346724" h="1177890">
                <a:moveTo>
                  <a:pt x="0" y="1177890"/>
                </a:moveTo>
                <a:lnTo>
                  <a:pt x="0" y="0"/>
                </a:lnTo>
                <a:lnTo>
                  <a:pt x="2028990" y="0"/>
                </a:lnTo>
                <a:cubicBezTo>
                  <a:pt x="2231759" y="345641"/>
                  <a:pt x="2346724" y="748340"/>
                  <a:pt x="2346724" y="1177890"/>
                </a:cubicBezTo>
                <a:close/>
              </a:path>
            </a:pathLst>
          </a:custGeom>
          <a:solidFill>
            <a:srgbClr val="95BC4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弧形 5"/>
          <p:cNvSpPr/>
          <p:nvPr userDrawn="1"/>
        </p:nvSpPr>
        <p:spPr>
          <a:xfrm>
            <a:off x="2074528" y="-2513200"/>
            <a:ext cx="4994940" cy="4994940"/>
          </a:xfrm>
          <a:prstGeom prst="arc">
            <a:avLst>
              <a:gd name="adj1" fmla="val 3404"/>
              <a:gd name="adj2" fmla="val 10819516"/>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椭圆 6"/>
          <p:cNvSpPr/>
          <p:nvPr userDrawn="1"/>
        </p:nvSpPr>
        <p:spPr>
          <a:xfrm>
            <a:off x="4493240" y="2414232"/>
            <a:ext cx="157518" cy="15751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fld>
            <a:endParaRPr lang="zh-CN" altLang="en-US"/>
          </a:p>
        </p:txBody>
      </p:sp>
    </p:spTree>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fld>
            <a:endParaRPr lang="zh-CN" altLang="en-US"/>
          </a:p>
        </p:txBody>
      </p:sp>
    </p:spTree>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fld>
            <a:endParaRPr lang="zh-CN" altLang="en-US"/>
          </a:p>
        </p:txBody>
      </p:sp>
    </p:spTree>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fld>
            <a:endParaRPr lang="zh-CN" altLang="en-US"/>
          </a:p>
        </p:txBody>
      </p:sp>
    </p:spTree>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fld>
            <a:endParaRPr lang="zh-CN" altLang="en-US"/>
          </a:p>
        </p:txBody>
      </p:sp>
    </p:spTree>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19100" y="121444"/>
            <a:ext cx="8291513" cy="525066"/>
          </a:xfr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19100" y="822722"/>
            <a:ext cx="8291513" cy="3842147"/>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28650" y="4767263"/>
            <a:ext cx="2057400" cy="273844"/>
          </a:xfrm>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a:xfrm>
            <a:off x="3028950" y="4767263"/>
            <a:ext cx="3086100" cy="273844"/>
          </a:xfrm>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a:xfrm>
            <a:off x="6457950" y="4767263"/>
            <a:ext cx="2057400" cy="273844"/>
          </a:xfrm>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3615"/>
            </a:lvl1pPr>
          </a:lstStyle>
          <a:p>
            <a:pPr fontAlgn="base"/>
            <a:r>
              <a:rPr lang="zh-CN" altLang="en-US" sz="4960"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2701528"/>
            <a:ext cx="6858000" cy="1241821"/>
          </a:xfrm>
        </p:spPr>
        <p:txBody>
          <a:bodyPr/>
          <a:lstStyle>
            <a:lvl1pPr marL="0" indent="0" algn="ctr">
              <a:buNone/>
              <a:defRPr sz="1445"/>
            </a:lvl1pPr>
            <a:lvl2pPr marL="275590" indent="0" algn="ctr">
              <a:buNone/>
              <a:defRPr sz="1205"/>
            </a:lvl2pPr>
            <a:lvl3pPr marL="551180" indent="0" algn="ctr">
              <a:buNone/>
              <a:defRPr sz="1085"/>
            </a:lvl3pPr>
            <a:lvl4pPr marL="826770" indent="0" algn="ctr">
              <a:buNone/>
              <a:defRPr sz="965"/>
            </a:lvl4pPr>
            <a:lvl5pPr marL="1101725" indent="0" algn="ctr">
              <a:buNone/>
              <a:defRPr sz="965"/>
            </a:lvl5pPr>
            <a:lvl6pPr marL="1377950" indent="0" algn="ctr">
              <a:buNone/>
              <a:defRPr sz="965"/>
            </a:lvl6pPr>
            <a:lvl7pPr marL="1653540" indent="0" algn="ctr">
              <a:buNone/>
              <a:defRPr sz="965"/>
            </a:lvl7pPr>
            <a:lvl8pPr marL="1928495" indent="0" algn="ctr">
              <a:buNone/>
              <a:defRPr sz="965"/>
            </a:lvl8pPr>
            <a:lvl9pPr marL="2204720" indent="0" algn="ctr">
              <a:buNone/>
              <a:defRPr sz="965"/>
            </a:lvl9pPr>
          </a:lstStyle>
          <a:p>
            <a:pPr fontAlgn="base"/>
            <a:r>
              <a:rPr lang="zh-CN" altLang="en-US" sz="1985"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a:xfrm>
            <a:off x="453600" y="4785728"/>
            <a:ext cx="2134080" cy="357541"/>
          </a:xfrm>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a:xfrm>
            <a:off x="3124800" y="4683904"/>
            <a:ext cx="2894400" cy="356384"/>
          </a:xfrm>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a:xfrm>
            <a:off x="6553440" y="4683904"/>
            <a:ext cx="2132640" cy="356384"/>
          </a:xfrm>
        </p:spPr>
        <p:txBody>
          <a:bodyPr/>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transition spd="slow">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showMasterSp="0" userDrawn="1">
  <p:cSld name="1_标题和内容">
    <p:spTree>
      <p:nvGrpSpPr>
        <p:cNvPr id="1" name=""/>
        <p:cNvGrpSpPr/>
        <p:nvPr/>
      </p:nvGrpSpPr>
      <p:grpSpPr>
        <a:xfrm>
          <a:off x="0" y="0"/>
          <a:ext cx="0" cy="0"/>
          <a:chOff x="0" y="0"/>
          <a:chExt cx="0" cy="0"/>
        </a:xfrm>
      </p:grpSpPr>
      <p:sp>
        <p:nvSpPr>
          <p:cNvPr id="2" name="椭圆 1"/>
          <p:cNvSpPr/>
          <p:nvPr userDrawn="1"/>
        </p:nvSpPr>
        <p:spPr>
          <a:xfrm rot="5400000">
            <a:off x="1790966" y="425408"/>
            <a:ext cx="2028376" cy="1177563"/>
          </a:xfrm>
          <a:custGeom>
            <a:avLst/>
            <a:gdLst/>
            <a:ahLst/>
            <a:cxnLst/>
            <a:rect l="l" t="t" r="r" b="b"/>
            <a:pathLst>
              <a:path w="2028376" h="1177563">
                <a:moveTo>
                  <a:pt x="0" y="1177563"/>
                </a:moveTo>
                <a:lnTo>
                  <a:pt x="0" y="0"/>
                </a:lnTo>
                <a:lnTo>
                  <a:pt x="2028376" y="0"/>
                </a:lnTo>
                <a:cubicBezTo>
                  <a:pt x="1624320" y="702037"/>
                  <a:pt x="867468" y="1174384"/>
                  <a:pt x="0" y="1177563"/>
                </a:cubicBezTo>
                <a:close/>
              </a:path>
            </a:pathLst>
          </a:custGeom>
          <a:solidFill>
            <a:srgbClr val="BF342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7"/>
          <p:cNvSpPr/>
          <p:nvPr userDrawn="1"/>
        </p:nvSpPr>
        <p:spPr>
          <a:xfrm rot="5400000">
            <a:off x="2809827" y="584110"/>
            <a:ext cx="2346109" cy="1177890"/>
          </a:xfrm>
          <a:custGeom>
            <a:avLst/>
            <a:gdLst/>
            <a:ahLst/>
            <a:cxnLst/>
            <a:rect l="l" t="t" r="r" b="b"/>
            <a:pathLst>
              <a:path w="2346109" h="1177890">
                <a:moveTo>
                  <a:pt x="0" y="1177890"/>
                </a:moveTo>
                <a:lnTo>
                  <a:pt x="0" y="0"/>
                </a:lnTo>
                <a:lnTo>
                  <a:pt x="2346109" y="0"/>
                </a:lnTo>
                <a:cubicBezTo>
                  <a:pt x="2346109" y="429552"/>
                  <a:pt x="2231144" y="832251"/>
                  <a:pt x="2028377" y="1177890"/>
                </a:cubicBezTo>
                <a:close/>
              </a:path>
            </a:pathLst>
          </a:custGeom>
          <a:solidFill>
            <a:srgbClr val="FDA907">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12"/>
          <p:cNvSpPr/>
          <p:nvPr userDrawn="1"/>
        </p:nvSpPr>
        <p:spPr>
          <a:xfrm rot="5400000">
            <a:off x="5324309" y="425407"/>
            <a:ext cx="2028375" cy="1177562"/>
          </a:xfrm>
          <a:custGeom>
            <a:avLst/>
            <a:gdLst/>
            <a:ahLst/>
            <a:cxnLst/>
            <a:rect l="l" t="t" r="r" b="b"/>
            <a:pathLst>
              <a:path w="2028375" h="1177562">
                <a:moveTo>
                  <a:pt x="0" y="1177562"/>
                </a:moveTo>
                <a:lnTo>
                  <a:pt x="0" y="0"/>
                </a:lnTo>
                <a:cubicBezTo>
                  <a:pt x="867468" y="3179"/>
                  <a:pt x="1624319" y="475526"/>
                  <a:pt x="2028375" y="1177562"/>
                </a:cubicBezTo>
                <a:close/>
              </a:path>
            </a:pathLst>
          </a:custGeom>
          <a:solidFill>
            <a:srgbClr val="1A7BAE">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3"/>
          <p:cNvSpPr/>
          <p:nvPr userDrawn="1"/>
        </p:nvSpPr>
        <p:spPr>
          <a:xfrm rot="5400000">
            <a:off x="3987408" y="584418"/>
            <a:ext cx="2346724" cy="1177890"/>
          </a:xfrm>
          <a:custGeom>
            <a:avLst/>
            <a:gdLst/>
            <a:ahLst/>
            <a:cxnLst/>
            <a:rect l="l" t="t" r="r" b="b"/>
            <a:pathLst>
              <a:path w="2346724" h="1177890">
                <a:moveTo>
                  <a:pt x="0" y="1177890"/>
                </a:moveTo>
                <a:lnTo>
                  <a:pt x="0" y="0"/>
                </a:lnTo>
                <a:lnTo>
                  <a:pt x="2028990" y="0"/>
                </a:lnTo>
                <a:cubicBezTo>
                  <a:pt x="2231759" y="345641"/>
                  <a:pt x="2346724" y="748340"/>
                  <a:pt x="2346724" y="1177890"/>
                </a:cubicBezTo>
                <a:close/>
              </a:path>
            </a:pathLst>
          </a:custGeom>
          <a:solidFill>
            <a:srgbClr val="95BC4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弧形 5"/>
          <p:cNvSpPr/>
          <p:nvPr userDrawn="1"/>
        </p:nvSpPr>
        <p:spPr>
          <a:xfrm>
            <a:off x="2074528" y="-2513200"/>
            <a:ext cx="4994940" cy="4994940"/>
          </a:xfrm>
          <a:prstGeom prst="arc">
            <a:avLst>
              <a:gd name="adj1" fmla="val 3404"/>
              <a:gd name="adj2" fmla="val 10819516"/>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椭圆 6"/>
          <p:cNvSpPr/>
          <p:nvPr userDrawn="1"/>
        </p:nvSpPr>
        <p:spPr>
          <a:xfrm>
            <a:off x="4493240" y="2414232"/>
            <a:ext cx="157518" cy="15751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showMasterSp="0" userDrawn="1">
  <p:cSld name="3_标题和内容">
    <p:spTree>
      <p:nvGrpSpPr>
        <p:cNvPr id="1" name=""/>
        <p:cNvGrpSpPr/>
        <p:nvPr/>
      </p:nvGrpSpPr>
      <p:grpSpPr>
        <a:xfrm>
          <a:off x="0" y="0"/>
          <a:ext cx="0" cy="0"/>
          <a:chOff x="0" y="0"/>
          <a:chExt cx="0" cy="0"/>
        </a:xfrm>
      </p:grpSpPr>
      <p:grpSp>
        <p:nvGrpSpPr>
          <p:cNvPr id="2" name="组合 1"/>
          <p:cNvGrpSpPr/>
          <p:nvPr userDrawn="1"/>
        </p:nvGrpSpPr>
        <p:grpSpPr>
          <a:xfrm>
            <a:off x="281524" y="0"/>
            <a:ext cx="105725" cy="721610"/>
            <a:chOff x="281524" y="0"/>
            <a:chExt cx="105725" cy="721610"/>
          </a:xfrm>
          <a:solidFill>
            <a:srgbClr val="1A7BAE"/>
          </a:solidFill>
        </p:grpSpPr>
        <p:sp>
          <p:nvSpPr>
            <p:cNvPr id="5" name="矩形 4"/>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userDrawn="1"/>
        </p:nvGrpSpPr>
        <p:grpSpPr>
          <a:xfrm rot="10800000">
            <a:off x="8801756" y="4963098"/>
            <a:ext cx="105725" cy="180402"/>
            <a:chOff x="281524" y="0"/>
            <a:chExt cx="105725" cy="721610"/>
          </a:xfrm>
          <a:solidFill>
            <a:srgbClr val="1A7BAE"/>
          </a:solidFill>
        </p:grpSpPr>
        <p:sp>
          <p:nvSpPr>
            <p:cNvPr id="10" name="矩形 9"/>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3_标题和内容">
    <p:spTree>
      <p:nvGrpSpPr>
        <p:cNvPr id="1" name=""/>
        <p:cNvGrpSpPr/>
        <p:nvPr/>
      </p:nvGrpSpPr>
      <p:grpSpPr>
        <a:xfrm>
          <a:off x="0" y="0"/>
          <a:ext cx="0" cy="0"/>
          <a:chOff x="0" y="0"/>
          <a:chExt cx="0" cy="0"/>
        </a:xfrm>
      </p:grpSpPr>
      <p:grpSp>
        <p:nvGrpSpPr>
          <p:cNvPr id="2" name="组合 1"/>
          <p:cNvGrpSpPr/>
          <p:nvPr userDrawn="1"/>
        </p:nvGrpSpPr>
        <p:grpSpPr>
          <a:xfrm>
            <a:off x="281524" y="0"/>
            <a:ext cx="105725" cy="721610"/>
            <a:chOff x="281524" y="0"/>
            <a:chExt cx="105725" cy="721610"/>
          </a:xfrm>
          <a:solidFill>
            <a:srgbClr val="1A7BAE"/>
          </a:solidFill>
        </p:grpSpPr>
        <p:sp>
          <p:nvSpPr>
            <p:cNvPr id="5" name="矩形 4"/>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userDrawn="1"/>
        </p:nvGrpSpPr>
        <p:grpSpPr>
          <a:xfrm rot="10800000">
            <a:off x="8801756" y="4963098"/>
            <a:ext cx="105725" cy="180402"/>
            <a:chOff x="281524" y="0"/>
            <a:chExt cx="105725" cy="721610"/>
          </a:xfrm>
          <a:solidFill>
            <a:srgbClr val="1A7BAE"/>
          </a:solidFill>
        </p:grpSpPr>
        <p:sp>
          <p:nvSpPr>
            <p:cNvPr id="10" name="矩形 9"/>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showMasterSp="0" userDrawn="1">
  <p:cSld name="4_标题和内容">
    <p:spTree>
      <p:nvGrpSpPr>
        <p:cNvPr id="1" name=""/>
        <p:cNvGrpSpPr/>
        <p:nvPr/>
      </p:nvGrpSpPr>
      <p:grpSpPr>
        <a:xfrm>
          <a:off x="0" y="0"/>
          <a:ext cx="0" cy="0"/>
          <a:chOff x="0" y="0"/>
          <a:chExt cx="0" cy="0"/>
        </a:xfrm>
      </p:grpSpPr>
      <p:grpSp>
        <p:nvGrpSpPr>
          <p:cNvPr id="2" name="组合 1"/>
          <p:cNvGrpSpPr/>
          <p:nvPr userDrawn="1"/>
        </p:nvGrpSpPr>
        <p:grpSpPr>
          <a:xfrm>
            <a:off x="281524" y="0"/>
            <a:ext cx="105725" cy="721610"/>
            <a:chOff x="281524" y="0"/>
            <a:chExt cx="105725" cy="721610"/>
          </a:xfrm>
          <a:solidFill>
            <a:srgbClr val="95BC49"/>
          </a:solidFill>
        </p:grpSpPr>
        <p:sp>
          <p:nvSpPr>
            <p:cNvPr id="5" name="矩形 4"/>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userDrawn="1"/>
        </p:nvGrpSpPr>
        <p:grpSpPr>
          <a:xfrm rot="10800000">
            <a:off x="8801756" y="4963098"/>
            <a:ext cx="105725" cy="180402"/>
            <a:chOff x="281524" y="0"/>
            <a:chExt cx="105725" cy="721610"/>
          </a:xfrm>
          <a:solidFill>
            <a:srgbClr val="95BC49"/>
          </a:solidFill>
        </p:grpSpPr>
        <p:sp>
          <p:nvSpPr>
            <p:cNvPr id="10" name="矩形 9"/>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showMasterSp="0" userDrawn="1">
  <p:cSld name="6_标题和内容">
    <p:spTree>
      <p:nvGrpSpPr>
        <p:cNvPr id="1" name=""/>
        <p:cNvGrpSpPr/>
        <p:nvPr/>
      </p:nvGrpSpPr>
      <p:grpSpPr>
        <a:xfrm>
          <a:off x="0" y="0"/>
          <a:ext cx="0" cy="0"/>
          <a:chOff x="0" y="0"/>
          <a:chExt cx="0" cy="0"/>
        </a:xfrm>
      </p:grpSpPr>
      <p:grpSp>
        <p:nvGrpSpPr>
          <p:cNvPr id="2" name="组合 1"/>
          <p:cNvGrpSpPr/>
          <p:nvPr userDrawn="1"/>
        </p:nvGrpSpPr>
        <p:grpSpPr>
          <a:xfrm>
            <a:off x="281524" y="0"/>
            <a:ext cx="105725" cy="721610"/>
            <a:chOff x="281524" y="0"/>
            <a:chExt cx="105725" cy="721610"/>
          </a:xfrm>
          <a:solidFill>
            <a:srgbClr val="FDA907"/>
          </a:solidFill>
        </p:grpSpPr>
        <p:sp>
          <p:nvSpPr>
            <p:cNvPr id="5" name="矩形 4"/>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userDrawn="1"/>
        </p:nvGrpSpPr>
        <p:grpSpPr>
          <a:xfrm rot="10800000">
            <a:off x="8801756" y="4963098"/>
            <a:ext cx="105725" cy="180402"/>
            <a:chOff x="281524" y="0"/>
            <a:chExt cx="105725" cy="721610"/>
          </a:xfrm>
          <a:solidFill>
            <a:srgbClr val="FDA907"/>
          </a:solidFill>
        </p:grpSpPr>
        <p:sp>
          <p:nvSpPr>
            <p:cNvPr id="10" name="矩形 9"/>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showMasterSp="0" userDrawn="1">
  <p:cSld name="5_标题和内容">
    <p:spTree>
      <p:nvGrpSpPr>
        <p:cNvPr id="1" name=""/>
        <p:cNvGrpSpPr/>
        <p:nvPr/>
      </p:nvGrpSpPr>
      <p:grpSpPr>
        <a:xfrm>
          <a:off x="0" y="0"/>
          <a:ext cx="0" cy="0"/>
          <a:chOff x="0" y="0"/>
          <a:chExt cx="0" cy="0"/>
        </a:xfrm>
      </p:grpSpPr>
      <p:grpSp>
        <p:nvGrpSpPr>
          <p:cNvPr id="2" name="组合 1"/>
          <p:cNvGrpSpPr/>
          <p:nvPr userDrawn="1"/>
        </p:nvGrpSpPr>
        <p:grpSpPr>
          <a:xfrm>
            <a:off x="281524" y="0"/>
            <a:ext cx="105725" cy="721610"/>
            <a:chOff x="281524" y="0"/>
            <a:chExt cx="105725" cy="721610"/>
          </a:xfrm>
          <a:solidFill>
            <a:srgbClr val="BF3420"/>
          </a:solidFill>
        </p:grpSpPr>
        <p:sp>
          <p:nvSpPr>
            <p:cNvPr id="5" name="矩形 4"/>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userDrawn="1"/>
        </p:nvGrpSpPr>
        <p:grpSpPr>
          <a:xfrm rot="10800000">
            <a:off x="8801756" y="4963098"/>
            <a:ext cx="105725" cy="180402"/>
            <a:chOff x="281524" y="0"/>
            <a:chExt cx="105725" cy="721610"/>
          </a:xfrm>
          <a:solidFill>
            <a:srgbClr val="BF3420"/>
          </a:solidFill>
        </p:grpSpPr>
        <p:sp>
          <p:nvSpPr>
            <p:cNvPr id="10" name="矩形 9"/>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showMasterSp="0" userDrawn="1">
  <p:cSld name="7_标题和内容">
    <p:spTree>
      <p:nvGrpSpPr>
        <p:cNvPr id="1" name=""/>
        <p:cNvGrpSpPr/>
        <p:nvPr/>
      </p:nvGrpSpPr>
      <p:grpSpPr>
        <a:xfrm>
          <a:off x="0" y="0"/>
          <a:ext cx="0" cy="0"/>
          <a:chOff x="0" y="0"/>
          <a:chExt cx="0" cy="0"/>
        </a:xfrm>
      </p:grpSpPr>
      <p:grpSp>
        <p:nvGrpSpPr>
          <p:cNvPr id="2" name="组合 1"/>
          <p:cNvGrpSpPr/>
          <p:nvPr userDrawn="1"/>
        </p:nvGrpSpPr>
        <p:grpSpPr>
          <a:xfrm>
            <a:off x="161510" y="0"/>
            <a:ext cx="225739" cy="721610"/>
            <a:chOff x="161510" y="0"/>
            <a:chExt cx="225739" cy="721610"/>
          </a:xfrm>
        </p:grpSpPr>
        <p:sp>
          <p:nvSpPr>
            <p:cNvPr id="3" name="矩形 2"/>
            <p:cNvSpPr/>
            <p:nvPr/>
          </p:nvSpPr>
          <p:spPr>
            <a:xfrm>
              <a:off x="161510" y="0"/>
              <a:ext cx="45719" cy="721610"/>
            </a:xfrm>
            <a:prstGeom prst="rect">
              <a:avLst/>
            </a:prstGeom>
            <a:solidFill>
              <a:srgbClr val="1A7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21517" y="0"/>
              <a:ext cx="45719" cy="721610"/>
            </a:xfrm>
            <a:prstGeom prst="rect">
              <a:avLst/>
            </a:prstGeom>
            <a:solidFill>
              <a:srgbClr val="95BC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81524" y="0"/>
              <a:ext cx="45719" cy="721610"/>
            </a:xfrm>
            <a:prstGeom prst="rect">
              <a:avLst/>
            </a:prstGeom>
            <a:solidFill>
              <a:srgbClr val="FDA9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41530" y="0"/>
              <a:ext cx="45719" cy="721610"/>
            </a:xfrm>
            <a:prstGeom prst="rect">
              <a:avLst/>
            </a:prstGeom>
            <a:solidFill>
              <a:srgbClr val="BF34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userDrawn="1"/>
        </p:nvGrpSpPr>
        <p:grpSpPr>
          <a:xfrm rot="10800000">
            <a:off x="8801756" y="4963098"/>
            <a:ext cx="225739" cy="180402"/>
            <a:chOff x="161510" y="0"/>
            <a:chExt cx="225739" cy="721610"/>
          </a:xfrm>
        </p:grpSpPr>
        <p:sp>
          <p:nvSpPr>
            <p:cNvPr id="8" name="矩形 7"/>
            <p:cNvSpPr/>
            <p:nvPr/>
          </p:nvSpPr>
          <p:spPr>
            <a:xfrm>
              <a:off x="161510" y="0"/>
              <a:ext cx="45719" cy="721610"/>
            </a:xfrm>
            <a:prstGeom prst="rect">
              <a:avLst/>
            </a:prstGeom>
            <a:solidFill>
              <a:srgbClr val="1A7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21517" y="0"/>
              <a:ext cx="45719" cy="721610"/>
            </a:xfrm>
            <a:prstGeom prst="rect">
              <a:avLst/>
            </a:prstGeom>
            <a:solidFill>
              <a:srgbClr val="95BC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1524" y="0"/>
              <a:ext cx="45719" cy="721610"/>
            </a:xfrm>
            <a:prstGeom prst="rect">
              <a:avLst/>
            </a:prstGeom>
            <a:solidFill>
              <a:srgbClr val="FDA9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1530" y="0"/>
              <a:ext cx="45719" cy="721610"/>
            </a:xfrm>
            <a:prstGeom prst="rect">
              <a:avLst/>
            </a:prstGeom>
            <a:solidFill>
              <a:srgbClr val="BF34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showMasterSp="0" userDrawn="1">
  <p:cSld name="比较">
    <p:spTree>
      <p:nvGrpSpPr>
        <p:cNvPr id="1" name=""/>
        <p:cNvGrpSpPr/>
        <p:nvPr/>
      </p:nvGrpSpPr>
      <p:grpSpPr>
        <a:xfrm>
          <a:off x="0" y="0"/>
          <a:ext cx="0" cy="0"/>
          <a:chOff x="0" y="0"/>
          <a:chExt cx="0" cy="0"/>
        </a:xfrm>
      </p:grpSpPr>
    </p:spTree>
  </p:cSld>
  <p:clrMapOvr>
    <a:masterClrMapping/>
  </p:clrMapOvr>
  <p:transition spd="slow">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showMasterSp="0" userDrawn="1">
  <p:cSld name="2_标题和内容">
    <p:spTree>
      <p:nvGrpSpPr>
        <p:cNvPr id="1" name=""/>
        <p:cNvGrpSpPr/>
        <p:nvPr/>
      </p:nvGrpSpPr>
      <p:grpSpPr>
        <a:xfrm>
          <a:off x="0" y="0"/>
          <a:ext cx="0" cy="0"/>
          <a:chOff x="0" y="0"/>
          <a:chExt cx="0" cy="0"/>
        </a:xfrm>
      </p:grpSpPr>
    </p:spTree>
  </p:cSld>
  <p:clrMapOvr>
    <a:masterClrMapping/>
  </p:clrMapOvr>
  <p:transition spd="slow">
    <p:push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showMasterSp="0" userDrawn="1">
  <p:cSld name="仅标题">
    <p:spTree>
      <p:nvGrpSpPr>
        <p:cNvPr id="1" name=""/>
        <p:cNvGrpSpPr/>
        <p:nvPr/>
      </p:nvGrpSpPr>
      <p:grpSpPr>
        <a:xfrm>
          <a:off x="0" y="0"/>
          <a:ext cx="0" cy="0"/>
          <a:chOff x="0" y="0"/>
          <a:chExt cx="0" cy="0"/>
        </a:xfrm>
      </p:grpSpPr>
      <p:sp>
        <p:nvSpPr>
          <p:cNvPr id="12" name="矩形 11"/>
          <p:cNvSpPr/>
          <p:nvPr userDrawn="1"/>
        </p:nvSpPr>
        <p:spPr>
          <a:xfrm>
            <a:off x="0" y="2706765"/>
            <a:ext cx="9144000" cy="1350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icture 2" descr="C:\Documents and Settings\yangweizhou\桌面\2.jpg"/>
          <p:cNvPicPr>
            <a:picLocks noChangeAspect="1" noChangeArrowheads="1"/>
          </p:cNvPicPr>
          <p:nvPr userDrawn="1"/>
        </p:nvPicPr>
        <p:blipFill rotWithShape="1">
          <a:blip r:embed="rId2"/>
          <a:srcRect b="20467"/>
          <a:stretch>
            <a:fillRect/>
          </a:stretch>
        </p:blipFill>
        <p:spPr bwMode="auto">
          <a:xfrm>
            <a:off x="0" y="0"/>
            <a:ext cx="9144000" cy="5143500"/>
          </a:xfrm>
          <a:prstGeom prst="rect">
            <a:avLst/>
          </a:prstGeom>
          <a:noFill/>
        </p:spPr>
      </p:pic>
    </p:spTree>
  </p:cSld>
  <p:clrMapOvr>
    <a:masterClrMapping/>
  </p:clrMapOvr>
  <p:transition spd="slow">
    <p:push dir="u"/>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Tree>
  </p:cSld>
  <p:clrMapOvr>
    <a:masterClrMapping/>
  </p:clrMapOvr>
  <p:transition spd="slow">
    <p:push dir="u"/>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fld>
            <a:endParaRPr lang="zh-CN" altLang="en-US"/>
          </a:p>
        </p:txBody>
      </p:sp>
    </p:spTree>
  </p:cSld>
  <p:clrMapOvr>
    <a:masterClrMapping/>
  </p:clrMapOvr>
  <p:transition spd="slow">
    <p:push dir="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fld>
            <a:endParaRPr lang="zh-CN" altLang="en-US"/>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4_标题和内容">
    <p:spTree>
      <p:nvGrpSpPr>
        <p:cNvPr id="1" name=""/>
        <p:cNvGrpSpPr/>
        <p:nvPr/>
      </p:nvGrpSpPr>
      <p:grpSpPr>
        <a:xfrm>
          <a:off x="0" y="0"/>
          <a:ext cx="0" cy="0"/>
          <a:chOff x="0" y="0"/>
          <a:chExt cx="0" cy="0"/>
        </a:xfrm>
      </p:grpSpPr>
      <p:grpSp>
        <p:nvGrpSpPr>
          <p:cNvPr id="2" name="组合 1"/>
          <p:cNvGrpSpPr/>
          <p:nvPr userDrawn="1"/>
        </p:nvGrpSpPr>
        <p:grpSpPr>
          <a:xfrm>
            <a:off x="281524" y="0"/>
            <a:ext cx="105725" cy="721610"/>
            <a:chOff x="281524" y="0"/>
            <a:chExt cx="105725" cy="721610"/>
          </a:xfrm>
          <a:solidFill>
            <a:srgbClr val="95BC49"/>
          </a:solidFill>
        </p:grpSpPr>
        <p:sp>
          <p:nvSpPr>
            <p:cNvPr id="5" name="矩形 4"/>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userDrawn="1"/>
        </p:nvGrpSpPr>
        <p:grpSpPr>
          <a:xfrm rot="10800000">
            <a:off x="8801756" y="4963098"/>
            <a:ext cx="105725" cy="180402"/>
            <a:chOff x="281524" y="0"/>
            <a:chExt cx="105725" cy="721610"/>
          </a:xfrm>
          <a:solidFill>
            <a:srgbClr val="95BC49"/>
          </a:solidFill>
        </p:grpSpPr>
        <p:sp>
          <p:nvSpPr>
            <p:cNvPr id="10" name="矩形 9"/>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push dir="u"/>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fld>
            <a:endParaRPr lang="zh-CN" altLang="en-US"/>
          </a:p>
        </p:txBody>
      </p:sp>
    </p:spTree>
  </p:cSld>
  <p:clrMapOvr>
    <a:masterClrMapping/>
  </p:clrMapOvr>
  <p:transition spd="slow">
    <p:push dir="u"/>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fld>
            <a:endParaRPr lang="zh-CN" altLang="en-US"/>
          </a:p>
        </p:txBody>
      </p:sp>
    </p:spTree>
  </p:cSld>
  <p:clrMapOvr>
    <a:masterClrMapping/>
  </p:clrMapOvr>
  <p:transition spd="slow">
    <p:push dir="u"/>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fld>
            <a:endParaRPr lang="zh-CN" altLang="en-US"/>
          </a:p>
        </p:txBody>
      </p:sp>
    </p:spTree>
  </p:cSld>
  <p:clrMapOvr>
    <a:masterClrMapping/>
  </p:clrMapOvr>
  <p:transition spd="slow">
    <p:push dir="u"/>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19100" y="121444"/>
            <a:ext cx="8291513" cy="525066"/>
          </a:xfr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19100" y="822722"/>
            <a:ext cx="8291513" cy="3842147"/>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28650" y="4767263"/>
            <a:ext cx="2057400" cy="273844"/>
          </a:xfrm>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a:xfrm>
            <a:off x="3028950" y="4767263"/>
            <a:ext cx="3086100" cy="273844"/>
          </a:xfrm>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a:xfrm>
            <a:off x="6457950" y="4767263"/>
            <a:ext cx="2057400" cy="273844"/>
          </a:xfrm>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slow">
    <p:push dir="u"/>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3615"/>
            </a:lvl1pPr>
          </a:lstStyle>
          <a:p>
            <a:pPr fontAlgn="base"/>
            <a:r>
              <a:rPr lang="zh-CN" altLang="en-US" sz="4960"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2701528"/>
            <a:ext cx="6858000" cy="1241821"/>
          </a:xfrm>
        </p:spPr>
        <p:txBody>
          <a:bodyPr/>
          <a:lstStyle>
            <a:lvl1pPr marL="0" indent="0" algn="ctr">
              <a:buNone/>
              <a:defRPr sz="1445"/>
            </a:lvl1pPr>
            <a:lvl2pPr marL="275590" indent="0" algn="ctr">
              <a:buNone/>
              <a:defRPr sz="1205"/>
            </a:lvl2pPr>
            <a:lvl3pPr marL="551180" indent="0" algn="ctr">
              <a:buNone/>
              <a:defRPr sz="1085"/>
            </a:lvl3pPr>
            <a:lvl4pPr marL="826770" indent="0" algn="ctr">
              <a:buNone/>
              <a:defRPr sz="965"/>
            </a:lvl4pPr>
            <a:lvl5pPr marL="1101725" indent="0" algn="ctr">
              <a:buNone/>
              <a:defRPr sz="965"/>
            </a:lvl5pPr>
            <a:lvl6pPr marL="1377950" indent="0" algn="ctr">
              <a:buNone/>
              <a:defRPr sz="965"/>
            </a:lvl6pPr>
            <a:lvl7pPr marL="1653540" indent="0" algn="ctr">
              <a:buNone/>
              <a:defRPr sz="965"/>
            </a:lvl7pPr>
            <a:lvl8pPr marL="1928495" indent="0" algn="ctr">
              <a:buNone/>
              <a:defRPr sz="965"/>
            </a:lvl8pPr>
            <a:lvl9pPr marL="2204720" indent="0" algn="ctr">
              <a:buNone/>
              <a:defRPr sz="965"/>
            </a:lvl9pPr>
          </a:lstStyle>
          <a:p>
            <a:pPr fontAlgn="base"/>
            <a:r>
              <a:rPr lang="zh-CN" altLang="en-US" sz="1985"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a:xfrm>
            <a:off x="453600" y="4785728"/>
            <a:ext cx="2134080" cy="357541"/>
          </a:xfrm>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a:xfrm>
            <a:off x="3124800" y="4683904"/>
            <a:ext cx="2894400" cy="356384"/>
          </a:xfrm>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a:xfrm>
            <a:off x="6553440" y="4683904"/>
            <a:ext cx="2132640" cy="356384"/>
          </a:xfrm>
        </p:spPr>
        <p:txBody>
          <a:bodyPr/>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transition spd="slow">
    <p:push dir="u"/>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899100" y="685800"/>
            <a:ext cx="7349400" cy="1927800"/>
          </a:xfrm>
        </p:spPr>
        <p:txBody>
          <a:bodyPr lIns="90000" tIns="46800" rIns="90000" bIns="46800" anchor="b" anchorCtr="0">
            <a:normAutofit/>
          </a:bodyPr>
          <a:lstStyle>
            <a:lvl1pPr algn="ctr">
              <a:defRPr sz="45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899100" y="2670300"/>
            <a:ext cx="7349400" cy="1104300"/>
          </a:xfrm>
        </p:spPr>
        <p:txBody>
          <a:bodyPr lIns="90000" tIns="46800" rIns="90000" bIns="46800">
            <a:normAutofit/>
          </a:bodyPr>
          <a:lstStyle>
            <a:lvl1pPr marL="0" indent="0" algn="ctr" eaLnBrk="1" fontAlgn="auto" latinLnBrk="0" hangingPunct="1">
              <a:lnSpc>
                <a:spcPct val="110000"/>
              </a:lnSpc>
              <a:buNone/>
              <a:defRPr sz="1800" u="none" strike="noStrike" kern="1200" cap="none" spc="200" normalizeH="0" baseline="0">
                <a:solidFill>
                  <a:schemeClr val="tx1">
                    <a:lumMod val="65000"/>
                    <a:lumOff val="35000"/>
                  </a:schemeClr>
                </a:solidFill>
                <a:uFillTx/>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pic>
        <p:nvPicPr>
          <p:cNvPr id="7" name="图片 6" descr="15"/>
          <p:cNvPicPr>
            <a:picLocks noChangeAspect="1"/>
          </p:cNvPicPr>
          <p:nvPr userDrawn="1"/>
        </p:nvPicPr>
        <p:blipFill>
          <a:blip r:embed="rId7"/>
          <a:stretch>
            <a:fillRect/>
          </a:stretch>
        </p:blipFill>
        <p:spPr>
          <a:xfrm>
            <a:off x="1920669" y="4266248"/>
            <a:ext cx="5297903" cy="355759"/>
          </a:xfrm>
          <a:prstGeom prst="rect">
            <a:avLst/>
          </a:prstGeom>
        </p:spPr>
      </p:pic>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456300" y="1117800"/>
            <a:ext cx="8226900" cy="3569400"/>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3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1714500" indent="0">
              <a:buNone/>
              <a:defRPr/>
            </a:lvl6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493100" y="2886300"/>
            <a:ext cx="5826600" cy="575100"/>
          </a:xfrm>
        </p:spPr>
        <p:txBody>
          <a:bodyPr lIns="90000" tIns="46800" rIns="90000" bIns="46800" anchor="b" anchorCtr="0">
            <a:normAutofit/>
          </a:bodyPr>
          <a:lstStyle>
            <a:lvl1pPr>
              <a:defRPr sz="33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493100" y="3461400"/>
            <a:ext cx="5826600" cy="650700"/>
          </a:xfrm>
        </p:spPr>
        <p:txBody>
          <a:bodyPr lIns="90000" tIns="46800" rIns="90000" bIns="46800">
            <a:normAutofit/>
          </a:bodyPr>
          <a:lstStyle>
            <a:lvl1pPr marL="0" indent="0" eaLnBrk="1" fontAlgn="auto" latinLnBrk="0" hangingPunct="1">
              <a:lnSpc>
                <a:spcPct val="130000"/>
              </a:lnSpc>
              <a:buNone/>
              <a:defRPr kumimoji="0" lang="zh-CN" altLang="en-US" sz="135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456300" y="1125900"/>
            <a:ext cx="3882600" cy="3561300"/>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4808700" y="1125900"/>
            <a:ext cx="3882600" cy="3561300"/>
          </a:xfrm>
        </p:spPr>
        <p:txBody>
          <a:bodyPr lIns="90000" tIns="46800" rIns="90000" bIns="46800">
            <a:normAutofit/>
          </a:bodyPr>
          <a:lstStyle>
            <a:lvl1pPr marL="171450" indent="-171450" eaLnBrk="1" fontAlgn="auto" latinLnBrk="0" hangingPunct="1">
              <a:lnSpc>
                <a:spcPct val="130000"/>
              </a:lnSpc>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514350" indent="-17145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2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857250" indent="-171450" eaLnBrk="1" fontAlgn="auto" latinLnBrk="0" hangingPunct="1">
              <a:lnSpc>
                <a:spcPct val="120000"/>
              </a:lnSpc>
              <a:buFont typeface="Arial" panose="020B0604020202020204" pitchFamily="34" charset="0"/>
              <a:buChar char="●"/>
              <a:defRPr sz="12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200150" indent="-171450" eaLnBrk="1" fontAlgn="auto" latinLnBrk="0" hangingPunct="1">
              <a:lnSpc>
                <a:spcPct val="120000"/>
              </a:lnSpc>
              <a:buFont typeface="Wingdings" panose="05000000000000000000" charset="0"/>
              <a:buChar char=""/>
              <a:defRPr sz="105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05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456300" y="1071900"/>
            <a:ext cx="4006800" cy="286200"/>
          </a:xfrm>
        </p:spPr>
        <p:txBody>
          <a:bodyPr lIns="101600" tIns="38100" rIns="76200" bIns="38100" anchor="t" anchorCtr="0">
            <a:normAutofit/>
          </a:bodyPr>
          <a:lstStyle>
            <a:lvl1pPr marL="0" indent="0" eaLnBrk="1" fontAlgn="auto" latinLnBrk="0" hangingPunct="1">
              <a:lnSpc>
                <a:spcPct val="100000"/>
              </a:lnSpc>
              <a:spcAft>
                <a:spcPts val="0"/>
              </a:spcAft>
              <a:buNone/>
              <a:defRPr sz="15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456300" y="1390500"/>
            <a:ext cx="4006800" cy="329670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3" y="1066297"/>
            <a:ext cx="4006800" cy="2862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3" y="1390500"/>
            <a:ext cx="4006800" cy="329670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6_标题和内容">
    <p:spTree>
      <p:nvGrpSpPr>
        <p:cNvPr id="1" name=""/>
        <p:cNvGrpSpPr/>
        <p:nvPr/>
      </p:nvGrpSpPr>
      <p:grpSpPr>
        <a:xfrm>
          <a:off x="0" y="0"/>
          <a:ext cx="0" cy="0"/>
          <a:chOff x="0" y="0"/>
          <a:chExt cx="0" cy="0"/>
        </a:xfrm>
      </p:grpSpPr>
      <p:grpSp>
        <p:nvGrpSpPr>
          <p:cNvPr id="2" name="组合 1"/>
          <p:cNvGrpSpPr/>
          <p:nvPr userDrawn="1"/>
        </p:nvGrpSpPr>
        <p:grpSpPr>
          <a:xfrm>
            <a:off x="281524" y="0"/>
            <a:ext cx="105725" cy="721610"/>
            <a:chOff x="281524" y="0"/>
            <a:chExt cx="105725" cy="721610"/>
          </a:xfrm>
          <a:solidFill>
            <a:srgbClr val="FDA907"/>
          </a:solidFill>
        </p:grpSpPr>
        <p:sp>
          <p:nvSpPr>
            <p:cNvPr id="5" name="矩形 4"/>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userDrawn="1"/>
        </p:nvGrpSpPr>
        <p:grpSpPr>
          <a:xfrm rot="10800000">
            <a:off x="8801756" y="4963098"/>
            <a:ext cx="105725" cy="180402"/>
            <a:chOff x="281524" y="0"/>
            <a:chExt cx="105725" cy="721610"/>
          </a:xfrm>
          <a:solidFill>
            <a:srgbClr val="FDA907"/>
          </a:solidFill>
        </p:grpSpPr>
        <p:sp>
          <p:nvSpPr>
            <p:cNvPr id="10" name="矩形 9"/>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push dir="u"/>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pic>
        <p:nvPicPr>
          <p:cNvPr id="3" name="图片 2" descr="C:/Users/Administrator/Desktop/二维码宣传素材/二维码宣传素材_03.jpg二维码宣传素材_03"/>
          <p:cNvPicPr>
            <a:picLocks noChangeAspect="1"/>
          </p:cNvPicPr>
          <p:nvPr userDrawn="1">
            <p:custDataLst>
              <p:tags r:id="rId2"/>
            </p:custDataLst>
          </p:nvPr>
        </p:nvPicPr>
        <p:blipFill>
          <a:blip r:embed="rId3"/>
          <a:srcRect l="7774" r="7774"/>
          <a:stretch>
            <a:fillRect/>
          </a:stretch>
        </p:blipFill>
        <p:spPr>
          <a:xfrm>
            <a:off x="1166099" y="249555"/>
            <a:ext cx="6811328" cy="4536281"/>
          </a:xfrm>
          <a:prstGeom prst="rect">
            <a:avLst/>
          </a:prstGeom>
        </p:spPr>
      </p:pic>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456300" y="1166400"/>
            <a:ext cx="3924808" cy="3456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4762801" y="1166400"/>
            <a:ext cx="3920400" cy="3456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3429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3"/>
            </p:custDataLst>
          </p:nvPr>
        </p:nvSpPr>
        <p:spPr/>
        <p:txBody>
          <a:bodyPr/>
          <a:lstStyle/>
          <a:p>
            <a:endParaRPr lang="zh-CN" altLang="en-US"/>
          </a:p>
        </p:txBody>
      </p:sp>
      <p:sp>
        <p:nvSpPr>
          <p:cNvPr id="6" name="灯片编号占位符 5"/>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pic>
        <p:nvPicPr>
          <p:cNvPr id="2" name="图片 1" descr="C:/Users/Administrator/Desktop/二维码宣传素材/二维码宣传素材_03.jpg二维码宣传素材_03"/>
          <p:cNvPicPr>
            <a:picLocks noChangeAspect="1"/>
          </p:cNvPicPr>
          <p:nvPr userDrawn="1">
            <p:custDataLst>
              <p:tags r:id="rId5"/>
            </p:custDataLst>
          </p:nvPr>
        </p:nvPicPr>
        <p:blipFill>
          <a:blip r:embed="rId6"/>
          <a:srcRect l="7774" r="7774"/>
          <a:stretch>
            <a:fillRect/>
          </a:stretch>
        </p:blipFill>
        <p:spPr>
          <a:xfrm>
            <a:off x="1166099" y="249555"/>
            <a:ext cx="6811328" cy="4536281"/>
          </a:xfrm>
          <a:prstGeom prst="rect">
            <a:avLst/>
          </a:prstGeom>
        </p:spPr>
      </p:pic>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456300" y="580500"/>
            <a:ext cx="8229601" cy="4112100"/>
          </a:xfrm>
        </p:spPr>
        <p:txBody>
          <a:bodyPr/>
          <a:lstStyle>
            <a:lvl1pPr marL="171450" indent="-17145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514350" indent="-17145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857250" indent="-17145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200150" indent="-17145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1543050" indent="-17145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899100" y="1863000"/>
            <a:ext cx="7349400" cy="7641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45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899100" y="2670300"/>
            <a:ext cx="7349400" cy="353700"/>
          </a:xfrm>
        </p:spPr>
        <p:txBody>
          <a:bodyPr lIns="90000" tIns="46800" rIns="90000" bIns="46800">
            <a:normAutofit/>
          </a:bodyPr>
          <a:lstStyle>
            <a:lvl1pPr marL="0" indent="0" algn="ctr">
              <a:lnSpc>
                <a:spcPct val="110000"/>
              </a:lnSpc>
              <a:buNone/>
              <a:defRPr sz="18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showMasterSp="0" userDrawn="1">
  <p:cSld name="1_标题和内容">
    <p:spTree>
      <p:nvGrpSpPr>
        <p:cNvPr id="1" name=""/>
        <p:cNvGrpSpPr/>
        <p:nvPr/>
      </p:nvGrpSpPr>
      <p:grpSpPr>
        <a:xfrm>
          <a:off x="0" y="0"/>
          <a:ext cx="0" cy="0"/>
          <a:chOff x="0" y="0"/>
          <a:chExt cx="0" cy="0"/>
        </a:xfrm>
      </p:grpSpPr>
      <p:sp>
        <p:nvSpPr>
          <p:cNvPr id="2" name="椭圆 1"/>
          <p:cNvSpPr/>
          <p:nvPr userDrawn="1"/>
        </p:nvSpPr>
        <p:spPr>
          <a:xfrm rot="5400000">
            <a:off x="1790966" y="425408"/>
            <a:ext cx="2028376" cy="1177563"/>
          </a:xfrm>
          <a:custGeom>
            <a:avLst/>
            <a:gdLst/>
            <a:ahLst/>
            <a:cxnLst/>
            <a:rect l="l" t="t" r="r" b="b"/>
            <a:pathLst>
              <a:path w="2028376" h="1177563">
                <a:moveTo>
                  <a:pt x="0" y="1177563"/>
                </a:moveTo>
                <a:lnTo>
                  <a:pt x="0" y="0"/>
                </a:lnTo>
                <a:lnTo>
                  <a:pt x="2028376" y="0"/>
                </a:lnTo>
                <a:cubicBezTo>
                  <a:pt x="1624320" y="702037"/>
                  <a:pt x="867468" y="1174384"/>
                  <a:pt x="0" y="1177563"/>
                </a:cubicBez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7"/>
          <p:cNvSpPr/>
          <p:nvPr userDrawn="1"/>
        </p:nvSpPr>
        <p:spPr>
          <a:xfrm rot="5400000">
            <a:off x="2809827" y="584110"/>
            <a:ext cx="2346109" cy="1177890"/>
          </a:xfrm>
          <a:custGeom>
            <a:avLst/>
            <a:gdLst/>
            <a:ahLst/>
            <a:cxnLst/>
            <a:rect l="l" t="t" r="r" b="b"/>
            <a:pathLst>
              <a:path w="2346109" h="1177890">
                <a:moveTo>
                  <a:pt x="0" y="1177890"/>
                </a:moveTo>
                <a:lnTo>
                  <a:pt x="0" y="0"/>
                </a:lnTo>
                <a:lnTo>
                  <a:pt x="2346109" y="0"/>
                </a:lnTo>
                <a:cubicBezTo>
                  <a:pt x="2346109" y="429552"/>
                  <a:pt x="2231144" y="832251"/>
                  <a:pt x="2028377" y="1177890"/>
                </a:cubicBezTo>
                <a:close/>
              </a:path>
            </a:pathLst>
          </a:custGeom>
          <a:solidFill>
            <a:srgbClr val="FDA907">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12"/>
          <p:cNvSpPr/>
          <p:nvPr userDrawn="1"/>
        </p:nvSpPr>
        <p:spPr>
          <a:xfrm rot="5400000">
            <a:off x="5324309" y="425407"/>
            <a:ext cx="2028375" cy="1177562"/>
          </a:xfrm>
          <a:custGeom>
            <a:avLst/>
            <a:gdLst/>
            <a:ahLst/>
            <a:cxnLst/>
            <a:rect l="l" t="t" r="r" b="b"/>
            <a:pathLst>
              <a:path w="2028375" h="1177562">
                <a:moveTo>
                  <a:pt x="0" y="1177562"/>
                </a:moveTo>
                <a:lnTo>
                  <a:pt x="0" y="0"/>
                </a:lnTo>
                <a:cubicBezTo>
                  <a:pt x="867468" y="3179"/>
                  <a:pt x="1624319" y="475526"/>
                  <a:pt x="2028375" y="1177562"/>
                </a:cubicBez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3"/>
          <p:cNvSpPr/>
          <p:nvPr userDrawn="1"/>
        </p:nvSpPr>
        <p:spPr>
          <a:xfrm rot="5400000">
            <a:off x="3987408" y="584418"/>
            <a:ext cx="2346724" cy="1177890"/>
          </a:xfrm>
          <a:custGeom>
            <a:avLst/>
            <a:gdLst/>
            <a:ahLst/>
            <a:cxnLst/>
            <a:rect l="l" t="t" r="r" b="b"/>
            <a:pathLst>
              <a:path w="2346724" h="1177890">
                <a:moveTo>
                  <a:pt x="0" y="1177890"/>
                </a:moveTo>
                <a:lnTo>
                  <a:pt x="0" y="0"/>
                </a:lnTo>
                <a:lnTo>
                  <a:pt x="2028990" y="0"/>
                </a:lnTo>
                <a:cubicBezTo>
                  <a:pt x="2231759" y="345641"/>
                  <a:pt x="2346724" y="748340"/>
                  <a:pt x="2346724" y="1177890"/>
                </a:cubicBez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弧形 5"/>
          <p:cNvSpPr/>
          <p:nvPr userDrawn="1"/>
        </p:nvSpPr>
        <p:spPr>
          <a:xfrm>
            <a:off x="2074528" y="-2513200"/>
            <a:ext cx="4994940" cy="4994940"/>
          </a:xfrm>
          <a:prstGeom prst="arc">
            <a:avLst>
              <a:gd name="adj1" fmla="val 3404"/>
              <a:gd name="adj2" fmla="val 10819516"/>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椭圆 6"/>
          <p:cNvSpPr/>
          <p:nvPr userDrawn="1"/>
        </p:nvSpPr>
        <p:spPr>
          <a:xfrm>
            <a:off x="4493240" y="2414232"/>
            <a:ext cx="157518" cy="15751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showMasterSp="0" userDrawn="1">
  <p:cSld name="3_标题和内容">
    <p:spTree>
      <p:nvGrpSpPr>
        <p:cNvPr id="1" name=""/>
        <p:cNvGrpSpPr/>
        <p:nvPr/>
      </p:nvGrpSpPr>
      <p:grpSpPr>
        <a:xfrm>
          <a:off x="0" y="0"/>
          <a:ext cx="0" cy="0"/>
          <a:chOff x="0" y="0"/>
          <a:chExt cx="0" cy="0"/>
        </a:xfrm>
      </p:grpSpPr>
      <p:grpSp>
        <p:nvGrpSpPr>
          <p:cNvPr id="2" name="组合 1"/>
          <p:cNvGrpSpPr/>
          <p:nvPr userDrawn="1"/>
        </p:nvGrpSpPr>
        <p:grpSpPr>
          <a:xfrm>
            <a:off x="281524" y="0"/>
            <a:ext cx="105725" cy="721610"/>
            <a:chOff x="281524" y="0"/>
            <a:chExt cx="105725" cy="721610"/>
          </a:xfrm>
          <a:solidFill>
            <a:schemeClr val="accent1"/>
          </a:solidFill>
        </p:grpSpPr>
        <p:sp>
          <p:nvSpPr>
            <p:cNvPr id="5" name="矩形 4"/>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userDrawn="1"/>
        </p:nvGrpSpPr>
        <p:grpSpPr>
          <a:xfrm rot="10800000">
            <a:off x="8801756" y="4963098"/>
            <a:ext cx="105725" cy="180402"/>
            <a:chOff x="281524" y="0"/>
            <a:chExt cx="105725" cy="721610"/>
          </a:xfrm>
          <a:solidFill>
            <a:schemeClr val="accent1"/>
          </a:solidFill>
        </p:grpSpPr>
        <p:sp>
          <p:nvSpPr>
            <p:cNvPr id="10" name="矩形 9"/>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push dir="u"/>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showMasterSp="0" userDrawn="1">
  <p:cSld name="4_标题和内容">
    <p:spTree>
      <p:nvGrpSpPr>
        <p:cNvPr id="1" name=""/>
        <p:cNvGrpSpPr/>
        <p:nvPr/>
      </p:nvGrpSpPr>
      <p:grpSpPr>
        <a:xfrm>
          <a:off x="0" y="0"/>
          <a:ext cx="0" cy="0"/>
          <a:chOff x="0" y="0"/>
          <a:chExt cx="0" cy="0"/>
        </a:xfrm>
      </p:grpSpPr>
      <p:grpSp>
        <p:nvGrpSpPr>
          <p:cNvPr id="2" name="组合 1"/>
          <p:cNvGrpSpPr/>
          <p:nvPr userDrawn="1"/>
        </p:nvGrpSpPr>
        <p:grpSpPr>
          <a:xfrm>
            <a:off x="281524" y="0"/>
            <a:ext cx="105725" cy="721610"/>
            <a:chOff x="281524" y="0"/>
            <a:chExt cx="105725" cy="721610"/>
          </a:xfrm>
          <a:solidFill>
            <a:schemeClr val="accent2"/>
          </a:solidFill>
        </p:grpSpPr>
        <p:sp>
          <p:nvSpPr>
            <p:cNvPr id="5" name="矩形 4"/>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userDrawn="1"/>
        </p:nvGrpSpPr>
        <p:grpSpPr>
          <a:xfrm rot="10800000">
            <a:off x="8801756" y="4963098"/>
            <a:ext cx="105725" cy="180402"/>
            <a:chOff x="281524" y="0"/>
            <a:chExt cx="105725" cy="721610"/>
          </a:xfrm>
          <a:solidFill>
            <a:schemeClr val="accent2"/>
          </a:solidFill>
        </p:grpSpPr>
        <p:sp>
          <p:nvSpPr>
            <p:cNvPr id="10" name="矩形 9"/>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push dir="u"/>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showMasterSp="0" userDrawn="1">
  <p:cSld name="6_标题和内容">
    <p:spTree>
      <p:nvGrpSpPr>
        <p:cNvPr id="1" name=""/>
        <p:cNvGrpSpPr/>
        <p:nvPr/>
      </p:nvGrpSpPr>
      <p:grpSpPr>
        <a:xfrm>
          <a:off x="0" y="0"/>
          <a:ext cx="0" cy="0"/>
          <a:chOff x="0" y="0"/>
          <a:chExt cx="0" cy="0"/>
        </a:xfrm>
      </p:grpSpPr>
      <p:grpSp>
        <p:nvGrpSpPr>
          <p:cNvPr id="2" name="组合 1"/>
          <p:cNvGrpSpPr/>
          <p:nvPr userDrawn="1"/>
        </p:nvGrpSpPr>
        <p:grpSpPr>
          <a:xfrm>
            <a:off x="281524" y="0"/>
            <a:ext cx="105725" cy="721610"/>
            <a:chOff x="281524" y="0"/>
            <a:chExt cx="105725" cy="721610"/>
          </a:xfrm>
          <a:solidFill>
            <a:srgbClr val="FDA907"/>
          </a:solidFill>
        </p:grpSpPr>
        <p:sp>
          <p:nvSpPr>
            <p:cNvPr id="5" name="矩形 4"/>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userDrawn="1"/>
        </p:nvGrpSpPr>
        <p:grpSpPr>
          <a:xfrm rot="10800000">
            <a:off x="8801756" y="4963098"/>
            <a:ext cx="105725" cy="180402"/>
            <a:chOff x="281524" y="0"/>
            <a:chExt cx="105725" cy="721610"/>
          </a:xfrm>
          <a:solidFill>
            <a:srgbClr val="FDA907"/>
          </a:solidFill>
        </p:grpSpPr>
        <p:sp>
          <p:nvSpPr>
            <p:cNvPr id="10" name="矩形 9"/>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showMasterSp="0" userDrawn="1">
  <p:cSld name="5_标题和内容">
    <p:spTree>
      <p:nvGrpSpPr>
        <p:cNvPr id="1" name=""/>
        <p:cNvGrpSpPr/>
        <p:nvPr/>
      </p:nvGrpSpPr>
      <p:grpSpPr>
        <a:xfrm>
          <a:off x="0" y="0"/>
          <a:ext cx="0" cy="0"/>
          <a:chOff x="0" y="0"/>
          <a:chExt cx="0" cy="0"/>
        </a:xfrm>
      </p:grpSpPr>
      <p:grpSp>
        <p:nvGrpSpPr>
          <p:cNvPr id="2" name="组合 1"/>
          <p:cNvGrpSpPr/>
          <p:nvPr userDrawn="1"/>
        </p:nvGrpSpPr>
        <p:grpSpPr>
          <a:xfrm>
            <a:off x="281524" y="0"/>
            <a:ext cx="105725" cy="721610"/>
            <a:chOff x="281524" y="0"/>
            <a:chExt cx="105725" cy="721610"/>
          </a:xfrm>
          <a:solidFill>
            <a:srgbClr val="BF3420"/>
          </a:solidFill>
        </p:grpSpPr>
        <p:sp>
          <p:nvSpPr>
            <p:cNvPr id="5" name="矩形 4"/>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userDrawn="1"/>
        </p:nvGrpSpPr>
        <p:grpSpPr>
          <a:xfrm rot="10800000">
            <a:off x="8801756" y="4963098"/>
            <a:ext cx="105725" cy="180402"/>
            <a:chOff x="281524" y="0"/>
            <a:chExt cx="105725" cy="721610"/>
          </a:xfrm>
          <a:solidFill>
            <a:srgbClr val="BF3420"/>
          </a:solidFill>
        </p:grpSpPr>
        <p:sp>
          <p:nvSpPr>
            <p:cNvPr id="10" name="矩形 9"/>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push dir="u"/>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showMasterSp="0" userDrawn="1">
  <p:cSld name="5_标题和内容">
    <p:spTree>
      <p:nvGrpSpPr>
        <p:cNvPr id="1" name=""/>
        <p:cNvGrpSpPr/>
        <p:nvPr/>
      </p:nvGrpSpPr>
      <p:grpSpPr>
        <a:xfrm>
          <a:off x="0" y="0"/>
          <a:ext cx="0" cy="0"/>
          <a:chOff x="0" y="0"/>
          <a:chExt cx="0" cy="0"/>
        </a:xfrm>
      </p:grpSpPr>
      <p:grpSp>
        <p:nvGrpSpPr>
          <p:cNvPr id="2" name="组合 1"/>
          <p:cNvGrpSpPr/>
          <p:nvPr userDrawn="1"/>
        </p:nvGrpSpPr>
        <p:grpSpPr>
          <a:xfrm>
            <a:off x="281524" y="0"/>
            <a:ext cx="105725" cy="721610"/>
            <a:chOff x="281524" y="0"/>
            <a:chExt cx="105725" cy="721610"/>
          </a:xfrm>
          <a:solidFill>
            <a:schemeClr val="accent6"/>
          </a:solidFill>
        </p:grpSpPr>
        <p:sp>
          <p:nvSpPr>
            <p:cNvPr id="5" name="矩形 4"/>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userDrawn="1"/>
        </p:nvGrpSpPr>
        <p:grpSpPr>
          <a:xfrm rot="10800000">
            <a:off x="8801756" y="4963098"/>
            <a:ext cx="105725" cy="180402"/>
            <a:chOff x="281524" y="0"/>
            <a:chExt cx="105725" cy="721610"/>
          </a:xfrm>
          <a:solidFill>
            <a:schemeClr val="accent6"/>
          </a:solidFill>
        </p:grpSpPr>
        <p:sp>
          <p:nvSpPr>
            <p:cNvPr id="10" name="矩形 9"/>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push dir="u"/>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showMasterSp="0" userDrawn="1">
  <p:cSld name="7_标题和内容">
    <p:spTree>
      <p:nvGrpSpPr>
        <p:cNvPr id="1" name=""/>
        <p:cNvGrpSpPr/>
        <p:nvPr/>
      </p:nvGrpSpPr>
      <p:grpSpPr>
        <a:xfrm>
          <a:off x="0" y="0"/>
          <a:ext cx="0" cy="0"/>
          <a:chOff x="0" y="0"/>
          <a:chExt cx="0" cy="0"/>
        </a:xfrm>
      </p:grpSpPr>
      <p:grpSp>
        <p:nvGrpSpPr>
          <p:cNvPr id="2" name="组合 1"/>
          <p:cNvGrpSpPr/>
          <p:nvPr userDrawn="1"/>
        </p:nvGrpSpPr>
        <p:grpSpPr>
          <a:xfrm>
            <a:off x="161510" y="0"/>
            <a:ext cx="225739" cy="721610"/>
            <a:chOff x="161510" y="0"/>
            <a:chExt cx="225739" cy="721610"/>
          </a:xfrm>
        </p:grpSpPr>
        <p:sp>
          <p:nvSpPr>
            <p:cNvPr id="3" name="矩形 2"/>
            <p:cNvSpPr/>
            <p:nvPr/>
          </p:nvSpPr>
          <p:spPr>
            <a:xfrm>
              <a:off x="161510" y="0"/>
              <a:ext cx="45719" cy="7216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21517" y="0"/>
              <a:ext cx="45719" cy="72161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81524" y="0"/>
              <a:ext cx="45719" cy="721610"/>
            </a:xfrm>
            <a:prstGeom prst="rect">
              <a:avLst/>
            </a:prstGeom>
            <a:solidFill>
              <a:srgbClr val="FDA9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41530" y="0"/>
              <a:ext cx="45719" cy="72161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userDrawn="1"/>
        </p:nvGrpSpPr>
        <p:grpSpPr>
          <a:xfrm rot="10800000">
            <a:off x="8801756" y="4963098"/>
            <a:ext cx="225739" cy="180402"/>
            <a:chOff x="161510" y="0"/>
            <a:chExt cx="225739" cy="721610"/>
          </a:xfrm>
        </p:grpSpPr>
        <p:sp>
          <p:nvSpPr>
            <p:cNvPr id="8" name="矩形 7"/>
            <p:cNvSpPr/>
            <p:nvPr/>
          </p:nvSpPr>
          <p:spPr>
            <a:xfrm>
              <a:off x="161510" y="0"/>
              <a:ext cx="45719" cy="7216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21517" y="0"/>
              <a:ext cx="45719" cy="72161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1524" y="0"/>
              <a:ext cx="45719" cy="721610"/>
            </a:xfrm>
            <a:prstGeom prst="rect">
              <a:avLst/>
            </a:prstGeom>
            <a:solidFill>
              <a:srgbClr val="FDA9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1530" y="0"/>
              <a:ext cx="45719" cy="72161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push dir="u"/>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showMasterSp="0" userDrawn="1">
  <p:cSld name="比较">
    <p:spTree>
      <p:nvGrpSpPr>
        <p:cNvPr id="1" name=""/>
        <p:cNvGrpSpPr/>
        <p:nvPr/>
      </p:nvGrpSpPr>
      <p:grpSpPr>
        <a:xfrm>
          <a:off x="0" y="0"/>
          <a:ext cx="0" cy="0"/>
          <a:chOff x="0" y="0"/>
          <a:chExt cx="0" cy="0"/>
        </a:xfrm>
      </p:grpSpPr>
    </p:spTree>
  </p:cSld>
  <p:clrMapOvr>
    <a:masterClrMapping/>
  </p:clrMapOvr>
  <p:transition spd="slow">
    <p:push dir="u"/>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showMasterSp="0" userDrawn="1">
  <p:cSld name="2_标题和内容">
    <p:spTree>
      <p:nvGrpSpPr>
        <p:cNvPr id="1" name=""/>
        <p:cNvGrpSpPr/>
        <p:nvPr/>
      </p:nvGrpSpPr>
      <p:grpSpPr>
        <a:xfrm>
          <a:off x="0" y="0"/>
          <a:ext cx="0" cy="0"/>
          <a:chOff x="0" y="0"/>
          <a:chExt cx="0" cy="0"/>
        </a:xfrm>
      </p:grpSpPr>
    </p:spTree>
  </p:cSld>
  <p:clrMapOvr>
    <a:masterClrMapping/>
  </p:clrMapOvr>
  <p:transition spd="slow">
    <p:push dir="u"/>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showMasterSp="0" userDrawn="1">
  <p:cSld name="仅标题">
    <p:spTree>
      <p:nvGrpSpPr>
        <p:cNvPr id="1" name=""/>
        <p:cNvGrpSpPr/>
        <p:nvPr/>
      </p:nvGrpSpPr>
      <p:grpSpPr>
        <a:xfrm>
          <a:off x="0" y="0"/>
          <a:ext cx="0" cy="0"/>
          <a:chOff x="0" y="0"/>
          <a:chExt cx="0" cy="0"/>
        </a:xfrm>
      </p:grpSpPr>
      <p:sp>
        <p:nvSpPr>
          <p:cNvPr id="12" name="矩形 11"/>
          <p:cNvSpPr/>
          <p:nvPr userDrawn="1"/>
        </p:nvSpPr>
        <p:spPr>
          <a:xfrm>
            <a:off x="0" y="2706765"/>
            <a:ext cx="9144000" cy="1350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icture 2" descr="C:\Documents and Settings\yangweizhou\桌面\2.jpg"/>
          <p:cNvPicPr>
            <a:picLocks noChangeAspect="1" noChangeArrowheads="1"/>
          </p:cNvPicPr>
          <p:nvPr userDrawn="1"/>
        </p:nvPicPr>
        <p:blipFill rotWithShape="1">
          <a:blip r:embed="rId2"/>
          <a:srcRect b="20467"/>
          <a:stretch>
            <a:fillRect/>
          </a:stretch>
        </p:blipFill>
        <p:spPr bwMode="auto">
          <a:xfrm>
            <a:off x="0" y="0"/>
            <a:ext cx="9144000" cy="5143500"/>
          </a:xfrm>
          <a:prstGeom prst="rect">
            <a:avLst/>
          </a:prstGeom>
          <a:noFill/>
        </p:spPr>
      </p:pic>
    </p:spTree>
  </p:cSld>
  <p:clrMapOvr>
    <a:masterClrMapping/>
  </p:clrMapOvr>
  <p:transition spd="slow">
    <p:push dir="u"/>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Tree>
  </p:cSld>
  <p:clrMapOvr>
    <a:masterClrMapping/>
  </p:clrMapOvr>
  <p:transition spd="slow">
    <p:push dir="u"/>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fld>
            <a:endParaRPr lang="zh-CN" altLang="en-US"/>
          </a:p>
        </p:txBody>
      </p:sp>
    </p:spTree>
  </p:cSld>
  <p:clrMapOvr>
    <a:masterClrMapping/>
  </p:clrMapOvr>
  <p:transition spd="slow">
    <p:push dir="u"/>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fld>
            <a:endParaRPr lang="zh-CN" altLang="en-US"/>
          </a:p>
        </p:txBody>
      </p:sp>
    </p:spTree>
  </p:cSld>
  <p:clrMapOvr>
    <a:masterClrMapping/>
  </p:clrMapOvr>
  <p:transition spd="slow">
    <p:push dir="u"/>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fld>
            <a:endParaRPr lang="zh-CN" altLang="en-US"/>
          </a:p>
        </p:txBody>
      </p:sp>
    </p:spTree>
  </p:cSld>
  <p:clrMapOvr>
    <a:masterClrMapping/>
  </p:clrMapOvr>
  <p:transition spd="slow">
    <p:push dir="u"/>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fld>
            <a:endParaRPr lang="zh-CN" altLang="en-US"/>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showMasterSp="0" userDrawn="1">
  <p:cSld name="7_标题和内容">
    <p:spTree>
      <p:nvGrpSpPr>
        <p:cNvPr id="1" name=""/>
        <p:cNvGrpSpPr/>
        <p:nvPr/>
      </p:nvGrpSpPr>
      <p:grpSpPr>
        <a:xfrm>
          <a:off x="0" y="0"/>
          <a:ext cx="0" cy="0"/>
          <a:chOff x="0" y="0"/>
          <a:chExt cx="0" cy="0"/>
        </a:xfrm>
      </p:grpSpPr>
      <p:grpSp>
        <p:nvGrpSpPr>
          <p:cNvPr id="2" name="组合 1"/>
          <p:cNvGrpSpPr/>
          <p:nvPr userDrawn="1"/>
        </p:nvGrpSpPr>
        <p:grpSpPr>
          <a:xfrm>
            <a:off x="161510" y="0"/>
            <a:ext cx="225739" cy="721610"/>
            <a:chOff x="161510" y="0"/>
            <a:chExt cx="225739" cy="721610"/>
          </a:xfrm>
        </p:grpSpPr>
        <p:sp>
          <p:nvSpPr>
            <p:cNvPr id="3" name="矩形 2"/>
            <p:cNvSpPr/>
            <p:nvPr/>
          </p:nvSpPr>
          <p:spPr>
            <a:xfrm>
              <a:off x="161510" y="0"/>
              <a:ext cx="45719" cy="721610"/>
            </a:xfrm>
            <a:prstGeom prst="rect">
              <a:avLst/>
            </a:prstGeom>
            <a:solidFill>
              <a:srgbClr val="1A7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21517" y="0"/>
              <a:ext cx="45719" cy="721610"/>
            </a:xfrm>
            <a:prstGeom prst="rect">
              <a:avLst/>
            </a:prstGeom>
            <a:solidFill>
              <a:srgbClr val="95BC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81524" y="0"/>
              <a:ext cx="45719" cy="721610"/>
            </a:xfrm>
            <a:prstGeom prst="rect">
              <a:avLst/>
            </a:prstGeom>
            <a:solidFill>
              <a:srgbClr val="FDA9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41530" y="0"/>
              <a:ext cx="45719" cy="721610"/>
            </a:xfrm>
            <a:prstGeom prst="rect">
              <a:avLst/>
            </a:prstGeom>
            <a:solidFill>
              <a:srgbClr val="BF34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userDrawn="1"/>
        </p:nvGrpSpPr>
        <p:grpSpPr>
          <a:xfrm rot="10800000">
            <a:off x="8801756" y="4963098"/>
            <a:ext cx="225739" cy="180402"/>
            <a:chOff x="161510" y="0"/>
            <a:chExt cx="225739" cy="721610"/>
          </a:xfrm>
        </p:grpSpPr>
        <p:sp>
          <p:nvSpPr>
            <p:cNvPr id="8" name="矩形 7"/>
            <p:cNvSpPr/>
            <p:nvPr/>
          </p:nvSpPr>
          <p:spPr>
            <a:xfrm>
              <a:off x="161510" y="0"/>
              <a:ext cx="45719" cy="721610"/>
            </a:xfrm>
            <a:prstGeom prst="rect">
              <a:avLst/>
            </a:prstGeom>
            <a:solidFill>
              <a:srgbClr val="1A7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21517" y="0"/>
              <a:ext cx="45719" cy="721610"/>
            </a:xfrm>
            <a:prstGeom prst="rect">
              <a:avLst/>
            </a:prstGeom>
            <a:solidFill>
              <a:srgbClr val="95BC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1524" y="0"/>
              <a:ext cx="45719" cy="721610"/>
            </a:xfrm>
            <a:prstGeom prst="rect">
              <a:avLst/>
            </a:prstGeom>
            <a:solidFill>
              <a:srgbClr val="FDA9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1530" y="0"/>
              <a:ext cx="45719" cy="721610"/>
            </a:xfrm>
            <a:prstGeom prst="rect">
              <a:avLst/>
            </a:prstGeom>
            <a:solidFill>
              <a:srgbClr val="BF34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push dir="u"/>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fld>
            <a:endParaRPr lang="zh-CN" altLang="en-US"/>
          </a:p>
        </p:txBody>
      </p:sp>
    </p:spTree>
  </p:cSld>
  <p:clrMapOvr>
    <a:masterClrMapping/>
  </p:clrMapOvr>
  <p:transition spd="slow">
    <p:push dir="u"/>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19100" y="121444"/>
            <a:ext cx="8291513" cy="525066"/>
          </a:xfr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19100" y="822722"/>
            <a:ext cx="8291513" cy="3842147"/>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28650" y="4767263"/>
            <a:ext cx="2057400" cy="273844"/>
          </a:xfrm>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a:xfrm>
            <a:off x="3028950" y="4767263"/>
            <a:ext cx="3086100" cy="273844"/>
          </a:xfrm>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a:xfrm>
            <a:off x="6457950" y="4767263"/>
            <a:ext cx="2057400" cy="273844"/>
          </a:xfrm>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spd="slow">
    <p:push dir="u"/>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3615"/>
            </a:lvl1pPr>
          </a:lstStyle>
          <a:p>
            <a:pPr fontAlgn="base"/>
            <a:r>
              <a:rPr lang="zh-CN" altLang="en-US" sz="4960"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2701528"/>
            <a:ext cx="6858000" cy="1241821"/>
          </a:xfrm>
        </p:spPr>
        <p:txBody>
          <a:bodyPr/>
          <a:lstStyle>
            <a:lvl1pPr marL="0" indent="0" algn="ctr">
              <a:buNone/>
              <a:defRPr sz="1445"/>
            </a:lvl1pPr>
            <a:lvl2pPr marL="275590" indent="0" algn="ctr">
              <a:buNone/>
              <a:defRPr sz="1205"/>
            </a:lvl2pPr>
            <a:lvl3pPr marL="551180" indent="0" algn="ctr">
              <a:buNone/>
              <a:defRPr sz="1085"/>
            </a:lvl3pPr>
            <a:lvl4pPr marL="826770" indent="0" algn="ctr">
              <a:buNone/>
              <a:defRPr sz="965"/>
            </a:lvl4pPr>
            <a:lvl5pPr marL="1101725" indent="0" algn="ctr">
              <a:buNone/>
              <a:defRPr sz="965"/>
            </a:lvl5pPr>
            <a:lvl6pPr marL="1377950" indent="0" algn="ctr">
              <a:buNone/>
              <a:defRPr sz="965"/>
            </a:lvl6pPr>
            <a:lvl7pPr marL="1653540" indent="0" algn="ctr">
              <a:buNone/>
              <a:defRPr sz="965"/>
            </a:lvl7pPr>
            <a:lvl8pPr marL="1928495" indent="0" algn="ctr">
              <a:buNone/>
              <a:defRPr sz="965"/>
            </a:lvl8pPr>
            <a:lvl9pPr marL="2204720" indent="0" algn="ctr">
              <a:buNone/>
              <a:defRPr sz="965"/>
            </a:lvl9pPr>
          </a:lstStyle>
          <a:p>
            <a:pPr fontAlgn="base"/>
            <a:r>
              <a:rPr lang="zh-CN" altLang="en-US" sz="1985"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a:xfrm>
            <a:off x="453600" y="4785728"/>
            <a:ext cx="2134080" cy="357541"/>
          </a:xfrm>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a:xfrm>
            <a:off x="3124800" y="4683904"/>
            <a:ext cx="2894400" cy="356384"/>
          </a:xfrm>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a:xfrm>
            <a:off x="6553440" y="4683904"/>
            <a:ext cx="2132640" cy="356384"/>
          </a:xfrm>
        </p:spPr>
        <p:txBody>
          <a:bodyPr/>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showMasterSp="0" userDrawn="1">
  <p:cSld name="比较">
    <p:spTree>
      <p:nvGrpSpPr>
        <p:cNvPr id="1" name=""/>
        <p:cNvGrpSpPr/>
        <p:nvPr/>
      </p:nvGrpSpPr>
      <p:grpSpPr>
        <a:xfrm>
          <a:off x="0" y="0"/>
          <a:ext cx="0" cy="0"/>
          <a:chOff x="0" y="0"/>
          <a:chExt cx="0" cy="0"/>
        </a:xfrm>
      </p:grpSpPr>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showMasterSp="0" userDrawn="1">
  <p:cSld name="2_标题和内容">
    <p:spTree>
      <p:nvGrpSpPr>
        <p:cNvPr id="1" name=""/>
        <p:cNvGrpSpPr/>
        <p:nvPr/>
      </p:nvGrpSpPr>
      <p:grpSpPr>
        <a:xfrm>
          <a:off x="0" y="0"/>
          <a:ext cx="0" cy="0"/>
          <a:chOff x="0" y="0"/>
          <a:chExt cx="0" cy="0"/>
        </a:xfrm>
      </p:grpSpPr>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showMasterSp="0" userDrawn="1">
  <p:cSld name="仅标题">
    <p:spTree>
      <p:nvGrpSpPr>
        <p:cNvPr id="1" name=""/>
        <p:cNvGrpSpPr/>
        <p:nvPr/>
      </p:nvGrpSpPr>
      <p:grpSpPr>
        <a:xfrm>
          <a:off x="0" y="0"/>
          <a:ext cx="0" cy="0"/>
          <a:chOff x="0" y="0"/>
          <a:chExt cx="0" cy="0"/>
        </a:xfrm>
      </p:grpSpPr>
      <p:sp>
        <p:nvSpPr>
          <p:cNvPr id="12" name="矩形 11"/>
          <p:cNvSpPr/>
          <p:nvPr userDrawn="1"/>
        </p:nvSpPr>
        <p:spPr>
          <a:xfrm>
            <a:off x="0" y="2706765"/>
            <a:ext cx="9144000" cy="1350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icture 2" descr="C:\Documents and Settings\yangweizhou\桌面\2.jpg"/>
          <p:cNvPicPr>
            <a:picLocks noChangeAspect="1" noChangeArrowheads="1"/>
          </p:cNvPicPr>
          <p:nvPr userDrawn="1"/>
        </p:nvPicPr>
        <p:blipFill rotWithShape="1">
          <a:blip r:embed="rId2" cstate="print"/>
          <a:srcRect b="20467"/>
          <a:stretch>
            <a:fillRect/>
          </a:stretch>
        </p:blipFill>
        <p:spPr bwMode="auto">
          <a:xfrm>
            <a:off x="0" y="0"/>
            <a:ext cx="9144000" cy="5143500"/>
          </a:xfrm>
          <a:prstGeom prst="rect">
            <a:avLst/>
          </a:prstGeom>
          <a:noFill/>
        </p:spPr>
      </p:pic>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image" Target="../media/image3.png"/><Relationship Id="rId18" Type="http://schemas.openxmlformats.org/officeDocument/2006/relationships/image" Target="../media/image2.jpeg"/><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6.xml"/><Relationship Id="rId8" Type="http://schemas.openxmlformats.org/officeDocument/2006/relationships/slideLayout" Target="../slideLayouts/slideLayout25.xml"/><Relationship Id="rId7" Type="http://schemas.openxmlformats.org/officeDocument/2006/relationships/slideLayout" Target="../slideLayouts/slideLayout24.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 Id="rId3" Type="http://schemas.openxmlformats.org/officeDocument/2006/relationships/slideLayout" Target="../slideLayouts/slideLayout20.xml"/><Relationship Id="rId20" Type="http://schemas.openxmlformats.org/officeDocument/2006/relationships/theme" Target="../theme/theme2.xml"/><Relationship Id="rId2" Type="http://schemas.openxmlformats.org/officeDocument/2006/relationships/slideLayout" Target="../slideLayouts/slideLayout19.xml"/><Relationship Id="rId19" Type="http://schemas.openxmlformats.org/officeDocument/2006/relationships/image" Target="../media/image3.png"/><Relationship Id="rId18" Type="http://schemas.openxmlformats.org/officeDocument/2006/relationships/image" Target="../media/image2.jpeg"/><Relationship Id="rId17" Type="http://schemas.openxmlformats.org/officeDocument/2006/relationships/slideLayout" Target="../slideLayouts/slideLayout34.xml"/><Relationship Id="rId16" Type="http://schemas.openxmlformats.org/officeDocument/2006/relationships/slideLayout" Target="../slideLayouts/slideLayout33.xml"/><Relationship Id="rId15" Type="http://schemas.openxmlformats.org/officeDocument/2006/relationships/slideLayout" Target="../slideLayouts/slideLayout32.xml"/><Relationship Id="rId14" Type="http://schemas.openxmlformats.org/officeDocument/2006/relationships/slideLayout" Target="../slideLayouts/slideLayout31.xml"/><Relationship Id="rId13" Type="http://schemas.openxmlformats.org/officeDocument/2006/relationships/slideLayout" Target="../slideLayouts/slideLayout30.xml"/><Relationship Id="rId12" Type="http://schemas.openxmlformats.org/officeDocument/2006/relationships/slideLayout" Target="../slideLayouts/slideLayout29.xml"/><Relationship Id="rId11" Type="http://schemas.openxmlformats.org/officeDocument/2006/relationships/slideLayout" Target="../slideLayouts/slideLayout28.xml"/><Relationship Id="rId10" Type="http://schemas.openxmlformats.org/officeDocument/2006/relationships/slideLayout" Target="../slideLayouts/slideLayout27.xml"/><Relationship Id="rId1"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43.xml"/><Relationship Id="rId8" Type="http://schemas.openxmlformats.org/officeDocument/2006/relationships/slideLayout" Target="../slideLayouts/slideLayout42.xml"/><Relationship Id="rId7" Type="http://schemas.openxmlformats.org/officeDocument/2006/relationships/slideLayout" Target="../slideLayouts/slideLayout41.xml"/><Relationship Id="rId6" Type="http://schemas.openxmlformats.org/officeDocument/2006/relationships/slideLayout" Target="../slideLayouts/slideLayout40.xml"/><Relationship Id="rId5" Type="http://schemas.openxmlformats.org/officeDocument/2006/relationships/slideLayout" Target="../slideLayouts/slideLayout39.xml"/><Relationship Id="rId4" Type="http://schemas.openxmlformats.org/officeDocument/2006/relationships/slideLayout" Target="../slideLayouts/slideLayout38.xml"/><Relationship Id="rId3" Type="http://schemas.openxmlformats.org/officeDocument/2006/relationships/slideLayout" Target="../slideLayouts/slideLayout37.xml"/><Relationship Id="rId2" Type="http://schemas.openxmlformats.org/officeDocument/2006/relationships/slideLayout" Target="../slideLayouts/slideLayout36.xml"/><Relationship Id="rId18" Type="http://schemas.openxmlformats.org/officeDocument/2006/relationships/theme" Target="../theme/theme3.xml"/><Relationship Id="rId17" Type="http://schemas.openxmlformats.org/officeDocument/2006/relationships/tags" Target="../tags/tag59.xml"/><Relationship Id="rId16" Type="http://schemas.openxmlformats.org/officeDocument/2006/relationships/tags" Target="../tags/tag58.xml"/><Relationship Id="rId15" Type="http://schemas.openxmlformats.org/officeDocument/2006/relationships/tags" Target="../tags/tag57.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slideLayout" Target="../slideLayouts/slideLayout45.xml"/><Relationship Id="rId10" Type="http://schemas.openxmlformats.org/officeDocument/2006/relationships/slideLayout" Target="../slideLayouts/slideLayout44.xml"/><Relationship Id="rId1"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54.xml"/><Relationship Id="rId8" Type="http://schemas.openxmlformats.org/officeDocument/2006/relationships/slideLayout" Target="../slideLayouts/slideLayout53.xml"/><Relationship Id="rId7" Type="http://schemas.openxmlformats.org/officeDocument/2006/relationships/slideLayout" Target="../slideLayouts/slideLayout52.xml"/><Relationship Id="rId6" Type="http://schemas.openxmlformats.org/officeDocument/2006/relationships/slideLayout" Target="../slideLayouts/slideLayout51.xml"/><Relationship Id="rId5" Type="http://schemas.openxmlformats.org/officeDocument/2006/relationships/slideLayout" Target="../slideLayouts/slideLayout50.xml"/><Relationship Id="rId4" Type="http://schemas.openxmlformats.org/officeDocument/2006/relationships/slideLayout" Target="../slideLayouts/slideLayout49.xml"/><Relationship Id="rId3" Type="http://schemas.openxmlformats.org/officeDocument/2006/relationships/slideLayout" Target="../slideLayouts/slideLayout48.xml"/><Relationship Id="rId20" Type="http://schemas.openxmlformats.org/officeDocument/2006/relationships/theme" Target="../theme/theme4.xml"/><Relationship Id="rId2" Type="http://schemas.openxmlformats.org/officeDocument/2006/relationships/slideLayout" Target="../slideLayouts/slideLayout47.xml"/><Relationship Id="rId19" Type="http://schemas.openxmlformats.org/officeDocument/2006/relationships/image" Target="../media/image3.png"/><Relationship Id="rId18" Type="http://schemas.openxmlformats.org/officeDocument/2006/relationships/image" Target="../media/image2.jpeg"/><Relationship Id="rId17" Type="http://schemas.openxmlformats.org/officeDocument/2006/relationships/slideLayout" Target="../slideLayouts/slideLayout62.xml"/><Relationship Id="rId16" Type="http://schemas.openxmlformats.org/officeDocument/2006/relationships/slideLayout" Target="../slideLayouts/slideLayout61.xml"/><Relationship Id="rId15" Type="http://schemas.openxmlformats.org/officeDocument/2006/relationships/slideLayout" Target="../slideLayouts/slideLayout60.xml"/><Relationship Id="rId14" Type="http://schemas.openxmlformats.org/officeDocument/2006/relationships/slideLayout" Target="../slideLayouts/slideLayout59.xml"/><Relationship Id="rId13" Type="http://schemas.openxmlformats.org/officeDocument/2006/relationships/slideLayout" Target="../slideLayouts/slideLayout58.xml"/><Relationship Id="rId12" Type="http://schemas.openxmlformats.org/officeDocument/2006/relationships/slideLayout" Target="../slideLayouts/slideLayout57.xml"/><Relationship Id="rId11" Type="http://schemas.openxmlformats.org/officeDocument/2006/relationships/slideLayout" Target="../slideLayouts/slideLayout56.xml"/><Relationship Id="rId10" Type="http://schemas.openxmlformats.org/officeDocument/2006/relationships/slideLayout" Target="../slideLayouts/slideLayout55.xml"/><Relationship Id="rId1"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8" cstate="print">
            <a:alphaModFix amt="36000"/>
          </a:blip>
          <a:srcRect/>
          <a:stretch>
            <a:fillRect t="-6000" b="-6000"/>
          </a:stretch>
        </a:blipFill>
        <a:effectLst/>
      </p:bgPr>
    </p:bg>
    <p:spTree>
      <p:nvGrpSpPr>
        <p:cNvPr id="1" name=""/>
        <p:cNvGrpSpPr/>
        <p:nvPr/>
      </p:nvGrpSpPr>
      <p:grpSpPr>
        <a:xfrm>
          <a:off x="0" y="0"/>
          <a:ext cx="0" cy="0"/>
          <a:chOff x="0" y="0"/>
          <a:chExt cx="0" cy="0"/>
        </a:xfrm>
      </p:grpSpPr>
      <p:pic>
        <p:nvPicPr>
          <p:cNvPr id="4" name="图片 3" descr="652179473999062729"/>
          <p:cNvPicPr>
            <a:picLocks noChangeAspect="1"/>
          </p:cNvPicPr>
          <p:nvPr userDrawn="1"/>
        </p:nvPicPr>
        <p:blipFill>
          <a:blip r:embed="rId19" cstate="print"/>
          <a:stretch>
            <a:fillRect/>
          </a:stretch>
        </p:blipFill>
        <p:spPr>
          <a:xfrm flipH="1">
            <a:off x="8275955" y="0"/>
            <a:ext cx="860425" cy="105283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slow">
    <p:push dir="u"/>
  </p:transition>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8" cstate="print">
            <a:alphaModFix amt="36000"/>
          </a:blip>
          <a:srcRect/>
          <a:stretch>
            <a:fillRect t="-6000" b="-6000"/>
          </a:stretch>
        </a:blipFill>
        <a:effectLst/>
      </p:bgPr>
    </p:bg>
    <p:spTree>
      <p:nvGrpSpPr>
        <p:cNvPr id="1" name=""/>
        <p:cNvGrpSpPr/>
        <p:nvPr/>
      </p:nvGrpSpPr>
      <p:grpSpPr>
        <a:xfrm>
          <a:off x="0" y="0"/>
          <a:ext cx="0" cy="0"/>
          <a:chOff x="0" y="0"/>
          <a:chExt cx="0" cy="0"/>
        </a:xfrm>
      </p:grpSpPr>
      <p:pic>
        <p:nvPicPr>
          <p:cNvPr id="4" name="图片 3" descr="652179473999062729"/>
          <p:cNvPicPr>
            <a:picLocks noChangeAspect="1"/>
          </p:cNvPicPr>
          <p:nvPr userDrawn="1"/>
        </p:nvPicPr>
        <p:blipFill>
          <a:blip r:embed="rId19" cstate="print"/>
          <a:stretch>
            <a:fillRect/>
          </a:stretch>
        </p:blipFill>
        <p:spPr>
          <a:xfrm flipH="1">
            <a:off x="8275955" y="0"/>
            <a:ext cx="860425" cy="1052830"/>
          </a:xfrm>
          <a:prstGeom prst="rect">
            <a:avLst/>
          </a:prstGeom>
        </p:spPr>
      </p:pic>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Lst>
  <p:transition spd="slow">
    <p:push dir="u"/>
  </p:transition>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456300" y="456300"/>
            <a:ext cx="8226900" cy="5292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456300" y="1117800"/>
            <a:ext cx="8226900" cy="35694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459000" y="4735800"/>
            <a:ext cx="2025000" cy="237600"/>
          </a:xfrm>
          <a:prstGeom prst="rect">
            <a:avLst/>
          </a:prstGeom>
        </p:spPr>
        <p:txBody>
          <a:bodyPr vert="horz" lIns="91440" tIns="45720" rIns="91440" bIns="45720" rtlCol="0" anchor="ctr">
            <a:normAutofit/>
          </a:bodyPr>
          <a:lstStyle>
            <a:lvl1pPr algn="l">
              <a:defRPr sz="75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3087000" y="4735800"/>
            <a:ext cx="2970000" cy="237600"/>
          </a:xfrm>
          <a:prstGeom prst="rect">
            <a:avLst/>
          </a:prstGeom>
        </p:spPr>
        <p:txBody>
          <a:bodyPr vert="horz" lIns="91440" tIns="45720" rIns="91440" bIns="45720" rtlCol="0" anchor="ctr">
            <a:normAutofit/>
          </a:bodyPr>
          <a:lstStyle>
            <a:lvl1pPr algn="ctr">
              <a:defRPr sz="75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6658200" y="4735800"/>
            <a:ext cx="2025000" cy="237600"/>
          </a:xfrm>
          <a:prstGeom prst="rect">
            <a:avLst/>
          </a:prstGeom>
        </p:spPr>
        <p:txBody>
          <a:bodyPr vert="horz" lIns="91440" tIns="45720" rIns="91440" bIns="45720" rtlCol="0" anchor="ctr">
            <a:normAutofit/>
          </a:bodyPr>
          <a:lstStyle>
            <a:lvl1pPr algn="r">
              <a:defRPr sz="75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3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514350" indent="-171450" algn="l" defTabSz="685800" rtl="0" eaLnBrk="1" fontAlgn="auto" latinLnBrk="0" hangingPunct="1">
        <a:lnSpc>
          <a:spcPct val="120000"/>
        </a:lnSpc>
        <a:spcBef>
          <a:spcPts val="0"/>
        </a:spcBef>
        <a:spcAft>
          <a:spcPts val="600"/>
        </a:spcAft>
        <a:buFont typeface="Arial" panose="020B0604020202020204" pitchFamily="34" charset="0"/>
        <a:buChar char="●"/>
        <a:tabLst>
          <a:tab pos="1207135" algn="l"/>
          <a:tab pos="1207135" algn="l"/>
          <a:tab pos="1207135" algn="l"/>
          <a:tab pos="1207135" algn="l"/>
        </a:tabLst>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857250" indent="-171450"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200150" indent="-171450" algn="l" defTabSz="685800" rtl="0" eaLnBrk="1" fontAlgn="auto" latinLnBrk="0" hangingPunct="1">
        <a:lnSpc>
          <a:spcPct val="120000"/>
        </a:lnSpc>
        <a:spcBef>
          <a:spcPts val="0"/>
        </a:spcBef>
        <a:spcAft>
          <a:spcPts val="300"/>
        </a:spcAft>
        <a:buFont typeface="Wingdings" panose="05000000000000000000"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1543050" indent="-171450" algn="l" defTabSz="685800" rtl="0" eaLnBrk="1" fontAlgn="auto" latinLnBrk="0" hangingPunct="1">
        <a:lnSpc>
          <a:spcPct val="120000"/>
        </a:lnSpc>
        <a:spcBef>
          <a:spcPts val="0"/>
        </a:spcBef>
        <a:spcAft>
          <a:spcPts val="300"/>
        </a:spcAft>
        <a:buFont typeface="Arial" panose="020B0604020202020204" pitchFamily="34"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8" cstate="print">
            <a:alphaModFix amt="36000"/>
          </a:blip>
          <a:srcRect/>
          <a:stretch>
            <a:fillRect t="-6000" b="-6000"/>
          </a:stretch>
        </a:blipFill>
        <a:effectLst/>
      </p:bgPr>
    </p:bg>
    <p:spTree>
      <p:nvGrpSpPr>
        <p:cNvPr id="1" name=""/>
        <p:cNvGrpSpPr/>
        <p:nvPr/>
      </p:nvGrpSpPr>
      <p:grpSpPr>
        <a:xfrm>
          <a:off x="0" y="0"/>
          <a:ext cx="0" cy="0"/>
          <a:chOff x="0" y="0"/>
          <a:chExt cx="0" cy="0"/>
        </a:xfrm>
      </p:grpSpPr>
      <p:pic>
        <p:nvPicPr>
          <p:cNvPr id="4" name="图片 3" descr="652179473999062729"/>
          <p:cNvPicPr>
            <a:picLocks noChangeAspect="1"/>
          </p:cNvPicPr>
          <p:nvPr userDrawn="1"/>
        </p:nvPicPr>
        <p:blipFill>
          <a:blip r:embed="rId19" cstate="print"/>
          <a:stretch>
            <a:fillRect/>
          </a:stretch>
        </p:blipFill>
        <p:spPr>
          <a:xfrm flipH="1">
            <a:off x="8275955" y="0"/>
            <a:ext cx="860425" cy="1052830"/>
          </a:xfrm>
          <a:prstGeom prst="rect">
            <a:avLst/>
          </a:prstGeom>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ransition spd="slow">
    <p:push dir="u"/>
  </p:transition>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9.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0.xml"/><Relationship Id="rId1" Type="http://schemas.openxmlformats.org/officeDocument/2006/relationships/image" Target="../media/image11.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20.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20.xml"/><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3" Type="http://schemas.openxmlformats.org/officeDocument/2006/relationships/slideLayout" Target="../slideLayouts/slideLayout19.xml"/><Relationship Id="rId12" Type="http://schemas.openxmlformats.org/officeDocument/2006/relationships/tags" Target="../tags/tag71.xml"/><Relationship Id="rId11" Type="http://schemas.openxmlformats.org/officeDocument/2006/relationships/tags" Target="../tags/tag70.xml"/><Relationship Id="rId10" Type="http://schemas.openxmlformats.org/officeDocument/2006/relationships/tags" Target="../tags/tag69.xml"/><Relationship Id="rId1" Type="http://schemas.openxmlformats.org/officeDocument/2006/relationships/tags" Target="../tags/tag60.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18415" y="2346325"/>
            <a:ext cx="9135110" cy="2473325"/>
          </a:xfrm>
          <a:prstGeom prst="rect">
            <a:avLst/>
          </a:prstGeom>
          <a:noFill/>
          <a:effectLst/>
        </p:spPr>
        <p:txBody>
          <a:bodyPr wrap="square" rtlCol="0">
            <a:noAutofit/>
          </a:bodyPr>
          <a:lstStyle/>
          <a:p>
            <a:pPr algn="ctr"/>
            <a:r>
              <a:rPr lang="zh-CN" altLang="en-US" sz="6600" b="1" dirty="0">
                <a:solidFill>
                  <a:srgbClr val="FF0000"/>
                </a:solidFill>
                <a:latin typeface="Times New Roman" panose="02020603050405020304" charset="0"/>
                <a:ea typeface="微软雅黑" panose="020B0503020204020204" pitchFamily="34" charset="-122"/>
                <a:sym typeface="+mn-ea"/>
              </a:rPr>
              <a:t>防汛</a:t>
            </a:r>
            <a:endParaRPr lang="zh-CN" altLang="en-US" sz="6600" b="1">
              <a:solidFill>
                <a:srgbClr val="FF0000"/>
              </a:solidFill>
              <a:latin typeface="Times New Roman" panose="02020603050405020304" charset="0"/>
              <a:ea typeface="微软雅黑" panose="020B0503020204020204" pitchFamily="34" charset="-122"/>
              <a:sym typeface="微软雅黑" panose="020B0503020204020204" pitchFamily="34" charset="-122"/>
            </a:endParaRPr>
          </a:p>
          <a:p>
            <a:pPr algn="ctr"/>
            <a:r>
              <a:rPr lang="zh-CN" sz="6600" b="1" dirty="0">
                <a:solidFill>
                  <a:srgbClr val="FF0000"/>
                </a:solidFill>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安</a:t>
            </a:r>
            <a:r>
              <a:rPr lang="zh-CN" sz="6600" b="1" dirty="0">
                <a:solidFill>
                  <a:srgbClr val="FF0000"/>
                </a:solidFill>
                <a:latin typeface="Times New Roman" panose="02020603050405020304" charset="0"/>
                <a:ea typeface="微软雅黑" panose="020B0503020204020204" pitchFamily="34" charset="-122"/>
                <a:sym typeface="微软雅黑" panose="020B0503020204020204" pitchFamily="34" charset="-122"/>
              </a:rPr>
              <a:t>全培训</a:t>
            </a:r>
            <a:endParaRPr lang="zh-CN" sz="6600" b="1" dirty="0">
              <a:solidFill>
                <a:srgbClr val="FF0000"/>
              </a:solidFill>
              <a:latin typeface="Times New Roman" panose="02020603050405020304" charset="0"/>
              <a:ea typeface="微软雅黑" panose="020B0503020204020204" pitchFamily="34" charset="-122"/>
              <a:sym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1384827069347"/>
          <p:cNvPicPr>
            <a:picLocks noChangeAspect="1"/>
          </p:cNvPicPr>
          <p:nvPr/>
        </p:nvPicPr>
        <p:blipFill>
          <a:blip r:embed="rId1"/>
          <a:stretch>
            <a:fillRect/>
          </a:stretch>
        </p:blipFill>
        <p:spPr>
          <a:xfrm>
            <a:off x="-184785" y="-52070"/>
            <a:ext cx="10134600" cy="6858000"/>
          </a:xfrm>
          <a:prstGeom prst="rect">
            <a:avLst/>
          </a:prstGeom>
          <a:noFill/>
          <a:ln w="9525">
            <a:noFill/>
          </a:ln>
        </p:spPr>
      </p:pic>
    </p:spTree>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descr="Img389945859"/>
          <p:cNvPicPr>
            <a:picLocks noChangeAspect="1"/>
          </p:cNvPicPr>
          <p:nvPr/>
        </p:nvPicPr>
        <p:blipFill>
          <a:blip r:embed="rId1"/>
          <a:stretch>
            <a:fillRect/>
          </a:stretch>
        </p:blipFill>
        <p:spPr>
          <a:xfrm>
            <a:off x="0" y="0"/>
            <a:ext cx="9448800" cy="6858000"/>
          </a:xfrm>
          <a:prstGeom prst="rect">
            <a:avLst/>
          </a:prstGeom>
          <a:noFill/>
          <a:ln w="9525">
            <a:noFill/>
          </a:ln>
        </p:spPr>
      </p:pic>
    </p:spTree>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6520" y="96475"/>
            <a:ext cx="3870455" cy="398780"/>
          </a:xfrm>
          <a:prstGeom prst="rect">
            <a:avLst/>
          </a:prstGeom>
          <a:noFill/>
        </p:spPr>
        <p:txBody>
          <a:bodyPr wrap="square" rtlCol="0">
            <a:spAutoFit/>
          </a:bodyPr>
          <a:lstStyle/>
          <a:p>
            <a:r>
              <a:rPr lang="zh-CN" altLang="en-US" sz="2000" b="1" dirty="0">
                <a:latin typeface="Times New Roman" panose="02020603050405020304" charset="0"/>
                <a:ea typeface="微软雅黑" panose="020B0503020204020204" pitchFamily="34" charset="-122"/>
                <a:sym typeface="+mn-ea"/>
              </a:rPr>
              <a:t>台风预警信号</a:t>
            </a:r>
            <a:endParaRPr lang="zh-CN" altLang="en-US" sz="2000" b="1" dirty="0">
              <a:solidFill>
                <a:schemeClr val="tx1">
                  <a:lumMod val="85000"/>
                  <a:lumOff val="15000"/>
                </a:schemeClr>
              </a:solidFill>
              <a:latin typeface="Times New Roman" panose="02020603050405020304" charset="0"/>
              <a:ea typeface="微软雅黑" panose="020B0503020204020204" pitchFamily="34" charset="-122"/>
              <a:sym typeface="+mn-ea"/>
            </a:endParaRPr>
          </a:p>
        </p:txBody>
      </p:sp>
      <p:cxnSp>
        <p:nvCxnSpPr>
          <p:cNvPr id="8" name="直接连接符 7"/>
          <p:cNvCxnSpPr/>
          <p:nvPr/>
        </p:nvCxnSpPr>
        <p:spPr>
          <a:xfrm>
            <a:off x="476465" y="563430"/>
            <a:ext cx="351039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3" name="椭圆 68"/>
          <p:cNvSpPr/>
          <p:nvPr/>
        </p:nvSpPr>
        <p:spPr>
          <a:xfrm>
            <a:off x="4279652" y="2471542"/>
            <a:ext cx="1401767" cy="1386644"/>
          </a:xfrm>
          <a:custGeom>
            <a:avLst/>
            <a:gdLst/>
            <a:ahLst/>
            <a:cxnLst/>
            <a:rect l="l" t="t" r="r" b="b"/>
            <a:pathLst>
              <a:path w="1401767" h="1386644">
                <a:moveTo>
                  <a:pt x="233035" y="0"/>
                </a:moveTo>
                <a:lnTo>
                  <a:pt x="640881" y="0"/>
                </a:lnTo>
                <a:cubicBezTo>
                  <a:pt x="633096" y="19935"/>
                  <a:pt x="629318" y="41634"/>
                  <a:pt x="629318" y="64216"/>
                </a:cubicBezTo>
                <a:cubicBezTo>
                  <a:pt x="629318" y="173647"/>
                  <a:pt x="718028" y="262357"/>
                  <a:pt x="827459" y="262357"/>
                </a:cubicBezTo>
                <a:cubicBezTo>
                  <a:pt x="936890" y="262357"/>
                  <a:pt x="1025600" y="173647"/>
                  <a:pt x="1025600" y="64216"/>
                </a:cubicBezTo>
                <a:cubicBezTo>
                  <a:pt x="1025600" y="41634"/>
                  <a:pt x="1021823" y="19935"/>
                  <a:pt x="1014038" y="0"/>
                </a:cubicBezTo>
                <a:lnTo>
                  <a:pt x="1401767" y="0"/>
                </a:lnTo>
                <a:lnTo>
                  <a:pt x="1401767" y="1168732"/>
                </a:lnTo>
                <a:lnTo>
                  <a:pt x="956993" y="1168732"/>
                </a:lnTo>
                <a:cubicBezTo>
                  <a:pt x="968847" y="1188427"/>
                  <a:pt x="974696" y="1211557"/>
                  <a:pt x="974696" y="1236054"/>
                </a:cubicBezTo>
                <a:cubicBezTo>
                  <a:pt x="974696" y="1319223"/>
                  <a:pt x="907275" y="1386644"/>
                  <a:pt x="824106" y="1386644"/>
                </a:cubicBezTo>
                <a:cubicBezTo>
                  <a:pt x="740937" y="1386644"/>
                  <a:pt x="673516" y="1319223"/>
                  <a:pt x="673516" y="1236054"/>
                </a:cubicBezTo>
                <a:cubicBezTo>
                  <a:pt x="673516" y="1211557"/>
                  <a:pt x="679365" y="1188427"/>
                  <a:pt x="691220" y="1168732"/>
                </a:cubicBezTo>
                <a:lnTo>
                  <a:pt x="233035" y="1168732"/>
                </a:lnTo>
                <a:lnTo>
                  <a:pt x="233035" y="733499"/>
                </a:lnTo>
                <a:cubicBezTo>
                  <a:pt x="212516" y="743855"/>
                  <a:pt x="189291" y="749187"/>
                  <a:pt x="164821" y="749187"/>
                </a:cubicBezTo>
                <a:cubicBezTo>
                  <a:pt x="73793" y="749187"/>
                  <a:pt x="0" y="675395"/>
                  <a:pt x="0" y="584366"/>
                </a:cubicBezTo>
                <a:cubicBezTo>
                  <a:pt x="0" y="493338"/>
                  <a:pt x="73793" y="419545"/>
                  <a:pt x="164821" y="419545"/>
                </a:cubicBezTo>
                <a:cubicBezTo>
                  <a:pt x="189291" y="419545"/>
                  <a:pt x="212516" y="424878"/>
                  <a:pt x="233035" y="435233"/>
                </a:cubicBezTo>
                <a:close/>
              </a:path>
            </a:pathLst>
          </a:custGeom>
          <a:solidFill>
            <a:srgbClr val="1A7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矩形 65"/>
          <p:cNvSpPr/>
          <p:nvPr/>
        </p:nvSpPr>
        <p:spPr>
          <a:xfrm>
            <a:off x="3095836" y="2247714"/>
            <a:ext cx="1406366" cy="1392560"/>
          </a:xfrm>
          <a:custGeom>
            <a:avLst/>
            <a:gdLst/>
            <a:ahLst/>
            <a:cxnLst/>
            <a:rect l="l" t="t" r="r" b="b"/>
            <a:pathLst>
              <a:path w="1406366" h="1392560">
                <a:moveTo>
                  <a:pt x="822000" y="0"/>
                </a:moveTo>
                <a:cubicBezTo>
                  <a:pt x="913029" y="0"/>
                  <a:pt x="986821" y="73793"/>
                  <a:pt x="986821" y="164821"/>
                </a:cubicBezTo>
                <a:cubicBezTo>
                  <a:pt x="986821" y="185675"/>
                  <a:pt x="982948" y="205623"/>
                  <a:pt x="975467" y="223828"/>
                </a:cubicBezTo>
                <a:lnTo>
                  <a:pt x="1406366" y="223828"/>
                </a:lnTo>
                <a:lnTo>
                  <a:pt x="1406366" y="633859"/>
                </a:lnTo>
                <a:cubicBezTo>
                  <a:pt x="1386081" y="625588"/>
                  <a:pt x="1363875" y="621361"/>
                  <a:pt x="1340681" y="621361"/>
                </a:cubicBezTo>
                <a:cubicBezTo>
                  <a:pt x="1237497" y="621361"/>
                  <a:pt x="1153848" y="705009"/>
                  <a:pt x="1153848" y="808194"/>
                </a:cubicBezTo>
                <a:cubicBezTo>
                  <a:pt x="1153848" y="911379"/>
                  <a:pt x="1237497" y="995027"/>
                  <a:pt x="1340681" y="995027"/>
                </a:cubicBezTo>
                <a:cubicBezTo>
                  <a:pt x="1363875" y="995027"/>
                  <a:pt x="1386081" y="990802"/>
                  <a:pt x="1406366" y="982530"/>
                </a:cubicBezTo>
                <a:lnTo>
                  <a:pt x="1406366" y="1392560"/>
                </a:lnTo>
                <a:lnTo>
                  <a:pt x="237634" y="1392560"/>
                </a:lnTo>
                <a:lnTo>
                  <a:pt x="237634" y="927784"/>
                </a:lnTo>
                <a:cubicBezTo>
                  <a:pt x="214351" y="948086"/>
                  <a:pt x="183720" y="958784"/>
                  <a:pt x="150590" y="958784"/>
                </a:cubicBezTo>
                <a:cubicBezTo>
                  <a:pt x="67421" y="958784"/>
                  <a:pt x="0" y="891363"/>
                  <a:pt x="0" y="808194"/>
                </a:cubicBezTo>
                <a:cubicBezTo>
                  <a:pt x="0" y="725025"/>
                  <a:pt x="67421" y="657604"/>
                  <a:pt x="150590" y="657604"/>
                </a:cubicBezTo>
                <a:cubicBezTo>
                  <a:pt x="183720" y="657604"/>
                  <a:pt x="214351" y="668302"/>
                  <a:pt x="237634" y="688604"/>
                </a:cubicBezTo>
                <a:lnTo>
                  <a:pt x="237634" y="223828"/>
                </a:lnTo>
                <a:lnTo>
                  <a:pt x="668533" y="223828"/>
                </a:lnTo>
                <a:cubicBezTo>
                  <a:pt x="661052" y="205623"/>
                  <a:pt x="657179" y="185675"/>
                  <a:pt x="657179" y="164821"/>
                </a:cubicBezTo>
                <a:cubicBezTo>
                  <a:pt x="657179" y="73793"/>
                  <a:pt x="730972" y="0"/>
                  <a:pt x="822000"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椭圆 75"/>
          <p:cNvSpPr/>
          <p:nvPr/>
        </p:nvSpPr>
        <p:spPr>
          <a:xfrm>
            <a:off x="3333470" y="1023578"/>
            <a:ext cx="1425662" cy="1433908"/>
          </a:xfrm>
          <a:custGeom>
            <a:avLst/>
            <a:gdLst/>
            <a:ahLst/>
            <a:cxnLst/>
            <a:rect l="l" t="t" r="r" b="b"/>
            <a:pathLst>
              <a:path w="1425662" h="1433908">
                <a:moveTo>
                  <a:pt x="584366" y="0"/>
                </a:moveTo>
                <a:cubicBezTo>
                  <a:pt x="667535" y="0"/>
                  <a:pt x="734956" y="67421"/>
                  <a:pt x="734956" y="150590"/>
                </a:cubicBezTo>
                <a:cubicBezTo>
                  <a:pt x="734956" y="197370"/>
                  <a:pt x="713626" y="239167"/>
                  <a:pt x="678832" y="265176"/>
                </a:cubicBezTo>
                <a:lnTo>
                  <a:pt x="1168733" y="265176"/>
                </a:lnTo>
                <a:lnTo>
                  <a:pt x="1168733" y="716520"/>
                </a:lnTo>
                <a:cubicBezTo>
                  <a:pt x="1193634" y="695548"/>
                  <a:pt x="1225973" y="684721"/>
                  <a:pt x="1260841" y="684721"/>
                </a:cubicBezTo>
                <a:cubicBezTo>
                  <a:pt x="1351870" y="684721"/>
                  <a:pt x="1425662" y="758513"/>
                  <a:pt x="1425662" y="849542"/>
                </a:cubicBezTo>
                <a:cubicBezTo>
                  <a:pt x="1425662" y="940571"/>
                  <a:pt x="1351870" y="1014363"/>
                  <a:pt x="1260841" y="1014363"/>
                </a:cubicBezTo>
                <a:cubicBezTo>
                  <a:pt x="1225973" y="1014363"/>
                  <a:pt x="1193634" y="1003536"/>
                  <a:pt x="1168733" y="982566"/>
                </a:cubicBezTo>
                <a:lnTo>
                  <a:pt x="1168733" y="1433908"/>
                </a:lnTo>
                <a:lnTo>
                  <a:pt x="765724" y="1433908"/>
                </a:lnTo>
                <a:cubicBezTo>
                  <a:pt x="770905" y="1418114"/>
                  <a:pt x="773249" y="1401256"/>
                  <a:pt x="773249" y="1383851"/>
                </a:cubicBezTo>
                <a:cubicBezTo>
                  <a:pt x="773249" y="1279093"/>
                  <a:pt x="688325" y="1194168"/>
                  <a:pt x="583566" y="1194168"/>
                </a:cubicBezTo>
                <a:cubicBezTo>
                  <a:pt x="478807" y="1194168"/>
                  <a:pt x="393882" y="1279093"/>
                  <a:pt x="393882" y="1383851"/>
                </a:cubicBezTo>
                <a:cubicBezTo>
                  <a:pt x="393882" y="1401256"/>
                  <a:pt x="396227" y="1418114"/>
                  <a:pt x="401408" y="1433908"/>
                </a:cubicBezTo>
                <a:lnTo>
                  <a:pt x="0" y="1433908"/>
                </a:lnTo>
                <a:lnTo>
                  <a:pt x="0" y="265176"/>
                </a:lnTo>
                <a:lnTo>
                  <a:pt x="489901" y="265176"/>
                </a:lnTo>
                <a:cubicBezTo>
                  <a:pt x="455106" y="239167"/>
                  <a:pt x="433776" y="197370"/>
                  <a:pt x="433776" y="150590"/>
                </a:cubicBezTo>
                <a:cubicBezTo>
                  <a:pt x="433776" y="67421"/>
                  <a:pt x="501197" y="0"/>
                  <a:pt x="584366" y="0"/>
                </a:cubicBezTo>
                <a:close/>
              </a:path>
            </a:pathLst>
          </a:custGeom>
          <a:solidFill>
            <a:srgbClr val="1A7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椭圆 76"/>
          <p:cNvSpPr/>
          <p:nvPr/>
        </p:nvSpPr>
        <p:spPr>
          <a:xfrm>
            <a:off x="4519392" y="1288754"/>
            <a:ext cx="1384756" cy="1408472"/>
          </a:xfrm>
          <a:custGeom>
            <a:avLst/>
            <a:gdLst/>
            <a:ahLst/>
            <a:cxnLst/>
            <a:rect l="l" t="t" r="r" b="b"/>
            <a:pathLst>
              <a:path w="1384756" h="1408472">
                <a:moveTo>
                  <a:pt x="0" y="0"/>
                </a:moveTo>
                <a:lnTo>
                  <a:pt x="1168732" y="0"/>
                </a:lnTo>
                <a:lnTo>
                  <a:pt x="1168732" y="450207"/>
                </a:lnTo>
                <a:cubicBezTo>
                  <a:pt x="1188073" y="439244"/>
                  <a:pt x="1210481" y="433776"/>
                  <a:pt x="1234166" y="433776"/>
                </a:cubicBezTo>
                <a:cubicBezTo>
                  <a:pt x="1317335" y="433776"/>
                  <a:pt x="1384756" y="501197"/>
                  <a:pt x="1384756" y="584366"/>
                </a:cubicBezTo>
                <a:cubicBezTo>
                  <a:pt x="1384756" y="667535"/>
                  <a:pt x="1317335" y="734956"/>
                  <a:pt x="1234166" y="734956"/>
                </a:cubicBezTo>
                <a:cubicBezTo>
                  <a:pt x="1210481" y="734956"/>
                  <a:pt x="1188073" y="729488"/>
                  <a:pt x="1168732" y="718526"/>
                </a:cubicBezTo>
                <a:lnTo>
                  <a:pt x="1168732" y="1168732"/>
                </a:lnTo>
                <a:lnTo>
                  <a:pt x="728979" y="1168732"/>
                </a:lnTo>
                <a:cubicBezTo>
                  <a:pt x="742528" y="1190517"/>
                  <a:pt x="749187" y="1216306"/>
                  <a:pt x="749187" y="1243651"/>
                </a:cubicBezTo>
                <a:cubicBezTo>
                  <a:pt x="749187" y="1334680"/>
                  <a:pt x="675394" y="1408472"/>
                  <a:pt x="584366" y="1408472"/>
                </a:cubicBezTo>
                <a:cubicBezTo>
                  <a:pt x="493337" y="1408472"/>
                  <a:pt x="419545" y="1334680"/>
                  <a:pt x="419545" y="1243651"/>
                </a:cubicBezTo>
                <a:cubicBezTo>
                  <a:pt x="419545" y="1216306"/>
                  <a:pt x="426204" y="1190517"/>
                  <a:pt x="439754" y="1168732"/>
                </a:cubicBezTo>
                <a:lnTo>
                  <a:pt x="0" y="1168732"/>
                </a:lnTo>
                <a:lnTo>
                  <a:pt x="0" y="761099"/>
                </a:lnTo>
                <a:cubicBezTo>
                  <a:pt x="24839" y="773303"/>
                  <a:pt x="52809" y="779836"/>
                  <a:pt x="82305" y="779836"/>
                </a:cubicBezTo>
                <a:cubicBezTo>
                  <a:pt x="190260" y="779836"/>
                  <a:pt x="277774" y="692321"/>
                  <a:pt x="277774" y="584366"/>
                </a:cubicBezTo>
                <a:cubicBezTo>
                  <a:pt x="277774" y="476411"/>
                  <a:pt x="190260" y="388896"/>
                  <a:pt x="82305" y="388896"/>
                </a:cubicBezTo>
                <a:cubicBezTo>
                  <a:pt x="52809" y="388896"/>
                  <a:pt x="24839" y="395429"/>
                  <a:pt x="0" y="407633"/>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矩形 16"/>
          <p:cNvSpPr/>
          <p:nvPr/>
        </p:nvSpPr>
        <p:spPr>
          <a:xfrm>
            <a:off x="3419872" y="1728433"/>
            <a:ext cx="1008112" cy="306705"/>
          </a:xfrm>
          <a:prstGeom prst="rect">
            <a:avLst/>
          </a:prstGeom>
        </p:spPr>
        <p:txBody>
          <a:bodyPr wrap="square">
            <a:spAutoFit/>
          </a:bodyPr>
          <a:lstStyle/>
          <a:p>
            <a:pPr algn="ctr"/>
            <a:r>
              <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endParaRPr lang="en-US" altLang="zh-CN"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矩形 17"/>
          <p:cNvSpPr/>
          <p:nvPr/>
        </p:nvSpPr>
        <p:spPr>
          <a:xfrm>
            <a:off x="3419872" y="2847985"/>
            <a:ext cx="1008112" cy="306705"/>
          </a:xfrm>
          <a:prstGeom prst="rect">
            <a:avLst/>
          </a:prstGeom>
        </p:spPr>
        <p:txBody>
          <a:bodyPr wrap="square">
            <a:spAutoFit/>
          </a:bodyPr>
          <a:lstStyle/>
          <a:p>
            <a:pPr algn="ctr"/>
            <a:r>
              <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a:t>
            </a:r>
            <a:endParaRPr lang="en-US" altLang="zh-CN"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矩形 18"/>
          <p:cNvSpPr/>
          <p:nvPr/>
        </p:nvSpPr>
        <p:spPr>
          <a:xfrm>
            <a:off x="4608004" y="1728433"/>
            <a:ext cx="1008112" cy="306705"/>
          </a:xfrm>
          <a:prstGeom prst="rect">
            <a:avLst/>
          </a:prstGeom>
        </p:spPr>
        <p:txBody>
          <a:bodyPr wrap="square">
            <a:spAutoFit/>
          </a:bodyPr>
          <a:lstStyle/>
          <a:p>
            <a:pPr algn="ctr"/>
            <a:r>
              <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endParaRPr lang="en-US" altLang="zh-CN"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矩形 22"/>
          <p:cNvSpPr/>
          <p:nvPr/>
        </p:nvSpPr>
        <p:spPr>
          <a:xfrm>
            <a:off x="4608004" y="2892435"/>
            <a:ext cx="1008112" cy="306705"/>
          </a:xfrm>
          <a:prstGeom prst="rect">
            <a:avLst/>
          </a:prstGeom>
        </p:spPr>
        <p:txBody>
          <a:bodyPr wrap="square">
            <a:spAutoFit/>
          </a:bodyPr>
          <a:lstStyle/>
          <a:p>
            <a:pPr algn="ctr"/>
            <a:r>
              <a:rPr lang="en-US" altLang="zh-CN"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4</a:t>
            </a:r>
            <a:endParaRPr lang="en-US" altLang="zh-CN"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矩形 23"/>
          <p:cNvSpPr/>
          <p:nvPr/>
        </p:nvSpPr>
        <p:spPr>
          <a:xfrm>
            <a:off x="887208" y="939750"/>
            <a:ext cx="1938024" cy="521970"/>
          </a:xfrm>
          <a:prstGeom prst="rect">
            <a:avLst/>
          </a:prstGeom>
        </p:spPr>
        <p:txBody>
          <a:bodyPr wrap="square">
            <a:spAutoFit/>
          </a:bodyPr>
          <a:lstStyle/>
          <a:p>
            <a:r>
              <a:rPr lang="en-US" altLang="zh-CN" sz="1400" b="1">
                <a:solidFill>
                  <a:srgbClr val="1A7BAE"/>
                </a:solidFill>
                <a:latin typeface="Times New Roman" panose="02020603050405020304" charset="0"/>
                <a:ea typeface="微软雅黑" panose="020B0503020204020204" pitchFamily="34" charset="-122"/>
                <a:sym typeface="微软雅黑" panose="020B0503020204020204" pitchFamily="34" charset="-122"/>
              </a:rPr>
              <a:t>01.</a:t>
            </a:r>
            <a:r>
              <a:rPr lang="zh-CN" altLang="en-US" sz="1400" b="1" dirty="0">
                <a:solidFill>
                  <a:srgbClr val="1A7BAE"/>
                </a:solidFill>
                <a:latin typeface="Times New Roman" panose="02020603050405020304" charset="0"/>
                <a:ea typeface="微软雅黑" panose="020B0503020204020204" pitchFamily="34" charset="-122"/>
                <a:sym typeface="+mn-ea"/>
              </a:rPr>
              <a:t>台风蓝色预警信号</a:t>
            </a:r>
            <a:endParaRPr lang="zh-CN" altLang="en-US" sz="1400" b="1" dirty="0">
              <a:solidFill>
                <a:srgbClr val="1A7BAE"/>
              </a:solidFill>
              <a:latin typeface="Times New Roman" panose="02020603050405020304" charset="0"/>
              <a:ea typeface="微软雅黑" panose="020B0503020204020204" pitchFamily="34" charset="-122"/>
              <a:sym typeface="+mn-ea"/>
            </a:endParaRPr>
          </a:p>
          <a:p>
            <a:endParaRPr lang="en-US" altLang="zh-CN" sz="1400" b="1" dirty="0">
              <a:solidFill>
                <a:srgbClr val="1A7BAE"/>
              </a:solidFill>
              <a:latin typeface="Times New Roman" panose="02020603050405020304" charset="0"/>
              <a:ea typeface="微软雅黑" panose="020B0503020204020204" pitchFamily="34" charset="-122"/>
              <a:sym typeface="微软雅黑" panose="020B0503020204020204" pitchFamily="34" charset="-122"/>
            </a:endParaRPr>
          </a:p>
        </p:txBody>
      </p:sp>
      <p:sp>
        <p:nvSpPr>
          <p:cNvPr id="25" name="TextBox 24"/>
          <p:cNvSpPr txBox="1"/>
          <p:nvPr/>
        </p:nvSpPr>
        <p:spPr>
          <a:xfrm>
            <a:off x="694690" y="1407160"/>
            <a:ext cx="2520315" cy="1290320"/>
          </a:xfrm>
          <a:prstGeom prst="rect">
            <a:avLst/>
          </a:prstGeom>
          <a:noFill/>
        </p:spPr>
        <p:txBody>
          <a:bodyPr wrap="square" rtlCol="0">
            <a:spAutoFit/>
          </a:bodyPr>
          <a:lstStyle/>
          <a:p>
            <a:pPr>
              <a:lnSpc>
                <a:spcPct val="130000"/>
              </a:lnSpc>
              <a:spcBef>
                <a:spcPts val="600"/>
              </a:spcBef>
            </a:pPr>
            <a:r>
              <a:rPr lang="zh-CN" altLang="en-US" sz="1200" dirty="0">
                <a:latin typeface="Times New Roman" panose="02020603050405020304" charset="0"/>
                <a:ea typeface="微软雅黑" panose="020B0503020204020204" pitchFamily="34" charset="-122"/>
                <a:sym typeface="+mn-ea"/>
              </a:rPr>
              <a:t>含义：</a:t>
            </a:r>
            <a:r>
              <a:rPr lang="en-US" altLang="zh-CN" sz="1200">
                <a:latin typeface="Times New Roman" panose="02020603050405020304" charset="0"/>
                <a:ea typeface="微软雅黑" panose="020B0503020204020204" pitchFamily="34" charset="-122"/>
                <a:sym typeface="+mn-ea"/>
              </a:rPr>
              <a:t>24</a:t>
            </a:r>
            <a:r>
              <a:rPr lang="zh-CN" altLang="en-US" sz="1200" dirty="0">
                <a:latin typeface="Times New Roman" panose="02020603050405020304" charset="0"/>
                <a:ea typeface="微软雅黑" panose="020B0503020204020204" pitchFamily="34" charset="-122"/>
                <a:sym typeface="+mn-ea"/>
              </a:rPr>
              <a:t>小时内可能受热带低压影响</a:t>
            </a:r>
            <a:r>
              <a:rPr lang="en-US" altLang="zh-CN" sz="1200">
                <a:latin typeface="Times New Roman" panose="02020603050405020304" charset="0"/>
                <a:ea typeface="微软雅黑" panose="020B0503020204020204" pitchFamily="34" charset="-122"/>
                <a:sym typeface="+mn-ea"/>
              </a:rPr>
              <a:t>,</a:t>
            </a:r>
            <a:r>
              <a:rPr lang="zh-CN" altLang="en-US" sz="1200" dirty="0">
                <a:latin typeface="Times New Roman" panose="02020603050405020304" charset="0"/>
                <a:ea typeface="微软雅黑" panose="020B0503020204020204" pitchFamily="34" charset="-122"/>
                <a:sym typeface="+mn-ea"/>
              </a:rPr>
              <a:t>平均风力可达</a:t>
            </a:r>
            <a:r>
              <a:rPr lang="en-US" altLang="zh-CN" sz="1200">
                <a:latin typeface="Times New Roman" panose="02020603050405020304" charset="0"/>
                <a:ea typeface="微软雅黑" panose="020B0503020204020204" pitchFamily="34" charset="-122"/>
                <a:sym typeface="+mn-ea"/>
              </a:rPr>
              <a:t>6</a:t>
            </a:r>
            <a:r>
              <a:rPr lang="zh-CN" altLang="en-US" sz="1200" dirty="0">
                <a:latin typeface="Times New Roman" panose="02020603050405020304" charset="0"/>
                <a:ea typeface="微软雅黑" panose="020B0503020204020204" pitchFamily="34" charset="-122"/>
                <a:sym typeface="+mn-ea"/>
              </a:rPr>
              <a:t>级以上，或阵风</a:t>
            </a:r>
            <a:r>
              <a:rPr lang="en-US" altLang="zh-CN" sz="1200">
                <a:latin typeface="Times New Roman" panose="02020603050405020304" charset="0"/>
                <a:ea typeface="微软雅黑" panose="020B0503020204020204" pitchFamily="34" charset="-122"/>
                <a:sym typeface="+mn-ea"/>
              </a:rPr>
              <a:t>7</a:t>
            </a:r>
            <a:r>
              <a:rPr lang="zh-CN" altLang="en-US" sz="1200" dirty="0">
                <a:latin typeface="Times New Roman" panose="02020603050405020304" charset="0"/>
                <a:ea typeface="微软雅黑" panose="020B0503020204020204" pitchFamily="34" charset="-122"/>
                <a:sym typeface="+mn-ea"/>
              </a:rPr>
              <a:t>级以上；或者已经受热带低压影响</a:t>
            </a:r>
            <a:r>
              <a:rPr lang="en-US" altLang="zh-CN" sz="1200">
                <a:latin typeface="Times New Roman" panose="02020603050405020304" charset="0"/>
                <a:ea typeface="微软雅黑" panose="020B0503020204020204" pitchFamily="34" charset="-122"/>
                <a:sym typeface="+mn-ea"/>
              </a:rPr>
              <a:t>, </a:t>
            </a:r>
            <a:r>
              <a:rPr lang="zh-CN" altLang="en-US" sz="1200" dirty="0">
                <a:latin typeface="Times New Roman" panose="02020603050405020304" charset="0"/>
                <a:ea typeface="微软雅黑" panose="020B0503020204020204" pitchFamily="34" charset="-122"/>
                <a:sym typeface="+mn-ea"/>
              </a:rPr>
              <a:t>平均风力为</a:t>
            </a:r>
            <a:r>
              <a:rPr lang="en-US" altLang="zh-CN" sz="1200">
                <a:latin typeface="Times New Roman" panose="02020603050405020304" charset="0"/>
                <a:ea typeface="微软雅黑" panose="020B0503020204020204" pitchFamily="34" charset="-122"/>
                <a:sym typeface="+mn-ea"/>
              </a:rPr>
              <a:t>6</a:t>
            </a:r>
            <a:r>
              <a:rPr lang="zh-CN" altLang="en-US" sz="1200" dirty="0">
                <a:latin typeface="Times New Roman" panose="02020603050405020304" charset="0"/>
                <a:ea typeface="微软雅黑" panose="020B0503020204020204" pitchFamily="34" charset="-122"/>
                <a:sym typeface="+mn-ea"/>
              </a:rPr>
              <a:t>～</a:t>
            </a:r>
            <a:r>
              <a:rPr lang="en-US" altLang="zh-CN" sz="1200">
                <a:latin typeface="Times New Roman" panose="02020603050405020304" charset="0"/>
                <a:ea typeface="微软雅黑" panose="020B0503020204020204" pitchFamily="34" charset="-122"/>
                <a:sym typeface="+mn-ea"/>
              </a:rPr>
              <a:t>7</a:t>
            </a:r>
            <a:r>
              <a:rPr lang="zh-CN" altLang="en-US" sz="1200" dirty="0">
                <a:latin typeface="Times New Roman" panose="02020603050405020304" charset="0"/>
                <a:ea typeface="微软雅黑" panose="020B0503020204020204" pitchFamily="34" charset="-122"/>
                <a:sym typeface="+mn-ea"/>
              </a:rPr>
              <a:t>级，或阵风</a:t>
            </a:r>
            <a:r>
              <a:rPr lang="en-US" altLang="zh-CN" sz="1200">
                <a:latin typeface="Times New Roman" panose="02020603050405020304" charset="0"/>
                <a:ea typeface="微软雅黑" panose="020B0503020204020204" pitchFamily="34" charset="-122"/>
                <a:sym typeface="+mn-ea"/>
              </a:rPr>
              <a:t>7</a:t>
            </a:r>
            <a:r>
              <a:rPr lang="zh-CN" altLang="en-US" sz="1200" dirty="0">
                <a:latin typeface="Times New Roman" panose="02020603050405020304" charset="0"/>
                <a:ea typeface="微软雅黑" panose="020B0503020204020204" pitchFamily="34" charset="-122"/>
                <a:sym typeface="+mn-ea"/>
              </a:rPr>
              <a:t>～</a:t>
            </a:r>
            <a:r>
              <a:rPr lang="en-US" altLang="zh-CN" sz="1200">
                <a:latin typeface="Times New Roman" panose="02020603050405020304" charset="0"/>
                <a:ea typeface="微软雅黑" panose="020B0503020204020204" pitchFamily="34" charset="-122"/>
                <a:sym typeface="+mn-ea"/>
              </a:rPr>
              <a:t>8</a:t>
            </a:r>
            <a:r>
              <a:rPr lang="zh-CN" altLang="en-US" sz="1200" dirty="0">
                <a:latin typeface="Times New Roman" panose="02020603050405020304" charset="0"/>
                <a:ea typeface="微软雅黑" panose="020B0503020204020204" pitchFamily="34" charset="-122"/>
                <a:sym typeface="+mn-ea"/>
              </a:rPr>
              <a:t>级并可能持续。</a:t>
            </a:r>
            <a:endParaRPr lang="zh-CN" altLang="en-US" sz="1200">
              <a:solidFill>
                <a:schemeClr val="tx1">
                  <a:lumMod val="50000"/>
                  <a:lumOff val="50000"/>
                </a:schemeClr>
              </a:solidFill>
              <a:latin typeface="Times New Roman" panose="02020603050405020304" charset="0"/>
              <a:ea typeface="微软雅黑" panose="020B0503020204020204" pitchFamily="34" charset="-122"/>
              <a:sym typeface="微软雅黑" panose="020B0503020204020204" pitchFamily="34" charset="-122"/>
            </a:endParaRPr>
          </a:p>
        </p:txBody>
      </p:sp>
      <p:sp>
        <p:nvSpPr>
          <p:cNvPr id="26" name="矩形 25"/>
          <p:cNvSpPr/>
          <p:nvPr/>
        </p:nvSpPr>
        <p:spPr>
          <a:xfrm>
            <a:off x="887208" y="2778783"/>
            <a:ext cx="1938024" cy="262890"/>
          </a:xfrm>
          <a:prstGeom prst="rect">
            <a:avLst/>
          </a:prstGeom>
        </p:spPr>
        <p:txBody>
          <a:bodyPr wrap="square">
            <a:spAutoFit/>
          </a:bodyPr>
          <a:lstStyle/>
          <a:p>
            <a:pPr>
              <a:lnSpc>
                <a:spcPct val="80000"/>
              </a:lnSpc>
            </a:pPr>
            <a:r>
              <a:rPr lang="en-US" altLang="zh-CN" sz="1400" b="1">
                <a:solidFill>
                  <a:srgbClr val="00B0F0"/>
                </a:solidFill>
                <a:latin typeface="Times New Roman" panose="02020603050405020304" charset="0"/>
                <a:ea typeface="微软雅黑" panose="020B0503020204020204" pitchFamily="34" charset="-122"/>
                <a:sym typeface="微软雅黑" panose="020B0503020204020204" pitchFamily="34" charset="-122"/>
              </a:rPr>
              <a:t>03.</a:t>
            </a:r>
            <a:r>
              <a:rPr lang="zh-CN" altLang="en-US" sz="1400" b="1" dirty="0">
                <a:solidFill>
                  <a:srgbClr val="00B0F0"/>
                </a:solidFill>
                <a:latin typeface="Times New Roman" panose="02020603050405020304" charset="0"/>
                <a:ea typeface="微软雅黑" panose="020B0503020204020204" pitchFamily="34" charset="-122"/>
                <a:sym typeface="+mn-ea"/>
              </a:rPr>
              <a:t>台风橙色预警信号</a:t>
            </a:r>
            <a:endParaRPr lang="zh-CN" altLang="en-US" sz="1400" b="1" dirty="0">
              <a:solidFill>
                <a:srgbClr val="00B0F0"/>
              </a:solidFill>
              <a:latin typeface="Times New Roman" panose="02020603050405020304" charset="0"/>
              <a:ea typeface="微软雅黑" panose="020B0503020204020204" pitchFamily="34" charset="-122"/>
              <a:sym typeface="+mn-ea"/>
            </a:endParaRPr>
          </a:p>
        </p:txBody>
      </p:sp>
      <p:sp>
        <p:nvSpPr>
          <p:cNvPr id="27" name="TextBox 26"/>
          <p:cNvSpPr txBox="1"/>
          <p:nvPr/>
        </p:nvSpPr>
        <p:spPr>
          <a:xfrm>
            <a:off x="595630" y="3154680"/>
            <a:ext cx="2421890" cy="1198880"/>
          </a:xfrm>
          <a:prstGeom prst="rect">
            <a:avLst/>
          </a:prstGeom>
          <a:noFill/>
        </p:spPr>
        <p:txBody>
          <a:bodyPr wrap="square" rtlCol="0">
            <a:spAutoFit/>
          </a:bodyPr>
          <a:lstStyle/>
          <a:p>
            <a:pPr>
              <a:lnSpc>
                <a:spcPct val="100000"/>
              </a:lnSpc>
            </a:pPr>
            <a:r>
              <a:rPr lang="zh-CN" altLang="en-US" sz="1200" dirty="0">
                <a:latin typeface="Times New Roman" panose="02020603050405020304" charset="0"/>
                <a:ea typeface="微软雅黑" panose="020B0503020204020204" pitchFamily="34" charset="-122"/>
                <a:sym typeface="+mn-ea"/>
              </a:rPr>
              <a:t>含义：</a:t>
            </a:r>
            <a:r>
              <a:rPr lang="en-US" altLang="zh-CN" sz="1200">
                <a:latin typeface="Times New Roman" panose="02020603050405020304" charset="0"/>
                <a:ea typeface="微软雅黑" panose="020B0503020204020204" pitchFamily="34" charset="-122"/>
                <a:sym typeface="+mn-ea"/>
              </a:rPr>
              <a:t>12</a:t>
            </a:r>
            <a:r>
              <a:rPr lang="zh-CN" altLang="en-US" sz="1200" dirty="0">
                <a:latin typeface="Times New Roman" panose="02020603050405020304" charset="0"/>
                <a:ea typeface="微软雅黑" panose="020B0503020204020204" pitchFamily="34" charset="-122"/>
                <a:sym typeface="+mn-ea"/>
              </a:rPr>
              <a:t>小时内可能受强热带风暴影响</a:t>
            </a:r>
            <a:r>
              <a:rPr lang="en-US" altLang="zh-CN" sz="1200">
                <a:latin typeface="Times New Roman" panose="02020603050405020304" charset="0"/>
                <a:ea typeface="微软雅黑" panose="020B0503020204020204" pitchFamily="34" charset="-122"/>
                <a:sym typeface="+mn-ea"/>
              </a:rPr>
              <a:t>,</a:t>
            </a:r>
            <a:r>
              <a:rPr lang="zh-CN" altLang="en-US" sz="1200" dirty="0">
                <a:latin typeface="Times New Roman" panose="02020603050405020304" charset="0"/>
                <a:ea typeface="微软雅黑" panose="020B0503020204020204" pitchFamily="34" charset="-122"/>
                <a:sym typeface="+mn-ea"/>
              </a:rPr>
              <a:t>平均风力可达</a:t>
            </a:r>
            <a:r>
              <a:rPr lang="en-US" altLang="zh-CN" sz="1200">
                <a:latin typeface="Times New Roman" panose="02020603050405020304" charset="0"/>
                <a:ea typeface="微软雅黑" panose="020B0503020204020204" pitchFamily="34" charset="-122"/>
                <a:sym typeface="+mn-ea"/>
              </a:rPr>
              <a:t>10</a:t>
            </a:r>
            <a:r>
              <a:rPr lang="zh-CN" altLang="en-US" sz="1200" dirty="0">
                <a:latin typeface="Times New Roman" panose="02020603050405020304" charset="0"/>
                <a:ea typeface="微软雅黑" panose="020B0503020204020204" pitchFamily="34" charset="-122"/>
                <a:sym typeface="+mn-ea"/>
              </a:rPr>
              <a:t>级以上，或阵风</a:t>
            </a:r>
            <a:r>
              <a:rPr lang="en-US" altLang="zh-CN" sz="1200">
                <a:latin typeface="Times New Roman" panose="02020603050405020304" charset="0"/>
                <a:ea typeface="微软雅黑" panose="020B0503020204020204" pitchFamily="34" charset="-122"/>
                <a:sym typeface="+mn-ea"/>
              </a:rPr>
              <a:t>11</a:t>
            </a:r>
            <a:r>
              <a:rPr lang="zh-CN" altLang="en-US" sz="1200" dirty="0">
                <a:latin typeface="Times New Roman" panose="02020603050405020304" charset="0"/>
                <a:ea typeface="微软雅黑" panose="020B0503020204020204" pitchFamily="34" charset="-122"/>
                <a:sym typeface="+mn-ea"/>
              </a:rPr>
              <a:t>级以上；或者已经受强热带风暴影响</a:t>
            </a:r>
            <a:r>
              <a:rPr lang="en-US" altLang="zh-CN" sz="1200">
                <a:latin typeface="Times New Roman" panose="02020603050405020304" charset="0"/>
                <a:ea typeface="微软雅黑" panose="020B0503020204020204" pitchFamily="34" charset="-122"/>
                <a:sym typeface="+mn-ea"/>
              </a:rPr>
              <a:t>, </a:t>
            </a:r>
            <a:r>
              <a:rPr lang="zh-CN" altLang="en-US" sz="1200" dirty="0">
                <a:latin typeface="Times New Roman" panose="02020603050405020304" charset="0"/>
                <a:ea typeface="微软雅黑" panose="020B0503020204020204" pitchFamily="34" charset="-122"/>
                <a:sym typeface="+mn-ea"/>
              </a:rPr>
              <a:t>平均风力为</a:t>
            </a:r>
            <a:r>
              <a:rPr lang="en-US" altLang="zh-CN" sz="1200">
                <a:latin typeface="Times New Roman" panose="02020603050405020304" charset="0"/>
                <a:ea typeface="微软雅黑" panose="020B0503020204020204" pitchFamily="34" charset="-122"/>
                <a:sym typeface="+mn-ea"/>
              </a:rPr>
              <a:t>10</a:t>
            </a:r>
            <a:r>
              <a:rPr lang="zh-CN" altLang="en-US" sz="1200" dirty="0">
                <a:latin typeface="Times New Roman" panose="02020603050405020304" charset="0"/>
                <a:ea typeface="微软雅黑" panose="020B0503020204020204" pitchFamily="34" charset="-122"/>
                <a:sym typeface="+mn-ea"/>
              </a:rPr>
              <a:t>～</a:t>
            </a:r>
            <a:r>
              <a:rPr lang="en-US" altLang="zh-CN" sz="1200">
                <a:latin typeface="Times New Roman" panose="02020603050405020304" charset="0"/>
                <a:ea typeface="微软雅黑" panose="020B0503020204020204" pitchFamily="34" charset="-122"/>
                <a:sym typeface="+mn-ea"/>
              </a:rPr>
              <a:t>11</a:t>
            </a:r>
            <a:r>
              <a:rPr lang="zh-CN" altLang="en-US" sz="1200" dirty="0">
                <a:latin typeface="Times New Roman" panose="02020603050405020304" charset="0"/>
                <a:ea typeface="微软雅黑" panose="020B0503020204020204" pitchFamily="34" charset="-122"/>
                <a:sym typeface="+mn-ea"/>
              </a:rPr>
              <a:t>级，或阵风</a:t>
            </a:r>
            <a:r>
              <a:rPr lang="en-US" altLang="zh-CN" sz="1200">
                <a:latin typeface="Times New Roman" panose="02020603050405020304" charset="0"/>
                <a:ea typeface="微软雅黑" panose="020B0503020204020204" pitchFamily="34" charset="-122"/>
                <a:sym typeface="+mn-ea"/>
              </a:rPr>
              <a:t>11</a:t>
            </a:r>
            <a:r>
              <a:rPr lang="zh-CN" altLang="en-US" sz="1200" dirty="0">
                <a:latin typeface="Times New Roman" panose="02020603050405020304" charset="0"/>
                <a:ea typeface="微软雅黑" panose="020B0503020204020204" pitchFamily="34" charset="-122"/>
                <a:sym typeface="+mn-ea"/>
              </a:rPr>
              <a:t>～</a:t>
            </a:r>
            <a:r>
              <a:rPr lang="en-US" altLang="zh-CN" sz="1200">
                <a:latin typeface="Times New Roman" panose="02020603050405020304" charset="0"/>
                <a:ea typeface="微软雅黑" panose="020B0503020204020204" pitchFamily="34" charset="-122"/>
                <a:sym typeface="+mn-ea"/>
              </a:rPr>
              <a:t>12</a:t>
            </a:r>
            <a:r>
              <a:rPr lang="zh-CN" altLang="en-US" sz="1200" dirty="0">
                <a:latin typeface="Times New Roman" panose="02020603050405020304" charset="0"/>
                <a:ea typeface="微软雅黑" panose="020B0503020204020204" pitchFamily="34" charset="-122"/>
                <a:sym typeface="+mn-ea"/>
              </a:rPr>
              <a:t>级并可能持续。</a:t>
            </a:r>
            <a:endParaRPr lang="zh-CN" altLang="en-US" sz="1200">
              <a:solidFill>
                <a:schemeClr val="tx1">
                  <a:lumMod val="50000"/>
                  <a:lumOff val="50000"/>
                </a:schemeClr>
              </a:solidFill>
              <a:latin typeface="Times New Roman" panose="02020603050405020304" charset="0"/>
              <a:ea typeface="微软雅黑" panose="020B0503020204020204" pitchFamily="34" charset="-122"/>
              <a:sym typeface="微软雅黑" panose="020B0503020204020204" pitchFamily="34" charset="-122"/>
            </a:endParaRPr>
          </a:p>
        </p:txBody>
      </p:sp>
      <p:sp>
        <p:nvSpPr>
          <p:cNvPr id="28" name="矩形 27"/>
          <p:cNvSpPr/>
          <p:nvPr/>
        </p:nvSpPr>
        <p:spPr>
          <a:xfrm>
            <a:off x="6048165" y="1069290"/>
            <a:ext cx="1938024" cy="262890"/>
          </a:xfrm>
          <a:prstGeom prst="rect">
            <a:avLst/>
          </a:prstGeom>
        </p:spPr>
        <p:txBody>
          <a:bodyPr wrap="square">
            <a:spAutoFit/>
          </a:bodyPr>
          <a:lstStyle/>
          <a:p>
            <a:pPr>
              <a:lnSpc>
                <a:spcPct val="80000"/>
              </a:lnSpc>
            </a:pPr>
            <a:r>
              <a:rPr lang="en-US" altLang="zh-CN" sz="1400" b="1">
                <a:solidFill>
                  <a:srgbClr val="00B0F0"/>
                </a:solidFill>
                <a:latin typeface="Times New Roman" panose="02020603050405020304" charset="0"/>
                <a:ea typeface="微软雅黑" panose="020B0503020204020204" pitchFamily="34" charset="-122"/>
                <a:sym typeface="微软雅黑" panose="020B0503020204020204" pitchFamily="34" charset="-122"/>
              </a:rPr>
              <a:t>02.</a:t>
            </a:r>
            <a:r>
              <a:rPr lang="zh-CN" altLang="en-US" sz="1400" b="1" dirty="0">
                <a:solidFill>
                  <a:srgbClr val="00B0F0"/>
                </a:solidFill>
                <a:latin typeface="Times New Roman" panose="02020603050405020304" charset="0"/>
                <a:ea typeface="微软雅黑" panose="020B0503020204020204" pitchFamily="34" charset="-122"/>
                <a:sym typeface="+mn-ea"/>
              </a:rPr>
              <a:t>台风黄色预警信号</a:t>
            </a:r>
            <a:endParaRPr lang="zh-CN" altLang="en-US" sz="1400" b="1" dirty="0">
              <a:solidFill>
                <a:srgbClr val="00B0F0"/>
              </a:solidFill>
              <a:latin typeface="Times New Roman" panose="02020603050405020304" charset="0"/>
              <a:ea typeface="微软雅黑" panose="020B0503020204020204" pitchFamily="34" charset="-122"/>
              <a:sym typeface="+mn-ea"/>
            </a:endParaRPr>
          </a:p>
        </p:txBody>
      </p:sp>
      <p:sp>
        <p:nvSpPr>
          <p:cNvPr id="29" name="TextBox 28"/>
          <p:cNvSpPr txBox="1"/>
          <p:nvPr/>
        </p:nvSpPr>
        <p:spPr>
          <a:xfrm>
            <a:off x="5988685" y="1407160"/>
            <a:ext cx="2411095" cy="1290320"/>
          </a:xfrm>
          <a:prstGeom prst="rect">
            <a:avLst/>
          </a:prstGeom>
          <a:noFill/>
        </p:spPr>
        <p:txBody>
          <a:bodyPr wrap="square" rtlCol="0">
            <a:spAutoFit/>
          </a:bodyPr>
          <a:lstStyle/>
          <a:p>
            <a:pPr algn="l">
              <a:lnSpc>
                <a:spcPct val="130000"/>
              </a:lnSpc>
              <a:spcBef>
                <a:spcPts val="600"/>
              </a:spcBef>
            </a:pPr>
            <a:r>
              <a:rPr lang="zh-CN" altLang="en-US" sz="1200" dirty="0">
                <a:latin typeface="Times New Roman" panose="02020603050405020304" charset="0"/>
                <a:ea typeface="微软雅黑" panose="020B0503020204020204" pitchFamily="34" charset="-122"/>
                <a:sym typeface="+mn-ea"/>
              </a:rPr>
              <a:t>含义： </a:t>
            </a:r>
            <a:r>
              <a:rPr lang="en-US" altLang="zh-CN" sz="1200">
                <a:latin typeface="Times New Roman" panose="02020603050405020304" charset="0"/>
                <a:ea typeface="微软雅黑" panose="020B0503020204020204" pitchFamily="34" charset="-122"/>
                <a:sym typeface="+mn-ea"/>
              </a:rPr>
              <a:t>24</a:t>
            </a:r>
            <a:r>
              <a:rPr lang="zh-CN" altLang="en-US" sz="1200" dirty="0">
                <a:latin typeface="Times New Roman" panose="02020603050405020304" charset="0"/>
                <a:ea typeface="微软雅黑" panose="020B0503020204020204" pitchFamily="34" charset="-122"/>
                <a:sym typeface="+mn-ea"/>
              </a:rPr>
              <a:t>小时内可能受热带风暴影响</a:t>
            </a:r>
            <a:r>
              <a:rPr lang="en-US" altLang="zh-CN" sz="1200">
                <a:latin typeface="Times New Roman" panose="02020603050405020304" charset="0"/>
                <a:ea typeface="微软雅黑" panose="020B0503020204020204" pitchFamily="34" charset="-122"/>
                <a:sym typeface="+mn-ea"/>
              </a:rPr>
              <a:t>,</a:t>
            </a:r>
            <a:r>
              <a:rPr lang="zh-CN" altLang="en-US" sz="1200" dirty="0">
                <a:latin typeface="Times New Roman" panose="02020603050405020304" charset="0"/>
                <a:ea typeface="微软雅黑" panose="020B0503020204020204" pitchFamily="34" charset="-122"/>
                <a:sym typeface="+mn-ea"/>
              </a:rPr>
              <a:t>平均风力可达</a:t>
            </a:r>
            <a:r>
              <a:rPr lang="en-US" altLang="zh-CN" sz="1200">
                <a:latin typeface="Times New Roman" panose="02020603050405020304" charset="0"/>
                <a:ea typeface="微软雅黑" panose="020B0503020204020204" pitchFamily="34" charset="-122"/>
                <a:sym typeface="+mn-ea"/>
              </a:rPr>
              <a:t>8</a:t>
            </a:r>
            <a:r>
              <a:rPr lang="zh-CN" altLang="en-US" sz="1200" dirty="0">
                <a:latin typeface="Times New Roman" panose="02020603050405020304" charset="0"/>
                <a:ea typeface="微软雅黑" panose="020B0503020204020204" pitchFamily="34" charset="-122"/>
                <a:sym typeface="+mn-ea"/>
              </a:rPr>
              <a:t>级以上，或阵风</a:t>
            </a:r>
            <a:r>
              <a:rPr lang="en-US" altLang="zh-CN" sz="1200">
                <a:latin typeface="Times New Roman" panose="02020603050405020304" charset="0"/>
                <a:ea typeface="微软雅黑" panose="020B0503020204020204" pitchFamily="34" charset="-122"/>
                <a:sym typeface="+mn-ea"/>
              </a:rPr>
              <a:t>9</a:t>
            </a:r>
            <a:r>
              <a:rPr lang="zh-CN" altLang="en-US" sz="1200" dirty="0">
                <a:latin typeface="Times New Roman" panose="02020603050405020304" charset="0"/>
                <a:ea typeface="微软雅黑" panose="020B0503020204020204" pitchFamily="34" charset="-122"/>
                <a:sym typeface="+mn-ea"/>
              </a:rPr>
              <a:t>级以上；或者已经受热带风暴影响</a:t>
            </a:r>
            <a:r>
              <a:rPr lang="en-US" altLang="zh-CN" sz="1200">
                <a:latin typeface="Times New Roman" panose="02020603050405020304" charset="0"/>
                <a:ea typeface="微软雅黑" panose="020B0503020204020204" pitchFamily="34" charset="-122"/>
                <a:sym typeface="+mn-ea"/>
              </a:rPr>
              <a:t>, </a:t>
            </a:r>
            <a:r>
              <a:rPr lang="zh-CN" altLang="en-US" sz="1200" dirty="0">
                <a:latin typeface="Times New Roman" panose="02020603050405020304" charset="0"/>
                <a:ea typeface="微软雅黑" panose="020B0503020204020204" pitchFamily="34" charset="-122"/>
                <a:sym typeface="+mn-ea"/>
              </a:rPr>
              <a:t>平均风力为</a:t>
            </a:r>
            <a:r>
              <a:rPr lang="en-US" altLang="zh-CN" sz="1200">
                <a:latin typeface="Times New Roman" panose="02020603050405020304" charset="0"/>
                <a:ea typeface="微软雅黑" panose="020B0503020204020204" pitchFamily="34" charset="-122"/>
                <a:sym typeface="+mn-ea"/>
              </a:rPr>
              <a:t>8</a:t>
            </a:r>
            <a:r>
              <a:rPr lang="zh-CN" altLang="en-US" sz="1200" dirty="0">
                <a:latin typeface="Times New Roman" panose="02020603050405020304" charset="0"/>
                <a:ea typeface="微软雅黑" panose="020B0503020204020204" pitchFamily="34" charset="-122"/>
                <a:sym typeface="+mn-ea"/>
              </a:rPr>
              <a:t>～</a:t>
            </a:r>
            <a:r>
              <a:rPr lang="en-US" altLang="zh-CN" sz="1200">
                <a:latin typeface="Times New Roman" panose="02020603050405020304" charset="0"/>
                <a:ea typeface="微软雅黑" panose="020B0503020204020204" pitchFamily="34" charset="-122"/>
                <a:sym typeface="+mn-ea"/>
              </a:rPr>
              <a:t>9</a:t>
            </a:r>
            <a:r>
              <a:rPr lang="zh-CN" altLang="en-US" sz="1200" dirty="0">
                <a:latin typeface="Times New Roman" panose="02020603050405020304" charset="0"/>
                <a:ea typeface="微软雅黑" panose="020B0503020204020204" pitchFamily="34" charset="-122"/>
                <a:sym typeface="+mn-ea"/>
              </a:rPr>
              <a:t>级，或阵风</a:t>
            </a:r>
            <a:r>
              <a:rPr lang="en-US" altLang="zh-CN" sz="1200">
                <a:latin typeface="Times New Roman" panose="02020603050405020304" charset="0"/>
                <a:ea typeface="微软雅黑" panose="020B0503020204020204" pitchFamily="34" charset="-122"/>
                <a:sym typeface="+mn-ea"/>
              </a:rPr>
              <a:t>9</a:t>
            </a:r>
            <a:r>
              <a:rPr lang="zh-CN" altLang="en-US" sz="1200" dirty="0">
                <a:latin typeface="Times New Roman" panose="02020603050405020304" charset="0"/>
                <a:ea typeface="微软雅黑" panose="020B0503020204020204" pitchFamily="34" charset="-122"/>
                <a:sym typeface="+mn-ea"/>
              </a:rPr>
              <a:t>～</a:t>
            </a:r>
            <a:r>
              <a:rPr lang="en-US" altLang="zh-CN" sz="1200">
                <a:latin typeface="Times New Roman" panose="02020603050405020304" charset="0"/>
                <a:ea typeface="微软雅黑" panose="020B0503020204020204" pitchFamily="34" charset="-122"/>
                <a:sym typeface="+mn-ea"/>
              </a:rPr>
              <a:t>10</a:t>
            </a:r>
            <a:r>
              <a:rPr lang="zh-CN" altLang="en-US" sz="1200" dirty="0">
                <a:latin typeface="Times New Roman" panose="02020603050405020304" charset="0"/>
                <a:ea typeface="微软雅黑" panose="020B0503020204020204" pitchFamily="34" charset="-122"/>
                <a:sym typeface="+mn-ea"/>
              </a:rPr>
              <a:t>级并可能持续。</a:t>
            </a:r>
            <a:endParaRPr lang="zh-CN" altLang="en-US" sz="1200">
              <a:solidFill>
                <a:schemeClr val="tx1">
                  <a:lumMod val="50000"/>
                  <a:lumOff val="50000"/>
                </a:schemeClr>
              </a:solidFill>
              <a:latin typeface="Times New Roman" panose="02020603050405020304" charset="0"/>
              <a:ea typeface="微软雅黑" panose="020B0503020204020204" pitchFamily="34" charset="-122"/>
              <a:sym typeface="微软雅黑" panose="020B0503020204020204" pitchFamily="34" charset="-122"/>
            </a:endParaRPr>
          </a:p>
        </p:txBody>
      </p:sp>
      <p:sp>
        <p:nvSpPr>
          <p:cNvPr id="30" name="矩形 29"/>
          <p:cNvSpPr/>
          <p:nvPr/>
        </p:nvSpPr>
        <p:spPr>
          <a:xfrm>
            <a:off x="6048165" y="2778783"/>
            <a:ext cx="1938024" cy="306705"/>
          </a:xfrm>
          <a:prstGeom prst="rect">
            <a:avLst/>
          </a:prstGeom>
        </p:spPr>
        <p:txBody>
          <a:bodyPr wrap="square">
            <a:spAutoFit/>
          </a:bodyPr>
          <a:lstStyle/>
          <a:p>
            <a:pPr algn="r"/>
            <a:r>
              <a:rPr lang="en-US" altLang="zh-CN" sz="1400" b="1">
                <a:solidFill>
                  <a:srgbClr val="1A7BAE"/>
                </a:solidFill>
                <a:latin typeface="Times New Roman" panose="02020603050405020304" charset="0"/>
                <a:ea typeface="微软雅黑" panose="020B0503020204020204" pitchFamily="34" charset="-122"/>
                <a:sym typeface="微软雅黑" panose="020B0503020204020204" pitchFamily="34" charset="-122"/>
              </a:rPr>
              <a:t>04.</a:t>
            </a:r>
            <a:r>
              <a:rPr lang="zh-CN" altLang="en-US" sz="1400" b="1" dirty="0">
                <a:solidFill>
                  <a:srgbClr val="1A7BAE"/>
                </a:solidFill>
                <a:latin typeface="Times New Roman" panose="02020603050405020304" charset="0"/>
                <a:ea typeface="微软雅黑" panose="020B0503020204020204" pitchFamily="34" charset="-122"/>
                <a:sym typeface="+mn-ea"/>
              </a:rPr>
              <a:t>台风红色预警信号</a:t>
            </a:r>
            <a:endParaRPr lang="zh-CN" altLang="en-US" sz="1400" b="1" dirty="0">
              <a:solidFill>
                <a:srgbClr val="1A7BAE"/>
              </a:solidFill>
              <a:latin typeface="Times New Roman" panose="02020603050405020304" charset="0"/>
              <a:ea typeface="微软雅黑" panose="020B0503020204020204" pitchFamily="34" charset="-122"/>
              <a:sym typeface="+mn-ea"/>
            </a:endParaRPr>
          </a:p>
        </p:txBody>
      </p:sp>
      <p:sp>
        <p:nvSpPr>
          <p:cNvPr id="31" name="TextBox 30"/>
          <p:cNvSpPr txBox="1"/>
          <p:nvPr/>
        </p:nvSpPr>
        <p:spPr>
          <a:xfrm>
            <a:off x="6048375" y="3154680"/>
            <a:ext cx="2252980" cy="460375"/>
          </a:xfrm>
          <a:prstGeom prst="rect">
            <a:avLst/>
          </a:prstGeom>
          <a:noFill/>
        </p:spPr>
        <p:txBody>
          <a:bodyPr wrap="square" rtlCol="0">
            <a:spAutoFit/>
          </a:bodyPr>
          <a:lstStyle/>
          <a:p>
            <a:pPr algn="l">
              <a:lnSpc>
                <a:spcPct val="100000"/>
              </a:lnSpc>
              <a:spcBef>
                <a:spcPts val="600"/>
              </a:spcBef>
            </a:pPr>
            <a:r>
              <a:rPr lang="zh-CN" altLang="en-US" sz="1200" dirty="0">
                <a:latin typeface="Times New Roman" panose="02020603050405020304" charset="0"/>
                <a:ea typeface="微软雅黑" panose="020B0503020204020204" pitchFamily="34" charset="-122"/>
                <a:sym typeface="+mn-ea"/>
              </a:rPr>
              <a:t>含义： </a:t>
            </a:r>
            <a:r>
              <a:rPr lang="en-US" altLang="zh-CN" sz="1200">
                <a:latin typeface="Times New Roman" panose="02020603050405020304" charset="0"/>
                <a:ea typeface="微软雅黑" panose="020B0503020204020204" pitchFamily="34" charset="-122"/>
                <a:sym typeface="+mn-ea"/>
              </a:rPr>
              <a:t>6</a:t>
            </a:r>
            <a:r>
              <a:rPr lang="zh-CN" altLang="en-US" sz="1200" dirty="0">
                <a:latin typeface="Times New Roman" panose="02020603050405020304" charset="0"/>
                <a:ea typeface="微软雅黑" panose="020B0503020204020204" pitchFamily="34" charset="-122"/>
                <a:sym typeface="+mn-ea"/>
              </a:rPr>
              <a:t>小时内可能或者已经受台风影响。</a:t>
            </a:r>
            <a:endParaRPr lang="zh-CN" altLang="en-US" sz="1200">
              <a:solidFill>
                <a:schemeClr val="tx1">
                  <a:lumMod val="50000"/>
                  <a:lumOff val="50000"/>
                </a:schemeClr>
              </a:solidFill>
              <a:latin typeface="Times New Roman" panose="02020603050405020304" charset="0"/>
              <a:ea typeface="微软雅黑" panose="020B0503020204020204" pitchFamily="34" charset="-122"/>
              <a:sym typeface="微软雅黑" panose="020B0503020204020204" pitchFamily="34" charset="-122"/>
            </a:endParaRPr>
          </a:p>
        </p:txBody>
      </p:sp>
    </p:spTree>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6520" y="96475"/>
            <a:ext cx="3870455" cy="398780"/>
          </a:xfrm>
          <a:prstGeom prst="rect">
            <a:avLst/>
          </a:prstGeom>
          <a:noFill/>
        </p:spPr>
        <p:txBody>
          <a:bodyPr wrap="square" rtlCol="0">
            <a:spAutoFit/>
          </a:bodyPr>
          <a:lstStyle/>
          <a:p>
            <a:r>
              <a:rPr lang="zh-CN" altLang="en-US" sz="2000" b="1" dirty="0">
                <a:latin typeface="Times New Roman" panose="02020603050405020304" charset="0"/>
                <a:ea typeface="微软雅黑" panose="020B0503020204020204" pitchFamily="34" charset="-122"/>
                <a:sym typeface="+mn-ea"/>
              </a:rPr>
              <a:t>台风的预防常识</a:t>
            </a:r>
            <a:endParaRPr lang="zh-CN" altLang="en-US" sz="2000" b="1" dirty="0">
              <a:solidFill>
                <a:schemeClr val="tx1">
                  <a:lumMod val="85000"/>
                  <a:lumOff val="15000"/>
                </a:schemeClr>
              </a:solidFill>
              <a:latin typeface="Times New Roman" panose="02020603050405020304" charset="0"/>
              <a:ea typeface="微软雅黑" panose="020B0503020204020204" pitchFamily="34" charset="-122"/>
              <a:sym typeface="+mn-ea"/>
            </a:endParaRPr>
          </a:p>
        </p:txBody>
      </p:sp>
      <p:cxnSp>
        <p:nvCxnSpPr>
          <p:cNvPr id="8" name="直接连接符 7"/>
          <p:cNvCxnSpPr/>
          <p:nvPr/>
        </p:nvCxnSpPr>
        <p:spPr>
          <a:xfrm>
            <a:off x="476465" y="563430"/>
            <a:ext cx="351039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0483" name="Rectangle 3"/>
          <p:cNvSpPr>
            <a:spLocks noGrp="1"/>
          </p:cNvSpPr>
          <p:nvPr/>
        </p:nvSpPr>
        <p:spPr>
          <a:xfrm>
            <a:off x="152400" y="806450"/>
            <a:ext cx="8839200" cy="5715000"/>
          </a:xfrm>
          <a:prstGeom prst="rect">
            <a:avLst/>
          </a:prstGeom>
          <a:noFill/>
          <a:ln w="9525">
            <a:noFill/>
          </a:ln>
        </p:spPr>
        <p:txBody>
          <a:bodyPr vert="horz" wrap="square" lIns="91440" tIns="45720" rIns="91440" bIns="45720" anchor="t"/>
          <a:lst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1600">
                <a:solidFill>
                  <a:schemeClr val="tx1"/>
                </a:solidFill>
                <a:latin typeface="+mn-lt"/>
                <a:ea typeface="+mn-ea"/>
              </a:defRPr>
            </a:lvl4pPr>
            <a:lvl5pPr marL="2057400" indent="-228600" algn="l" rtl="0" eaLnBrk="0" fontAlgn="base" hangingPunct="0">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sz="1600">
                <a:solidFill>
                  <a:schemeClr val="tx1"/>
                </a:solidFill>
                <a:latin typeface="+mn-lt"/>
                <a:ea typeface="+mn-ea"/>
              </a:defRPr>
            </a:lvl6pPr>
            <a:lvl7pPr marL="2971800" indent="-228600" algn="l" rtl="0" fontAlgn="base">
              <a:spcBef>
                <a:spcPct val="20000"/>
              </a:spcBef>
              <a:spcAft>
                <a:spcPct val="0"/>
              </a:spcAft>
              <a:buChar char="»"/>
              <a:defRPr sz="1600">
                <a:solidFill>
                  <a:schemeClr val="tx1"/>
                </a:solidFill>
                <a:latin typeface="+mn-lt"/>
                <a:ea typeface="+mn-ea"/>
              </a:defRPr>
            </a:lvl7pPr>
            <a:lvl8pPr marL="3429000" indent="-228600" algn="l" rtl="0" fontAlgn="base">
              <a:spcBef>
                <a:spcPct val="20000"/>
              </a:spcBef>
              <a:spcAft>
                <a:spcPct val="0"/>
              </a:spcAft>
              <a:buChar char="»"/>
              <a:defRPr sz="1600">
                <a:solidFill>
                  <a:schemeClr val="tx1"/>
                </a:solidFill>
                <a:latin typeface="+mn-lt"/>
                <a:ea typeface="+mn-ea"/>
              </a:defRPr>
            </a:lvl8pPr>
            <a:lvl9pPr marL="3886200" indent="-228600" algn="l" rtl="0" fontAlgn="base">
              <a:spcBef>
                <a:spcPct val="20000"/>
              </a:spcBef>
              <a:spcAft>
                <a:spcPct val="0"/>
              </a:spcAft>
              <a:buChar char="»"/>
              <a:defRPr sz="1600">
                <a:solidFill>
                  <a:schemeClr val="tx1"/>
                </a:solidFill>
                <a:latin typeface="+mn-lt"/>
                <a:ea typeface="+mn-ea"/>
              </a:defRPr>
            </a:lvl9pPr>
          </a:lstStyle>
          <a:p>
            <a:pPr>
              <a:lnSpc>
                <a:spcPct val="100000"/>
              </a:lnSpc>
              <a:spcBef>
                <a:spcPts val="600"/>
              </a:spcBef>
              <a:spcAft>
                <a:spcPts val="600"/>
              </a:spcAft>
            </a:pPr>
            <a:r>
              <a:rPr lang="en-US" altLang="zh-CN" sz="1600" b="1">
                <a:latin typeface="Times New Roman" panose="02020603050405020304" charset="0"/>
                <a:ea typeface="微软雅黑" panose="020B0503020204020204" pitchFamily="34" charset="-122"/>
              </a:rPr>
              <a:t>(</a:t>
            </a:r>
            <a:r>
              <a:rPr lang="zh-CN" altLang="en-US" sz="1600" b="1" dirty="0">
                <a:latin typeface="Times New Roman" panose="02020603050405020304" charset="0"/>
                <a:ea typeface="微软雅黑" panose="020B0503020204020204" pitchFamily="34" charset="-122"/>
              </a:rPr>
              <a:t>一）台风来临前</a:t>
            </a:r>
            <a:endParaRPr lang="zh-CN" altLang="en-US" sz="1600" dirty="0">
              <a:latin typeface="Times New Roman" panose="02020603050405020304" charset="0"/>
              <a:ea typeface="微软雅黑" panose="020B0503020204020204" pitchFamily="34" charset="-122"/>
            </a:endParaRPr>
          </a:p>
          <a:p>
            <a:pPr>
              <a:lnSpc>
                <a:spcPct val="100000"/>
              </a:lnSpc>
              <a:spcBef>
                <a:spcPts val="600"/>
              </a:spcBef>
              <a:spcAft>
                <a:spcPts val="600"/>
              </a:spcAft>
            </a:pPr>
            <a:r>
              <a:rPr lang="en-US" altLang="zh-CN" sz="1600">
                <a:latin typeface="Times New Roman" panose="02020603050405020304" charset="0"/>
                <a:ea typeface="微软雅黑" panose="020B0503020204020204" pitchFamily="34" charset="-122"/>
              </a:rPr>
              <a:t>1</a:t>
            </a:r>
            <a:r>
              <a:rPr lang="zh-CN" altLang="en-US" sz="1600" dirty="0">
                <a:latin typeface="Times New Roman" panose="02020603050405020304" charset="0"/>
                <a:ea typeface="微软雅黑" panose="020B0503020204020204" pitchFamily="34" charset="-122"/>
              </a:rPr>
              <a:t>、密切关注台风动向，注意收听、收看有关媒体的报道或通过“</a:t>
            </a:r>
            <a:r>
              <a:rPr lang="en-US" altLang="zh-CN" sz="1600">
                <a:latin typeface="Times New Roman" panose="02020603050405020304" charset="0"/>
                <a:ea typeface="微软雅黑" panose="020B0503020204020204" pitchFamily="34" charset="-122"/>
              </a:rPr>
              <a:t>96121”</a:t>
            </a:r>
            <a:r>
              <a:rPr lang="zh-CN" altLang="en-US" sz="1600" dirty="0">
                <a:latin typeface="Times New Roman" panose="02020603050405020304" charset="0"/>
                <a:ea typeface="微软雅黑" panose="020B0503020204020204" pitchFamily="34" charset="-122"/>
              </a:rPr>
              <a:t>气象咨询电话、普通广播、电视、气象网站等了解台风的最新情况。</a:t>
            </a:r>
            <a:endParaRPr lang="zh-CN" altLang="en-US" sz="1600" dirty="0">
              <a:latin typeface="Times New Roman" panose="02020603050405020304" charset="0"/>
              <a:ea typeface="微软雅黑" panose="020B0503020204020204" pitchFamily="34" charset="-122"/>
            </a:endParaRPr>
          </a:p>
          <a:p>
            <a:pPr>
              <a:lnSpc>
                <a:spcPct val="100000"/>
              </a:lnSpc>
              <a:spcBef>
                <a:spcPts val="600"/>
              </a:spcBef>
              <a:spcAft>
                <a:spcPts val="600"/>
              </a:spcAft>
            </a:pPr>
            <a:r>
              <a:rPr lang="en-US" altLang="zh-CN" sz="1600">
                <a:latin typeface="Times New Roman" panose="02020603050405020304" charset="0"/>
                <a:ea typeface="微软雅黑" panose="020B0503020204020204" pitchFamily="34" charset="-122"/>
              </a:rPr>
              <a:t>2</a:t>
            </a:r>
            <a:r>
              <a:rPr lang="zh-CN" altLang="en-US" sz="1600" dirty="0">
                <a:latin typeface="Times New Roman" panose="02020603050405020304" charset="0"/>
                <a:ea typeface="微软雅黑" panose="020B0503020204020204" pitchFamily="34" charset="-122"/>
              </a:rPr>
              <a:t>、要弄清楚自己所处的区域是否是台风要袭击的危险区域。</a:t>
            </a:r>
            <a:endParaRPr lang="zh-CN" altLang="en-US" sz="1600" dirty="0">
              <a:latin typeface="Times New Roman" panose="02020603050405020304" charset="0"/>
              <a:ea typeface="微软雅黑" panose="020B0503020204020204" pitchFamily="34" charset="-122"/>
            </a:endParaRPr>
          </a:p>
          <a:p>
            <a:pPr>
              <a:lnSpc>
                <a:spcPct val="100000"/>
              </a:lnSpc>
              <a:spcBef>
                <a:spcPts val="600"/>
              </a:spcBef>
              <a:spcAft>
                <a:spcPts val="600"/>
              </a:spcAft>
            </a:pPr>
            <a:r>
              <a:rPr lang="en-US" altLang="zh-CN" sz="1600">
                <a:latin typeface="Times New Roman" panose="02020603050405020304" charset="0"/>
                <a:ea typeface="微软雅黑" panose="020B0503020204020204" pitchFamily="34" charset="-122"/>
              </a:rPr>
              <a:t>3</a:t>
            </a:r>
            <a:r>
              <a:rPr lang="zh-CN" altLang="en-US" sz="1600" dirty="0">
                <a:latin typeface="Times New Roman" panose="02020603050405020304" charset="0"/>
                <a:ea typeface="微软雅黑" panose="020B0503020204020204" pitchFamily="34" charset="-122"/>
              </a:rPr>
              <a:t>、要了解安全撤离的路径；以及政府提供的避风场所（各级政府要做好预案）。</a:t>
            </a:r>
            <a:endParaRPr lang="zh-CN" altLang="en-US" sz="1600" dirty="0">
              <a:latin typeface="Times New Roman" panose="02020603050405020304" charset="0"/>
              <a:ea typeface="微软雅黑" panose="020B0503020204020204" pitchFamily="34" charset="-122"/>
            </a:endParaRPr>
          </a:p>
          <a:p>
            <a:pPr>
              <a:lnSpc>
                <a:spcPct val="100000"/>
              </a:lnSpc>
              <a:spcBef>
                <a:spcPts val="600"/>
              </a:spcBef>
              <a:spcAft>
                <a:spcPts val="600"/>
              </a:spcAft>
            </a:pPr>
            <a:r>
              <a:rPr lang="en-US" altLang="zh-CN" sz="1600">
                <a:latin typeface="Times New Roman" panose="02020603050405020304" charset="0"/>
                <a:ea typeface="微软雅黑" panose="020B0503020204020204" pitchFamily="34" charset="-122"/>
              </a:rPr>
              <a:t>4</a:t>
            </a:r>
            <a:r>
              <a:rPr lang="zh-CN" altLang="en-US" sz="1600" dirty="0">
                <a:latin typeface="Times New Roman" panose="02020603050405020304" charset="0"/>
                <a:ea typeface="微软雅黑" panose="020B0503020204020204" pitchFamily="34" charset="-122"/>
              </a:rPr>
              <a:t>、气象台根据台风可能产生的影响，在预报时采用“消息”、“警报”和“紧急警报”三种形式向社会发布。同时，按台风可能造成的影响程度，从轻到重向社会发布蓝、黄、橙、红四色台风预警信号，公众应根据预报及时采取预防措施。</a:t>
            </a:r>
            <a:endParaRPr lang="zh-CN" altLang="en-US" sz="1600" dirty="0">
              <a:latin typeface="Times New Roman" panose="02020603050405020304" charset="0"/>
              <a:ea typeface="微软雅黑" panose="020B0503020204020204" pitchFamily="34" charset="-122"/>
            </a:endParaRPr>
          </a:p>
          <a:p>
            <a:pPr>
              <a:lnSpc>
                <a:spcPct val="100000"/>
              </a:lnSpc>
              <a:spcBef>
                <a:spcPts val="600"/>
              </a:spcBef>
              <a:spcAft>
                <a:spcPts val="600"/>
              </a:spcAft>
            </a:pPr>
            <a:r>
              <a:rPr lang="en-US" altLang="zh-CN" sz="1600">
                <a:latin typeface="Times New Roman" panose="02020603050405020304" charset="0"/>
                <a:ea typeface="微软雅黑" panose="020B0503020204020204" pitchFamily="34" charset="-122"/>
              </a:rPr>
              <a:t>5</a:t>
            </a:r>
            <a:r>
              <a:rPr lang="zh-CN" altLang="en-US" sz="1600" dirty="0">
                <a:latin typeface="Times New Roman" panose="02020603050405020304" charset="0"/>
                <a:ea typeface="微软雅黑" panose="020B0503020204020204" pitchFamily="34" charset="-122"/>
              </a:rPr>
              <a:t>、公众要做好充分的准备，如准备充足且不易腐坏所需的食物、净水以及常用药品、应急灯、漂浮器材以及有关的生活必需品等，检查通讯设备。</a:t>
            </a:r>
            <a:endParaRPr lang="zh-CN" altLang="en-US" sz="1600" dirty="0">
              <a:latin typeface="Times New Roman" panose="02020603050405020304" charset="0"/>
              <a:ea typeface="微软雅黑" panose="020B0503020204020204" pitchFamily="34" charset="-122"/>
            </a:endParaRPr>
          </a:p>
          <a:p>
            <a:pPr>
              <a:lnSpc>
                <a:spcPct val="100000"/>
              </a:lnSpc>
              <a:spcBef>
                <a:spcPts val="600"/>
              </a:spcBef>
              <a:spcAft>
                <a:spcPts val="600"/>
              </a:spcAft>
            </a:pPr>
            <a:r>
              <a:rPr lang="en-US" altLang="zh-CN" sz="1600">
                <a:latin typeface="Times New Roman" panose="02020603050405020304" charset="0"/>
                <a:ea typeface="微软雅黑" panose="020B0503020204020204" pitchFamily="34" charset="-122"/>
              </a:rPr>
              <a:t>6</a:t>
            </a:r>
            <a:r>
              <a:rPr lang="zh-CN" altLang="en-US" sz="1600" dirty="0">
                <a:latin typeface="Times New Roman" panose="02020603050405020304" charset="0"/>
                <a:ea typeface="微软雅黑" panose="020B0503020204020204" pitchFamily="34" charset="-122"/>
              </a:rPr>
              <a:t>、买保险</a:t>
            </a:r>
            <a:endParaRPr lang="zh-CN" altLang="en-US" sz="1600" dirty="0">
              <a:latin typeface="Times New Roman" panose="02020603050405020304" charset="0"/>
              <a:ea typeface="微软雅黑" panose="020B0503020204020204" pitchFamily="34" charset="-122"/>
            </a:endParaRPr>
          </a:p>
          <a:p>
            <a:pPr>
              <a:lnSpc>
                <a:spcPct val="100000"/>
              </a:lnSpc>
              <a:spcBef>
                <a:spcPts val="600"/>
              </a:spcBef>
              <a:spcAft>
                <a:spcPts val="600"/>
              </a:spcAft>
            </a:pPr>
            <a:r>
              <a:rPr lang="en-US" altLang="zh-CN" sz="1600">
                <a:latin typeface="Times New Roman" panose="02020603050405020304" charset="0"/>
                <a:ea typeface="微软雅黑" panose="020B0503020204020204" pitchFamily="34" charset="-122"/>
              </a:rPr>
              <a:t>7</a:t>
            </a:r>
            <a:r>
              <a:rPr lang="zh-CN" altLang="en-US" sz="1600" dirty="0">
                <a:latin typeface="Times New Roman" panose="02020603050405020304" charset="0"/>
                <a:ea typeface="微软雅黑" panose="020B0503020204020204" pitchFamily="34" charset="-122"/>
              </a:rPr>
              <a:t>、在手头准备一定数量的现金。</a:t>
            </a:r>
            <a:endParaRPr lang="zh-CN" altLang="en-US" sz="1600" dirty="0">
              <a:latin typeface="Times New Roman" panose="02020603050405020304" charset="0"/>
              <a:ea typeface="微软雅黑" panose="020B0503020204020204" pitchFamily="34" charset="-122"/>
            </a:endParaRPr>
          </a:p>
        </p:txBody>
      </p:sp>
    </p:spTree>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6520" y="96475"/>
            <a:ext cx="3870455" cy="398780"/>
          </a:xfrm>
          <a:prstGeom prst="rect">
            <a:avLst/>
          </a:prstGeom>
          <a:noFill/>
        </p:spPr>
        <p:txBody>
          <a:bodyPr wrap="square" rtlCol="0">
            <a:spAutoFit/>
          </a:bodyPr>
          <a:lstStyle/>
          <a:p>
            <a:r>
              <a:rPr lang="zh-CN" altLang="en-US" sz="2000" b="1" dirty="0">
                <a:latin typeface="Times New Roman" panose="02020603050405020304" charset="0"/>
                <a:ea typeface="微软雅黑" panose="020B0503020204020204" pitchFamily="34" charset="-122"/>
                <a:sym typeface="+mn-ea"/>
              </a:rPr>
              <a:t>台风的预防常识</a:t>
            </a:r>
            <a:endParaRPr lang="zh-CN" altLang="en-US" sz="2000" b="1" dirty="0">
              <a:solidFill>
                <a:schemeClr val="tx1">
                  <a:lumMod val="85000"/>
                  <a:lumOff val="15000"/>
                </a:schemeClr>
              </a:solidFill>
              <a:latin typeface="Times New Roman" panose="02020603050405020304" charset="0"/>
              <a:ea typeface="微软雅黑" panose="020B0503020204020204" pitchFamily="34" charset="-122"/>
              <a:sym typeface="+mn-ea"/>
            </a:endParaRPr>
          </a:p>
        </p:txBody>
      </p:sp>
      <p:cxnSp>
        <p:nvCxnSpPr>
          <p:cNvPr id="8" name="直接连接符 7"/>
          <p:cNvCxnSpPr/>
          <p:nvPr/>
        </p:nvCxnSpPr>
        <p:spPr>
          <a:xfrm>
            <a:off x="476465" y="563430"/>
            <a:ext cx="351039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0483" name="Rectangle 3"/>
          <p:cNvSpPr>
            <a:spLocks noGrp="1"/>
          </p:cNvSpPr>
          <p:nvPr/>
        </p:nvSpPr>
        <p:spPr>
          <a:xfrm>
            <a:off x="152400" y="806450"/>
            <a:ext cx="8839200" cy="3789680"/>
          </a:xfrm>
          <a:prstGeom prst="rect">
            <a:avLst/>
          </a:prstGeom>
          <a:noFill/>
          <a:ln w="9525">
            <a:noFill/>
          </a:ln>
        </p:spPr>
        <p:txBody>
          <a:bodyPr vert="horz" wrap="square" lIns="91440" tIns="45720" rIns="91440" bIns="45720" anchor="t"/>
          <a:lst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1600">
                <a:solidFill>
                  <a:schemeClr val="tx1"/>
                </a:solidFill>
                <a:latin typeface="+mn-lt"/>
                <a:ea typeface="+mn-ea"/>
              </a:defRPr>
            </a:lvl4pPr>
            <a:lvl5pPr marL="2057400" indent="-228600" algn="l" rtl="0" eaLnBrk="0" fontAlgn="base" hangingPunct="0">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sz="1600">
                <a:solidFill>
                  <a:schemeClr val="tx1"/>
                </a:solidFill>
                <a:latin typeface="+mn-lt"/>
                <a:ea typeface="+mn-ea"/>
              </a:defRPr>
            </a:lvl6pPr>
            <a:lvl7pPr marL="2971800" indent="-228600" algn="l" rtl="0" fontAlgn="base">
              <a:spcBef>
                <a:spcPct val="20000"/>
              </a:spcBef>
              <a:spcAft>
                <a:spcPct val="0"/>
              </a:spcAft>
              <a:buChar char="»"/>
              <a:defRPr sz="1600">
                <a:solidFill>
                  <a:schemeClr val="tx1"/>
                </a:solidFill>
                <a:latin typeface="+mn-lt"/>
                <a:ea typeface="+mn-ea"/>
              </a:defRPr>
            </a:lvl7pPr>
            <a:lvl8pPr marL="3429000" indent="-228600" algn="l" rtl="0" fontAlgn="base">
              <a:spcBef>
                <a:spcPct val="20000"/>
              </a:spcBef>
              <a:spcAft>
                <a:spcPct val="0"/>
              </a:spcAft>
              <a:buChar char="»"/>
              <a:defRPr sz="1600">
                <a:solidFill>
                  <a:schemeClr val="tx1"/>
                </a:solidFill>
                <a:latin typeface="+mn-lt"/>
                <a:ea typeface="+mn-ea"/>
              </a:defRPr>
            </a:lvl8pPr>
            <a:lvl9pPr marL="3886200" indent="-228600" algn="l" rtl="0" fontAlgn="base">
              <a:spcBef>
                <a:spcPct val="20000"/>
              </a:spcBef>
              <a:spcAft>
                <a:spcPct val="0"/>
              </a:spcAft>
              <a:buChar char="»"/>
              <a:defRPr sz="1600">
                <a:solidFill>
                  <a:schemeClr val="tx1"/>
                </a:solidFill>
                <a:latin typeface="+mn-lt"/>
                <a:ea typeface="+mn-ea"/>
              </a:defRPr>
            </a:lvl9pPr>
          </a:lstStyle>
          <a:p>
            <a:pPr>
              <a:lnSpc>
                <a:spcPct val="150000"/>
              </a:lnSpc>
              <a:spcBef>
                <a:spcPts val="600"/>
              </a:spcBef>
              <a:spcAft>
                <a:spcPts val="600"/>
              </a:spcAft>
            </a:pPr>
            <a:r>
              <a:rPr lang="en-US" altLang="zh-CN" sz="1600" b="1">
                <a:latin typeface="Times New Roman" panose="02020603050405020304" charset="0"/>
                <a:ea typeface="微软雅黑" panose="020B0503020204020204" pitchFamily="34" charset="-122"/>
              </a:rPr>
              <a:t>( </a:t>
            </a:r>
            <a:r>
              <a:rPr lang="zh-CN" altLang="en-US" sz="1600" b="1" dirty="0">
                <a:latin typeface="Times New Roman" panose="02020603050405020304" charset="0"/>
                <a:ea typeface="微软雅黑" panose="020B0503020204020204" pitchFamily="34" charset="-122"/>
              </a:rPr>
              <a:t>二）台风来临时</a:t>
            </a:r>
            <a:endParaRPr lang="en-US" altLang="zh-CN" sz="1600">
              <a:latin typeface="Times New Roman" panose="02020603050405020304" charset="0"/>
              <a:ea typeface="微软雅黑" panose="020B0503020204020204" pitchFamily="34" charset="-122"/>
            </a:endParaRPr>
          </a:p>
          <a:p>
            <a:pPr>
              <a:lnSpc>
                <a:spcPct val="150000"/>
              </a:lnSpc>
            </a:pPr>
            <a:r>
              <a:rPr lang="en-US" altLang="zh-CN" sz="1600">
                <a:latin typeface="Times New Roman" panose="02020603050405020304" charset="0"/>
                <a:ea typeface="微软雅黑" panose="020B0503020204020204" pitchFamily="34" charset="-122"/>
                <a:sym typeface="+mn-ea"/>
              </a:rPr>
              <a:t>1</a:t>
            </a:r>
            <a:r>
              <a:rPr lang="zh-CN" altLang="en-US" sz="1600" dirty="0">
                <a:latin typeface="Times New Roman" panose="02020603050405020304" charset="0"/>
                <a:ea typeface="微软雅黑" panose="020B0503020204020204" pitchFamily="34" charset="-122"/>
                <a:sym typeface="+mn-ea"/>
              </a:rPr>
              <a:t>、台风来临的时候，要检查自己的准备措施是否完善，以及居住区域是否安全。</a:t>
            </a:r>
            <a:endParaRPr lang="zh-CN" altLang="en-US" sz="1600" dirty="0">
              <a:latin typeface="Times New Roman" panose="02020603050405020304" charset="0"/>
              <a:ea typeface="微软雅黑" panose="020B0503020204020204" pitchFamily="34" charset="-122"/>
            </a:endParaRPr>
          </a:p>
          <a:p>
            <a:pPr>
              <a:lnSpc>
                <a:spcPct val="150000"/>
              </a:lnSpc>
            </a:pPr>
            <a:r>
              <a:rPr lang="en-US" altLang="zh-CN" sz="1600">
                <a:latin typeface="Times New Roman" panose="02020603050405020304" charset="0"/>
                <a:ea typeface="微软雅黑" panose="020B0503020204020204" pitchFamily="34" charset="-122"/>
                <a:sym typeface="+mn-ea"/>
              </a:rPr>
              <a:t>2</a:t>
            </a:r>
            <a:r>
              <a:rPr lang="zh-CN" altLang="en-US" sz="1600" dirty="0">
                <a:latin typeface="Times New Roman" panose="02020603050405020304" charset="0"/>
                <a:ea typeface="微软雅黑" panose="020B0503020204020204" pitchFamily="34" charset="-122"/>
                <a:sym typeface="+mn-ea"/>
              </a:rPr>
              <a:t>、要听从当地政府和有关部门的安排，不要在有危险的范围内活动。如果被通知撤离，要立即执行，以确保人身的安全。</a:t>
            </a:r>
            <a:endParaRPr lang="zh-CN" altLang="en-US" sz="1600" dirty="0">
              <a:latin typeface="Times New Roman" panose="02020603050405020304" charset="0"/>
              <a:ea typeface="微软雅黑" panose="020B0503020204020204" pitchFamily="34" charset="-122"/>
            </a:endParaRPr>
          </a:p>
          <a:p>
            <a:pPr>
              <a:lnSpc>
                <a:spcPct val="150000"/>
              </a:lnSpc>
            </a:pPr>
            <a:r>
              <a:rPr lang="en-US" altLang="zh-CN" sz="1600">
                <a:latin typeface="Times New Roman" panose="02020603050405020304" charset="0"/>
                <a:ea typeface="微软雅黑" panose="020B0503020204020204" pitchFamily="34" charset="-122"/>
                <a:sym typeface="+mn-ea"/>
              </a:rPr>
              <a:t>3</a:t>
            </a:r>
            <a:r>
              <a:rPr lang="zh-CN" altLang="en-US" sz="1600" dirty="0">
                <a:latin typeface="Times New Roman" panose="02020603050405020304" charset="0"/>
                <a:ea typeface="微软雅黑" panose="020B0503020204020204" pitchFamily="34" charset="-122"/>
                <a:sym typeface="+mn-ea"/>
              </a:rPr>
              <a:t>、关紧门窗，检查门窗是否坚固，以及固定物是否牢固。家庭要注意室外易被吹倒的物品如太阳能热水器、电视天线等加固，将养在室外的动植物及其他物品移至室内（特别是楼顶、凉台上的花盆、杂物）。</a:t>
            </a:r>
            <a:endParaRPr lang="zh-CN" altLang="en-US" sz="1600" dirty="0">
              <a:latin typeface="Times New Roman" panose="02020603050405020304" charset="0"/>
              <a:ea typeface="微软雅黑" panose="020B0503020204020204" pitchFamily="34" charset="-122"/>
            </a:endParaRPr>
          </a:p>
          <a:p>
            <a:pPr>
              <a:lnSpc>
                <a:spcPct val="150000"/>
              </a:lnSpc>
            </a:pPr>
            <a:r>
              <a:rPr lang="en-US" altLang="zh-CN" sz="1600">
                <a:latin typeface="Times New Roman" panose="02020603050405020304" charset="0"/>
                <a:ea typeface="微软雅黑" panose="020B0503020204020204" pitchFamily="34" charset="-122"/>
                <a:sym typeface="+mn-ea"/>
              </a:rPr>
              <a:t>4</a:t>
            </a:r>
            <a:r>
              <a:rPr lang="zh-CN" altLang="en-US" sz="1600" dirty="0">
                <a:latin typeface="Times New Roman" panose="02020603050405020304" charset="0"/>
                <a:ea typeface="微软雅黑" panose="020B0503020204020204" pitchFamily="34" charset="-122"/>
                <a:sym typeface="+mn-ea"/>
              </a:rPr>
              <a:t>、取下悬挂的东西，检查电路、煤气等设施是否安全，电话线路是否正常。</a:t>
            </a:r>
            <a:endParaRPr lang="zh-CN" altLang="en-US" sz="1600" dirty="0">
              <a:latin typeface="Times New Roman" panose="02020603050405020304" charset="0"/>
              <a:ea typeface="微软雅黑" panose="020B0503020204020204" pitchFamily="34" charset="-122"/>
              <a:sym typeface="+mn-ea"/>
            </a:endParaRPr>
          </a:p>
          <a:p>
            <a:pPr>
              <a:lnSpc>
                <a:spcPct val="150000"/>
              </a:lnSpc>
            </a:pPr>
            <a:r>
              <a:rPr lang="en-US" altLang="zh-CN" sz="1600">
                <a:latin typeface="Times New Roman" panose="02020603050405020304" charset="0"/>
                <a:ea typeface="微软雅黑" panose="020B0503020204020204" pitchFamily="34" charset="-122"/>
                <a:sym typeface="+mn-ea"/>
              </a:rPr>
              <a:t>5</a:t>
            </a:r>
            <a:r>
              <a:rPr lang="zh-CN" altLang="en-US" sz="1600" dirty="0">
                <a:latin typeface="Times New Roman" panose="02020603050405020304" charset="0"/>
                <a:ea typeface="微软雅黑" panose="020B0503020204020204" pitchFamily="34" charset="-122"/>
                <a:sym typeface="+mn-ea"/>
              </a:rPr>
              <a:t>、高层建筑顶部可移动的轻质材料及其它杂物应即时清理。</a:t>
            </a:r>
            <a:endParaRPr lang="en-US" altLang="zh-CN" sz="1600">
              <a:latin typeface="Times New Roman" panose="02020603050405020304" charset="0"/>
              <a:ea typeface="微软雅黑" panose="020B0503020204020204" pitchFamily="34" charset="-122"/>
            </a:endParaRPr>
          </a:p>
          <a:p>
            <a:pPr>
              <a:lnSpc>
                <a:spcPct val="80000"/>
              </a:lnSpc>
            </a:pPr>
            <a:endParaRPr lang="zh-CN" altLang="en-US" sz="1600" dirty="0">
              <a:latin typeface="Times New Roman" panose="02020603050405020304" charset="0"/>
              <a:ea typeface="微软雅黑" panose="020B0503020204020204" pitchFamily="34" charset="-122"/>
            </a:endParaRPr>
          </a:p>
        </p:txBody>
      </p:sp>
    </p:spTree>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6520" y="96475"/>
            <a:ext cx="3870455" cy="398780"/>
          </a:xfrm>
          <a:prstGeom prst="rect">
            <a:avLst/>
          </a:prstGeom>
          <a:noFill/>
        </p:spPr>
        <p:txBody>
          <a:bodyPr wrap="square" rtlCol="0">
            <a:spAutoFit/>
          </a:bodyPr>
          <a:lstStyle/>
          <a:p>
            <a:r>
              <a:rPr lang="zh-CN" altLang="en-US" sz="2000" b="1" dirty="0">
                <a:latin typeface="Times New Roman" panose="02020603050405020304" charset="0"/>
                <a:ea typeface="微软雅黑" panose="020B0503020204020204" pitchFamily="34" charset="-122"/>
                <a:sym typeface="+mn-ea"/>
              </a:rPr>
              <a:t>台风的预防常识</a:t>
            </a:r>
            <a:endParaRPr lang="zh-CN" altLang="en-US" sz="2000" b="1" dirty="0">
              <a:solidFill>
                <a:schemeClr val="tx1">
                  <a:lumMod val="85000"/>
                  <a:lumOff val="15000"/>
                </a:schemeClr>
              </a:solidFill>
              <a:latin typeface="Times New Roman" panose="02020603050405020304" charset="0"/>
              <a:ea typeface="微软雅黑" panose="020B0503020204020204" pitchFamily="34" charset="-122"/>
              <a:sym typeface="+mn-ea"/>
            </a:endParaRPr>
          </a:p>
        </p:txBody>
      </p:sp>
      <p:cxnSp>
        <p:nvCxnSpPr>
          <p:cNvPr id="8" name="直接连接符 7"/>
          <p:cNvCxnSpPr/>
          <p:nvPr/>
        </p:nvCxnSpPr>
        <p:spPr>
          <a:xfrm>
            <a:off x="476465" y="563430"/>
            <a:ext cx="351039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0483" name="Rectangle 3"/>
          <p:cNvSpPr>
            <a:spLocks noGrp="1"/>
          </p:cNvSpPr>
          <p:nvPr/>
        </p:nvSpPr>
        <p:spPr>
          <a:xfrm>
            <a:off x="152400" y="676910"/>
            <a:ext cx="8839200" cy="4391025"/>
          </a:xfrm>
          <a:prstGeom prst="rect">
            <a:avLst/>
          </a:prstGeom>
          <a:noFill/>
          <a:ln w="9525">
            <a:noFill/>
          </a:ln>
        </p:spPr>
        <p:txBody>
          <a:bodyPr vert="horz" wrap="square" lIns="91440" tIns="45720" rIns="91440" bIns="45720" anchor="t"/>
          <a:lst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1600">
                <a:solidFill>
                  <a:schemeClr val="tx1"/>
                </a:solidFill>
                <a:latin typeface="+mn-lt"/>
                <a:ea typeface="+mn-ea"/>
              </a:defRPr>
            </a:lvl4pPr>
            <a:lvl5pPr marL="2057400" indent="-228600" algn="l" rtl="0" eaLnBrk="0" fontAlgn="base" hangingPunct="0">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sz="1600">
                <a:solidFill>
                  <a:schemeClr val="tx1"/>
                </a:solidFill>
                <a:latin typeface="+mn-lt"/>
                <a:ea typeface="+mn-ea"/>
              </a:defRPr>
            </a:lvl6pPr>
            <a:lvl7pPr marL="2971800" indent="-228600" algn="l" rtl="0" fontAlgn="base">
              <a:spcBef>
                <a:spcPct val="20000"/>
              </a:spcBef>
              <a:spcAft>
                <a:spcPct val="0"/>
              </a:spcAft>
              <a:buChar char="»"/>
              <a:defRPr sz="1600">
                <a:solidFill>
                  <a:schemeClr val="tx1"/>
                </a:solidFill>
                <a:latin typeface="+mn-lt"/>
                <a:ea typeface="+mn-ea"/>
              </a:defRPr>
            </a:lvl7pPr>
            <a:lvl8pPr marL="3429000" indent="-228600" algn="l" rtl="0" fontAlgn="base">
              <a:spcBef>
                <a:spcPct val="20000"/>
              </a:spcBef>
              <a:spcAft>
                <a:spcPct val="0"/>
              </a:spcAft>
              <a:buChar char="»"/>
              <a:defRPr sz="1600">
                <a:solidFill>
                  <a:schemeClr val="tx1"/>
                </a:solidFill>
                <a:latin typeface="+mn-lt"/>
                <a:ea typeface="+mn-ea"/>
              </a:defRPr>
            </a:lvl8pPr>
            <a:lvl9pPr marL="3886200" indent="-228600" algn="l" rtl="0" fontAlgn="base">
              <a:spcBef>
                <a:spcPct val="20000"/>
              </a:spcBef>
              <a:spcAft>
                <a:spcPct val="0"/>
              </a:spcAft>
              <a:buChar char="»"/>
              <a:defRPr sz="1600">
                <a:solidFill>
                  <a:schemeClr val="tx1"/>
                </a:solidFill>
                <a:latin typeface="+mn-lt"/>
                <a:ea typeface="+mn-ea"/>
              </a:defRPr>
            </a:lvl9pPr>
          </a:lstStyle>
          <a:p>
            <a:pPr>
              <a:lnSpc>
                <a:spcPct val="150000"/>
              </a:lnSpc>
              <a:spcBef>
                <a:spcPts val="600"/>
              </a:spcBef>
              <a:spcAft>
                <a:spcPts val="600"/>
              </a:spcAft>
            </a:pPr>
            <a:r>
              <a:rPr lang="en-US" altLang="zh-CN" sz="1600" b="1">
                <a:latin typeface="Times New Roman" panose="02020603050405020304" charset="0"/>
                <a:ea typeface="微软雅黑" panose="020B0503020204020204" pitchFamily="34" charset="-122"/>
              </a:rPr>
              <a:t>( </a:t>
            </a:r>
            <a:r>
              <a:rPr lang="zh-CN" altLang="en-US" sz="1600" b="1" dirty="0">
                <a:latin typeface="Times New Roman" panose="02020603050405020304" charset="0"/>
                <a:ea typeface="微软雅黑" panose="020B0503020204020204" pitchFamily="34" charset="-122"/>
              </a:rPr>
              <a:t>二）台风来临时</a:t>
            </a:r>
            <a:endParaRPr lang="en-US" altLang="zh-CN" sz="1600">
              <a:latin typeface="Times New Roman" panose="02020603050405020304" charset="0"/>
              <a:ea typeface="微软雅黑" panose="020B0503020204020204" pitchFamily="34" charset="-122"/>
            </a:endParaRPr>
          </a:p>
          <a:p>
            <a:pPr>
              <a:lnSpc>
                <a:spcPct val="150000"/>
              </a:lnSpc>
            </a:pPr>
            <a:r>
              <a:rPr lang="en-US" altLang="zh-CN" sz="1600">
                <a:latin typeface="Times New Roman" panose="02020603050405020304" charset="0"/>
                <a:ea typeface="微软雅黑" panose="020B0503020204020204" pitchFamily="34" charset="-122"/>
                <a:sym typeface="+mn-ea"/>
              </a:rPr>
              <a:t>6</a:t>
            </a:r>
            <a:r>
              <a:rPr lang="zh-CN" altLang="en-US" sz="1600" dirty="0">
                <a:latin typeface="Times New Roman" panose="02020603050405020304" charset="0"/>
                <a:ea typeface="微软雅黑" panose="020B0503020204020204" pitchFamily="34" charset="-122"/>
                <a:sym typeface="+mn-ea"/>
              </a:rPr>
              <a:t>、要停止一切高空及户外危险作业</a:t>
            </a:r>
            <a:endParaRPr lang="en-US" altLang="zh-CN" sz="1600">
              <a:latin typeface="Times New Roman" panose="02020603050405020304" charset="0"/>
              <a:ea typeface="微软雅黑" panose="020B0503020204020204" pitchFamily="34" charset="-122"/>
            </a:endParaRPr>
          </a:p>
          <a:p>
            <a:pPr>
              <a:lnSpc>
                <a:spcPct val="150000"/>
              </a:lnSpc>
            </a:pPr>
            <a:r>
              <a:rPr lang="en-US" altLang="zh-CN" sz="1600">
                <a:latin typeface="Times New Roman" panose="02020603050405020304" charset="0"/>
                <a:ea typeface="微软雅黑" panose="020B0503020204020204" pitchFamily="34" charset="-122"/>
                <a:sym typeface="+mn-ea"/>
              </a:rPr>
              <a:t>7</a:t>
            </a:r>
            <a:r>
              <a:rPr lang="zh-CN" altLang="en-US" sz="1600" dirty="0">
                <a:latin typeface="Times New Roman" panose="02020603050405020304" charset="0"/>
                <a:ea typeface="微软雅黑" panose="020B0503020204020204" pitchFamily="34" charset="-122"/>
                <a:sym typeface="+mn-ea"/>
              </a:rPr>
              <a:t>、塑料材质的管道和设备进行加固，确保正常生产。</a:t>
            </a:r>
            <a:endParaRPr lang="zh-CN" altLang="en-US" sz="1600" dirty="0">
              <a:latin typeface="Times New Roman" panose="02020603050405020304" charset="0"/>
              <a:ea typeface="微软雅黑" panose="020B0503020204020204" pitchFamily="34" charset="-122"/>
            </a:endParaRPr>
          </a:p>
          <a:p>
            <a:pPr>
              <a:lnSpc>
                <a:spcPct val="150000"/>
              </a:lnSpc>
            </a:pPr>
            <a:r>
              <a:rPr lang="en-US" altLang="zh-CN" sz="1600">
                <a:latin typeface="Times New Roman" panose="02020603050405020304" charset="0"/>
                <a:ea typeface="微软雅黑" panose="020B0503020204020204" pitchFamily="34" charset="-122"/>
                <a:sym typeface="+mn-ea"/>
              </a:rPr>
              <a:t>8</a:t>
            </a:r>
            <a:r>
              <a:rPr lang="zh-CN" altLang="en-US" sz="1600" dirty="0">
                <a:latin typeface="Times New Roman" panose="02020603050405020304" charset="0"/>
                <a:ea typeface="微软雅黑" panose="020B0503020204020204" pitchFamily="34" charset="-122"/>
                <a:sym typeface="+mn-ea"/>
              </a:rPr>
              <a:t>、不要在移动房屋、危房、简易棚、铁皮屋、临时建筑、在建工程避风；不能靠在围墙、市政公用设施（如路灯）、吊机、施工电梯、脚手架、电线杆、高压线、树木、广告牌、铁塔等旁避风，以免被台风刮倒引致人员伤亡。</a:t>
            </a:r>
            <a:endParaRPr lang="en-US" altLang="zh-CN" sz="1600">
              <a:latin typeface="Times New Roman" panose="02020603050405020304" charset="0"/>
              <a:ea typeface="微软雅黑" panose="020B0503020204020204" pitchFamily="34" charset="-122"/>
            </a:endParaRPr>
          </a:p>
          <a:p>
            <a:pPr>
              <a:lnSpc>
                <a:spcPct val="150000"/>
              </a:lnSpc>
            </a:pPr>
            <a:r>
              <a:rPr lang="en-US" altLang="zh-CN" sz="1600">
                <a:latin typeface="Times New Roman" panose="02020603050405020304" charset="0"/>
                <a:ea typeface="微软雅黑" panose="020B0503020204020204" pitchFamily="34" charset="-122"/>
                <a:sym typeface="+mn-ea"/>
              </a:rPr>
              <a:t>9</a:t>
            </a:r>
            <a:r>
              <a:rPr lang="zh-CN" altLang="en-US" sz="1600" dirty="0">
                <a:latin typeface="Times New Roman" panose="02020603050405020304" charset="0"/>
                <a:ea typeface="微软雅黑" panose="020B0503020204020204" pitchFamily="34" charset="-122"/>
                <a:sym typeface="+mn-ea"/>
              </a:rPr>
              <a:t>、台风期间员工上下班途中应减速慢行，注意安全</a:t>
            </a:r>
            <a:endParaRPr lang="en-US" altLang="zh-CN" sz="1600">
              <a:latin typeface="Times New Roman" panose="02020603050405020304" charset="0"/>
              <a:ea typeface="微软雅黑" panose="020B0503020204020204" pitchFamily="34" charset="-122"/>
            </a:endParaRPr>
          </a:p>
          <a:p>
            <a:pPr>
              <a:lnSpc>
                <a:spcPct val="150000"/>
              </a:lnSpc>
            </a:pPr>
            <a:r>
              <a:rPr lang="en-US" altLang="zh-CN" sz="1600">
                <a:latin typeface="Times New Roman" panose="02020603050405020304" charset="0"/>
                <a:ea typeface="微软雅黑" panose="020B0503020204020204" pitchFamily="34" charset="-122"/>
                <a:sym typeface="+mn-ea"/>
              </a:rPr>
              <a:t>10</a:t>
            </a:r>
            <a:r>
              <a:rPr lang="zh-CN" altLang="en-US" sz="1600" dirty="0">
                <a:latin typeface="Times New Roman" panose="02020603050405020304" charset="0"/>
                <a:ea typeface="微软雅黑" panose="020B0503020204020204" pitchFamily="34" charset="-122"/>
                <a:sym typeface="+mn-ea"/>
              </a:rPr>
              <a:t>、路上看到有电线被吹断，掉在地上，千万别用手触摸。尤其是下雨天，积水极易导电，也不能靠近。</a:t>
            </a:r>
            <a:endParaRPr lang="zh-CN" altLang="en-US" sz="1600" dirty="0">
              <a:latin typeface="Times New Roman" panose="02020603050405020304" charset="0"/>
              <a:ea typeface="微软雅黑" panose="020B0503020204020204" pitchFamily="34" charset="-122"/>
            </a:endParaRPr>
          </a:p>
          <a:p>
            <a:pPr>
              <a:lnSpc>
                <a:spcPct val="150000"/>
              </a:lnSpc>
            </a:pPr>
            <a:r>
              <a:rPr lang="en-US" altLang="zh-CN" sz="1600">
                <a:latin typeface="Times New Roman" panose="02020603050405020304" charset="0"/>
                <a:ea typeface="微软雅黑" panose="020B0503020204020204" pitchFamily="34" charset="-122"/>
                <a:sym typeface="+mn-ea"/>
              </a:rPr>
              <a:t>11</a:t>
            </a:r>
            <a:r>
              <a:rPr lang="zh-CN" altLang="en-US" sz="1600" dirty="0">
                <a:latin typeface="Times New Roman" panose="02020603050405020304" charset="0"/>
                <a:ea typeface="微软雅黑" panose="020B0503020204020204" pitchFamily="34" charset="-122"/>
                <a:sym typeface="+mn-ea"/>
              </a:rPr>
              <a:t>、如果家中突然停电，最好把电脑、电视等电源插头拔掉，关掉电灯。家里用应急灯或蜡烛照明。</a:t>
            </a:r>
            <a:endParaRPr lang="zh-CN" altLang="en-US" sz="1600" dirty="0">
              <a:latin typeface="Times New Roman" panose="02020603050405020304" charset="0"/>
              <a:ea typeface="微软雅黑" panose="020B0503020204020204" pitchFamily="34" charset="-122"/>
            </a:endParaRPr>
          </a:p>
        </p:txBody>
      </p:sp>
    </p:spTree>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2166704"/>
            <a:ext cx="9144000" cy="45005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TextBox 3"/>
          <p:cNvSpPr txBox="1"/>
          <p:nvPr/>
        </p:nvSpPr>
        <p:spPr>
          <a:xfrm>
            <a:off x="26495" y="-1433695"/>
            <a:ext cx="4384675" cy="8093710"/>
          </a:xfrm>
          <a:prstGeom prst="rect">
            <a:avLst/>
          </a:prstGeom>
          <a:noFill/>
          <a:effectLst>
            <a:outerShdw blurRad="165100" dist="76200" dir="1200000" algn="tl" rotWithShape="0">
              <a:prstClr val="black">
                <a:alpha val="10000"/>
              </a:prstClr>
            </a:outerShdw>
          </a:effectLst>
        </p:spPr>
        <p:txBody>
          <a:bodyPr wrap="none" rtlCol="0">
            <a:spAutoFit/>
          </a:bodyPr>
          <a:lstStyle/>
          <a:p>
            <a:r>
              <a:rPr lang="en-US" altLang="zh-CN" sz="52000" dirty="0">
                <a:solidFill>
                  <a:srgbClr val="FF0000"/>
                </a:solidFill>
                <a:latin typeface="Times New Roman" panose="02020603050405020304" charset="0"/>
                <a:ea typeface="微软雅黑" panose="020B0503020204020204" pitchFamily="34" charset="-122"/>
                <a:sym typeface="微软雅黑" panose="020B0503020204020204" pitchFamily="34" charset="-122"/>
              </a:rPr>
              <a:t>2</a:t>
            </a:r>
            <a:endParaRPr lang="en-US" altLang="zh-CN" sz="52000" dirty="0">
              <a:solidFill>
                <a:srgbClr val="FF0000"/>
              </a:solidFill>
              <a:latin typeface="Times New Roman" panose="02020603050405020304" charset="0"/>
              <a:ea typeface="微软雅黑" panose="020B0503020204020204" pitchFamily="34" charset="-122"/>
              <a:sym typeface="微软雅黑" panose="020B0503020204020204" pitchFamily="34" charset="-122"/>
            </a:endParaRPr>
          </a:p>
        </p:txBody>
      </p:sp>
      <p:sp>
        <p:nvSpPr>
          <p:cNvPr id="3" name="矩形 2"/>
          <p:cNvSpPr/>
          <p:nvPr/>
        </p:nvSpPr>
        <p:spPr>
          <a:xfrm>
            <a:off x="6903900" y="1309634"/>
            <a:ext cx="2240280" cy="922020"/>
          </a:xfrm>
          <a:prstGeom prst="rect">
            <a:avLst/>
          </a:prstGeom>
        </p:spPr>
        <p:txBody>
          <a:bodyPr wrap="none">
            <a:spAutoFit/>
          </a:bodyPr>
          <a:lstStyle/>
          <a:p>
            <a:pPr lvl="0" algn="r"/>
            <a:r>
              <a:rPr lang="zh-CN" altLang="en-US" sz="5400" dirty="0">
                <a:solidFill>
                  <a:srgbClr val="FF0000"/>
                </a:solidFill>
                <a:latin typeface="Times New Roman" panose="02020603050405020304" charset="0"/>
                <a:ea typeface="微软雅黑" panose="020B0503020204020204" pitchFamily="34" charset="-122"/>
                <a:sym typeface="微软雅黑" panose="020B0503020204020204" pitchFamily="34" charset="-122"/>
              </a:rPr>
              <a:t>防雷击</a:t>
            </a:r>
            <a:endParaRPr lang="zh-CN" altLang="en-US" sz="5400" dirty="0">
              <a:solidFill>
                <a:srgbClr val="FF0000"/>
              </a:solidFill>
              <a:latin typeface="Times New Roman" panose="02020603050405020304" charset="0"/>
              <a:ea typeface="微软雅黑" panose="020B0503020204020204" pitchFamily="34" charset="-122"/>
              <a:sym typeface="微软雅黑" panose="020B0503020204020204" pitchFamily="34" charset="-122"/>
            </a:endParaRPr>
          </a:p>
        </p:txBody>
      </p:sp>
      <p:sp>
        <p:nvSpPr>
          <p:cNvPr id="2" name="文本框 1"/>
          <p:cNvSpPr txBox="1"/>
          <p:nvPr/>
        </p:nvSpPr>
        <p:spPr>
          <a:xfrm>
            <a:off x="3197860" y="2166620"/>
            <a:ext cx="5946140" cy="953135"/>
          </a:xfrm>
          <a:prstGeom prst="rect">
            <a:avLst/>
          </a:prstGeom>
          <a:noFill/>
        </p:spPr>
        <p:txBody>
          <a:bodyPr wrap="square" rtlCol="0">
            <a:spAutoFit/>
          </a:bodyPr>
          <a:lstStyle/>
          <a:p>
            <a:pPr eaLnBrk="1" hangingPunct="1"/>
            <a:r>
              <a:rPr lang="zh-CN" altLang="en-US" sz="1400" b="1" dirty="0">
                <a:solidFill>
                  <a:schemeClr val="bg1"/>
                </a:solidFill>
                <a:latin typeface="Times New Roman" panose="02020603050405020304" charset="0"/>
                <a:ea typeface="微软雅黑" panose="020B0503020204020204" pitchFamily="34" charset="-122"/>
                <a:sym typeface="+mn-ea"/>
              </a:rPr>
              <a:t>雷击现象的形成 雷击的表现形式 雷击的危害类型 雷击的预防 预防雷击的主要措施</a:t>
            </a:r>
            <a:endParaRPr lang="zh-CN" altLang="en-US" sz="1400" b="1" dirty="0">
              <a:solidFill>
                <a:schemeClr val="bg1"/>
              </a:solidFill>
              <a:latin typeface="Times New Roman" panose="02020603050405020304" charset="0"/>
              <a:ea typeface="微软雅黑" panose="020B0503020204020204" pitchFamily="34" charset="-122"/>
              <a:sym typeface="+mn-ea"/>
            </a:endParaRPr>
          </a:p>
          <a:p>
            <a:pPr eaLnBrk="1" hangingPunct="1"/>
            <a:r>
              <a:rPr lang="zh-CN" altLang="en-US" sz="1400" b="1" dirty="0">
                <a:solidFill>
                  <a:schemeClr val="bg1"/>
                </a:solidFill>
                <a:latin typeface="Times New Roman" panose="02020603050405020304" charset="0"/>
                <a:ea typeface="微软雅黑" panose="020B0503020204020204" pitchFamily="34" charset="-122"/>
                <a:sym typeface="+mn-ea"/>
              </a:rPr>
              <a:t> </a:t>
            </a:r>
            <a:endParaRPr lang="zh-CN" altLang="en-US" sz="1400" b="1" dirty="0">
              <a:solidFill>
                <a:schemeClr val="bg1"/>
              </a:solidFill>
              <a:latin typeface="Times New Roman" panose="02020603050405020304" charset="0"/>
              <a:ea typeface="微软雅黑" panose="020B0503020204020204" pitchFamily="34" charset="-122"/>
              <a:sym typeface="+mn-ea"/>
            </a:endParaRPr>
          </a:p>
          <a:p>
            <a:pPr eaLnBrk="1" hangingPunct="1"/>
            <a:r>
              <a:rPr lang="zh-CN" altLang="en-US" sz="1400" b="1" dirty="0">
                <a:solidFill>
                  <a:schemeClr val="bg1"/>
                </a:solidFill>
                <a:latin typeface="Times New Roman" panose="02020603050405020304" charset="0"/>
                <a:ea typeface="微软雅黑" panose="020B0503020204020204" pitchFamily="34" charset="-122"/>
                <a:sym typeface="+mn-ea"/>
              </a:rPr>
              <a:t> </a:t>
            </a:r>
            <a:endParaRPr lang="zh-CN" altLang="en-US" sz="1400" b="1" dirty="0">
              <a:solidFill>
                <a:schemeClr val="bg1"/>
              </a:solidFill>
              <a:latin typeface="Times New Roman" panose="02020603050405020304" charset="0"/>
              <a:ea typeface="微软雅黑" panose="020B0503020204020204" pitchFamily="34" charset="-122"/>
              <a:sym typeface="+mn-ea"/>
            </a:endParaRPr>
          </a:p>
        </p:txBody>
      </p:sp>
    </p:spTree>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26"/>
          <p:cNvCxnSpPr/>
          <p:nvPr/>
        </p:nvCxnSpPr>
        <p:spPr>
          <a:xfrm>
            <a:off x="4572000" y="822325"/>
            <a:ext cx="1905" cy="340423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4265934" y="466053"/>
            <a:ext cx="612068" cy="612068"/>
            <a:chOff x="3714631" y="870654"/>
            <a:chExt cx="612068" cy="612068"/>
          </a:xfrm>
        </p:grpSpPr>
        <p:sp>
          <p:nvSpPr>
            <p:cNvPr id="32" name="椭圆 31"/>
            <p:cNvSpPr/>
            <p:nvPr/>
          </p:nvSpPr>
          <p:spPr>
            <a:xfrm>
              <a:off x="3714631" y="870654"/>
              <a:ext cx="612068" cy="61206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TextBox 32"/>
            <p:cNvSpPr txBox="1"/>
            <p:nvPr/>
          </p:nvSpPr>
          <p:spPr>
            <a:xfrm>
              <a:off x="3874298" y="1022799"/>
              <a:ext cx="292735" cy="306705"/>
            </a:xfrm>
            <a:prstGeom prst="rect">
              <a:avLst/>
            </a:prstGeom>
            <a:noFill/>
          </p:spPr>
          <p:txBody>
            <a:bodyPr wrap="none" rtlCol="0">
              <a:spAutoFit/>
            </a:bodyPr>
            <a:lstStyle/>
            <a:p>
              <a:pPr algn="ctr"/>
              <a:r>
                <a:rPr 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endParaRPr 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4" name="组合 33"/>
          <p:cNvGrpSpPr/>
          <p:nvPr/>
        </p:nvGrpSpPr>
        <p:grpSpPr>
          <a:xfrm>
            <a:off x="4265934" y="1426160"/>
            <a:ext cx="612068" cy="612068"/>
            <a:chOff x="3707904" y="1851670"/>
            <a:chExt cx="612068" cy="612068"/>
          </a:xfrm>
        </p:grpSpPr>
        <p:sp>
          <p:nvSpPr>
            <p:cNvPr id="35" name="椭圆 34"/>
            <p:cNvSpPr/>
            <p:nvPr/>
          </p:nvSpPr>
          <p:spPr>
            <a:xfrm>
              <a:off x="3707904" y="1851670"/>
              <a:ext cx="612068" cy="612068"/>
            </a:xfrm>
            <a:prstGeom prst="ellipse">
              <a:avLst/>
            </a:prstGeom>
            <a:solidFill>
              <a:srgbClr val="95BC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TextBox 35"/>
            <p:cNvSpPr txBox="1"/>
            <p:nvPr/>
          </p:nvSpPr>
          <p:spPr>
            <a:xfrm>
              <a:off x="3867571" y="2003815"/>
              <a:ext cx="292735" cy="306705"/>
            </a:xfrm>
            <a:prstGeom prst="rect">
              <a:avLst/>
            </a:prstGeom>
            <a:noFill/>
          </p:spPr>
          <p:txBody>
            <a:bodyPr wrap="none" rtlCol="0">
              <a:spAutoFit/>
            </a:bodyPr>
            <a:lstStyle/>
            <a:p>
              <a:pPr algn="ctr"/>
              <a:r>
                <a:rPr 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endParaRPr 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7" name="组合 36"/>
          <p:cNvGrpSpPr/>
          <p:nvPr/>
        </p:nvGrpSpPr>
        <p:grpSpPr>
          <a:xfrm>
            <a:off x="4265934" y="2386267"/>
            <a:ext cx="612068" cy="612068"/>
            <a:chOff x="3701177" y="2832686"/>
            <a:chExt cx="612068" cy="612068"/>
          </a:xfrm>
        </p:grpSpPr>
        <p:sp>
          <p:nvSpPr>
            <p:cNvPr id="38" name="椭圆 37"/>
            <p:cNvSpPr/>
            <p:nvPr/>
          </p:nvSpPr>
          <p:spPr>
            <a:xfrm>
              <a:off x="3701177" y="2832686"/>
              <a:ext cx="612068" cy="61206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TextBox 38"/>
            <p:cNvSpPr txBox="1"/>
            <p:nvPr/>
          </p:nvSpPr>
          <p:spPr>
            <a:xfrm>
              <a:off x="3860844" y="2984831"/>
              <a:ext cx="292735" cy="306705"/>
            </a:xfrm>
            <a:prstGeom prst="rect">
              <a:avLst/>
            </a:prstGeom>
            <a:noFill/>
          </p:spPr>
          <p:txBody>
            <a:bodyPr wrap="none" rtlCol="0">
              <a:spAutoFit/>
            </a:bodyPr>
            <a:lstStyle/>
            <a:p>
              <a:pPr algn="ctr"/>
              <a:r>
                <a:rPr 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a:t>
              </a:r>
              <a:endParaRPr 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0" name="组合 39"/>
          <p:cNvGrpSpPr/>
          <p:nvPr/>
        </p:nvGrpSpPr>
        <p:grpSpPr>
          <a:xfrm>
            <a:off x="4265934" y="3346373"/>
            <a:ext cx="612068" cy="612068"/>
            <a:chOff x="3694450" y="3813702"/>
            <a:chExt cx="612068" cy="612068"/>
          </a:xfrm>
        </p:grpSpPr>
        <p:sp>
          <p:nvSpPr>
            <p:cNvPr id="41" name="椭圆 40"/>
            <p:cNvSpPr/>
            <p:nvPr/>
          </p:nvSpPr>
          <p:spPr>
            <a:xfrm>
              <a:off x="3694450" y="3813702"/>
              <a:ext cx="612068" cy="612068"/>
            </a:xfrm>
            <a:prstGeom prst="ellipse">
              <a:avLst/>
            </a:prstGeom>
            <a:solidFill>
              <a:srgbClr val="95BC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TextBox 41"/>
            <p:cNvSpPr txBox="1"/>
            <p:nvPr/>
          </p:nvSpPr>
          <p:spPr>
            <a:xfrm>
              <a:off x="3854117" y="3965847"/>
              <a:ext cx="292735" cy="306705"/>
            </a:xfrm>
            <a:prstGeom prst="rect">
              <a:avLst/>
            </a:prstGeom>
            <a:noFill/>
          </p:spPr>
          <p:txBody>
            <a:bodyPr wrap="none" rtlCol="0">
              <a:spAutoFit/>
            </a:bodyPr>
            <a:lstStyle/>
            <a:p>
              <a:pPr algn="ctr"/>
              <a:r>
                <a:rPr 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4</a:t>
              </a:r>
              <a:endParaRPr 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3" name="矩形 42"/>
          <p:cNvSpPr/>
          <p:nvPr/>
        </p:nvSpPr>
        <p:spPr>
          <a:xfrm>
            <a:off x="4968043" y="619661"/>
            <a:ext cx="2916325" cy="337185"/>
          </a:xfrm>
          <a:prstGeom prst="rect">
            <a:avLst/>
          </a:prstGeom>
        </p:spPr>
        <p:txBody>
          <a:bodyPr wrap="square">
            <a:spAutoFit/>
          </a:bodyPr>
          <a:lstStyle/>
          <a:p>
            <a:pPr eaLnBrk="1" hangingPunct="1"/>
            <a:r>
              <a:rPr lang="zh-CN" altLang="en-US" sz="1600" b="1" dirty="0">
                <a:solidFill>
                  <a:srgbClr val="00B050"/>
                </a:solidFill>
                <a:latin typeface="Times New Roman" panose="02020603050405020304" charset="0"/>
                <a:ea typeface="微软雅黑" panose="020B0503020204020204" pitchFamily="34" charset="-122"/>
                <a:sym typeface="+mn-ea"/>
              </a:rPr>
              <a:t>雷击现象的形成</a:t>
            </a:r>
            <a:endParaRPr lang="zh-CN" altLang="en-US" sz="1600" b="1" dirty="0">
              <a:solidFill>
                <a:srgbClr val="00B050"/>
              </a:solidFill>
              <a:latin typeface="Times New Roman" panose="02020603050405020304" charset="0"/>
              <a:ea typeface="微软雅黑" panose="020B0503020204020204" pitchFamily="34" charset="-122"/>
              <a:sym typeface="+mn-ea"/>
            </a:endParaRPr>
          </a:p>
        </p:txBody>
      </p:sp>
      <p:sp>
        <p:nvSpPr>
          <p:cNvPr id="45" name="矩形 44"/>
          <p:cNvSpPr/>
          <p:nvPr/>
        </p:nvSpPr>
        <p:spPr>
          <a:xfrm>
            <a:off x="4968043" y="2539675"/>
            <a:ext cx="2916325" cy="337185"/>
          </a:xfrm>
          <a:prstGeom prst="rect">
            <a:avLst/>
          </a:prstGeom>
        </p:spPr>
        <p:txBody>
          <a:bodyPr wrap="square">
            <a:spAutoFit/>
          </a:bodyPr>
          <a:lstStyle/>
          <a:p>
            <a:r>
              <a:rPr lang="zh-CN" altLang="en-US" sz="1600" b="1" dirty="0">
                <a:solidFill>
                  <a:srgbClr val="00B050"/>
                </a:solidFill>
                <a:latin typeface="Times New Roman" panose="02020603050405020304" charset="0"/>
                <a:ea typeface="微软雅黑" panose="020B0503020204020204" pitchFamily="34" charset="-122"/>
                <a:sym typeface="+mn-ea"/>
              </a:rPr>
              <a:t>雷击的危害类型</a:t>
            </a:r>
            <a:endParaRPr lang="zh-CN" altLang="en-US" sz="1600" b="1" dirty="0">
              <a:solidFill>
                <a:srgbClr val="00B050"/>
              </a:solidFill>
              <a:latin typeface="Times New Roman" panose="02020603050405020304" charset="0"/>
              <a:ea typeface="微软雅黑" panose="020B0503020204020204" pitchFamily="34" charset="-122"/>
              <a:sym typeface="+mn-ea"/>
            </a:endParaRPr>
          </a:p>
        </p:txBody>
      </p:sp>
      <p:sp>
        <p:nvSpPr>
          <p:cNvPr id="47" name="矩形 46"/>
          <p:cNvSpPr/>
          <p:nvPr/>
        </p:nvSpPr>
        <p:spPr>
          <a:xfrm>
            <a:off x="1115615" y="1668672"/>
            <a:ext cx="2916325" cy="337185"/>
          </a:xfrm>
          <a:prstGeom prst="rect">
            <a:avLst/>
          </a:prstGeom>
        </p:spPr>
        <p:txBody>
          <a:bodyPr wrap="square">
            <a:spAutoFit/>
          </a:bodyPr>
          <a:lstStyle/>
          <a:p>
            <a:pPr algn="r"/>
            <a:r>
              <a:rPr lang="zh-CN" altLang="en-US" sz="1600" b="1" dirty="0">
                <a:solidFill>
                  <a:srgbClr val="95BC49"/>
                </a:solidFill>
                <a:latin typeface="Times New Roman" panose="02020603050405020304" charset="0"/>
                <a:ea typeface="微软雅黑" panose="020B0503020204020204" pitchFamily="34" charset="-122"/>
                <a:sym typeface="+mn-ea"/>
              </a:rPr>
              <a:t>雷击的表现形式</a:t>
            </a:r>
            <a:endParaRPr lang="zh-CN" altLang="en-US" sz="1600" b="1" dirty="0">
              <a:solidFill>
                <a:srgbClr val="95BC49"/>
              </a:solidFill>
              <a:latin typeface="Times New Roman" panose="02020603050405020304" charset="0"/>
              <a:ea typeface="微软雅黑" panose="020B0503020204020204" pitchFamily="34" charset="-122"/>
              <a:sym typeface="+mn-ea"/>
            </a:endParaRPr>
          </a:p>
        </p:txBody>
      </p:sp>
      <p:sp>
        <p:nvSpPr>
          <p:cNvPr id="49" name="矩形 48"/>
          <p:cNvSpPr/>
          <p:nvPr/>
        </p:nvSpPr>
        <p:spPr>
          <a:xfrm>
            <a:off x="1115615" y="3466131"/>
            <a:ext cx="2916325" cy="337185"/>
          </a:xfrm>
          <a:prstGeom prst="rect">
            <a:avLst/>
          </a:prstGeom>
        </p:spPr>
        <p:txBody>
          <a:bodyPr wrap="square">
            <a:spAutoFit/>
          </a:bodyPr>
          <a:lstStyle/>
          <a:p>
            <a:pPr algn="r"/>
            <a:r>
              <a:rPr lang="zh-CN" altLang="en-US" sz="1600" b="1" dirty="0">
                <a:solidFill>
                  <a:srgbClr val="95BC49"/>
                </a:solidFill>
                <a:latin typeface="Times New Roman" panose="02020603050405020304" charset="0"/>
                <a:ea typeface="微软雅黑" panose="020B0503020204020204" pitchFamily="34" charset="-122"/>
                <a:sym typeface="+mn-ea"/>
              </a:rPr>
              <a:t>雷击的预防</a:t>
            </a:r>
            <a:endParaRPr lang="zh-CN" altLang="en-US" sz="1600" b="1" dirty="0">
              <a:solidFill>
                <a:srgbClr val="95BC49"/>
              </a:solidFill>
              <a:latin typeface="Times New Roman" panose="02020603050405020304" charset="0"/>
              <a:ea typeface="微软雅黑" panose="020B0503020204020204" pitchFamily="34" charset="-122"/>
              <a:sym typeface="+mn-ea"/>
            </a:endParaRPr>
          </a:p>
        </p:txBody>
      </p:sp>
      <p:grpSp>
        <p:nvGrpSpPr>
          <p:cNvPr id="2" name="组合 1"/>
          <p:cNvGrpSpPr/>
          <p:nvPr/>
        </p:nvGrpSpPr>
        <p:grpSpPr>
          <a:xfrm>
            <a:off x="4267839" y="4226523"/>
            <a:ext cx="612068" cy="612068"/>
            <a:chOff x="3714631" y="870654"/>
            <a:chExt cx="612068" cy="612068"/>
          </a:xfrm>
        </p:grpSpPr>
        <p:sp>
          <p:nvSpPr>
            <p:cNvPr id="3" name="椭圆 2"/>
            <p:cNvSpPr/>
            <p:nvPr/>
          </p:nvSpPr>
          <p:spPr>
            <a:xfrm>
              <a:off x="3714631" y="870654"/>
              <a:ext cx="612068" cy="61206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TextBox 32"/>
            <p:cNvSpPr txBox="1"/>
            <p:nvPr/>
          </p:nvSpPr>
          <p:spPr>
            <a:xfrm>
              <a:off x="3874298" y="1022799"/>
              <a:ext cx="292735" cy="306705"/>
            </a:xfrm>
            <a:prstGeom prst="rect">
              <a:avLst/>
            </a:prstGeom>
            <a:noFill/>
          </p:spPr>
          <p:txBody>
            <a:bodyPr wrap="none" rtlCol="0">
              <a:spAutoFit/>
            </a:bodyPr>
            <a:lstStyle/>
            <a:p>
              <a:pPr algn="ctr"/>
              <a:r>
                <a:rPr 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5</a:t>
              </a:r>
              <a:endParaRPr 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6" name="矩形 5"/>
          <p:cNvSpPr/>
          <p:nvPr/>
        </p:nvSpPr>
        <p:spPr>
          <a:xfrm>
            <a:off x="5105838" y="4379270"/>
            <a:ext cx="2916325" cy="583565"/>
          </a:xfrm>
          <a:prstGeom prst="rect">
            <a:avLst/>
          </a:prstGeom>
        </p:spPr>
        <p:txBody>
          <a:bodyPr wrap="square">
            <a:spAutoFit/>
          </a:bodyPr>
          <a:lstStyle/>
          <a:p>
            <a:r>
              <a:rPr lang="zh-CN" altLang="en-US" sz="1600" b="1" dirty="0">
                <a:solidFill>
                  <a:srgbClr val="00B050"/>
                </a:solidFill>
                <a:latin typeface="Times New Roman" panose="02020603050405020304" charset="0"/>
                <a:ea typeface="微软雅黑" panose="020B0503020204020204" pitchFamily="34" charset="-122"/>
                <a:sym typeface="+mn-ea"/>
              </a:rPr>
              <a:t>化工企业中预防雷击的主要措施</a:t>
            </a:r>
            <a:endParaRPr lang="zh-CN" altLang="en-US" sz="1600" b="1" dirty="0">
              <a:solidFill>
                <a:srgbClr val="00B050"/>
              </a:solidFill>
              <a:latin typeface="Times New Roman" panose="02020603050405020304" charset="0"/>
              <a:ea typeface="微软雅黑" panose="020B0503020204020204" pitchFamily="34" charset="-122"/>
              <a:sym typeface="+mn-ea"/>
            </a:endParaRPr>
          </a:p>
        </p:txBody>
      </p:sp>
    </p:spTree>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21605" y="165055"/>
            <a:ext cx="3870455" cy="398780"/>
          </a:xfrm>
          <a:prstGeom prst="rect">
            <a:avLst/>
          </a:prstGeom>
          <a:noFill/>
        </p:spPr>
        <p:txBody>
          <a:bodyPr wrap="square" rtlCol="0">
            <a:spAutoFit/>
          </a:bodyPr>
          <a:lstStyle/>
          <a:p>
            <a:pPr algn="l" eaLnBrk="1" hangingPunct="1"/>
            <a:r>
              <a:rPr lang="zh-CN" altLang="en-US" sz="2000" dirty="0">
                <a:latin typeface="Times New Roman" panose="02020603050405020304" charset="0"/>
                <a:ea typeface="微软雅黑" panose="020B0503020204020204" pitchFamily="34" charset="-122"/>
                <a:sym typeface="+mn-ea"/>
              </a:rPr>
              <a:t>雷击现象的形成</a:t>
            </a:r>
            <a:endParaRPr lang="zh-CN" altLang="en-US" sz="2000" dirty="0">
              <a:solidFill>
                <a:schemeClr val="tx1">
                  <a:lumMod val="85000"/>
                  <a:lumOff val="15000"/>
                </a:schemeClr>
              </a:solidFill>
              <a:latin typeface="Times New Roman" panose="02020603050405020304" charset="0"/>
              <a:ea typeface="微软雅黑" panose="020B0503020204020204" pitchFamily="34" charset="-122"/>
              <a:sym typeface="+mn-ea"/>
            </a:endParaRPr>
          </a:p>
        </p:txBody>
      </p:sp>
      <p:cxnSp>
        <p:nvCxnSpPr>
          <p:cNvPr id="8" name="直接连接符 7"/>
          <p:cNvCxnSpPr/>
          <p:nvPr/>
        </p:nvCxnSpPr>
        <p:spPr>
          <a:xfrm>
            <a:off x="521550" y="681540"/>
            <a:ext cx="351039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1"/>
          <a:stretch>
            <a:fillRect/>
          </a:stretch>
        </p:blipFill>
        <p:spPr>
          <a:xfrm>
            <a:off x="107950" y="1164590"/>
            <a:ext cx="4697095" cy="3101340"/>
          </a:xfrm>
          <a:prstGeom prst="rect">
            <a:avLst/>
          </a:prstGeom>
        </p:spPr>
      </p:pic>
      <p:sp>
        <p:nvSpPr>
          <p:cNvPr id="5" name="矩形 4"/>
          <p:cNvSpPr/>
          <p:nvPr/>
        </p:nvSpPr>
        <p:spPr>
          <a:xfrm>
            <a:off x="4964430" y="1769110"/>
            <a:ext cx="3550920" cy="2030095"/>
          </a:xfrm>
          <a:prstGeom prst="rect">
            <a:avLst/>
          </a:prstGeom>
        </p:spPr>
        <p:txBody>
          <a:bodyPr wrap="square">
            <a:spAutoFit/>
          </a:bodyPr>
          <a:lstStyle/>
          <a:p>
            <a:pPr eaLnBrk="1" hangingPunct="1">
              <a:lnSpc>
                <a:spcPct val="100000"/>
              </a:lnSpc>
            </a:pPr>
            <a:r>
              <a:rPr lang="zh-CN" altLang="en-US" dirty="0">
                <a:latin typeface="Times New Roman" panose="02020603050405020304" charset="0"/>
                <a:ea typeface="微软雅黑" panose="020B0503020204020204" pitchFamily="34" charset="-122"/>
                <a:sym typeface="+mn-ea"/>
              </a:rPr>
              <a:t>通常所谓雷击是指一部分带电的云层与另一部分带异种电荷的云层，或者是带电的云层对大地之间迅猛的放电。</a:t>
            </a:r>
            <a:endParaRPr lang="zh-CN" altLang="en-US" dirty="0">
              <a:latin typeface="Times New Roman" panose="02020603050405020304" charset="0"/>
              <a:ea typeface="微软雅黑" panose="020B0503020204020204" pitchFamily="34" charset="-122"/>
            </a:endParaRPr>
          </a:p>
          <a:p>
            <a:pPr eaLnBrk="1" hangingPunct="1">
              <a:lnSpc>
                <a:spcPct val="100000"/>
              </a:lnSpc>
            </a:pPr>
            <a:r>
              <a:rPr lang="zh-CN" altLang="en-US" dirty="0">
                <a:latin typeface="Times New Roman" panose="02020603050405020304" charset="0"/>
                <a:ea typeface="微软雅黑" panose="020B0503020204020204" pitchFamily="34" charset="-122"/>
                <a:sym typeface="+mn-ea"/>
              </a:rPr>
              <a:t>这种迅猛的放电过程产生强烈的闪电并伴随巨大的声音。这就是我们所看到的闪电和雷鸣。</a:t>
            </a:r>
            <a:endParaRPr lang="zh-CN" altLang="en-US" dirty="0">
              <a:solidFill>
                <a:schemeClr val="tx1">
                  <a:lumMod val="65000"/>
                  <a:lumOff val="35000"/>
                </a:schemeClr>
              </a:solidFill>
              <a:latin typeface="Times New Roman" panose="02020603050405020304" charset="0"/>
              <a:ea typeface="微软雅黑" panose="020B0503020204020204" pitchFamily="34" charset="-122"/>
              <a:sym typeface="+mn-ea"/>
            </a:endParaRPr>
          </a:p>
        </p:txBody>
      </p:sp>
    </p:spTree>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21605" y="165055"/>
            <a:ext cx="3870455" cy="398780"/>
          </a:xfrm>
          <a:prstGeom prst="rect">
            <a:avLst/>
          </a:prstGeom>
          <a:noFill/>
        </p:spPr>
        <p:txBody>
          <a:bodyPr wrap="square" rtlCol="0">
            <a:spAutoFit/>
          </a:bodyPr>
          <a:lstStyle/>
          <a:p>
            <a:pPr algn="l" eaLnBrk="1" hangingPunct="1"/>
            <a:r>
              <a:rPr lang="zh-CN" altLang="en-US" sz="2000" dirty="0">
                <a:latin typeface="Times New Roman" panose="02020603050405020304" charset="0"/>
                <a:ea typeface="微软雅黑" panose="020B0503020204020204" pitchFamily="34" charset="-122"/>
                <a:sym typeface="+mn-ea"/>
              </a:rPr>
              <a:t>雷击的表现形式</a:t>
            </a:r>
            <a:endParaRPr lang="zh-CN" altLang="en-US" sz="2000" dirty="0">
              <a:solidFill>
                <a:schemeClr val="tx1">
                  <a:lumMod val="85000"/>
                  <a:lumOff val="15000"/>
                </a:schemeClr>
              </a:solidFill>
              <a:latin typeface="Times New Roman" panose="02020603050405020304" charset="0"/>
              <a:ea typeface="微软雅黑" panose="020B0503020204020204" pitchFamily="34" charset="-122"/>
              <a:sym typeface="+mn-ea"/>
            </a:endParaRPr>
          </a:p>
        </p:txBody>
      </p:sp>
      <p:cxnSp>
        <p:nvCxnSpPr>
          <p:cNvPr id="8" name="直接连接符 7"/>
          <p:cNvCxnSpPr/>
          <p:nvPr/>
        </p:nvCxnSpPr>
        <p:spPr>
          <a:xfrm>
            <a:off x="314540" y="564065"/>
            <a:ext cx="351039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853070" y="1026993"/>
            <a:ext cx="7409340" cy="959692"/>
          </a:xfrm>
          <a:prstGeom prst="roundRect">
            <a:avLst>
              <a:gd name="adj" fmla="val 9001"/>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矩形 28"/>
          <p:cNvSpPr/>
          <p:nvPr/>
        </p:nvSpPr>
        <p:spPr>
          <a:xfrm>
            <a:off x="1776150" y="1026993"/>
            <a:ext cx="6306262" cy="95969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矩形 32"/>
          <p:cNvSpPr/>
          <p:nvPr/>
        </p:nvSpPr>
        <p:spPr>
          <a:xfrm>
            <a:off x="1826717" y="1332415"/>
            <a:ext cx="6075675" cy="350520"/>
          </a:xfrm>
          <a:prstGeom prst="rect">
            <a:avLst/>
          </a:prstGeom>
        </p:spPr>
        <p:txBody>
          <a:bodyPr wrap="square">
            <a:spAutoFit/>
          </a:bodyPr>
          <a:lstStyle/>
          <a:p>
            <a:pPr>
              <a:lnSpc>
                <a:spcPct val="130000"/>
              </a:lnSpc>
              <a:spcBef>
                <a:spcPts val="600"/>
              </a:spcBef>
            </a:pPr>
            <a:r>
              <a:rPr lang="zh-CN" altLang="en-US" sz="1300" dirty="0">
                <a:latin typeface="Times New Roman" panose="02020603050405020304" charset="0"/>
                <a:ea typeface="微软雅黑" panose="020B0503020204020204" pitchFamily="34" charset="-122"/>
                <a:sym typeface="+mn-ea"/>
              </a:rPr>
              <a:t>一是带电的云层与大地上某一点之间发生迅猛的放电现象，叫做“直击雷”</a:t>
            </a:r>
            <a:endParaRPr lang="zh-CN" altLang="en-US" sz="1300" dirty="0">
              <a:solidFill>
                <a:schemeClr val="tx1">
                  <a:lumMod val="65000"/>
                  <a:lumOff val="35000"/>
                </a:schemeClr>
              </a:solidFill>
              <a:latin typeface="Times New Roman" panose="02020603050405020304" charset="0"/>
              <a:ea typeface="微软雅黑" panose="020B0503020204020204" pitchFamily="34" charset="-122"/>
              <a:sym typeface="+mn-ea"/>
            </a:endParaRPr>
          </a:p>
        </p:txBody>
      </p:sp>
      <p:pic>
        <p:nvPicPr>
          <p:cNvPr id="34" name="Picture 4" descr="C:\Documents and Settings\Administrator\桌面\图标\ico\verified-user.png"/>
          <p:cNvPicPr>
            <a:picLocks noChangeAspect="1" noChangeArrowheads="1"/>
          </p:cNvPicPr>
          <p:nvPr/>
        </p:nvPicPr>
        <p:blipFill>
          <a:blip r:embed="rId1"/>
          <a:srcRect/>
          <a:stretch>
            <a:fillRect/>
          </a:stretch>
        </p:blipFill>
        <p:spPr bwMode="auto">
          <a:xfrm>
            <a:off x="988085" y="1173181"/>
            <a:ext cx="667315" cy="667315"/>
          </a:xfrm>
          <a:prstGeom prst="rect">
            <a:avLst/>
          </a:prstGeom>
          <a:noFill/>
          <a:extLst>
            <a:ext uri="{909E8E84-426E-40DD-AFC4-6F175D3DCCD1}">
              <a14:hiddenFill xmlns:a14="http://schemas.microsoft.com/office/drawing/2010/main">
                <a:solidFill>
                  <a:srgbClr val="FFFFFF"/>
                </a:solidFill>
              </a14:hiddenFill>
            </a:ext>
          </a:extLst>
        </p:spPr>
      </p:pic>
      <p:sp>
        <p:nvSpPr>
          <p:cNvPr id="36" name="圆角矩形 35"/>
          <p:cNvSpPr/>
          <p:nvPr/>
        </p:nvSpPr>
        <p:spPr>
          <a:xfrm>
            <a:off x="853070" y="2152118"/>
            <a:ext cx="7409340" cy="959692"/>
          </a:xfrm>
          <a:prstGeom prst="roundRect">
            <a:avLst>
              <a:gd name="adj" fmla="val 9001"/>
            </a:avLst>
          </a:prstGeom>
          <a:solidFill>
            <a:srgbClr val="95BC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矩形 37"/>
          <p:cNvSpPr/>
          <p:nvPr/>
        </p:nvSpPr>
        <p:spPr>
          <a:xfrm>
            <a:off x="1776150" y="2152118"/>
            <a:ext cx="6306262" cy="95969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矩形 39"/>
          <p:cNvSpPr/>
          <p:nvPr/>
        </p:nvSpPr>
        <p:spPr>
          <a:xfrm>
            <a:off x="1826717" y="2298155"/>
            <a:ext cx="6075675" cy="729615"/>
          </a:xfrm>
          <a:prstGeom prst="rect">
            <a:avLst/>
          </a:prstGeom>
        </p:spPr>
        <p:txBody>
          <a:bodyPr wrap="square">
            <a:spAutoFit/>
          </a:bodyPr>
          <a:lstStyle/>
          <a:p>
            <a:pPr eaLnBrk="1" hangingPunct="1">
              <a:lnSpc>
                <a:spcPct val="80000"/>
              </a:lnSpc>
            </a:pPr>
            <a:r>
              <a:rPr lang="zh-CN" altLang="en-US" sz="1300" dirty="0">
                <a:latin typeface="Times New Roman" panose="02020603050405020304" charset="0"/>
                <a:ea typeface="微软雅黑" panose="020B0503020204020204" pitchFamily="34" charset="-122"/>
                <a:sym typeface="+mn-ea"/>
              </a:rPr>
              <a:t>二是带电云层由于静电感应作用，使地面某一范围带上异种电荷。当直击雷发生以后，云层带电迅速消失，而地面某些范围由于散流电阻大，以致出现局部高电压，或者由于直击雷放电过程中，强大的脉冲电流对周围的导线或金属物产生电磁感应发生高电压以致发生闪击的现象，叫做“二次雷”或称“感应雷”。</a:t>
            </a:r>
            <a:endParaRPr lang="zh-CN" altLang="en-US" sz="1300" dirty="0">
              <a:solidFill>
                <a:schemeClr val="tx1">
                  <a:lumMod val="65000"/>
                  <a:lumOff val="35000"/>
                </a:schemeClr>
              </a:solidFill>
              <a:latin typeface="Times New Roman" panose="02020603050405020304" charset="0"/>
              <a:ea typeface="微软雅黑" panose="020B0503020204020204" pitchFamily="34" charset="-122"/>
              <a:sym typeface="+mn-ea"/>
            </a:endParaRPr>
          </a:p>
        </p:txBody>
      </p:sp>
      <p:sp>
        <p:nvSpPr>
          <p:cNvPr id="42" name="圆角矩形 41"/>
          <p:cNvSpPr/>
          <p:nvPr/>
        </p:nvSpPr>
        <p:spPr>
          <a:xfrm>
            <a:off x="853070" y="3277243"/>
            <a:ext cx="7409340" cy="959692"/>
          </a:xfrm>
          <a:prstGeom prst="roundRect">
            <a:avLst>
              <a:gd name="adj" fmla="val 9001"/>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矩形 43"/>
          <p:cNvSpPr/>
          <p:nvPr/>
        </p:nvSpPr>
        <p:spPr>
          <a:xfrm>
            <a:off x="1776150" y="3277243"/>
            <a:ext cx="6306262" cy="95969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 name="矩形 50"/>
          <p:cNvSpPr/>
          <p:nvPr/>
        </p:nvSpPr>
        <p:spPr>
          <a:xfrm>
            <a:off x="1891487" y="3471540"/>
            <a:ext cx="6075675" cy="570230"/>
          </a:xfrm>
          <a:prstGeom prst="rect">
            <a:avLst/>
          </a:prstGeom>
        </p:spPr>
        <p:txBody>
          <a:bodyPr wrap="square">
            <a:spAutoFit/>
          </a:bodyPr>
          <a:lstStyle/>
          <a:p>
            <a:pPr eaLnBrk="1" hangingPunct="1">
              <a:lnSpc>
                <a:spcPct val="80000"/>
              </a:lnSpc>
            </a:pPr>
            <a:r>
              <a:rPr lang="zh-CN" altLang="en-US" sz="1300" dirty="0">
                <a:latin typeface="Times New Roman" panose="02020603050405020304" charset="0"/>
                <a:ea typeface="微软雅黑" panose="020B0503020204020204" pitchFamily="34" charset="-122"/>
                <a:sym typeface="+mn-ea"/>
              </a:rPr>
              <a:t>三是“球形雷”，通常在强雷暴时出现的外观呈球状的一种奇异闪电。它有时爆炸，有时无声而逝，有时在地面上缓慢移动，有时跳跃行走，有时在地面上不高处悬浮。</a:t>
            </a:r>
            <a:endParaRPr lang="zh-CN" altLang="en-US" sz="1300" dirty="0">
              <a:solidFill>
                <a:schemeClr val="tx1">
                  <a:lumMod val="65000"/>
                  <a:lumOff val="35000"/>
                </a:schemeClr>
              </a:solidFill>
              <a:latin typeface="Times New Roman" panose="02020603050405020304" charset="0"/>
              <a:ea typeface="微软雅黑" panose="020B0503020204020204" pitchFamily="34" charset="-122"/>
              <a:sym typeface="+mn-ea"/>
            </a:endParaRPr>
          </a:p>
        </p:txBody>
      </p:sp>
      <p:pic>
        <p:nvPicPr>
          <p:cNvPr id="55" name="Picture 3" descr="C:\Documents and Settings\Administrator\桌面\图标\ico\cloud-queue.png"/>
          <p:cNvPicPr>
            <a:picLocks noChangeAspect="1" noChangeArrowheads="1"/>
          </p:cNvPicPr>
          <p:nvPr/>
        </p:nvPicPr>
        <p:blipFill>
          <a:blip r:embed="rId2"/>
          <a:srcRect/>
          <a:stretch>
            <a:fillRect/>
          </a:stretch>
        </p:blipFill>
        <p:spPr bwMode="auto">
          <a:xfrm>
            <a:off x="995845" y="2298306"/>
            <a:ext cx="667315" cy="667315"/>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2" descr="C:\Documents and Settings\Administrator\桌面\图标\ico\vpn-lock.png"/>
          <p:cNvPicPr>
            <a:picLocks noChangeAspect="1" noChangeArrowheads="1"/>
          </p:cNvPicPr>
          <p:nvPr/>
        </p:nvPicPr>
        <p:blipFill>
          <a:blip r:embed="rId3"/>
          <a:srcRect/>
          <a:stretch>
            <a:fillRect/>
          </a:stretch>
        </p:blipFill>
        <p:spPr bwMode="auto">
          <a:xfrm>
            <a:off x="995844" y="3423431"/>
            <a:ext cx="667315" cy="6673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826510" y="640715"/>
            <a:ext cx="1827530" cy="922020"/>
          </a:xfrm>
          <a:prstGeom prst="rect">
            <a:avLst/>
          </a:prstGeom>
          <a:noFill/>
        </p:spPr>
        <p:txBody>
          <a:bodyPr wrap="square" rtlCol="0">
            <a:spAutoFit/>
          </a:bodyPr>
          <a:lstStyle/>
          <a:p>
            <a:r>
              <a:rPr lang="zh-CN" altLang="en-US" sz="5400" dirty="0">
                <a:solidFill>
                  <a:srgbClr val="FF0000"/>
                </a:solidFill>
                <a:latin typeface="Times New Roman" panose="02020603050405020304" charset="0"/>
                <a:ea typeface="微软雅黑" panose="020B0503020204020204" pitchFamily="34" charset="-122"/>
              </a:rPr>
              <a:t>目录</a:t>
            </a:r>
            <a:endParaRPr lang="zh-CN" altLang="en-US" sz="5400" dirty="0">
              <a:solidFill>
                <a:srgbClr val="FF0000"/>
              </a:solidFill>
              <a:latin typeface="Times New Roman" panose="02020603050405020304" charset="0"/>
              <a:ea typeface="微软雅黑" panose="020B0503020204020204" pitchFamily="34" charset="-122"/>
            </a:endParaRPr>
          </a:p>
        </p:txBody>
      </p:sp>
      <p:sp>
        <p:nvSpPr>
          <p:cNvPr id="9" name="椭圆 8"/>
          <p:cNvSpPr/>
          <p:nvPr/>
        </p:nvSpPr>
        <p:spPr>
          <a:xfrm>
            <a:off x="840000" y="2721630"/>
            <a:ext cx="1710187" cy="1710187"/>
          </a:xfrm>
          <a:prstGeom prst="ellipse">
            <a:avLst/>
          </a:prstGeom>
          <a:solidFill>
            <a:srgbClr val="1A7BA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lnSpc>
                <a:spcPct val="150000"/>
              </a:lnSpc>
            </a:pPr>
            <a:r>
              <a:rPr lang="zh-CN" altLang="en-US" sz="2400" dirty="0">
                <a:latin typeface="Times New Roman" panose="02020603050405020304" charset="0"/>
                <a:ea typeface="微软雅黑" panose="020B0503020204020204" pitchFamily="34" charset="-122"/>
                <a:sym typeface="+mn-ea"/>
              </a:rPr>
              <a:t>一</a:t>
            </a:r>
            <a:endParaRPr lang="zh-CN" altLang="en-US" sz="2400" dirty="0">
              <a:latin typeface="Times New Roman" panose="02020603050405020304" charset="0"/>
              <a:ea typeface="微软雅黑" panose="020B0503020204020204" pitchFamily="34" charset="-122"/>
              <a:sym typeface="+mn-ea"/>
            </a:endParaRPr>
          </a:p>
          <a:p>
            <a:pPr lvl="0" algn="ctr">
              <a:lnSpc>
                <a:spcPct val="150000"/>
              </a:lnSpc>
            </a:pPr>
            <a:r>
              <a:rPr lang="zh-CN" altLang="en-US" sz="2400" dirty="0">
                <a:latin typeface="Times New Roman" panose="02020603050405020304" charset="0"/>
                <a:ea typeface="微软雅黑" panose="020B0503020204020204" pitchFamily="34" charset="-122"/>
                <a:sym typeface="+mn-ea"/>
              </a:rPr>
              <a:t>防汛</a:t>
            </a:r>
            <a:endParaRPr lang="zh-CN" altLang="en-US" sz="2400" b="1">
              <a:solidFill>
                <a:schemeClr val="bg1"/>
              </a:solidFill>
              <a:latin typeface="Times New Roman" panose="02020603050405020304" charset="0"/>
              <a:ea typeface="微软雅黑" panose="020B0503020204020204" pitchFamily="34" charset="-122"/>
              <a:sym typeface="微软雅黑" panose="020B0503020204020204" pitchFamily="34" charset="-122"/>
            </a:endParaRPr>
          </a:p>
        </p:txBody>
      </p:sp>
      <p:sp>
        <p:nvSpPr>
          <p:cNvPr id="18" name="椭圆 17"/>
          <p:cNvSpPr/>
          <p:nvPr/>
        </p:nvSpPr>
        <p:spPr>
          <a:xfrm>
            <a:off x="6597871" y="2752111"/>
            <a:ext cx="1710187" cy="1710187"/>
          </a:xfrm>
          <a:prstGeom prst="ellipse">
            <a:avLst/>
          </a:prstGeom>
          <a:solidFill>
            <a:srgbClr val="1A7BA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lnSpc>
                <a:spcPct val="150000"/>
              </a:lnSpc>
            </a:pPr>
            <a:r>
              <a:rPr lang="zh-CN" altLang="en-US" sz="2400" dirty="0">
                <a:latin typeface="Times New Roman" panose="02020603050405020304" charset="0"/>
                <a:ea typeface="微软雅黑" panose="020B0503020204020204" pitchFamily="34" charset="-122"/>
                <a:sym typeface="+mn-ea"/>
              </a:rPr>
              <a:t>二</a:t>
            </a:r>
            <a:endParaRPr lang="zh-CN" altLang="en-US" sz="2400" dirty="0">
              <a:latin typeface="Times New Roman" panose="02020603050405020304" charset="0"/>
              <a:ea typeface="微软雅黑" panose="020B0503020204020204" pitchFamily="34" charset="-122"/>
              <a:sym typeface="+mn-ea"/>
            </a:endParaRPr>
          </a:p>
          <a:p>
            <a:pPr lvl="0" algn="ctr">
              <a:lnSpc>
                <a:spcPct val="150000"/>
              </a:lnSpc>
            </a:pPr>
            <a:r>
              <a:rPr lang="zh-CN" altLang="en-US" sz="2400" dirty="0">
                <a:latin typeface="Times New Roman" panose="02020603050405020304" charset="0"/>
                <a:ea typeface="微软雅黑" panose="020B0503020204020204" pitchFamily="34" charset="-122"/>
                <a:sym typeface="+mn-ea"/>
              </a:rPr>
              <a:t>防雷击</a:t>
            </a:r>
            <a:endParaRPr lang="zh-CN" altLang="en-US" sz="2400" b="1">
              <a:solidFill>
                <a:schemeClr val="bg1"/>
              </a:solidFill>
              <a:latin typeface="Times New Roman" panose="02020603050405020304" charset="0"/>
              <a:ea typeface="微软雅黑" panose="020B0503020204020204" pitchFamily="34" charset="-122"/>
              <a:sym typeface="微软雅黑" panose="020B0503020204020204" pitchFamily="34" charset="-122"/>
            </a:endParaRPr>
          </a:p>
        </p:txBody>
      </p:sp>
    </p:spTree>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21605" y="165055"/>
            <a:ext cx="3870455" cy="398780"/>
          </a:xfrm>
          <a:prstGeom prst="rect">
            <a:avLst/>
          </a:prstGeom>
          <a:noFill/>
        </p:spPr>
        <p:txBody>
          <a:bodyPr wrap="square" rtlCol="0">
            <a:spAutoFit/>
          </a:bodyPr>
          <a:lstStyle/>
          <a:p>
            <a:pPr algn="l" eaLnBrk="1" hangingPunct="1"/>
            <a:r>
              <a:rPr lang="zh-CN" altLang="en-US" sz="2000" dirty="0">
                <a:latin typeface="Times New Roman" panose="02020603050405020304" charset="0"/>
                <a:ea typeface="微软雅黑" panose="020B0503020204020204" pitchFamily="34" charset="-122"/>
                <a:sym typeface="+mn-ea"/>
              </a:rPr>
              <a:t>雷击的表现形式</a:t>
            </a:r>
            <a:endParaRPr lang="zh-CN" altLang="en-US" sz="2000" dirty="0">
              <a:solidFill>
                <a:schemeClr val="tx1">
                  <a:lumMod val="85000"/>
                  <a:lumOff val="15000"/>
                </a:schemeClr>
              </a:solidFill>
              <a:latin typeface="Times New Roman" panose="02020603050405020304" charset="0"/>
              <a:ea typeface="微软雅黑" panose="020B0503020204020204" pitchFamily="34" charset="-122"/>
              <a:sym typeface="+mn-ea"/>
            </a:endParaRPr>
          </a:p>
        </p:txBody>
      </p:sp>
      <p:cxnSp>
        <p:nvCxnSpPr>
          <p:cNvPr id="8" name="直接连接符 7"/>
          <p:cNvCxnSpPr/>
          <p:nvPr/>
        </p:nvCxnSpPr>
        <p:spPr>
          <a:xfrm>
            <a:off x="314540" y="564065"/>
            <a:ext cx="351039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26628" name="Picture 4" descr="p46"/>
          <p:cNvPicPr>
            <a:picLocks noChangeAspect="1"/>
          </p:cNvPicPr>
          <p:nvPr/>
        </p:nvPicPr>
        <p:blipFill>
          <a:blip r:embed="rId1"/>
          <a:stretch>
            <a:fillRect/>
          </a:stretch>
        </p:blipFill>
        <p:spPr>
          <a:xfrm>
            <a:off x="93980" y="1563370"/>
            <a:ext cx="2881313" cy="1735138"/>
          </a:xfrm>
          <a:prstGeom prst="rect">
            <a:avLst/>
          </a:prstGeom>
          <a:noFill/>
          <a:ln w="9525">
            <a:noFill/>
          </a:ln>
        </p:spPr>
      </p:pic>
      <p:pic>
        <p:nvPicPr>
          <p:cNvPr id="26629" name="Picture 5" descr="b812c8fcc3cec3fd6c2fa956d688d43f879427fb"/>
          <p:cNvPicPr>
            <a:picLocks noChangeAspect="1"/>
          </p:cNvPicPr>
          <p:nvPr/>
        </p:nvPicPr>
        <p:blipFill>
          <a:blip r:embed="rId2"/>
          <a:stretch>
            <a:fillRect/>
          </a:stretch>
        </p:blipFill>
        <p:spPr>
          <a:xfrm>
            <a:off x="3075305" y="1563370"/>
            <a:ext cx="3171825" cy="1736090"/>
          </a:xfrm>
          <a:prstGeom prst="rect">
            <a:avLst/>
          </a:prstGeom>
          <a:noFill/>
          <a:ln w="9525">
            <a:noFill/>
          </a:ln>
        </p:spPr>
      </p:pic>
      <p:pic>
        <p:nvPicPr>
          <p:cNvPr id="26630" name="Picture 6" descr="3bf33a87e950352aa8d9e1175343fbf2b2118b71"/>
          <p:cNvPicPr>
            <a:picLocks noChangeAspect="1"/>
          </p:cNvPicPr>
          <p:nvPr/>
        </p:nvPicPr>
        <p:blipFill>
          <a:blip r:embed="rId3"/>
          <a:stretch>
            <a:fillRect/>
          </a:stretch>
        </p:blipFill>
        <p:spPr>
          <a:xfrm>
            <a:off x="6417310" y="1563370"/>
            <a:ext cx="2571750" cy="1736090"/>
          </a:xfrm>
          <a:prstGeom prst="rect">
            <a:avLst/>
          </a:prstGeom>
          <a:noFill/>
          <a:ln w="9525">
            <a:noFill/>
          </a:ln>
        </p:spPr>
      </p:pic>
      <p:sp>
        <p:nvSpPr>
          <p:cNvPr id="63" name="矩形 62"/>
          <p:cNvSpPr/>
          <p:nvPr/>
        </p:nvSpPr>
        <p:spPr>
          <a:xfrm>
            <a:off x="521639" y="3519572"/>
            <a:ext cx="1938024" cy="337185"/>
          </a:xfrm>
          <a:prstGeom prst="rect">
            <a:avLst/>
          </a:prstGeom>
        </p:spPr>
        <p:txBody>
          <a:bodyPr wrap="square">
            <a:spAutoFit/>
          </a:bodyPr>
          <a:lstStyle/>
          <a:p>
            <a:pPr algn="ctr"/>
            <a:r>
              <a:rPr lang="zh-CN" altLang="en-US" sz="1600" b="1" dirty="0">
                <a:solidFill>
                  <a:srgbClr val="95BC49"/>
                </a:solidFill>
                <a:latin typeface="Times New Roman" panose="02020603050405020304" charset="0"/>
                <a:ea typeface="微软雅黑" panose="020B0503020204020204" pitchFamily="34" charset="-122"/>
                <a:sym typeface="+mn-ea"/>
              </a:rPr>
              <a:t>直击雷</a:t>
            </a:r>
            <a:endParaRPr lang="zh-CN" altLang="en-US" sz="1600" b="1" dirty="0">
              <a:solidFill>
                <a:srgbClr val="95BC49"/>
              </a:solidFill>
              <a:latin typeface="Times New Roman" panose="02020603050405020304" charset="0"/>
              <a:ea typeface="微软雅黑" panose="020B0503020204020204" pitchFamily="34" charset="-122"/>
              <a:sym typeface="+mn-ea"/>
            </a:endParaRPr>
          </a:p>
        </p:txBody>
      </p:sp>
      <p:sp>
        <p:nvSpPr>
          <p:cNvPr id="43" name="矩形 42"/>
          <p:cNvSpPr/>
          <p:nvPr/>
        </p:nvSpPr>
        <p:spPr>
          <a:xfrm>
            <a:off x="3202743" y="3519706"/>
            <a:ext cx="2916325" cy="337185"/>
          </a:xfrm>
          <a:prstGeom prst="rect">
            <a:avLst/>
          </a:prstGeom>
        </p:spPr>
        <p:txBody>
          <a:bodyPr wrap="square">
            <a:spAutoFit/>
          </a:bodyPr>
          <a:lstStyle/>
          <a:p>
            <a:pPr algn="ctr"/>
            <a:r>
              <a:rPr lang="zh-CN" altLang="en-US" sz="1600" b="1" dirty="0">
                <a:solidFill>
                  <a:srgbClr val="00B050"/>
                </a:solidFill>
                <a:latin typeface="Times New Roman" panose="02020603050405020304" charset="0"/>
                <a:ea typeface="微软雅黑" panose="020B0503020204020204" pitchFamily="34" charset="-122"/>
                <a:sym typeface="+mn-ea"/>
              </a:rPr>
              <a:t>感应雷</a:t>
            </a:r>
            <a:endParaRPr lang="zh-CN" altLang="en-US" sz="1600" b="1" dirty="0">
              <a:solidFill>
                <a:srgbClr val="00B050"/>
              </a:solidFill>
              <a:latin typeface="Times New Roman" panose="02020603050405020304" charset="0"/>
              <a:ea typeface="微软雅黑" panose="020B0503020204020204" pitchFamily="34" charset="-122"/>
              <a:sym typeface="+mn-ea"/>
            </a:endParaRPr>
          </a:p>
        </p:txBody>
      </p:sp>
      <p:sp>
        <p:nvSpPr>
          <p:cNvPr id="49" name="矩形 48"/>
          <p:cNvSpPr/>
          <p:nvPr/>
        </p:nvSpPr>
        <p:spPr>
          <a:xfrm>
            <a:off x="6247050" y="3619166"/>
            <a:ext cx="2916325" cy="312420"/>
          </a:xfrm>
          <a:prstGeom prst="rect">
            <a:avLst/>
          </a:prstGeom>
        </p:spPr>
        <p:txBody>
          <a:bodyPr wrap="square">
            <a:spAutoFit/>
          </a:bodyPr>
          <a:lstStyle/>
          <a:p>
            <a:pPr algn="ctr" eaLnBrk="1" hangingPunct="1">
              <a:lnSpc>
                <a:spcPct val="90000"/>
              </a:lnSpc>
            </a:pPr>
            <a:r>
              <a:rPr lang="zh-CN" altLang="en-US" sz="1600" b="1" dirty="0">
                <a:solidFill>
                  <a:srgbClr val="95BC49"/>
                </a:solidFill>
                <a:latin typeface="Times New Roman" panose="02020603050405020304" charset="0"/>
                <a:ea typeface="微软雅黑" panose="020B0503020204020204" pitchFamily="34" charset="-122"/>
                <a:sym typeface="+mn-ea"/>
              </a:rPr>
              <a:t>球形雷</a:t>
            </a:r>
            <a:endParaRPr lang="zh-CN" altLang="en-US" sz="1600" b="1" dirty="0">
              <a:solidFill>
                <a:srgbClr val="95BC49"/>
              </a:solidFill>
              <a:latin typeface="Times New Roman" panose="02020603050405020304" charset="0"/>
              <a:ea typeface="微软雅黑" panose="020B0503020204020204" pitchFamily="34" charset="-122"/>
              <a:sym typeface="+mn-ea"/>
            </a:endParaRPr>
          </a:p>
        </p:txBody>
      </p:sp>
    </p:spTree>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53660" y="168865"/>
            <a:ext cx="3870455" cy="398780"/>
          </a:xfrm>
          <a:prstGeom prst="rect">
            <a:avLst/>
          </a:prstGeom>
          <a:noFill/>
        </p:spPr>
        <p:txBody>
          <a:bodyPr wrap="square" rtlCol="0">
            <a:spAutoFit/>
          </a:bodyPr>
          <a:lstStyle/>
          <a:p>
            <a:pPr algn="l" eaLnBrk="1" hangingPunct="1"/>
            <a:r>
              <a:rPr lang="zh-CN" altLang="en-US" sz="2000" dirty="0">
                <a:latin typeface="Times New Roman" panose="02020603050405020304" charset="0"/>
                <a:ea typeface="微软雅黑" panose="020B0503020204020204" pitchFamily="34" charset="-122"/>
                <a:sym typeface="+mn-ea"/>
              </a:rPr>
              <a:t>雷击的危害类型</a:t>
            </a:r>
            <a:endParaRPr lang="zh-CN" altLang="en-US" sz="2000" dirty="0">
              <a:solidFill>
                <a:schemeClr val="tx1">
                  <a:lumMod val="85000"/>
                  <a:lumOff val="15000"/>
                </a:schemeClr>
              </a:solidFill>
              <a:latin typeface="Times New Roman" panose="02020603050405020304" charset="0"/>
              <a:ea typeface="微软雅黑" panose="020B0503020204020204" pitchFamily="34" charset="-122"/>
              <a:sym typeface="+mn-ea"/>
            </a:endParaRPr>
          </a:p>
        </p:txBody>
      </p:sp>
      <p:cxnSp>
        <p:nvCxnSpPr>
          <p:cNvPr id="8" name="直接连接符 7"/>
          <p:cNvCxnSpPr/>
          <p:nvPr/>
        </p:nvCxnSpPr>
        <p:spPr>
          <a:xfrm>
            <a:off x="362800" y="618675"/>
            <a:ext cx="351039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3302000" y="702945"/>
            <a:ext cx="2540000" cy="2762250"/>
            <a:chOff x="4532" y="1114"/>
            <a:chExt cx="4788" cy="5206"/>
          </a:xfrm>
        </p:grpSpPr>
        <p:sp>
          <p:nvSpPr>
            <p:cNvPr id="29" name="弦形 20"/>
            <p:cNvSpPr/>
            <p:nvPr/>
          </p:nvSpPr>
          <p:spPr>
            <a:xfrm rot="4326166">
              <a:off x="5479" y="1040"/>
              <a:ext cx="1538" cy="3432"/>
            </a:xfrm>
            <a:custGeom>
              <a:avLst/>
              <a:gdLst/>
              <a:ahLst/>
              <a:cxnLst/>
              <a:rect l="l" t="t" r="r" b="b"/>
              <a:pathLst>
                <a:path w="976515" h="2179550">
                  <a:moveTo>
                    <a:pt x="721" y="827023"/>
                  </a:moveTo>
                  <a:lnTo>
                    <a:pt x="431684" y="510647"/>
                  </a:lnTo>
                  <a:lnTo>
                    <a:pt x="976515" y="2179550"/>
                  </a:lnTo>
                  <a:cubicBezTo>
                    <a:pt x="546432" y="2038102"/>
                    <a:pt x="209395" y="1700327"/>
                    <a:pt x="68889" y="1269935"/>
                  </a:cubicBezTo>
                  <a:cubicBezTo>
                    <a:pt x="21613" y="1125121"/>
                    <a:pt x="-1513" y="975644"/>
                    <a:pt x="721" y="827023"/>
                  </a:cubicBezTo>
                  <a:close/>
                  <a:moveTo>
                    <a:pt x="251160" y="21907"/>
                  </a:moveTo>
                  <a:cubicBezTo>
                    <a:pt x="254984" y="14076"/>
                    <a:pt x="259946" y="7019"/>
                    <a:pt x="264978" y="0"/>
                  </a:cubicBezTo>
                  <a:lnTo>
                    <a:pt x="265768" y="2419"/>
                  </a:lnTo>
                  <a:close/>
                  <a:moveTo>
                    <a:pt x="5323" y="716406"/>
                  </a:moveTo>
                  <a:lnTo>
                    <a:pt x="203" y="802696"/>
                  </a:lnTo>
                  <a:cubicBezTo>
                    <a:pt x="-574" y="773801"/>
                    <a:pt x="833" y="744974"/>
                    <a:pt x="5323" y="716406"/>
                  </a:cubicBezTo>
                  <a:close/>
                  <a:moveTo>
                    <a:pt x="164474" y="164768"/>
                  </a:moveTo>
                  <a:cubicBezTo>
                    <a:pt x="175948" y="140419"/>
                    <a:pt x="189215" y="116946"/>
                    <a:pt x="205085" y="94955"/>
                  </a:cubicBezTo>
                  <a:close/>
                  <a:moveTo>
                    <a:pt x="27800" y="553402"/>
                  </a:moveTo>
                  <a:lnTo>
                    <a:pt x="12987" y="636081"/>
                  </a:lnTo>
                  <a:cubicBezTo>
                    <a:pt x="15579" y="608141"/>
                    <a:pt x="20198" y="580481"/>
                    <a:pt x="27800" y="553402"/>
                  </a:cubicBezTo>
                  <a:close/>
                  <a:moveTo>
                    <a:pt x="95615" y="315745"/>
                  </a:moveTo>
                  <a:cubicBezTo>
                    <a:pt x="104369" y="289819"/>
                    <a:pt x="114984" y="264570"/>
                    <a:pt x="128372" y="240524"/>
                  </a:cubicBezTo>
                  <a:close/>
                  <a:moveTo>
                    <a:pt x="49968" y="450037"/>
                  </a:moveTo>
                  <a:cubicBezTo>
                    <a:pt x="55212" y="431044"/>
                    <a:pt x="60853" y="412148"/>
                    <a:pt x="69001" y="394042"/>
                  </a:cubicBezTo>
                  <a:lnTo>
                    <a:pt x="44988" y="473257"/>
                  </a:lnTo>
                  <a:cubicBezTo>
                    <a:pt x="45822" y="465305"/>
                    <a:pt x="47863" y="457663"/>
                    <a:pt x="49968" y="450037"/>
                  </a:cubicBez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弦形 23"/>
            <p:cNvSpPr/>
            <p:nvPr/>
          </p:nvSpPr>
          <p:spPr>
            <a:xfrm rot="8633980">
              <a:off x="7265" y="1114"/>
              <a:ext cx="1538" cy="3432"/>
            </a:xfrm>
            <a:custGeom>
              <a:avLst/>
              <a:gdLst/>
              <a:ahLst/>
              <a:cxnLst/>
              <a:rect l="l" t="t" r="r" b="b"/>
              <a:pathLst>
                <a:path w="976536" h="2179550">
                  <a:moveTo>
                    <a:pt x="249861" y="24000"/>
                  </a:moveTo>
                  <a:cubicBezTo>
                    <a:pt x="254056" y="15428"/>
                    <a:pt x="259486" y="7692"/>
                    <a:pt x="264999" y="0"/>
                  </a:cubicBezTo>
                  <a:lnTo>
                    <a:pt x="265828" y="2540"/>
                  </a:lnTo>
                  <a:close/>
                  <a:moveTo>
                    <a:pt x="163416" y="167032"/>
                  </a:moveTo>
                  <a:cubicBezTo>
                    <a:pt x="174787" y="142557"/>
                    <a:pt x="188047" y="119005"/>
                    <a:pt x="203874" y="96907"/>
                  </a:cubicBezTo>
                  <a:close/>
                  <a:moveTo>
                    <a:pt x="94823" y="318135"/>
                  </a:moveTo>
                  <a:cubicBezTo>
                    <a:pt x="103445" y="292133"/>
                    <a:pt x="114026" y="266843"/>
                    <a:pt x="127341" y="242733"/>
                  </a:cubicBezTo>
                  <a:close/>
                  <a:moveTo>
                    <a:pt x="44478" y="475734"/>
                  </a:moveTo>
                  <a:cubicBezTo>
                    <a:pt x="50087" y="448680"/>
                    <a:pt x="57722" y="422126"/>
                    <a:pt x="68204" y="396450"/>
                  </a:cubicBezTo>
                  <a:close/>
                  <a:moveTo>
                    <a:pt x="12765" y="638620"/>
                  </a:moveTo>
                  <a:cubicBezTo>
                    <a:pt x="15203" y="610692"/>
                    <a:pt x="19766" y="583054"/>
                    <a:pt x="27267" y="555983"/>
                  </a:cubicBezTo>
                  <a:close/>
                  <a:moveTo>
                    <a:pt x="279" y="805278"/>
                  </a:moveTo>
                  <a:cubicBezTo>
                    <a:pt x="-651" y="776449"/>
                    <a:pt x="698" y="747685"/>
                    <a:pt x="5080" y="719171"/>
                  </a:cubicBezTo>
                  <a:close/>
                  <a:moveTo>
                    <a:pt x="537404" y="1943065"/>
                  </a:moveTo>
                  <a:cubicBezTo>
                    <a:pt x="321313" y="1771747"/>
                    <a:pt x="156726" y="1538930"/>
                    <a:pt x="68910" y="1269935"/>
                  </a:cubicBezTo>
                  <a:cubicBezTo>
                    <a:pt x="22163" y="1126742"/>
                    <a:pt x="-971" y="978990"/>
                    <a:pt x="847" y="832007"/>
                  </a:cubicBezTo>
                  <a:lnTo>
                    <a:pt x="432413" y="512816"/>
                  </a:lnTo>
                  <a:lnTo>
                    <a:pt x="976536" y="2179550"/>
                  </a:lnTo>
                  <a:cubicBezTo>
                    <a:pt x="815255" y="2126507"/>
                    <a:pt x="667058" y="2045856"/>
                    <a:pt x="537404" y="1943065"/>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弦形 26"/>
            <p:cNvSpPr/>
            <p:nvPr/>
          </p:nvSpPr>
          <p:spPr>
            <a:xfrm rot="12929543">
              <a:off x="7756" y="2827"/>
              <a:ext cx="1539" cy="3432"/>
            </a:xfrm>
            <a:custGeom>
              <a:avLst/>
              <a:gdLst/>
              <a:ahLst/>
              <a:cxnLst/>
              <a:rect l="l" t="t" r="r" b="b"/>
              <a:pathLst>
                <a:path w="976966" h="2179550">
                  <a:moveTo>
                    <a:pt x="259407" y="9548"/>
                  </a:moveTo>
                  <a:cubicBezTo>
                    <a:pt x="261061" y="6119"/>
                    <a:pt x="263239" y="3056"/>
                    <a:pt x="265429" y="0"/>
                  </a:cubicBezTo>
                  <a:lnTo>
                    <a:pt x="265856" y="1307"/>
                  </a:lnTo>
                  <a:close/>
                  <a:moveTo>
                    <a:pt x="171270" y="151452"/>
                  </a:moveTo>
                  <a:cubicBezTo>
                    <a:pt x="182997" y="128666"/>
                    <a:pt x="195840" y="106416"/>
                    <a:pt x="211358" y="85725"/>
                  </a:cubicBezTo>
                  <a:close/>
                  <a:moveTo>
                    <a:pt x="100836" y="301712"/>
                  </a:moveTo>
                  <a:cubicBezTo>
                    <a:pt x="110271" y="276716"/>
                    <a:pt x="120885" y="252146"/>
                    <a:pt x="134381" y="228862"/>
                  </a:cubicBezTo>
                  <a:close/>
                  <a:moveTo>
                    <a:pt x="48554" y="458734"/>
                  </a:moveTo>
                  <a:cubicBezTo>
                    <a:pt x="55239" y="432038"/>
                    <a:pt x="63171" y="405657"/>
                    <a:pt x="74139" y="380253"/>
                  </a:cubicBezTo>
                  <a:close/>
                  <a:moveTo>
                    <a:pt x="14855" y="621226"/>
                  </a:moveTo>
                  <a:cubicBezTo>
                    <a:pt x="18484" y="592975"/>
                    <a:pt x="23483" y="564927"/>
                    <a:pt x="31654" y="537532"/>
                  </a:cubicBezTo>
                  <a:close/>
                  <a:moveTo>
                    <a:pt x="334" y="787642"/>
                  </a:moveTo>
                  <a:cubicBezTo>
                    <a:pt x="569" y="757672"/>
                    <a:pt x="2380" y="727776"/>
                    <a:pt x="7511" y="698199"/>
                  </a:cubicBezTo>
                  <a:close/>
                  <a:moveTo>
                    <a:pt x="976966" y="2179550"/>
                  </a:moveTo>
                  <a:cubicBezTo>
                    <a:pt x="546883" y="2038102"/>
                    <a:pt x="209846" y="1700327"/>
                    <a:pt x="69340" y="1269935"/>
                  </a:cubicBezTo>
                  <a:cubicBezTo>
                    <a:pt x="18998" y="1115730"/>
                    <a:pt x="-3959" y="956238"/>
                    <a:pt x="558" y="798143"/>
                  </a:cubicBezTo>
                  <a:lnTo>
                    <a:pt x="427961" y="497862"/>
                  </a:lnTo>
                  <a:close/>
                </a:path>
              </a:pathLst>
            </a:custGeom>
            <a:solidFill>
              <a:srgbClr val="95BC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4" name="弦形 30"/>
            <p:cNvSpPr/>
            <p:nvPr/>
          </p:nvSpPr>
          <p:spPr>
            <a:xfrm rot="17308887">
              <a:off x="6246" y="3835"/>
              <a:ext cx="1538" cy="3432"/>
            </a:xfrm>
            <a:custGeom>
              <a:avLst/>
              <a:gdLst/>
              <a:ahLst/>
              <a:cxnLst/>
              <a:rect l="l" t="t" r="r" b="b"/>
              <a:pathLst>
                <a:path w="976545" h="2179550">
                  <a:moveTo>
                    <a:pt x="5001" y="720091"/>
                  </a:moveTo>
                  <a:lnTo>
                    <a:pt x="309" y="806257"/>
                  </a:lnTo>
                  <a:cubicBezTo>
                    <a:pt x="-678" y="777410"/>
                    <a:pt x="653" y="748627"/>
                    <a:pt x="5001" y="720091"/>
                  </a:cubicBezTo>
                  <a:close/>
                  <a:moveTo>
                    <a:pt x="27092" y="556842"/>
                  </a:moveTo>
                  <a:lnTo>
                    <a:pt x="12683" y="639580"/>
                  </a:lnTo>
                  <a:cubicBezTo>
                    <a:pt x="15068" y="611617"/>
                    <a:pt x="19618" y="583948"/>
                    <a:pt x="27092" y="556842"/>
                  </a:cubicBezTo>
                  <a:close/>
                  <a:moveTo>
                    <a:pt x="67939" y="397256"/>
                  </a:moveTo>
                  <a:lnTo>
                    <a:pt x="44287" y="476668"/>
                  </a:lnTo>
                  <a:cubicBezTo>
                    <a:pt x="49850" y="449567"/>
                    <a:pt x="57477" y="422975"/>
                    <a:pt x="67939" y="397256"/>
                  </a:cubicBezTo>
                  <a:close/>
                  <a:moveTo>
                    <a:pt x="126994" y="243479"/>
                  </a:moveTo>
                  <a:lnTo>
                    <a:pt x="94527" y="319034"/>
                  </a:lnTo>
                  <a:cubicBezTo>
                    <a:pt x="103111" y="292975"/>
                    <a:pt x="113691" y="267640"/>
                    <a:pt x="126994" y="243479"/>
                  </a:cubicBezTo>
                  <a:close/>
                  <a:moveTo>
                    <a:pt x="203462" y="97574"/>
                  </a:moveTo>
                  <a:lnTo>
                    <a:pt x="163020" y="167881"/>
                  </a:lnTo>
                  <a:cubicBezTo>
                    <a:pt x="174366" y="143337"/>
                    <a:pt x="187636" y="119733"/>
                    <a:pt x="203462" y="97574"/>
                  </a:cubicBezTo>
                  <a:close/>
                  <a:moveTo>
                    <a:pt x="432679" y="513603"/>
                  </a:moveTo>
                  <a:lnTo>
                    <a:pt x="976545" y="2179550"/>
                  </a:lnTo>
                  <a:cubicBezTo>
                    <a:pt x="546462" y="2038102"/>
                    <a:pt x="209425" y="1700327"/>
                    <a:pt x="68919" y="1269935"/>
                  </a:cubicBezTo>
                  <a:cubicBezTo>
                    <a:pt x="22365" y="1127332"/>
                    <a:pt x="-771" y="980208"/>
                    <a:pt x="895" y="833822"/>
                  </a:cubicBezTo>
                  <a:close/>
                  <a:moveTo>
                    <a:pt x="265008" y="0"/>
                  </a:moveTo>
                  <a:lnTo>
                    <a:pt x="265851" y="2581"/>
                  </a:lnTo>
                  <a:lnTo>
                    <a:pt x="249376" y="24783"/>
                  </a:lnTo>
                  <a:cubicBezTo>
                    <a:pt x="253709" y="15934"/>
                    <a:pt x="259314" y="7943"/>
                    <a:pt x="265008" y="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5" name="弦形 32"/>
            <p:cNvSpPr/>
            <p:nvPr/>
          </p:nvSpPr>
          <p:spPr>
            <a:xfrm>
              <a:off x="4853" y="2723"/>
              <a:ext cx="1538" cy="3432"/>
            </a:xfrm>
            <a:custGeom>
              <a:avLst/>
              <a:gdLst/>
              <a:ahLst/>
              <a:cxnLst/>
              <a:rect l="l" t="t" r="r" b="b"/>
              <a:pathLst>
                <a:path w="976499" h="2179550">
                  <a:moveTo>
                    <a:pt x="5707" y="712205"/>
                  </a:moveTo>
                  <a:lnTo>
                    <a:pt x="105" y="798818"/>
                  </a:lnTo>
                  <a:cubicBezTo>
                    <a:pt x="-432" y="769809"/>
                    <a:pt x="1062" y="740870"/>
                    <a:pt x="5707" y="712205"/>
                  </a:cubicBezTo>
                  <a:close/>
                  <a:moveTo>
                    <a:pt x="28614" y="549532"/>
                  </a:moveTo>
                  <a:lnTo>
                    <a:pt x="13335" y="632264"/>
                  </a:lnTo>
                  <a:cubicBezTo>
                    <a:pt x="16169" y="604311"/>
                    <a:pt x="20870" y="576621"/>
                    <a:pt x="28614" y="549532"/>
                  </a:cubicBezTo>
                  <a:close/>
                  <a:moveTo>
                    <a:pt x="430604" y="507387"/>
                  </a:moveTo>
                  <a:lnTo>
                    <a:pt x="976499" y="2179550"/>
                  </a:lnTo>
                  <a:cubicBezTo>
                    <a:pt x="546416" y="2038102"/>
                    <a:pt x="209379" y="1700327"/>
                    <a:pt x="68873" y="1269935"/>
                  </a:cubicBezTo>
                  <a:cubicBezTo>
                    <a:pt x="20807" y="1122700"/>
                    <a:pt x="-2295" y="970645"/>
                    <a:pt x="546" y="819579"/>
                  </a:cubicBezTo>
                  <a:close/>
                  <a:moveTo>
                    <a:pt x="70200" y="390469"/>
                  </a:moveTo>
                  <a:lnTo>
                    <a:pt x="45771" y="469532"/>
                  </a:lnTo>
                  <a:cubicBezTo>
                    <a:pt x="51756" y="442576"/>
                    <a:pt x="59507" y="416061"/>
                    <a:pt x="70200" y="390469"/>
                  </a:cubicBezTo>
                  <a:close/>
                  <a:moveTo>
                    <a:pt x="129902" y="237280"/>
                  </a:moveTo>
                  <a:lnTo>
                    <a:pt x="96821" y="312151"/>
                  </a:lnTo>
                  <a:cubicBezTo>
                    <a:pt x="105771" y="286369"/>
                    <a:pt x="116427" y="261208"/>
                    <a:pt x="129902" y="237280"/>
                  </a:cubicBezTo>
                  <a:close/>
                  <a:moveTo>
                    <a:pt x="206847" y="92135"/>
                  </a:moveTo>
                  <a:lnTo>
                    <a:pt x="166080" y="161365"/>
                  </a:lnTo>
                  <a:cubicBezTo>
                    <a:pt x="177693" y="137249"/>
                    <a:pt x="190948" y="113935"/>
                    <a:pt x="206847" y="92135"/>
                  </a:cubicBezTo>
                  <a:close/>
                  <a:moveTo>
                    <a:pt x="264962" y="0"/>
                  </a:moveTo>
                  <a:lnTo>
                    <a:pt x="265680" y="2200"/>
                  </a:lnTo>
                  <a:lnTo>
                    <a:pt x="253131" y="18758"/>
                  </a:lnTo>
                  <a:cubicBezTo>
                    <a:pt x="256399" y="12045"/>
                    <a:pt x="260655" y="6008"/>
                    <a:pt x="264962"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 name="矩形 55"/>
            <p:cNvSpPr/>
            <p:nvPr/>
          </p:nvSpPr>
          <p:spPr>
            <a:xfrm>
              <a:off x="5364" y="2349"/>
              <a:ext cx="1099" cy="752"/>
            </a:xfrm>
            <a:prstGeom prst="rect">
              <a:avLst/>
            </a:prstGeom>
          </p:spPr>
          <p:txBody>
            <a:bodyPr wrap="square">
              <a:spAutoFit/>
            </a:bodyPr>
            <a:lstStyle/>
            <a:p>
              <a:pPr algn="ctr"/>
              <a:r>
                <a:rPr lang="en-US" altLang="zh-CN"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01</a:t>
              </a:r>
              <a:endParaRPr lang="en-US" altLang="zh-CN"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 name="矩形 56"/>
            <p:cNvSpPr/>
            <p:nvPr/>
          </p:nvSpPr>
          <p:spPr>
            <a:xfrm>
              <a:off x="7597" y="2349"/>
              <a:ext cx="1099" cy="752"/>
            </a:xfrm>
            <a:prstGeom prst="rect">
              <a:avLst/>
            </a:prstGeom>
          </p:spPr>
          <p:txBody>
            <a:bodyPr wrap="square">
              <a:spAutoFit/>
            </a:bodyPr>
            <a:lstStyle/>
            <a:p>
              <a:pPr algn="ctr"/>
              <a:r>
                <a:rPr lang="en-US" altLang="zh-CN"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02</a:t>
              </a:r>
              <a:endParaRPr lang="en-US" altLang="zh-CN"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8" name="矩形 57"/>
            <p:cNvSpPr/>
            <p:nvPr/>
          </p:nvSpPr>
          <p:spPr>
            <a:xfrm>
              <a:off x="4854" y="4327"/>
              <a:ext cx="1099" cy="752"/>
            </a:xfrm>
            <a:prstGeom prst="rect">
              <a:avLst/>
            </a:prstGeom>
          </p:spPr>
          <p:txBody>
            <a:bodyPr wrap="square">
              <a:spAutoFit/>
            </a:bodyPr>
            <a:lstStyle/>
            <a:p>
              <a:pPr algn="ctr"/>
              <a:r>
                <a:rPr lang="en-US" altLang="zh-CN"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05</a:t>
              </a:r>
              <a:endParaRPr lang="en-US" altLang="zh-CN"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9" name="矩形 58"/>
            <p:cNvSpPr/>
            <p:nvPr/>
          </p:nvSpPr>
          <p:spPr>
            <a:xfrm>
              <a:off x="8221" y="4329"/>
              <a:ext cx="1099" cy="752"/>
            </a:xfrm>
            <a:prstGeom prst="rect">
              <a:avLst/>
            </a:prstGeom>
          </p:spPr>
          <p:txBody>
            <a:bodyPr wrap="square">
              <a:spAutoFit/>
            </a:bodyPr>
            <a:lstStyle/>
            <a:p>
              <a:pPr algn="ctr"/>
              <a:r>
                <a:rPr lang="en-US" altLang="zh-CN"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endParaRPr lang="en-US" altLang="zh-CN"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0" name="矩形 59"/>
            <p:cNvSpPr/>
            <p:nvPr/>
          </p:nvSpPr>
          <p:spPr>
            <a:xfrm>
              <a:off x="6594" y="5469"/>
              <a:ext cx="1099" cy="752"/>
            </a:xfrm>
            <a:prstGeom prst="rect">
              <a:avLst/>
            </a:prstGeom>
          </p:spPr>
          <p:txBody>
            <a:bodyPr wrap="square">
              <a:spAutoFit/>
            </a:bodyPr>
            <a:lstStyle/>
            <a:p>
              <a:pPr algn="ctr"/>
              <a:r>
                <a:rPr lang="en-US" altLang="zh-CN"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04</a:t>
              </a:r>
              <a:endParaRPr lang="en-US" altLang="zh-CN"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 name="矩形 60"/>
            <p:cNvSpPr/>
            <p:nvPr/>
          </p:nvSpPr>
          <p:spPr>
            <a:xfrm>
              <a:off x="6111" y="3557"/>
              <a:ext cx="2065" cy="984"/>
            </a:xfrm>
            <a:prstGeom prst="rect">
              <a:avLst/>
            </a:prstGeom>
          </p:spPr>
          <p:txBody>
            <a:bodyPr wrap="square">
              <a:spAutoFit/>
            </a:bodyPr>
            <a:lstStyle/>
            <a:p>
              <a:pPr algn="ctr"/>
              <a:r>
                <a:rPr lang="en-US" altLang="zh-CN" sz="1400" b="1">
                  <a:solidFill>
                    <a:schemeClr val="tx1">
                      <a:lumMod val="75000"/>
                      <a:lumOff val="25000"/>
                    </a:schemeClr>
                  </a:solidFill>
                  <a:latin typeface="Times New Roman" panose="02020603050405020304" charset="0"/>
                  <a:ea typeface="微软雅黑" panose="020B0503020204020204" pitchFamily="34" charset="-122"/>
                  <a:sym typeface="微软雅黑" panose="020B0503020204020204" pitchFamily="34" charset="-122"/>
                </a:rPr>
                <a:t>Lorem Ipsum</a:t>
              </a:r>
              <a:endParaRPr lang="en-US" altLang="zh-CN" sz="1400" b="1" dirty="0">
                <a:solidFill>
                  <a:schemeClr val="tx1">
                    <a:lumMod val="75000"/>
                    <a:lumOff val="25000"/>
                  </a:schemeClr>
                </a:solidFill>
                <a:latin typeface="Times New Roman" panose="02020603050405020304" charset="0"/>
                <a:ea typeface="微软雅黑" panose="020B0503020204020204" pitchFamily="34" charset="-122"/>
                <a:sym typeface="微软雅黑" panose="020B0503020204020204" pitchFamily="34" charset="-122"/>
              </a:endParaRPr>
            </a:p>
          </p:txBody>
        </p:sp>
      </p:grpSp>
      <p:sp>
        <p:nvSpPr>
          <p:cNvPr id="63" name="矩形 62"/>
          <p:cNvSpPr/>
          <p:nvPr/>
        </p:nvSpPr>
        <p:spPr>
          <a:xfrm>
            <a:off x="1149019" y="906547"/>
            <a:ext cx="1938024" cy="306705"/>
          </a:xfrm>
          <a:prstGeom prst="rect">
            <a:avLst/>
          </a:prstGeom>
        </p:spPr>
        <p:txBody>
          <a:bodyPr wrap="square">
            <a:spAutoFit/>
          </a:bodyPr>
          <a:lstStyle/>
          <a:p>
            <a:r>
              <a:rPr lang="en-US" altLang="zh-CN" sz="1400" b="1">
                <a:solidFill>
                  <a:srgbClr val="95BC49"/>
                </a:solidFill>
                <a:latin typeface="Times New Roman" panose="02020603050405020304" charset="0"/>
                <a:ea typeface="微软雅黑" panose="020B0503020204020204" pitchFamily="34" charset="-122"/>
                <a:sym typeface="微软雅黑" panose="020B0503020204020204" pitchFamily="34" charset="-122"/>
              </a:rPr>
              <a:t>01.</a:t>
            </a:r>
            <a:r>
              <a:rPr lang="zh-CN" altLang="en-US" sz="1400" b="1" dirty="0">
                <a:solidFill>
                  <a:srgbClr val="95BC49"/>
                </a:solidFill>
                <a:latin typeface="Times New Roman" panose="02020603050405020304" charset="0"/>
                <a:ea typeface="微软雅黑" panose="020B0503020204020204" pitchFamily="34" charset="-122"/>
                <a:sym typeface="+mn-ea"/>
              </a:rPr>
              <a:t>直接雷</a:t>
            </a:r>
            <a:endParaRPr lang="zh-CN" altLang="en-US" sz="1400" b="1" dirty="0">
              <a:solidFill>
                <a:srgbClr val="95BC49"/>
              </a:solidFill>
              <a:latin typeface="Times New Roman" panose="02020603050405020304" charset="0"/>
              <a:ea typeface="微软雅黑" panose="020B0503020204020204" pitchFamily="34" charset="-122"/>
              <a:sym typeface="+mn-ea"/>
            </a:endParaRPr>
          </a:p>
        </p:txBody>
      </p:sp>
      <p:sp>
        <p:nvSpPr>
          <p:cNvPr id="64" name="TextBox 63"/>
          <p:cNvSpPr txBox="1"/>
          <p:nvPr/>
        </p:nvSpPr>
        <p:spPr>
          <a:xfrm>
            <a:off x="453390" y="1228090"/>
            <a:ext cx="2893060" cy="1014730"/>
          </a:xfrm>
          <a:prstGeom prst="rect">
            <a:avLst/>
          </a:prstGeom>
          <a:noFill/>
        </p:spPr>
        <p:txBody>
          <a:bodyPr wrap="square" rtlCol="0">
            <a:spAutoFit/>
          </a:bodyPr>
          <a:lstStyle/>
          <a:p>
            <a:pPr eaLnBrk="1" hangingPunct="1">
              <a:lnSpc>
                <a:spcPct val="100000"/>
              </a:lnSpc>
              <a:buNone/>
            </a:pPr>
            <a:r>
              <a:rPr lang="zh-CN" altLang="en-US" sz="1200" dirty="0">
                <a:latin typeface="Times New Roman" panose="02020603050405020304" charset="0"/>
                <a:ea typeface="微软雅黑" panose="020B0503020204020204" pitchFamily="34" charset="-122"/>
                <a:sym typeface="+mn-ea"/>
              </a:rPr>
              <a:t>它的破坏力十分巨大，若不能迅速将其泻放入大地，将导致放电通道内的物体、建筑物、设施、人畜遭受严重的破坏或损害——火灾、建筑物损坏、电子电气系统摧毁，甚至危及人畜的生命安全。</a:t>
            </a:r>
            <a:endParaRPr lang="zh-CN" altLang="en-US" sz="1200" dirty="0">
              <a:solidFill>
                <a:schemeClr val="tx1">
                  <a:lumMod val="50000"/>
                  <a:lumOff val="50000"/>
                </a:schemeClr>
              </a:solidFill>
              <a:latin typeface="Times New Roman" panose="02020603050405020304" charset="0"/>
              <a:ea typeface="微软雅黑" panose="020B0503020204020204" pitchFamily="34" charset="-122"/>
              <a:sym typeface="+mn-ea"/>
            </a:endParaRPr>
          </a:p>
        </p:txBody>
      </p:sp>
      <p:sp>
        <p:nvSpPr>
          <p:cNvPr id="65" name="矩形 64"/>
          <p:cNvSpPr/>
          <p:nvPr/>
        </p:nvSpPr>
        <p:spPr>
          <a:xfrm>
            <a:off x="929944" y="2282665"/>
            <a:ext cx="1938024" cy="273685"/>
          </a:xfrm>
          <a:prstGeom prst="rect">
            <a:avLst/>
          </a:prstGeom>
        </p:spPr>
        <p:txBody>
          <a:bodyPr wrap="square">
            <a:spAutoFit/>
          </a:bodyPr>
          <a:lstStyle/>
          <a:p>
            <a:pPr eaLnBrk="1" hangingPunct="1">
              <a:lnSpc>
                <a:spcPct val="85000"/>
              </a:lnSpc>
            </a:pPr>
            <a:r>
              <a:rPr lang="en-US" altLang="zh-CN" sz="1400" b="1">
                <a:solidFill>
                  <a:srgbClr val="77933C"/>
                </a:solidFill>
                <a:latin typeface="Times New Roman" panose="02020603050405020304" charset="0"/>
                <a:ea typeface="微软雅黑" panose="020B0503020204020204" pitchFamily="34" charset="-122"/>
                <a:sym typeface="微软雅黑" panose="020B0503020204020204" pitchFamily="34" charset="-122"/>
              </a:rPr>
              <a:t>05.</a:t>
            </a:r>
            <a:r>
              <a:rPr lang="zh-CN" altLang="en-US" sz="1400" b="1" dirty="0">
                <a:solidFill>
                  <a:srgbClr val="77933C"/>
                </a:solidFill>
                <a:latin typeface="Times New Roman" panose="02020603050405020304" charset="0"/>
                <a:ea typeface="微软雅黑" panose="020B0503020204020204" pitchFamily="34" charset="-122"/>
                <a:sym typeface="+mn-ea"/>
              </a:rPr>
              <a:t>感应过电压</a:t>
            </a:r>
            <a:endParaRPr lang="zh-CN" altLang="en-US" sz="1400" b="1" dirty="0">
              <a:solidFill>
                <a:srgbClr val="77933C"/>
              </a:solidFill>
              <a:latin typeface="Times New Roman" panose="02020603050405020304" charset="0"/>
              <a:ea typeface="微软雅黑" panose="020B0503020204020204" pitchFamily="34" charset="-122"/>
              <a:sym typeface="+mn-ea"/>
            </a:endParaRPr>
          </a:p>
        </p:txBody>
      </p:sp>
      <p:sp>
        <p:nvSpPr>
          <p:cNvPr id="66" name="TextBox 65"/>
          <p:cNvSpPr txBox="1"/>
          <p:nvPr/>
        </p:nvSpPr>
        <p:spPr>
          <a:xfrm>
            <a:off x="38100" y="2589530"/>
            <a:ext cx="3434080" cy="1014730"/>
          </a:xfrm>
          <a:prstGeom prst="rect">
            <a:avLst/>
          </a:prstGeom>
          <a:noFill/>
        </p:spPr>
        <p:txBody>
          <a:bodyPr wrap="square" rtlCol="0">
            <a:spAutoFit/>
          </a:bodyPr>
          <a:lstStyle/>
          <a:p>
            <a:pPr marL="342900" indent="-342900" algn="l">
              <a:lnSpc>
                <a:spcPct val="100000"/>
              </a:lnSpc>
              <a:spcBef>
                <a:spcPct val="20000"/>
              </a:spcBef>
            </a:pPr>
            <a:r>
              <a:rPr lang="en-US" altLang="zh-CN" sz="1200">
                <a:latin typeface="Times New Roman" panose="02020603050405020304" charset="0"/>
                <a:ea typeface="微软雅黑" panose="020B0503020204020204" pitchFamily="34" charset="-122"/>
                <a:sym typeface="+mn-ea"/>
              </a:rPr>
              <a:t>        </a:t>
            </a:r>
            <a:r>
              <a:rPr lang="zh-CN" altLang="en-US" sz="1200">
                <a:latin typeface="Times New Roman" panose="02020603050405020304" charset="0"/>
                <a:ea typeface="微软雅黑" panose="020B0503020204020204" pitchFamily="34" charset="-122"/>
                <a:sym typeface="+mn-ea"/>
              </a:rPr>
              <a:t>因断路器的操作、电力重负荷以及感性负荷的投入和切除、系统短路故障等系统内部状态的变化而使系统参数发生改变，引起的电力系统内部电磁能量转化，从而产生内部过电压，即操作过电压。</a:t>
            </a:r>
            <a:endParaRPr lang="zh-CN" altLang="en-US" sz="1200">
              <a:solidFill>
                <a:schemeClr val="tx1">
                  <a:lumMod val="50000"/>
                  <a:lumOff val="50000"/>
                </a:schemeClr>
              </a:solidFill>
              <a:latin typeface="Times New Roman" panose="02020603050405020304" charset="0"/>
              <a:ea typeface="微软雅黑" panose="020B0503020204020204" pitchFamily="34" charset="-122"/>
              <a:sym typeface="微软雅黑" panose="020B0503020204020204" pitchFamily="34" charset="-122"/>
            </a:endParaRPr>
          </a:p>
        </p:txBody>
      </p:sp>
      <p:sp>
        <p:nvSpPr>
          <p:cNvPr id="67" name="矩形 66"/>
          <p:cNvSpPr/>
          <p:nvPr/>
        </p:nvSpPr>
        <p:spPr>
          <a:xfrm>
            <a:off x="6139258" y="464819"/>
            <a:ext cx="1938024" cy="306705"/>
          </a:xfrm>
          <a:prstGeom prst="rect">
            <a:avLst/>
          </a:prstGeom>
        </p:spPr>
        <p:txBody>
          <a:bodyPr wrap="square">
            <a:spAutoFit/>
          </a:bodyPr>
          <a:lstStyle/>
          <a:p>
            <a:r>
              <a:rPr lang="en-US" altLang="zh-CN" sz="1400" b="1">
                <a:solidFill>
                  <a:srgbClr val="95BC49"/>
                </a:solidFill>
                <a:latin typeface="Times New Roman" panose="02020603050405020304" charset="0"/>
                <a:ea typeface="微软雅黑" panose="020B0503020204020204" pitchFamily="34" charset="-122"/>
                <a:sym typeface="微软雅黑" panose="020B0503020204020204" pitchFamily="34" charset="-122"/>
              </a:rPr>
              <a:t>02.</a:t>
            </a:r>
            <a:r>
              <a:rPr lang="zh-CN" altLang="en-US" sz="1400" b="1" dirty="0">
                <a:solidFill>
                  <a:srgbClr val="95BC49"/>
                </a:solidFill>
                <a:latin typeface="Times New Roman" panose="02020603050405020304" charset="0"/>
                <a:ea typeface="微软雅黑" panose="020B0503020204020204" pitchFamily="34" charset="-122"/>
                <a:sym typeface="+mn-ea"/>
              </a:rPr>
              <a:t>雷电波侵入</a:t>
            </a:r>
            <a:endParaRPr lang="zh-CN" altLang="en-US" sz="1400" b="1" dirty="0">
              <a:solidFill>
                <a:srgbClr val="95BC49"/>
              </a:solidFill>
              <a:latin typeface="Times New Roman" panose="02020603050405020304" charset="0"/>
              <a:ea typeface="微软雅黑" panose="020B0503020204020204" pitchFamily="34" charset="-122"/>
              <a:sym typeface="+mn-ea"/>
            </a:endParaRPr>
          </a:p>
        </p:txBody>
      </p:sp>
      <p:sp>
        <p:nvSpPr>
          <p:cNvPr id="68" name="TextBox 67"/>
          <p:cNvSpPr txBox="1"/>
          <p:nvPr/>
        </p:nvSpPr>
        <p:spPr>
          <a:xfrm>
            <a:off x="5932805" y="787400"/>
            <a:ext cx="2726690" cy="1014730"/>
          </a:xfrm>
          <a:prstGeom prst="rect">
            <a:avLst/>
          </a:prstGeom>
          <a:noFill/>
        </p:spPr>
        <p:txBody>
          <a:bodyPr wrap="square" rtlCol="0">
            <a:spAutoFit/>
          </a:bodyPr>
          <a:lstStyle/>
          <a:p>
            <a:pPr eaLnBrk="1" hangingPunct="1">
              <a:lnSpc>
                <a:spcPct val="100000"/>
              </a:lnSpc>
              <a:buNone/>
            </a:pPr>
            <a:r>
              <a:rPr lang="zh-CN" altLang="en-US" sz="1200" dirty="0">
                <a:latin typeface="Times New Roman" panose="02020603050405020304" charset="0"/>
                <a:ea typeface="微软雅黑" panose="020B0503020204020204" pitchFamily="34" charset="-122"/>
                <a:sym typeface="+mn-ea"/>
              </a:rPr>
              <a:t>雷电不直接放电在建筑和设备本身，而是对布放在建筑物外部的线缆放电。线缆上的雷电波或过电压几乎以光速沿着电缆线路扩散，侵入并危及室内电子设备和自动化控制等各个系统。</a:t>
            </a:r>
            <a:endParaRPr lang="zh-CN" altLang="en-US" sz="1200" dirty="0">
              <a:solidFill>
                <a:schemeClr val="tx1">
                  <a:lumMod val="50000"/>
                  <a:lumOff val="50000"/>
                </a:schemeClr>
              </a:solidFill>
              <a:latin typeface="Times New Roman" panose="02020603050405020304" charset="0"/>
              <a:ea typeface="微软雅黑" panose="020B0503020204020204" pitchFamily="34" charset="-122"/>
              <a:sym typeface="+mn-ea"/>
            </a:endParaRPr>
          </a:p>
        </p:txBody>
      </p:sp>
      <p:sp>
        <p:nvSpPr>
          <p:cNvPr id="69" name="矩形 68"/>
          <p:cNvSpPr/>
          <p:nvPr/>
        </p:nvSpPr>
        <p:spPr>
          <a:xfrm>
            <a:off x="6139180" y="1692275"/>
            <a:ext cx="2302510" cy="306705"/>
          </a:xfrm>
          <a:prstGeom prst="rect">
            <a:avLst/>
          </a:prstGeom>
        </p:spPr>
        <p:txBody>
          <a:bodyPr wrap="square">
            <a:spAutoFit/>
          </a:bodyPr>
          <a:lstStyle/>
          <a:p>
            <a:r>
              <a:rPr lang="en-US" altLang="zh-CN" sz="1400" b="1">
                <a:solidFill>
                  <a:srgbClr val="77933C"/>
                </a:solidFill>
                <a:latin typeface="Times New Roman" panose="02020603050405020304" charset="0"/>
                <a:ea typeface="微软雅黑" panose="020B0503020204020204" pitchFamily="34" charset="-122"/>
                <a:sym typeface="微软雅黑" panose="020B0503020204020204" pitchFamily="34" charset="-122"/>
              </a:rPr>
              <a:t>03.</a:t>
            </a:r>
            <a:r>
              <a:rPr lang="zh-CN" altLang="en-US" sz="1400" b="1" dirty="0">
                <a:solidFill>
                  <a:srgbClr val="77933C"/>
                </a:solidFill>
                <a:latin typeface="Times New Roman" panose="02020603050405020304" charset="0"/>
                <a:ea typeface="微软雅黑" panose="020B0503020204020204" pitchFamily="34" charset="-122"/>
                <a:sym typeface="+mn-ea"/>
              </a:rPr>
              <a:t>系统内部操作过电压</a:t>
            </a:r>
            <a:endParaRPr lang="zh-CN" altLang="en-US" sz="1400" b="1" dirty="0">
              <a:solidFill>
                <a:srgbClr val="77933C"/>
              </a:solidFill>
              <a:latin typeface="Times New Roman" panose="02020603050405020304" charset="0"/>
              <a:ea typeface="微软雅黑" panose="020B0503020204020204" pitchFamily="34" charset="-122"/>
              <a:sym typeface="+mn-ea"/>
            </a:endParaRPr>
          </a:p>
        </p:txBody>
      </p:sp>
      <p:sp>
        <p:nvSpPr>
          <p:cNvPr id="70" name="TextBox 69"/>
          <p:cNvSpPr txBox="1"/>
          <p:nvPr/>
        </p:nvSpPr>
        <p:spPr>
          <a:xfrm>
            <a:off x="5932170" y="2015490"/>
            <a:ext cx="3211195" cy="1383665"/>
          </a:xfrm>
          <a:prstGeom prst="rect">
            <a:avLst/>
          </a:prstGeom>
          <a:noFill/>
        </p:spPr>
        <p:txBody>
          <a:bodyPr wrap="square" rtlCol="0">
            <a:spAutoFit/>
          </a:bodyPr>
          <a:lstStyle/>
          <a:p>
            <a:pPr eaLnBrk="1" hangingPunct="1">
              <a:lnSpc>
                <a:spcPct val="100000"/>
              </a:lnSpc>
              <a:buNone/>
            </a:pPr>
            <a:r>
              <a:rPr lang="zh-CN" altLang="en-US" sz="1200" dirty="0">
                <a:latin typeface="Times New Roman" panose="02020603050405020304" charset="0"/>
                <a:ea typeface="微软雅黑" panose="020B0503020204020204" pitchFamily="34" charset="-122"/>
                <a:sym typeface="+mn-ea"/>
              </a:rPr>
              <a:t>雷击放电于具有避雷设施的建筑物时，雷电波沿着建筑物顶部接闪器（避雷带、避雷线、避雷网或避雷针）、引下线泄放到大地的过程中，会在引下线周围形成强大的瞬变磁场，轻则造成电子设备受到干扰，数据丢失，产生误动作或暂时瘫痪；严重时可引起元器件击穿及电路板烧毁，使整个系统陷于瘫痪。</a:t>
            </a:r>
            <a:endParaRPr lang="zh-CN" altLang="en-US" sz="1200" dirty="0">
              <a:solidFill>
                <a:schemeClr val="tx1">
                  <a:lumMod val="50000"/>
                  <a:lumOff val="50000"/>
                </a:schemeClr>
              </a:solidFill>
              <a:latin typeface="Times New Roman" panose="02020603050405020304" charset="0"/>
              <a:ea typeface="微软雅黑" panose="020B0503020204020204" pitchFamily="34" charset="-122"/>
              <a:sym typeface="+mn-ea"/>
            </a:endParaRPr>
          </a:p>
        </p:txBody>
      </p:sp>
      <p:sp>
        <p:nvSpPr>
          <p:cNvPr id="71" name="矩形 70"/>
          <p:cNvSpPr/>
          <p:nvPr/>
        </p:nvSpPr>
        <p:spPr>
          <a:xfrm>
            <a:off x="3961458" y="3422103"/>
            <a:ext cx="1938024" cy="306705"/>
          </a:xfrm>
          <a:prstGeom prst="rect">
            <a:avLst/>
          </a:prstGeom>
        </p:spPr>
        <p:txBody>
          <a:bodyPr wrap="square">
            <a:spAutoFit/>
          </a:bodyPr>
          <a:lstStyle/>
          <a:p>
            <a:r>
              <a:rPr lang="en-US" altLang="zh-CN" sz="1400" b="1">
                <a:solidFill>
                  <a:srgbClr val="00B050"/>
                </a:solidFill>
                <a:latin typeface="Times New Roman" panose="02020603050405020304" charset="0"/>
                <a:ea typeface="微软雅黑" panose="020B0503020204020204" pitchFamily="34" charset="-122"/>
                <a:sym typeface="微软雅黑" panose="020B0503020204020204" pitchFamily="34" charset="-122"/>
              </a:rPr>
              <a:t>04.</a:t>
            </a:r>
            <a:r>
              <a:rPr lang="zh-CN" altLang="en-US" sz="1400" b="1" dirty="0">
                <a:solidFill>
                  <a:srgbClr val="00B050"/>
                </a:solidFill>
                <a:latin typeface="Times New Roman" panose="02020603050405020304" charset="0"/>
                <a:ea typeface="微软雅黑" panose="020B0503020204020204" pitchFamily="34" charset="-122"/>
                <a:sym typeface="+mn-ea"/>
              </a:rPr>
              <a:t>地电位反击</a:t>
            </a:r>
            <a:endParaRPr lang="zh-CN" altLang="en-US" sz="1400" b="1" dirty="0">
              <a:solidFill>
                <a:srgbClr val="00B050"/>
              </a:solidFill>
              <a:latin typeface="Times New Roman" panose="02020603050405020304" charset="0"/>
              <a:ea typeface="微软雅黑" panose="020B0503020204020204" pitchFamily="34" charset="-122"/>
              <a:sym typeface="+mn-ea"/>
            </a:endParaRPr>
          </a:p>
        </p:txBody>
      </p:sp>
      <p:sp>
        <p:nvSpPr>
          <p:cNvPr id="72" name="TextBox 71"/>
          <p:cNvSpPr txBox="1"/>
          <p:nvPr/>
        </p:nvSpPr>
        <p:spPr>
          <a:xfrm>
            <a:off x="2179955" y="3728720"/>
            <a:ext cx="5501005" cy="1290320"/>
          </a:xfrm>
          <a:prstGeom prst="rect">
            <a:avLst/>
          </a:prstGeom>
          <a:noFill/>
        </p:spPr>
        <p:txBody>
          <a:bodyPr wrap="square" rtlCol="0">
            <a:spAutoFit/>
          </a:bodyPr>
          <a:lstStyle/>
          <a:p>
            <a:pPr>
              <a:lnSpc>
                <a:spcPct val="130000"/>
              </a:lnSpc>
              <a:spcBef>
                <a:spcPts val="600"/>
              </a:spcBef>
            </a:pPr>
            <a:r>
              <a:rPr lang="zh-CN" altLang="en-US" sz="1200" dirty="0">
                <a:latin typeface="Times New Roman" panose="02020603050405020304" charset="0"/>
                <a:ea typeface="微软雅黑" panose="020B0503020204020204" pitchFamily="34" charset="-122"/>
                <a:sym typeface="+mn-ea"/>
              </a:rPr>
              <a:t>如果雷电直接击中具有避雷装置的建筑物或设施，接地网的地电位会在数微秒之内被抬高数万或数十万伏。高度破坏性的雷电流将从各种装置的接地部分，流向供电系统或各种网络信号系统，或者击穿大地绝缘而流向另一设施的供电系统或各种网络信号系统，从而反击破坏或损害电子设备。同时，在未实行等电位连接的导线回路中，可能诱发高电位而产生火花放电的危险。</a:t>
            </a:r>
            <a:endParaRPr lang="zh-CN" altLang="en-US" sz="1200" dirty="0">
              <a:solidFill>
                <a:schemeClr val="tx1">
                  <a:lumMod val="50000"/>
                  <a:lumOff val="50000"/>
                </a:schemeClr>
              </a:solidFill>
              <a:latin typeface="Times New Roman" panose="02020603050405020304" charset="0"/>
              <a:ea typeface="微软雅黑" panose="020B0503020204020204" pitchFamily="34" charset="-122"/>
              <a:sym typeface="+mn-ea"/>
            </a:endParaRPr>
          </a:p>
        </p:txBody>
      </p:sp>
    </p:spTree>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21605" y="175850"/>
            <a:ext cx="3870455" cy="398780"/>
          </a:xfrm>
          <a:prstGeom prst="rect">
            <a:avLst/>
          </a:prstGeom>
          <a:noFill/>
        </p:spPr>
        <p:txBody>
          <a:bodyPr wrap="square" rtlCol="0">
            <a:spAutoFit/>
          </a:bodyPr>
          <a:lstStyle/>
          <a:p>
            <a:pPr eaLnBrk="1" hangingPunct="1"/>
            <a:r>
              <a:rPr lang="zh-CN" altLang="en-US" sz="2000" dirty="0">
                <a:latin typeface="Times New Roman" panose="02020603050405020304" charset="0"/>
                <a:ea typeface="微软雅黑" panose="020B0503020204020204" pitchFamily="34" charset="-122"/>
                <a:sym typeface="+mn-ea"/>
              </a:rPr>
              <a:t>化工企业防雷的主要措施</a:t>
            </a:r>
            <a:endParaRPr lang="zh-CN" altLang="en-US" sz="2000" dirty="0">
              <a:solidFill>
                <a:schemeClr val="tx1">
                  <a:lumMod val="85000"/>
                  <a:lumOff val="15000"/>
                </a:schemeClr>
              </a:solidFill>
              <a:latin typeface="Times New Roman" panose="02020603050405020304" charset="0"/>
              <a:ea typeface="微软雅黑" panose="020B0503020204020204" pitchFamily="34" charset="-122"/>
              <a:sym typeface="+mn-ea"/>
            </a:endParaRPr>
          </a:p>
        </p:txBody>
      </p:sp>
      <p:cxnSp>
        <p:nvCxnSpPr>
          <p:cNvPr id="8" name="直接连接符 7"/>
          <p:cNvCxnSpPr/>
          <p:nvPr/>
        </p:nvCxnSpPr>
        <p:spPr>
          <a:xfrm>
            <a:off x="521550" y="681540"/>
            <a:ext cx="351039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3" name="弧形 12"/>
          <p:cNvSpPr/>
          <p:nvPr/>
        </p:nvSpPr>
        <p:spPr>
          <a:xfrm>
            <a:off x="3268097" y="1245543"/>
            <a:ext cx="2484276" cy="2484276"/>
          </a:xfrm>
          <a:prstGeom prst="arc">
            <a:avLst>
              <a:gd name="adj1" fmla="val 10802728"/>
              <a:gd name="adj2" fmla="val 16203320"/>
            </a:avLst>
          </a:prstGeom>
          <a:noFill/>
          <a:ln w="57150" cap="rnd">
            <a:solidFill>
              <a:srgbClr val="95BC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4" name="直接连接符 13"/>
          <p:cNvCxnSpPr/>
          <p:nvPr/>
        </p:nvCxnSpPr>
        <p:spPr>
          <a:xfrm>
            <a:off x="4006310" y="2251200"/>
            <a:ext cx="100811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006310" y="2719252"/>
            <a:ext cx="100811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823247" y="1168229"/>
            <a:ext cx="2239876" cy="306705"/>
          </a:xfrm>
          <a:prstGeom prst="rect">
            <a:avLst/>
          </a:prstGeom>
        </p:spPr>
        <p:txBody>
          <a:bodyPr wrap="square">
            <a:spAutoFit/>
          </a:bodyPr>
          <a:lstStyle/>
          <a:p>
            <a:pPr algn="ctr"/>
            <a:r>
              <a:rPr lang="en-US" sz="1400" b="1" dirty="0">
                <a:solidFill>
                  <a:srgbClr val="95BC49"/>
                </a:solidFill>
                <a:latin typeface="微软雅黑" panose="020B0503020204020204" pitchFamily="34" charset="-122"/>
                <a:ea typeface="微软雅黑" panose="020B0503020204020204" pitchFamily="34" charset="-122"/>
                <a:sym typeface="微软雅黑" panose="020B0503020204020204" pitchFamily="34" charset="-122"/>
              </a:rPr>
              <a:t>1</a:t>
            </a:r>
            <a:endParaRPr lang="en-US" sz="1400" b="1" dirty="0">
              <a:solidFill>
                <a:srgbClr val="95BC4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TextBox 16"/>
          <p:cNvSpPr txBox="1"/>
          <p:nvPr/>
        </p:nvSpPr>
        <p:spPr>
          <a:xfrm>
            <a:off x="710565" y="1658620"/>
            <a:ext cx="2400300" cy="1768475"/>
          </a:xfrm>
          <a:prstGeom prst="rect">
            <a:avLst/>
          </a:prstGeom>
          <a:noFill/>
        </p:spPr>
        <p:txBody>
          <a:bodyPr wrap="square" rtlCol="0">
            <a:spAutoFit/>
          </a:bodyPr>
          <a:lstStyle/>
          <a:p>
            <a:pPr>
              <a:lnSpc>
                <a:spcPct val="130000"/>
              </a:lnSpc>
              <a:spcBef>
                <a:spcPts val="600"/>
              </a:spcBef>
            </a:pPr>
            <a:r>
              <a:rPr lang="zh-CN" altLang="en-US" sz="1400" dirty="0" smtClean="0">
                <a:latin typeface="Times New Roman" panose="02020603050405020304" charset="0"/>
                <a:ea typeface="微软雅黑" panose="020B0503020204020204" pitchFamily="34" charset="-122"/>
                <a:sym typeface="+mn-ea"/>
              </a:rPr>
              <a:t>企业要</a:t>
            </a:r>
            <a:r>
              <a:rPr lang="zh-CN" altLang="en-US" sz="1400" dirty="0">
                <a:latin typeface="Times New Roman" panose="02020603050405020304" charset="0"/>
                <a:ea typeface="微软雅黑" panose="020B0503020204020204" pitchFamily="34" charset="-122"/>
                <a:sym typeface="+mn-ea"/>
              </a:rPr>
              <a:t>提前对所有电器仪表等设备防雷接地情况进行全面细致的摸底核查，</a:t>
            </a:r>
            <a:r>
              <a:rPr lang="en-US" altLang="x-none" sz="1400" dirty="0">
                <a:latin typeface="Times New Roman" panose="02020603050405020304" charset="0"/>
                <a:ea typeface="微软雅黑" panose="020B0503020204020204" pitchFamily="34" charset="-122"/>
                <a:sym typeface="+mn-ea"/>
              </a:rPr>
              <a:t> </a:t>
            </a:r>
            <a:r>
              <a:rPr lang="zh-CN" altLang="en-US" sz="1400" dirty="0">
                <a:latin typeface="Times New Roman" panose="02020603050405020304" charset="0"/>
                <a:ea typeface="微软雅黑" panose="020B0503020204020204" pitchFamily="34" charset="-122"/>
                <a:sym typeface="+mn-ea"/>
              </a:rPr>
              <a:t>完成防雷接地检测工作；有问题及时整改，做到无一疏漏。</a:t>
            </a:r>
            <a:br>
              <a:rPr lang="en-US" altLang="x-none" sz="1400" dirty="0">
                <a:latin typeface="Times New Roman" panose="02020603050405020304" charset="0"/>
                <a:ea typeface="微软雅黑" panose="020B0503020204020204" pitchFamily="34" charset="-122"/>
                <a:sym typeface="+mn-ea"/>
              </a:rPr>
            </a:br>
            <a:endParaRPr lang="zh-CN" altLang="en-US" sz="1400" dirty="0">
              <a:solidFill>
                <a:schemeClr val="tx1">
                  <a:lumMod val="50000"/>
                  <a:lumOff val="50000"/>
                </a:schemeClr>
              </a:solidFill>
              <a:latin typeface="Times New Roman" panose="02020603050405020304" charset="0"/>
              <a:ea typeface="微软雅黑" panose="020B0503020204020204" pitchFamily="34" charset="-122"/>
              <a:sym typeface="微软雅黑" panose="020B0503020204020204" pitchFamily="34" charset="-122"/>
            </a:endParaRPr>
          </a:p>
        </p:txBody>
      </p:sp>
      <p:grpSp>
        <p:nvGrpSpPr>
          <p:cNvPr id="18" name="组合 17"/>
          <p:cNvGrpSpPr/>
          <p:nvPr/>
        </p:nvGrpSpPr>
        <p:grpSpPr>
          <a:xfrm>
            <a:off x="963972" y="1475371"/>
            <a:ext cx="2880320" cy="2019710"/>
            <a:chOff x="1079612" y="1507889"/>
            <a:chExt cx="2880320" cy="2019710"/>
          </a:xfrm>
        </p:grpSpPr>
        <p:grpSp>
          <p:nvGrpSpPr>
            <p:cNvPr id="19" name="组合 18"/>
            <p:cNvGrpSpPr/>
            <p:nvPr/>
          </p:nvGrpSpPr>
          <p:grpSpPr>
            <a:xfrm>
              <a:off x="1079612" y="1507889"/>
              <a:ext cx="2880320" cy="775829"/>
              <a:chOff x="755576" y="1779662"/>
              <a:chExt cx="2880320" cy="360040"/>
            </a:xfrm>
          </p:grpSpPr>
          <p:cxnSp>
            <p:nvCxnSpPr>
              <p:cNvPr id="26" name="直接连接符 25"/>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flipV="1">
              <a:off x="1079612" y="2751770"/>
              <a:ext cx="2880320" cy="775829"/>
              <a:chOff x="755576" y="1779662"/>
              <a:chExt cx="2880320" cy="360040"/>
            </a:xfrm>
          </p:grpSpPr>
          <p:cxnSp>
            <p:nvCxnSpPr>
              <p:cNvPr id="24" name="直接连接符 23"/>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sp>
        <p:nvSpPr>
          <p:cNvPr id="28" name="矩形 27"/>
          <p:cNvSpPr/>
          <p:nvPr/>
        </p:nvSpPr>
        <p:spPr>
          <a:xfrm>
            <a:off x="823256" y="3188125"/>
            <a:ext cx="2239876" cy="306705"/>
          </a:xfrm>
          <a:prstGeom prst="rect">
            <a:avLst/>
          </a:prstGeom>
        </p:spPr>
        <p:txBody>
          <a:bodyPr wrap="square">
            <a:spAutoFit/>
          </a:bodyPr>
          <a:lstStyle/>
          <a:p>
            <a:pPr algn="ctr"/>
            <a:r>
              <a:rPr lang="en-US" sz="1400" b="1" dirty="0">
                <a:solidFill>
                  <a:srgbClr val="00B050"/>
                </a:solidFill>
                <a:latin typeface="微软雅黑" panose="020B0503020204020204" pitchFamily="34" charset="-122"/>
                <a:ea typeface="微软雅黑" panose="020B0503020204020204" pitchFamily="34" charset="-122"/>
                <a:sym typeface="微软雅黑" panose="020B0503020204020204" pitchFamily="34" charset="-122"/>
              </a:rPr>
              <a:t>2</a:t>
            </a:r>
            <a:endParaRPr lang="en-US" sz="1400" b="1" dirty="0">
              <a:solidFill>
                <a:srgbClr val="00B05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TextBox 28"/>
          <p:cNvSpPr txBox="1"/>
          <p:nvPr/>
        </p:nvSpPr>
        <p:spPr>
          <a:xfrm>
            <a:off x="710565" y="3706495"/>
            <a:ext cx="2467610" cy="1489075"/>
          </a:xfrm>
          <a:prstGeom prst="rect">
            <a:avLst/>
          </a:prstGeom>
          <a:noFill/>
        </p:spPr>
        <p:txBody>
          <a:bodyPr wrap="square" rtlCol="0">
            <a:spAutoFit/>
          </a:bodyPr>
          <a:lstStyle/>
          <a:p>
            <a:pPr>
              <a:lnSpc>
                <a:spcPct val="130000"/>
              </a:lnSpc>
              <a:spcBef>
                <a:spcPts val="600"/>
              </a:spcBef>
            </a:pPr>
            <a:r>
              <a:rPr lang="zh-CN" altLang="en-US" sz="1400" dirty="0">
                <a:latin typeface="Times New Roman" panose="02020603050405020304" charset="0"/>
                <a:ea typeface="微软雅黑" panose="020B0503020204020204" pitchFamily="34" charset="-122"/>
                <a:sym typeface="+mn-ea"/>
              </a:rPr>
              <a:t>要提前完成高压线路清扫、防腐工作（重点是外线路），各种电气试验和继电保护整定工作，发现问题要立即整改。</a:t>
            </a:r>
            <a:endParaRPr lang="zh-CN" altLang="en-US" sz="1400" dirty="0">
              <a:solidFill>
                <a:schemeClr val="tx1">
                  <a:lumMod val="50000"/>
                  <a:lumOff val="50000"/>
                </a:schemeClr>
              </a:solidFill>
              <a:latin typeface="Times New Roman" panose="02020603050405020304" charset="0"/>
              <a:ea typeface="微软雅黑" panose="020B0503020204020204" pitchFamily="34" charset="-122"/>
              <a:sym typeface="+mn-ea"/>
            </a:endParaRPr>
          </a:p>
        </p:txBody>
      </p:sp>
      <p:grpSp>
        <p:nvGrpSpPr>
          <p:cNvPr id="30" name="组合 29"/>
          <p:cNvGrpSpPr/>
          <p:nvPr/>
        </p:nvGrpSpPr>
        <p:grpSpPr>
          <a:xfrm flipH="1">
            <a:off x="5140436" y="1475371"/>
            <a:ext cx="2880320" cy="2019710"/>
            <a:chOff x="1079612" y="1507889"/>
            <a:chExt cx="2880320" cy="2019710"/>
          </a:xfrm>
        </p:grpSpPr>
        <p:grpSp>
          <p:nvGrpSpPr>
            <p:cNvPr id="31" name="组合 30"/>
            <p:cNvGrpSpPr/>
            <p:nvPr/>
          </p:nvGrpSpPr>
          <p:grpSpPr>
            <a:xfrm>
              <a:off x="1079612" y="1507889"/>
              <a:ext cx="2880320" cy="775829"/>
              <a:chOff x="755576" y="1779662"/>
              <a:chExt cx="2880320" cy="360040"/>
            </a:xfrm>
          </p:grpSpPr>
          <p:cxnSp>
            <p:nvCxnSpPr>
              <p:cNvPr id="35" name="直接连接符 34"/>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nvGrpSpPr>
          <p:grpSpPr>
            <a:xfrm flipV="1">
              <a:off x="1079612" y="2751770"/>
              <a:ext cx="2880320" cy="775829"/>
              <a:chOff x="755576" y="1779662"/>
              <a:chExt cx="2880320" cy="360040"/>
            </a:xfrm>
          </p:grpSpPr>
          <p:cxnSp>
            <p:nvCxnSpPr>
              <p:cNvPr id="33" name="直接连接符 32"/>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sp>
        <p:nvSpPr>
          <p:cNvPr id="37" name="矩形 36"/>
          <p:cNvSpPr/>
          <p:nvPr/>
        </p:nvSpPr>
        <p:spPr>
          <a:xfrm>
            <a:off x="5788508" y="1171080"/>
            <a:ext cx="2239876" cy="306705"/>
          </a:xfrm>
          <a:prstGeom prst="rect">
            <a:avLst/>
          </a:prstGeom>
        </p:spPr>
        <p:txBody>
          <a:bodyPr wrap="square">
            <a:spAutoFit/>
          </a:bodyPr>
          <a:lstStyle/>
          <a:p>
            <a:pPr algn="ctr"/>
            <a:r>
              <a:rPr lang="en-US" sz="1400" b="1" dirty="0">
                <a:solidFill>
                  <a:srgbClr val="00B050"/>
                </a:solidFill>
                <a:latin typeface="微软雅黑" panose="020B0503020204020204" pitchFamily="34" charset="-122"/>
                <a:ea typeface="微软雅黑" panose="020B0503020204020204" pitchFamily="34" charset="-122"/>
                <a:sym typeface="微软雅黑" panose="020B0503020204020204" pitchFamily="34" charset="-122"/>
              </a:rPr>
              <a:t>3</a:t>
            </a:r>
            <a:endParaRPr lang="en-US" sz="1400" b="1" dirty="0">
              <a:solidFill>
                <a:srgbClr val="00B05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TextBox 37"/>
          <p:cNvSpPr txBox="1"/>
          <p:nvPr/>
        </p:nvSpPr>
        <p:spPr>
          <a:xfrm>
            <a:off x="6134991" y="1552428"/>
            <a:ext cx="1893393" cy="929640"/>
          </a:xfrm>
          <a:prstGeom prst="rect">
            <a:avLst/>
          </a:prstGeom>
          <a:noFill/>
        </p:spPr>
        <p:txBody>
          <a:bodyPr wrap="square" rtlCol="0">
            <a:spAutoFit/>
          </a:bodyPr>
          <a:lstStyle/>
          <a:p>
            <a:pPr algn="l">
              <a:lnSpc>
                <a:spcPct val="130000"/>
              </a:lnSpc>
              <a:spcBef>
                <a:spcPts val="600"/>
              </a:spcBef>
            </a:pPr>
            <a:r>
              <a:rPr lang="zh-CN" altLang="en-US" sz="1400" dirty="0">
                <a:latin typeface="Times New Roman" panose="02020603050405020304" charset="0"/>
                <a:ea typeface="微软雅黑" panose="020B0503020204020204" pitchFamily="34" charset="-122"/>
                <a:sym typeface="+mn-ea"/>
              </a:rPr>
              <a:t>对防雷系统的重大隐患，要立即逐级上报，及时整改。</a:t>
            </a:r>
            <a:endParaRPr lang="zh-CN" altLang="en-US" sz="1400" dirty="0">
              <a:solidFill>
                <a:schemeClr val="tx1">
                  <a:lumMod val="50000"/>
                  <a:lumOff val="50000"/>
                </a:schemeClr>
              </a:solidFill>
              <a:latin typeface="Times New Roman" panose="02020603050405020304" charset="0"/>
              <a:ea typeface="微软雅黑" panose="020B0503020204020204" pitchFamily="34" charset="-122"/>
              <a:sym typeface="+mn-ea"/>
            </a:endParaRPr>
          </a:p>
        </p:txBody>
      </p:sp>
      <p:sp>
        <p:nvSpPr>
          <p:cNvPr id="39" name="矩形 38"/>
          <p:cNvSpPr/>
          <p:nvPr/>
        </p:nvSpPr>
        <p:spPr>
          <a:xfrm>
            <a:off x="5961863" y="3188436"/>
            <a:ext cx="2239876" cy="306705"/>
          </a:xfrm>
          <a:prstGeom prst="rect">
            <a:avLst/>
          </a:prstGeom>
        </p:spPr>
        <p:txBody>
          <a:bodyPr wrap="square">
            <a:spAutoFit/>
          </a:bodyPr>
          <a:lstStyle/>
          <a:p>
            <a:pPr algn="ctr"/>
            <a:r>
              <a:rPr lang="en-US" sz="1400" b="1" dirty="0">
                <a:solidFill>
                  <a:srgbClr val="95BC49"/>
                </a:solidFill>
                <a:latin typeface="微软雅黑" panose="020B0503020204020204" pitchFamily="34" charset="-122"/>
                <a:ea typeface="微软雅黑" panose="020B0503020204020204" pitchFamily="34" charset="-122"/>
                <a:sym typeface="微软雅黑" panose="020B0503020204020204" pitchFamily="34" charset="-122"/>
              </a:rPr>
              <a:t>4</a:t>
            </a:r>
            <a:endParaRPr lang="en-US" sz="1400" b="1" dirty="0">
              <a:solidFill>
                <a:srgbClr val="95BC4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TextBox 39"/>
          <p:cNvSpPr txBox="1"/>
          <p:nvPr/>
        </p:nvSpPr>
        <p:spPr>
          <a:xfrm>
            <a:off x="5933440" y="3706495"/>
            <a:ext cx="2564130" cy="1168400"/>
          </a:xfrm>
          <a:prstGeom prst="rect">
            <a:avLst/>
          </a:prstGeom>
          <a:noFill/>
        </p:spPr>
        <p:txBody>
          <a:bodyPr wrap="square" rtlCol="0">
            <a:spAutoFit/>
          </a:bodyPr>
          <a:lstStyle/>
          <a:p>
            <a:pPr marL="342900" marR="0" lvl="0" indent="-342900" algn="l" defTabSz="914400" rtl="0" eaLnBrk="0" fontAlgn="base" latinLnBrk="0" hangingPunct="0">
              <a:lnSpc>
                <a:spcPct val="100000"/>
              </a:lnSpc>
              <a:spcBef>
                <a:spcPct val="20000"/>
              </a:spcBef>
              <a:spcAft>
                <a:spcPct val="0"/>
              </a:spcAft>
              <a:buClrTx/>
              <a:buSzTx/>
              <a:buFontTx/>
              <a:buNone/>
            </a:pPr>
            <a:r>
              <a:rPr lang="en-US" altLang="zh-CN" sz="1400" kern="0" noProof="0" dirty="0" smtClean="0">
                <a:ln>
                  <a:noFill/>
                </a:ln>
                <a:effectLst/>
                <a:uLnTx/>
                <a:uFillTx/>
                <a:latin typeface="Times New Roman" panose="02020603050405020304" charset="0"/>
                <a:ea typeface="微软雅黑" panose="020B0503020204020204" pitchFamily="34" charset="-122"/>
                <a:sym typeface="+mn-ea"/>
              </a:rPr>
              <a:t>      </a:t>
            </a:r>
            <a:r>
              <a:rPr lang="zh-CN" altLang="en-US" sz="1400" kern="0" noProof="0" dirty="0" smtClean="0">
                <a:ln>
                  <a:noFill/>
                </a:ln>
                <a:effectLst/>
                <a:uLnTx/>
                <a:uFillTx/>
                <a:latin typeface="Times New Roman" panose="02020603050405020304" charset="0"/>
                <a:ea typeface="微软雅黑" panose="020B0503020204020204" pitchFamily="34" charset="-122"/>
                <a:sym typeface="+mn-ea"/>
              </a:rPr>
              <a:t>引下线宜采用圆钢或扁钢，圆钢直径不应小于</a:t>
            </a:r>
            <a:r>
              <a:rPr lang="en-US" altLang="zh-CN" sz="1400" kern="0" noProof="0" dirty="0" smtClean="0">
                <a:ln>
                  <a:noFill/>
                </a:ln>
                <a:effectLst/>
                <a:uLnTx/>
                <a:uFillTx/>
                <a:latin typeface="Times New Roman" panose="02020603050405020304" charset="0"/>
                <a:ea typeface="微软雅黑" panose="020B0503020204020204" pitchFamily="34" charset="-122"/>
                <a:sym typeface="+mn-ea"/>
              </a:rPr>
              <a:t>8mm,</a:t>
            </a:r>
            <a:r>
              <a:rPr lang="zh-CN" altLang="en-US" sz="1400" kern="0" noProof="0" dirty="0" smtClean="0">
                <a:ln>
                  <a:noFill/>
                </a:ln>
                <a:effectLst/>
                <a:uLnTx/>
                <a:uFillTx/>
                <a:latin typeface="Times New Roman" panose="02020603050405020304" charset="0"/>
                <a:ea typeface="微软雅黑" panose="020B0503020204020204" pitchFamily="34" charset="-122"/>
                <a:sym typeface="+mn-ea"/>
              </a:rPr>
              <a:t>扁钢截面不应小于</a:t>
            </a:r>
            <a:r>
              <a:rPr lang="en-US" altLang="zh-CN" sz="1400" kern="0" noProof="0" dirty="0" smtClean="0">
                <a:ln>
                  <a:noFill/>
                </a:ln>
                <a:effectLst/>
                <a:uLnTx/>
                <a:uFillTx/>
                <a:latin typeface="Times New Roman" panose="02020603050405020304" charset="0"/>
                <a:ea typeface="微软雅黑" panose="020B0503020204020204" pitchFamily="34" charset="-122"/>
                <a:sym typeface="+mn-ea"/>
              </a:rPr>
              <a:t>48mm2</a:t>
            </a:r>
            <a:r>
              <a:rPr lang="zh-CN" altLang="en-US" sz="1400" kern="0" noProof="0" dirty="0" smtClean="0">
                <a:ln>
                  <a:noFill/>
                </a:ln>
                <a:effectLst/>
                <a:uLnTx/>
                <a:uFillTx/>
                <a:latin typeface="Times New Roman" panose="02020603050405020304" charset="0"/>
                <a:ea typeface="微软雅黑" panose="020B0503020204020204" pitchFamily="34" charset="-122"/>
                <a:sym typeface="+mn-ea"/>
              </a:rPr>
              <a:t>，其厚度不应小于</a:t>
            </a:r>
            <a:r>
              <a:rPr lang="en-US" altLang="zh-CN" sz="1400" kern="0" noProof="0" dirty="0" smtClean="0">
                <a:ln>
                  <a:noFill/>
                </a:ln>
                <a:effectLst/>
                <a:uLnTx/>
                <a:uFillTx/>
                <a:latin typeface="Times New Roman" panose="02020603050405020304" charset="0"/>
                <a:ea typeface="微软雅黑" panose="020B0503020204020204" pitchFamily="34" charset="-122"/>
                <a:sym typeface="+mn-ea"/>
              </a:rPr>
              <a:t>4mm</a:t>
            </a:r>
            <a:r>
              <a:rPr lang="zh-CN" altLang="en-US" sz="1400" kern="0" noProof="0" dirty="0" smtClean="0">
                <a:ln>
                  <a:noFill/>
                </a:ln>
                <a:effectLst/>
                <a:uLnTx/>
                <a:uFillTx/>
                <a:latin typeface="Times New Roman" panose="02020603050405020304" charset="0"/>
                <a:ea typeface="微软雅黑" panose="020B0503020204020204" pitchFamily="34" charset="-122"/>
                <a:sym typeface="+mn-ea"/>
              </a:rPr>
              <a:t>。</a:t>
            </a:r>
            <a:endParaRPr lang="zh-CN" altLang="en-US" sz="1400">
              <a:solidFill>
                <a:schemeClr val="tx1">
                  <a:lumMod val="50000"/>
                  <a:lumOff val="50000"/>
                </a:schemeClr>
              </a:solidFill>
              <a:effectLst/>
              <a:latin typeface="Times New Roman" panose="02020603050405020304" charset="0"/>
              <a:ea typeface="微软雅黑" panose="020B0503020204020204" pitchFamily="34" charset="-122"/>
              <a:sym typeface="微软雅黑" panose="020B0503020204020204" pitchFamily="34" charset="-122"/>
            </a:endParaRPr>
          </a:p>
        </p:txBody>
      </p:sp>
      <p:sp>
        <p:nvSpPr>
          <p:cNvPr id="41" name="矩形 40"/>
          <p:cNvSpPr/>
          <p:nvPr/>
        </p:nvSpPr>
        <p:spPr>
          <a:xfrm>
            <a:off x="4113996" y="2259305"/>
            <a:ext cx="792480" cy="460375"/>
          </a:xfrm>
          <a:prstGeom prst="rect">
            <a:avLst/>
          </a:prstGeom>
        </p:spPr>
        <p:txBody>
          <a:bodyPr wrap="none">
            <a:spAutoFit/>
          </a:bodyPr>
          <a:lstStyle/>
          <a:p>
            <a:pPr algn="ctr"/>
            <a:r>
              <a:rPr lang="zh-CN" sz="2400">
                <a:solidFill>
                  <a:srgbClr val="95BC49"/>
                </a:solidFill>
                <a:latin typeface="Times New Roman" panose="02020603050405020304" charset="0"/>
                <a:ea typeface="微软雅黑" panose="020B0503020204020204" pitchFamily="34" charset="-122"/>
                <a:sym typeface="微软雅黑" panose="020B0503020204020204" pitchFamily="34" charset="-122"/>
              </a:rPr>
              <a:t>措施</a:t>
            </a:r>
            <a:endParaRPr lang="zh-CN" sz="2400">
              <a:solidFill>
                <a:srgbClr val="95BC49"/>
              </a:solidFill>
              <a:latin typeface="Times New Roman" panose="02020603050405020304" charset="0"/>
              <a:ea typeface="微软雅黑" panose="020B0503020204020204" pitchFamily="34" charset="-122"/>
              <a:sym typeface="微软雅黑" panose="020B0503020204020204" pitchFamily="34" charset="-122"/>
            </a:endParaRPr>
          </a:p>
        </p:txBody>
      </p:sp>
      <p:sp>
        <p:nvSpPr>
          <p:cNvPr id="42" name="弧形 41"/>
          <p:cNvSpPr/>
          <p:nvPr/>
        </p:nvSpPr>
        <p:spPr>
          <a:xfrm rot="16200000">
            <a:off x="3268097" y="1245544"/>
            <a:ext cx="2484276" cy="2484276"/>
          </a:xfrm>
          <a:prstGeom prst="arc">
            <a:avLst>
              <a:gd name="adj1" fmla="val 10802728"/>
              <a:gd name="adj2" fmla="val 16203320"/>
            </a:avLst>
          </a:prstGeom>
          <a:noFill/>
          <a:ln w="57150" cap="rnd">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弧形 42"/>
          <p:cNvSpPr/>
          <p:nvPr/>
        </p:nvSpPr>
        <p:spPr>
          <a:xfrm rot="10800000">
            <a:off x="3268098" y="1245543"/>
            <a:ext cx="2484276" cy="2484276"/>
          </a:xfrm>
          <a:prstGeom prst="arc">
            <a:avLst>
              <a:gd name="adj1" fmla="val 10802728"/>
              <a:gd name="adj2" fmla="val 16203320"/>
            </a:avLst>
          </a:prstGeom>
          <a:noFill/>
          <a:ln w="57150" cap="rnd">
            <a:solidFill>
              <a:srgbClr val="95BC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弧形 43"/>
          <p:cNvSpPr/>
          <p:nvPr/>
        </p:nvSpPr>
        <p:spPr>
          <a:xfrm rot="5400000">
            <a:off x="3268097" y="1245543"/>
            <a:ext cx="2484276" cy="2484276"/>
          </a:xfrm>
          <a:prstGeom prst="arc">
            <a:avLst>
              <a:gd name="adj1" fmla="val 10802728"/>
              <a:gd name="adj2" fmla="val 16203320"/>
            </a:avLst>
          </a:prstGeom>
          <a:noFill/>
          <a:ln w="57150" cap="rnd">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21605" y="175850"/>
            <a:ext cx="3870455" cy="398780"/>
          </a:xfrm>
          <a:prstGeom prst="rect">
            <a:avLst/>
          </a:prstGeom>
          <a:noFill/>
        </p:spPr>
        <p:txBody>
          <a:bodyPr wrap="square" rtlCol="0">
            <a:spAutoFit/>
          </a:bodyPr>
          <a:lstStyle/>
          <a:p>
            <a:pPr eaLnBrk="1" hangingPunct="1"/>
            <a:r>
              <a:rPr lang="zh-CN" altLang="en-US" sz="2000" dirty="0">
                <a:latin typeface="Times New Roman" panose="02020603050405020304" charset="0"/>
                <a:ea typeface="微软雅黑" panose="020B0503020204020204" pitchFamily="34" charset="-122"/>
                <a:sym typeface="+mn-ea"/>
              </a:rPr>
              <a:t>化工企业防雷的主要措施</a:t>
            </a:r>
            <a:endParaRPr lang="zh-CN" altLang="en-US" sz="2000" dirty="0">
              <a:solidFill>
                <a:schemeClr val="tx1">
                  <a:lumMod val="85000"/>
                  <a:lumOff val="15000"/>
                </a:schemeClr>
              </a:solidFill>
              <a:latin typeface="Times New Roman" panose="02020603050405020304" charset="0"/>
              <a:ea typeface="微软雅黑" panose="020B0503020204020204" pitchFamily="34" charset="-122"/>
              <a:sym typeface="+mn-ea"/>
            </a:endParaRPr>
          </a:p>
        </p:txBody>
      </p:sp>
      <p:cxnSp>
        <p:nvCxnSpPr>
          <p:cNvPr id="8" name="直接连接符 7"/>
          <p:cNvCxnSpPr/>
          <p:nvPr/>
        </p:nvCxnSpPr>
        <p:spPr>
          <a:xfrm>
            <a:off x="521550" y="681540"/>
            <a:ext cx="351039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3" name="弧形 12"/>
          <p:cNvSpPr/>
          <p:nvPr/>
        </p:nvSpPr>
        <p:spPr>
          <a:xfrm>
            <a:off x="3268097" y="1245543"/>
            <a:ext cx="2484276" cy="2484276"/>
          </a:xfrm>
          <a:prstGeom prst="arc">
            <a:avLst>
              <a:gd name="adj1" fmla="val 10802728"/>
              <a:gd name="adj2" fmla="val 16203320"/>
            </a:avLst>
          </a:prstGeom>
          <a:noFill/>
          <a:ln w="57150" cap="rnd">
            <a:solidFill>
              <a:srgbClr val="95BC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4" name="直接连接符 13"/>
          <p:cNvCxnSpPr/>
          <p:nvPr/>
        </p:nvCxnSpPr>
        <p:spPr>
          <a:xfrm>
            <a:off x="4006310" y="2251200"/>
            <a:ext cx="100811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006310" y="2719252"/>
            <a:ext cx="100811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823247" y="1168229"/>
            <a:ext cx="2239876" cy="306705"/>
          </a:xfrm>
          <a:prstGeom prst="rect">
            <a:avLst/>
          </a:prstGeom>
        </p:spPr>
        <p:txBody>
          <a:bodyPr wrap="square">
            <a:spAutoFit/>
          </a:bodyPr>
          <a:lstStyle/>
          <a:p>
            <a:pPr algn="ctr"/>
            <a:r>
              <a:rPr lang="en-US" sz="1400" b="1" dirty="0">
                <a:solidFill>
                  <a:srgbClr val="95BC49"/>
                </a:solidFill>
                <a:latin typeface="微软雅黑" panose="020B0503020204020204" pitchFamily="34" charset="-122"/>
                <a:ea typeface="微软雅黑" panose="020B0503020204020204" pitchFamily="34" charset="-122"/>
                <a:sym typeface="微软雅黑" panose="020B0503020204020204" pitchFamily="34" charset="-122"/>
              </a:rPr>
              <a:t>5</a:t>
            </a:r>
            <a:endParaRPr lang="en-US" sz="1400" b="1" dirty="0">
              <a:solidFill>
                <a:srgbClr val="95BC4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TextBox 16"/>
          <p:cNvSpPr txBox="1"/>
          <p:nvPr/>
        </p:nvSpPr>
        <p:spPr>
          <a:xfrm>
            <a:off x="710565" y="1658620"/>
            <a:ext cx="2400300" cy="650240"/>
          </a:xfrm>
          <a:prstGeom prst="rect">
            <a:avLst/>
          </a:prstGeom>
          <a:noFill/>
        </p:spPr>
        <p:txBody>
          <a:bodyPr wrap="square" rtlCol="0">
            <a:spAutoFit/>
          </a:bodyPr>
          <a:lstStyle/>
          <a:p>
            <a:pPr>
              <a:lnSpc>
                <a:spcPct val="130000"/>
              </a:lnSpc>
              <a:spcBef>
                <a:spcPts val="600"/>
              </a:spcBef>
            </a:pPr>
            <a:r>
              <a:rPr lang="zh-CN" altLang="en-US" sz="1400" kern="0" noProof="0" dirty="0" smtClean="0">
                <a:ln>
                  <a:noFill/>
                </a:ln>
                <a:effectLst/>
                <a:uLnTx/>
                <a:uFillTx/>
                <a:latin typeface="Times New Roman" panose="02020603050405020304" charset="0"/>
                <a:ea typeface="微软雅黑" panose="020B0503020204020204" pitchFamily="34" charset="-122"/>
                <a:sym typeface="+mn-ea"/>
              </a:rPr>
              <a:t>装置区内的各种接地必须进行等电位连接。</a:t>
            </a:r>
            <a:endParaRPr lang="zh-CN" altLang="en-US" sz="1400" kern="0" noProof="0" dirty="0" smtClean="0">
              <a:ln>
                <a:noFill/>
              </a:ln>
              <a:solidFill>
                <a:schemeClr val="tx1">
                  <a:lumMod val="50000"/>
                  <a:lumOff val="50000"/>
                </a:schemeClr>
              </a:solidFill>
              <a:effectLst/>
              <a:uLnTx/>
              <a:uFillTx/>
              <a:latin typeface="Times New Roman" panose="02020603050405020304" charset="0"/>
              <a:ea typeface="微软雅黑" panose="020B0503020204020204" pitchFamily="34" charset="-122"/>
              <a:sym typeface="+mn-ea"/>
            </a:endParaRPr>
          </a:p>
        </p:txBody>
      </p:sp>
      <p:grpSp>
        <p:nvGrpSpPr>
          <p:cNvPr id="18" name="组合 17"/>
          <p:cNvGrpSpPr/>
          <p:nvPr/>
        </p:nvGrpSpPr>
        <p:grpSpPr>
          <a:xfrm>
            <a:off x="963972" y="1475371"/>
            <a:ext cx="2880320" cy="2019710"/>
            <a:chOff x="1079612" y="1507889"/>
            <a:chExt cx="2880320" cy="2019710"/>
          </a:xfrm>
        </p:grpSpPr>
        <p:grpSp>
          <p:nvGrpSpPr>
            <p:cNvPr id="19" name="组合 18"/>
            <p:cNvGrpSpPr/>
            <p:nvPr/>
          </p:nvGrpSpPr>
          <p:grpSpPr>
            <a:xfrm>
              <a:off x="1079612" y="1507889"/>
              <a:ext cx="2880320" cy="775829"/>
              <a:chOff x="755576" y="1779662"/>
              <a:chExt cx="2880320" cy="360040"/>
            </a:xfrm>
          </p:grpSpPr>
          <p:cxnSp>
            <p:nvCxnSpPr>
              <p:cNvPr id="26" name="直接连接符 25"/>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flipV="1">
              <a:off x="1079612" y="2751770"/>
              <a:ext cx="2880320" cy="775829"/>
              <a:chOff x="755576" y="1779662"/>
              <a:chExt cx="2880320" cy="360040"/>
            </a:xfrm>
          </p:grpSpPr>
          <p:cxnSp>
            <p:nvCxnSpPr>
              <p:cNvPr id="24" name="直接连接符 23"/>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sp>
        <p:nvSpPr>
          <p:cNvPr id="28" name="矩形 27"/>
          <p:cNvSpPr/>
          <p:nvPr/>
        </p:nvSpPr>
        <p:spPr>
          <a:xfrm>
            <a:off x="823256" y="3188125"/>
            <a:ext cx="2239876" cy="306705"/>
          </a:xfrm>
          <a:prstGeom prst="rect">
            <a:avLst/>
          </a:prstGeom>
        </p:spPr>
        <p:txBody>
          <a:bodyPr wrap="square">
            <a:spAutoFit/>
          </a:bodyPr>
          <a:lstStyle/>
          <a:p>
            <a:pPr algn="ctr"/>
            <a:r>
              <a:rPr lang="en-US" sz="1400" b="1" dirty="0">
                <a:solidFill>
                  <a:srgbClr val="00B050"/>
                </a:solidFill>
                <a:latin typeface="微软雅黑" panose="020B0503020204020204" pitchFamily="34" charset="-122"/>
                <a:ea typeface="微软雅黑" panose="020B0503020204020204" pitchFamily="34" charset="-122"/>
                <a:sym typeface="微软雅黑" panose="020B0503020204020204" pitchFamily="34" charset="-122"/>
              </a:rPr>
              <a:t>7</a:t>
            </a:r>
            <a:endParaRPr lang="en-US" sz="1400" b="1" dirty="0">
              <a:solidFill>
                <a:srgbClr val="00B05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TextBox 28"/>
          <p:cNvSpPr txBox="1"/>
          <p:nvPr/>
        </p:nvSpPr>
        <p:spPr>
          <a:xfrm>
            <a:off x="311785" y="3599180"/>
            <a:ext cx="3532505" cy="1383665"/>
          </a:xfrm>
          <a:prstGeom prst="rect">
            <a:avLst/>
          </a:prstGeom>
          <a:noFill/>
        </p:spPr>
        <p:txBody>
          <a:bodyPr wrap="square" rtlCol="0">
            <a:spAutoFit/>
          </a:bodyPr>
          <a:lstStyle/>
          <a:p>
            <a:pPr marL="342900" marR="0" lvl="0" indent="-342900" algn="l" defTabSz="914400" rtl="0" eaLnBrk="0" fontAlgn="base" latinLnBrk="0" hangingPunct="0">
              <a:lnSpc>
                <a:spcPct val="100000"/>
              </a:lnSpc>
              <a:spcBef>
                <a:spcPct val="20000"/>
              </a:spcBef>
              <a:spcAft>
                <a:spcPct val="0"/>
              </a:spcAft>
              <a:buClrTx/>
              <a:buSzTx/>
              <a:buFontTx/>
              <a:buNone/>
            </a:pPr>
            <a:r>
              <a:rPr lang="en-US" altLang="zh-CN" sz="1400" kern="0" noProof="0" dirty="0" smtClean="0">
                <a:ln>
                  <a:noFill/>
                </a:ln>
                <a:effectLst>
                  <a:outerShdw blurRad="38100" dist="38100" dir="2700000" algn="tl">
                    <a:srgbClr val="C0C0C0"/>
                  </a:outerShdw>
                </a:effectLst>
                <a:uLnTx/>
                <a:uFillTx/>
                <a:latin typeface="Times New Roman" panose="02020603050405020304" charset="0"/>
                <a:ea typeface="微软雅黑" panose="020B0503020204020204" pitchFamily="34" charset="-122"/>
                <a:sym typeface="+mn-ea"/>
              </a:rPr>
              <a:t>      </a:t>
            </a:r>
            <a:r>
              <a:rPr lang="zh-CN" altLang="en-US" sz="1400" kern="0" noProof="0" dirty="0" smtClean="0">
                <a:ln>
                  <a:noFill/>
                </a:ln>
                <a:effectLst>
                  <a:outerShdw blurRad="38100" dist="38100" dir="2700000" algn="tl">
                    <a:srgbClr val="C0C0C0"/>
                  </a:outerShdw>
                </a:effectLst>
                <a:uLnTx/>
                <a:uFillTx/>
                <a:latin typeface="Times New Roman" panose="02020603050405020304" charset="0"/>
                <a:ea typeface="微软雅黑" panose="020B0503020204020204" pitchFamily="34" charset="-122"/>
                <a:sym typeface="+mn-ea"/>
              </a:rPr>
              <a:t>易燃易爆生产装置区内法兰、阀门的连接处应设金属跨接线，其跨接接触电阻值不大于</a:t>
            </a:r>
            <a:r>
              <a:rPr lang="en-US" altLang="zh-CN" sz="1400" kern="0" noProof="0" dirty="0" smtClean="0">
                <a:ln>
                  <a:noFill/>
                </a:ln>
                <a:effectLst>
                  <a:outerShdw blurRad="38100" dist="38100" dir="2700000" algn="tl">
                    <a:srgbClr val="C0C0C0"/>
                  </a:outerShdw>
                </a:effectLst>
                <a:uLnTx/>
                <a:uFillTx/>
                <a:latin typeface="Times New Roman" panose="02020603050405020304" charset="0"/>
                <a:ea typeface="微软雅黑" panose="020B0503020204020204" pitchFamily="34" charset="-122"/>
                <a:sym typeface="+mn-ea"/>
              </a:rPr>
              <a:t>0.03Ω</a:t>
            </a:r>
            <a:r>
              <a:rPr lang="zh-CN" altLang="en-US" sz="1400" kern="0" noProof="0" dirty="0" smtClean="0">
                <a:ln>
                  <a:noFill/>
                </a:ln>
                <a:effectLst>
                  <a:outerShdw blurRad="38100" dist="38100" dir="2700000" algn="tl">
                    <a:srgbClr val="C0C0C0"/>
                  </a:outerShdw>
                </a:effectLst>
                <a:uLnTx/>
                <a:uFillTx/>
                <a:latin typeface="Times New Roman" panose="02020603050405020304" charset="0"/>
                <a:ea typeface="微软雅黑" panose="020B0503020204020204" pitchFamily="34" charset="-122"/>
                <a:sym typeface="+mn-ea"/>
              </a:rPr>
              <a:t>。当法兰用</a:t>
            </a:r>
            <a:r>
              <a:rPr lang="en-US" altLang="zh-CN" sz="1400" kern="0" noProof="0" dirty="0" smtClean="0">
                <a:ln>
                  <a:noFill/>
                </a:ln>
                <a:effectLst>
                  <a:outerShdw blurRad="38100" dist="38100" dir="2700000" algn="tl">
                    <a:srgbClr val="C0C0C0"/>
                  </a:outerShdw>
                </a:effectLst>
                <a:uLnTx/>
                <a:uFillTx/>
                <a:latin typeface="Times New Roman" panose="02020603050405020304" charset="0"/>
                <a:ea typeface="微软雅黑" panose="020B0503020204020204" pitchFamily="34" charset="-122"/>
                <a:sym typeface="+mn-ea"/>
              </a:rPr>
              <a:t>5</a:t>
            </a:r>
            <a:r>
              <a:rPr lang="zh-CN" altLang="en-US" sz="1400" kern="0" noProof="0" dirty="0" smtClean="0">
                <a:ln>
                  <a:noFill/>
                </a:ln>
                <a:effectLst>
                  <a:outerShdw blurRad="38100" dist="38100" dir="2700000" algn="tl">
                    <a:srgbClr val="C0C0C0"/>
                  </a:outerShdw>
                </a:effectLst>
                <a:uLnTx/>
                <a:uFillTx/>
                <a:latin typeface="Times New Roman" panose="02020603050405020304" charset="0"/>
                <a:ea typeface="微软雅黑" panose="020B0503020204020204" pitchFamily="34" charset="-122"/>
                <a:sym typeface="+mn-ea"/>
              </a:rPr>
              <a:t>根以上螺栓连接时，法兰可不用金属线跨接，但必须构成电气通路，其法兰间的电阻值不大于</a:t>
            </a:r>
            <a:r>
              <a:rPr lang="en-US" altLang="zh-CN" sz="1400" kern="0" noProof="0" dirty="0" smtClean="0">
                <a:ln>
                  <a:noFill/>
                </a:ln>
                <a:effectLst>
                  <a:outerShdw blurRad="38100" dist="38100" dir="2700000" algn="tl">
                    <a:srgbClr val="C0C0C0"/>
                  </a:outerShdw>
                </a:effectLst>
                <a:uLnTx/>
                <a:uFillTx/>
                <a:latin typeface="Times New Roman" panose="02020603050405020304" charset="0"/>
                <a:ea typeface="微软雅黑" panose="020B0503020204020204" pitchFamily="34" charset="-122"/>
                <a:sym typeface="+mn-ea"/>
              </a:rPr>
              <a:t>0.03Ω</a:t>
            </a:r>
            <a:r>
              <a:rPr lang="zh-CN" altLang="en-US" sz="1400" kern="0" noProof="0" dirty="0" smtClean="0">
                <a:ln>
                  <a:noFill/>
                </a:ln>
                <a:effectLst>
                  <a:outerShdw blurRad="38100" dist="38100" dir="2700000" algn="tl">
                    <a:srgbClr val="C0C0C0"/>
                  </a:outerShdw>
                </a:effectLst>
                <a:uLnTx/>
                <a:uFillTx/>
                <a:latin typeface="Times New Roman" panose="02020603050405020304" charset="0"/>
                <a:ea typeface="微软雅黑" panose="020B0503020204020204" pitchFamily="34" charset="-122"/>
                <a:sym typeface="+mn-ea"/>
              </a:rPr>
              <a:t>。</a:t>
            </a:r>
            <a:endParaRPr lang="zh-CN" altLang="en-US" sz="1400" dirty="0">
              <a:solidFill>
                <a:schemeClr val="tx1">
                  <a:lumMod val="50000"/>
                  <a:lumOff val="50000"/>
                </a:schemeClr>
              </a:solidFill>
              <a:latin typeface="Times New Roman" panose="02020603050405020304" charset="0"/>
              <a:ea typeface="微软雅黑" panose="020B0503020204020204" pitchFamily="34" charset="-122"/>
              <a:sym typeface="+mn-ea"/>
            </a:endParaRPr>
          </a:p>
        </p:txBody>
      </p:sp>
      <p:grpSp>
        <p:nvGrpSpPr>
          <p:cNvPr id="30" name="组合 29"/>
          <p:cNvGrpSpPr/>
          <p:nvPr/>
        </p:nvGrpSpPr>
        <p:grpSpPr>
          <a:xfrm flipH="1">
            <a:off x="5140436" y="1475371"/>
            <a:ext cx="2880320" cy="2019710"/>
            <a:chOff x="1079612" y="1507889"/>
            <a:chExt cx="2880320" cy="2019710"/>
          </a:xfrm>
        </p:grpSpPr>
        <p:grpSp>
          <p:nvGrpSpPr>
            <p:cNvPr id="31" name="组合 30"/>
            <p:cNvGrpSpPr/>
            <p:nvPr/>
          </p:nvGrpSpPr>
          <p:grpSpPr>
            <a:xfrm>
              <a:off x="1079612" y="1507889"/>
              <a:ext cx="2880320" cy="775829"/>
              <a:chOff x="755576" y="1779662"/>
              <a:chExt cx="2880320" cy="360040"/>
            </a:xfrm>
          </p:grpSpPr>
          <p:cxnSp>
            <p:nvCxnSpPr>
              <p:cNvPr id="35" name="直接连接符 34"/>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nvGrpSpPr>
          <p:grpSpPr>
            <a:xfrm flipV="1">
              <a:off x="1079612" y="2751770"/>
              <a:ext cx="2880320" cy="775829"/>
              <a:chOff x="755576" y="1779662"/>
              <a:chExt cx="2880320" cy="360040"/>
            </a:xfrm>
          </p:grpSpPr>
          <p:cxnSp>
            <p:nvCxnSpPr>
              <p:cNvPr id="33" name="直接连接符 32"/>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sp>
        <p:nvSpPr>
          <p:cNvPr id="37" name="矩形 36"/>
          <p:cNvSpPr/>
          <p:nvPr/>
        </p:nvSpPr>
        <p:spPr>
          <a:xfrm>
            <a:off x="5788508" y="1171080"/>
            <a:ext cx="2239876" cy="306705"/>
          </a:xfrm>
          <a:prstGeom prst="rect">
            <a:avLst/>
          </a:prstGeom>
        </p:spPr>
        <p:txBody>
          <a:bodyPr wrap="square">
            <a:spAutoFit/>
          </a:bodyPr>
          <a:lstStyle/>
          <a:p>
            <a:pPr algn="ctr"/>
            <a:r>
              <a:rPr lang="en-US" sz="1400" b="1" dirty="0">
                <a:solidFill>
                  <a:srgbClr val="00B050"/>
                </a:solidFill>
                <a:latin typeface="微软雅黑" panose="020B0503020204020204" pitchFamily="34" charset="-122"/>
                <a:ea typeface="微软雅黑" panose="020B0503020204020204" pitchFamily="34" charset="-122"/>
                <a:sym typeface="微软雅黑" panose="020B0503020204020204" pitchFamily="34" charset="-122"/>
              </a:rPr>
              <a:t>6</a:t>
            </a:r>
            <a:endParaRPr lang="en-US" sz="1400" b="1" dirty="0">
              <a:solidFill>
                <a:srgbClr val="00B05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TextBox 37"/>
          <p:cNvSpPr txBox="1"/>
          <p:nvPr/>
        </p:nvSpPr>
        <p:spPr>
          <a:xfrm>
            <a:off x="6086475" y="1506855"/>
            <a:ext cx="2258060" cy="1489075"/>
          </a:xfrm>
          <a:prstGeom prst="rect">
            <a:avLst/>
          </a:prstGeom>
          <a:noFill/>
        </p:spPr>
        <p:txBody>
          <a:bodyPr wrap="square" rtlCol="0">
            <a:spAutoFit/>
          </a:bodyPr>
          <a:lstStyle/>
          <a:p>
            <a:pPr algn="l">
              <a:lnSpc>
                <a:spcPct val="130000"/>
              </a:lnSpc>
              <a:spcBef>
                <a:spcPts val="600"/>
              </a:spcBef>
            </a:pPr>
            <a:r>
              <a:rPr lang="zh-CN" altLang="en-US" sz="1400" kern="0" noProof="0" dirty="0" smtClean="0">
                <a:ln>
                  <a:noFill/>
                </a:ln>
                <a:effectLst/>
                <a:uLnTx/>
                <a:uFillTx/>
                <a:latin typeface="Times New Roman" panose="02020603050405020304" charset="0"/>
                <a:ea typeface="微软雅黑" panose="020B0503020204020204" pitchFamily="34" charset="-122"/>
                <a:sym typeface="+mn-ea"/>
              </a:rPr>
              <a:t>装置区内若设计独立避雷针及其接地装置至被保护建筑物及与其有联系的管道、电缆等金属物之间距离，不得小于</a:t>
            </a:r>
            <a:r>
              <a:rPr lang="en-US" altLang="zh-CN" sz="1400" kern="0" noProof="0" dirty="0" smtClean="0">
                <a:ln>
                  <a:noFill/>
                </a:ln>
                <a:effectLst/>
                <a:uLnTx/>
                <a:uFillTx/>
                <a:latin typeface="Times New Roman" panose="02020603050405020304" charset="0"/>
                <a:ea typeface="微软雅黑" panose="020B0503020204020204" pitchFamily="34" charset="-122"/>
                <a:sym typeface="+mn-ea"/>
              </a:rPr>
              <a:t>3m</a:t>
            </a:r>
            <a:r>
              <a:rPr lang="zh-CN" altLang="en-US" sz="1400" kern="0" noProof="0" dirty="0" smtClean="0">
                <a:ln>
                  <a:noFill/>
                </a:ln>
                <a:effectLst/>
                <a:uLnTx/>
                <a:uFillTx/>
                <a:latin typeface="Times New Roman" panose="02020603050405020304" charset="0"/>
                <a:ea typeface="微软雅黑" panose="020B0503020204020204" pitchFamily="34" charset="-122"/>
                <a:sym typeface="+mn-ea"/>
              </a:rPr>
              <a:t>。</a:t>
            </a:r>
            <a:endParaRPr lang="zh-CN" altLang="en-US" sz="1400" dirty="0">
              <a:solidFill>
                <a:schemeClr val="tx1">
                  <a:lumMod val="50000"/>
                  <a:lumOff val="50000"/>
                </a:schemeClr>
              </a:solidFill>
              <a:effectLst/>
              <a:latin typeface="Times New Roman" panose="02020603050405020304" charset="0"/>
              <a:ea typeface="微软雅黑" panose="020B0503020204020204" pitchFamily="34" charset="-122"/>
              <a:sym typeface="+mn-ea"/>
            </a:endParaRPr>
          </a:p>
        </p:txBody>
      </p:sp>
      <p:sp>
        <p:nvSpPr>
          <p:cNvPr id="39" name="矩形 38"/>
          <p:cNvSpPr/>
          <p:nvPr/>
        </p:nvSpPr>
        <p:spPr>
          <a:xfrm>
            <a:off x="5961863" y="3188436"/>
            <a:ext cx="2239876" cy="306705"/>
          </a:xfrm>
          <a:prstGeom prst="rect">
            <a:avLst/>
          </a:prstGeom>
        </p:spPr>
        <p:txBody>
          <a:bodyPr wrap="square">
            <a:spAutoFit/>
          </a:bodyPr>
          <a:lstStyle/>
          <a:p>
            <a:pPr algn="ctr"/>
            <a:r>
              <a:rPr lang="en-US" sz="1400" b="1" dirty="0">
                <a:solidFill>
                  <a:srgbClr val="95BC49"/>
                </a:solidFill>
                <a:latin typeface="微软雅黑" panose="020B0503020204020204" pitchFamily="34" charset="-122"/>
                <a:ea typeface="微软雅黑" panose="020B0503020204020204" pitchFamily="34" charset="-122"/>
                <a:sym typeface="微软雅黑" panose="020B0503020204020204" pitchFamily="34" charset="-122"/>
              </a:rPr>
              <a:t>8</a:t>
            </a:r>
            <a:endParaRPr lang="en-US" sz="1400" b="1" dirty="0">
              <a:solidFill>
                <a:srgbClr val="95BC4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TextBox 39"/>
          <p:cNvSpPr txBox="1"/>
          <p:nvPr/>
        </p:nvSpPr>
        <p:spPr>
          <a:xfrm>
            <a:off x="6195060" y="3825240"/>
            <a:ext cx="2564130" cy="306705"/>
          </a:xfrm>
          <a:prstGeom prst="rect">
            <a:avLst/>
          </a:prstGeom>
          <a:noFill/>
        </p:spPr>
        <p:txBody>
          <a:bodyPr wrap="square" rtlCol="0">
            <a:spAutoFit/>
          </a:bodyPr>
          <a:lstStyle/>
          <a:p>
            <a:pPr marL="342900" marR="0" lvl="0" indent="-342900" algn="l" defTabSz="914400" rtl="0" eaLnBrk="0" fontAlgn="base" latinLnBrk="0" hangingPunct="0">
              <a:lnSpc>
                <a:spcPct val="100000"/>
              </a:lnSpc>
              <a:spcBef>
                <a:spcPct val="20000"/>
              </a:spcBef>
              <a:spcAft>
                <a:spcPct val="0"/>
              </a:spcAft>
              <a:buClrTx/>
              <a:buSzTx/>
              <a:buFontTx/>
              <a:buNone/>
            </a:pPr>
            <a:r>
              <a:rPr lang="zh-CN" altLang="en-US" sz="1400" kern="0" noProof="0" dirty="0" smtClean="0">
                <a:ln>
                  <a:noFill/>
                </a:ln>
                <a:effectLst/>
                <a:uLnTx/>
                <a:uFillTx/>
                <a:latin typeface="Times New Roman" panose="02020603050405020304" charset="0"/>
                <a:ea typeface="微软雅黑" panose="020B0503020204020204" pitchFamily="34" charset="-122"/>
                <a:sym typeface="+mn-ea"/>
              </a:rPr>
              <a:t>电机应有重复保护接地</a:t>
            </a:r>
            <a:endParaRPr lang="zh-CN" altLang="en-US" sz="1400" kern="0" noProof="0" dirty="0" smtClean="0">
              <a:ln>
                <a:noFill/>
              </a:ln>
              <a:solidFill>
                <a:schemeClr val="tx1">
                  <a:lumMod val="50000"/>
                  <a:lumOff val="50000"/>
                </a:schemeClr>
              </a:solidFill>
              <a:effectLst/>
              <a:uLnTx/>
              <a:uFillTx/>
              <a:latin typeface="Times New Roman" panose="02020603050405020304" charset="0"/>
              <a:ea typeface="微软雅黑" panose="020B0503020204020204" pitchFamily="34" charset="-122"/>
              <a:sym typeface="+mn-ea"/>
            </a:endParaRPr>
          </a:p>
        </p:txBody>
      </p:sp>
      <p:sp>
        <p:nvSpPr>
          <p:cNvPr id="41" name="矩形 40"/>
          <p:cNvSpPr/>
          <p:nvPr/>
        </p:nvSpPr>
        <p:spPr>
          <a:xfrm>
            <a:off x="4113996" y="2259305"/>
            <a:ext cx="792480" cy="460375"/>
          </a:xfrm>
          <a:prstGeom prst="rect">
            <a:avLst/>
          </a:prstGeom>
        </p:spPr>
        <p:txBody>
          <a:bodyPr wrap="none">
            <a:spAutoFit/>
          </a:bodyPr>
          <a:lstStyle/>
          <a:p>
            <a:pPr algn="ctr"/>
            <a:r>
              <a:rPr lang="zh-CN" sz="2400">
                <a:solidFill>
                  <a:srgbClr val="95BC49"/>
                </a:solidFill>
                <a:latin typeface="Times New Roman" panose="02020603050405020304" charset="0"/>
                <a:ea typeface="微软雅黑" panose="020B0503020204020204" pitchFamily="34" charset="-122"/>
                <a:sym typeface="微软雅黑" panose="020B0503020204020204" pitchFamily="34" charset="-122"/>
              </a:rPr>
              <a:t>措施</a:t>
            </a:r>
            <a:endParaRPr lang="zh-CN" sz="2400">
              <a:solidFill>
                <a:srgbClr val="95BC49"/>
              </a:solidFill>
              <a:latin typeface="Times New Roman" panose="02020603050405020304" charset="0"/>
              <a:ea typeface="微软雅黑" panose="020B0503020204020204" pitchFamily="34" charset="-122"/>
              <a:sym typeface="微软雅黑" panose="020B0503020204020204" pitchFamily="34" charset="-122"/>
            </a:endParaRPr>
          </a:p>
        </p:txBody>
      </p:sp>
      <p:sp>
        <p:nvSpPr>
          <p:cNvPr id="42" name="弧形 41"/>
          <p:cNvSpPr/>
          <p:nvPr/>
        </p:nvSpPr>
        <p:spPr>
          <a:xfrm rot="16200000">
            <a:off x="3268097" y="1245544"/>
            <a:ext cx="2484276" cy="2484276"/>
          </a:xfrm>
          <a:prstGeom prst="arc">
            <a:avLst>
              <a:gd name="adj1" fmla="val 10802728"/>
              <a:gd name="adj2" fmla="val 16203320"/>
            </a:avLst>
          </a:prstGeom>
          <a:noFill/>
          <a:ln w="57150" cap="rnd">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弧形 42"/>
          <p:cNvSpPr/>
          <p:nvPr/>
        </p:nvSpPr>
        <p:spPr>
          <a:xfrm rot="10800000">
            <a:off x="3268098" y="1245543"/>
            <a:ext cx="2484276" cy="2484276"/>
          </a:xfrm>
          <a:prstGeom prst="arc">
            <a:avLst>
              <a:gd name="adj1" fmla="val 10802728"/>
              <a:gd name="adj2" fmla="val 16203320"/>
            </a:avLst>
          </a:prstGeom>
          <a:noFill/>
          <a:ln w="57150" cap="rnd">
            <a:solidFill>
              <a:srgbClr val="95BC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弧形 43"/>
          <p:cNvSpPr/>
          <p:nvPr/>
        </p:nvSpPr>
        <p:spPr>
          <a:xfrm rot="5400000">
            <a:off x="3268097" y="1245543"/>
            <a:ext cx="2484276" cy="2484276"/>
          </a:xfrm>
          <a:prstGeom prst="arc">
            <a:avLst>
              <a:gd name="adj1" fmla="val 10802728"/>
              <a:gd name="adj2" fmla="val 16203320"/>
            </a:avLst>
          </a:prstGeom>
          <a:noFill/>
          <a:ln w="57150" cap="rnd">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413499" y="2641050"/>
            <a:ext cx="4256964" cy="69124"/>
            <a:chOff x="566555" y="877035"/>
            <a:chExt cx="2340260" cy="164545"/>
          </a:xfrm>
        </p:grpSpPr>
        <p:sp>
          <p:nvSpPr>
            <p:cNvPr id="20" name="矩形 19"/>
            <p:cNvSpPr/>
            <p:nvPr/>
          </p:nvSpPr>
          <p:spPr>
            <a:xfrm>
              <a:off x="566555" y="877035"/>
              <a:ext cx="585065" cy="164545"/>
            </a:xfrm>
            <a:prstGeom prst="rect">
              <a:avLst/>
            </a:prstGeom>
            <a:solidFill>
              <a:srgbClr val="1A7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矩形 20"/>
            <p:cNvSpPr/>
            <p:nvPr/>
          </p:nvSpPr>
          <p:spPr>
            <a:xfrm>
              <a:off x="1151620" y="877035"/>
              <a:ext cx="585065" cy="164545"/>
            </a:xfrm>
            <a:prstGeom prst="rect">
              <a:avLst/>
            </a:prstGeom>
            <a:solidFill>
              <a:srgbClr val="95BC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矩形 21"/>
            <p:cNvSpPr/>
            <p:nvPr/>
          </p:nvSpPr>
          <p:spPr>
            <a:xfrm>
              <a:off x="1736685" y="877035"/>
              <a:ext cx="585065" cy="164545"/>
            </a:xfrm>
            <a:prstGeom prst="rect">
              <a:avLst/>
            </a:prstGeom>
            <a:solidFill>
              <a:srgbClr val="FDA9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矩形 22"/>
            <p:cNvSpPr/>
            <p:nvPr/>
          </p:nvSpPr>
          <p:spPr>
            <a:xfrm>
              <a:off x="2321750" y="877035"/>
              <a:ext cx="585065" cy="164545"/>
            </a:xfrm>
            <a:prstGeom prst="rect">
              <a:avLst/>
            </a:prstGeom>
            <a:solidFill>
              <a:srgbClr val="BF34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8" name="TextBox 27"/>
          <p:cNvSpPr txBox="1"/>
          <p:nvPr/>
        </p:nvSpPr>
        <p:spPr>
          <a:xfrm>
            <a:off x="1602409" y="1401166"/>
            <a:ext cx="5895655" cy="1106805"/>
          </a:xfrm>
          <a:prstGeom prst="rect">
            <a:avLst/>
          </a:prstGeom>
          <a:noFill/>
          <a:effectLst/>
        </p:spPr>
        <p:txBody>
          <a:bodyPr wrap="square" rtlCol="0">
            <a:spAutoFit/>
          </a:bodyPr>
          <a:lstStyle/>
          <a:p>
            <a:pPr algn="ctr"/>
            <a:r>
              <a:rPr lang="zh-CN" sz="6600" b="1" dirty="0">
                <a:solidFill>
                  <a:srgbClr val="1A7BAE"/>
                </a:solidFill>
                <a:latin typeface="Times New Roman" panose="02020603050405020304" charset="0"/>
                <a:ea typeface="微软雅黑" panose="020B0503020204020204" pitchFamily="34" charset="-122"/>
                <a:sym typeface="微软雅黑" panose="020B0503020204020204" pitchFamily="34" charset="-122"/>
              </a:rPr>
              <a:t>感谢聆听</a:t>
            </a:r>
            <a:endParaRPr lang="zh-CN" sz="6600" b="1" dirty="0">
              <a:solidFill>
                <a:srgbClr val="1A7BAE"/>
              </a:solidFill>
              <a:latin typeface="Times New Roman" panose="02020603050405020304" charset="0"/>
              <a:ea typeface="微软雅黑" panose="020B0503020204020204" pitchFamily="34" charset="-122"/>
              <a:sym typeface="微软雅黑" panose="020B0503020204020204" pitchFamily="34" charset="-122"/>
            </a:endParaRPr>
          </a:p>
        </p:txBody>
      </p:sp>
    </p:spTree>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2166704"/>
            <a:ext cx="9144000" cy="450051"/>
          </a:xfrm>
          <a:prstGeom prst="rect">
            <a:avLst/>
          </a:prstGeom>
          <a:solidFill>
            <a:srgbClr val="1D8A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TextBox 3"/>
          <p:cNvSpPr txBox="1"/>
          <p:nvPr/>
        </p:nvSpPr>
        <p:spPr>
          <a:xfrm>
            <a:off x="26495" y="-1433695"/>
            <a:ext cx="4384675" cy="8093710"/>
          </a:xfrm>
          <a:prstGeom prst="rect">
            <a:avLst/>
          </a:prstGeom>
          <a:noFill/>
          <a:effectLst>
            <a:outerShdw blurRad="165100" dist="76200" dir="1200000" algn="tl" rotWithShape="0">
              <a:prstClr val="black">
                <a:alpha val="10000"/>
              </a:prstClr>
            </a:outerShdw>
          </a:effectLst>
        </p:spPr>
        <p:txBody>
          <a:bodyPr wrap="none" rtlCol="0">
            <a:spAutoFit/>
          </a:bodyPr>
          <a:lstStyle/>
          <a:p>
            <a:r>
              <a:rPr lang="en-US" altLang="zh-CN" sz="52000" dirty="0">
                <a:solidFill>
                  <a:srgbClr val="FF0000"/>
                </a:solidFill>
                <a:latin typeface="Times New Roman" panose="02020603050405020304" charset="0"/>
                <a:ea typeface="微软雅黑" panose="020B0503020204020204" pitchFamily="34" charset="-122"/>
                <a:sym typeface="微软雅黑" panose="020B0503020204020204" pitchFamily="34" charset="-122"/>
              </a:rPr>
              <a:t>1</a:t>
            </a:r>
            <a:endParaRPr lang="en-US" altLang="zh-CN" sz="52000" dirty="0">
              <a:solidFill>
                <a:srgbClr val="FF0000"/>
              </a:solidFill>
              <a:latin typeface="Times New Roman" panose="02020603050405020304" charset="0"/>
              <a:ea typeface="微软雅黑" panose="020B0503020204020204" pitchFamily="34" charset="-122"/>
              <a:sym typeface="微软雅黑" panose="020B0503020204020204" pitchFamily="34" charset="-122"/>
            </a:endParaRPr>
          </a:p>
        </p:txBody>
      </p:sp>
      <p:sp>
        <p:nvSpPr>
          <p:cNvPr id="3" name="矩形 2"/>
          <p:cNvSpPr/>
          <p:nvPr/>
        </p:nvSpPr>
        <p:spPr>
          <a:xfrm>
            <a:off x="6577510" y="1152154"/>
            <a:ext cx="2468880" cy="1014730"/>
          </a:xfrm>
          <a:prstGeom prst="rect">
            <a:avLst/>
          </a:prstGeom>
        </p:spPr>
        <p:txBody>
          <a:bodyPr wrap="none">
            <a:spAutoFit/>
          </a:bodyPr>
          <a:lstStyle/>
          <a:p>
            <a:pPr lvl="0" algn="r"/>
            <a:r>
              <a:rPr lang="zh-CN" sz="6000" dirty="0">
                <a:solidFill>
                  <a:srgbClr val="FF0000"/>
                </a:solidFill>
                <a:latin typeface="Times New Roman" panose="02020603050405020304" charset="0"/>
                <a:ea typeface="微软雅黑" panose="020B0503020204020204" pitchFamily="34" charset="-122"/>
                <a:sym typeface="微软雅黑" panose="020B0503020204020204" pitchFamily="34" charset="-122"/>
              </a:rPr>
              <a:t>防汛篇</a:t>
            </a:r>
            <a:endParaRPr lang="zh-CN" sz="6000" dirty="0">
              <a:solidFill>
                <a:srgbClr val="FF0000"/>
              </a:solidFill>
              <a:latin typeface="Times New Roman" panose="02020603050405020304" charset="0"/>
              <a:ea typeface="微软雅黑" panose="020B0503020204020204" pitchFamily="34" charset="-122"/>
              <a:sym typeface="微软雅黑" panose="020B0503020204020204" pitchFamily="34" charset="-122"/>
            </a:endParaRPr>
          </a:p>
        </p:txBody>
      </p:sp>
    </p:spTree>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146685" y="1818640"/>
            <a:ext cx="8808085" cy="3221990"/>
          </a:xfrm>
          <a:prstGeom prst="rect">
            <a:avLst/>
          </a:prstGeom>
          <a:noFill/>
        </p:spPr>
        <p:txBody>
          <a:bodyPr wrap="square" rtlCol="0" anchor="t">
            <a:noAutofit/>
          </a:bodyPr>
          <a:p>
            <a:r>
              <a:rPr lang="zh-CN" altLang="en-US" b="1" dirty="0" smtClean="0">
                <a:sym typeface="+mn-ea"/>
              </a:rPr>
              <a:t>汛期</a:t>
            </a:r>
            <a:r>
              <a:rPr lang="en-US" altLang="zh-CN" b="1" dirty="0" smtClean="0">
                <a:sym typeface="+mn-ea"/>
              </a:rPr>
              <a:t>——</a:t>
            </a:r>
            <a:r>
              <a:rPr lang="zh-CN" altLang="en-US" sz="1600" dirty="0" smtClean="0">
                <a:sym typeface="+mn-ea"/>
              </a:rPr>
              <a:t>指江河中由于流域内</a:t>
            </a:r>
            <a:r>
              <a:rPr lang="zh-CN" altLang="en-US" sz="1600" b="1" dirty="0">
                <a:solidFill>
                  <a:srgbClr val="FF0000"/>
                </a:solidFill>
                <a:sym typeface="+mn-ea"/>
              </a:rPr>
              <a:t>季节性降水</a:t>
            </a:r>
            <a:r>
              <a:rPr lang="zh-CN" altLang="en-US" sz="1600" dirty="0" smtClean="0">
                <a:sym typeface="+mn-ea"/>
              </a:rPr>
              <a:t>、</a:t>
            </a:r>
            <a:r>
              <a:rPr lang="zh-CN" altLang="en-US" sz="1600" b="1" dirty="0">
                <a:solidFill>
                  <a:srgbClr val="FF0000"/>
                </a:solidFill>
                <a:sym typeface="+mn-ea"/>
              </a:rPr>
              <a:t>融冰</a:t>
            </a:r>
            <a:r>
              <a:rPr lang="zh-CN" altLang="en-US" sz="1600" dirty="0" smtClean="0">
                <a:sym typeface="+mn-ea"/>
              </a:rPr>
              <a:t>、</a:t>
            </a:r>
            <a:r>
              <a:rPr lang="zh-CN" altLang="en-US" sz="1600" b="1" dirty="0">
                <a:solidFill>
                  <a:srgbClr val="FF0000"/>
                </a:solidFill>
                <a:sym typeface="+mn-ea"/>
              </a:rPr>
              <a:t>化雪</a:t>
            </a:r>
            <a:r>
              <a:rPr lang="zh-CN" altLang="en-US" sz="1600" dirty="0" smtClean="0">
                <a:sym typeface="+mn-ea"/>
              </a:rPr>
              <a:t>，引起</a:t>
            </a:r>
            <a:r>
              <a:rPr lang="zh-CN" altLang="en-US" sz="1600" b="1" dirty="0">
                <a:solidFill>
                  <a:srgbClr val="FF0000"/>
                </a:solidFill>
                <a:sym typeface="+mn-ea"/>
              </a:rPr>
              <a:t>定时性水位上涨</a:t>
            </a:r>
            <a:r>
              <a:rPr lang="zh-CN" altLang="en-US" sz="1600" dirty="0" smtClean="0">
                <a:sym typeface="+mn-ea"/>
              </a:rPr>
              <a:t>的时期。我国汛期主要是由于</a:t>
            </a:r>
            <a:r>
              <a:rPr lang="zh-CN" altLang="en-US" sz="1600" b="1" dirty="0">
                <a:solidFill>
                  <a:srgbClr val="FF0000"/>
                </a:solidFill>
                <a:sym typeface="+mn-ea"/>
              </a:rPr>
              <a:t>夏季暴雨</a:t>
            </a:r>
            <a:r>
              <a:rPr lang="zh-CN" altLang="en-US" sz="1600" dirty="0" smtClean="0">
                <a:sym typeface="+mn-ea"/>
              </a:rPr>
              <a:t>和</a:t>
            </a:r>
            <a:r>
              <a:rPr lang="zh-CN" altLang="en-US" sz="1600" b="1" dirty="0">
                <a:solidFill>
                  <a:srgbClr val="FF0000"/>
                </a:solidFill>
                <a:sym typeface="+mn-ea"/>
              </a:rPr>
              <a:t>秋季连绵阴雨</a:t>
            </a:r>
            <a:r>
              <a:rPr lang="zh-CN" altLang="en-US" sz="1600" dirty="0" smtClean="0">
                <a:sym typeface="+mn-ea"/>
              </a:rPr>
              <a:t>造成的。从全国来讲，汛期的起止时间不一样，主要由各地区的</a:t>
            </a:r>
            <a:r>
              <a:rPr lang="zh-CN" altLang="en-US" sz="1600" b="1" dirty="0">
                <a:solidFill>
                  <a:srgbClr val="FF0000"/>
                </a:solidFill>
                <a:sym typeface="+mn-ea"/>
              </a:rPr>
              <a:t>气候</a:t>
            </a:r>
            <a:r>
              <a:rPr lang="zh-CN" altLang="en-US" sz="1600" dirty="0" smtClean="0">
                <a:sym typeface="+mn-ea"/>
              </a:rPr>
              <a:t>和</a:t>
            </a:r>
            <a:r>
              <a:rPr lang="zh-CN" altLang="en-US" sz="1600" b="1" dirty="0">
                <a:solidFill>
                  <a:srgbClr val="FF0000"/>
                </a:solidFill>
                <a:sym typeface="+mn-ea"/>
              </a:rPr>
              <a:t>降水</a:t>
            </a:r>
            <a:r>
              <a:rPr lang="zh-CN" altLang="en-US" sz="1600" dirty="0" smtClean="0">
                <a:sym typeface="+mn-ea"/>
              </a:rPr>
              <a:t>情况决定。南方入汛时间较早，结束时间较晚；北方入汛时间较晚，结束时间较早。汛期是一年中</a:t>
            </a:r>
            <a:r>
              <a:rPr lang="zh-CN" altLang="en-US" sz="1600" b="1" dirty="0">
                <a:solidFill>
                  <a:srgbClr val="FF0000"/>
                </a:solidFill>
                <a:sym typeface="+mn-ea"/>
              </a:rPr>
              <a:t>降水量</a:t>
            </a:r>
            <a:r>
              <a:rPr lang="zh-CN" altLang="en-US" sz="1600" b="1" dirty="0" smtClean="0">
                <a:solidFill>
                  <a:srgbClr val="FF0000"/>
                </a:solidFill>
                <a:sym typeface="+mn-ea"/>
              </a:rPr>
              <a:t>最大</a:t>
            </a:r>
            <a:r>
              <a:rPr lang="zh-CN" altLang="en-US" sz="1600" dirty="0" smtClean="0">
                <a:sym typeface="+mn-ea"/>
              </a:rPr>
              <a:t>时期，容易引起洪涝灾害，因此应做好防汛工作。</a:t>
            </a:r>
            <a:endParaRPr lang="en-US" altLang="zh-CN" sz="1600" dirty="0" smtClean="0"/>
          </a:p>
          <a:p>
            <a:endParaRPr lang="en-US" altLang="zh-CN" dirty="0" smtClean="0"/>
          </a:p>
          <a:p>
            <a:r>
              <a:rPr lang="zh-CN" altLang="en-US" b="1" dirty="0" smtClean="0">
                <a:sym typeface="+mn-ea"/>
              </a:rPr>
              <a:t>防汛</a:t>
            </a:r>
            <a:r>
              <a:rPr lang="en-US" altLang="zh-CN" dirty="0" smtClean="0">
                <a:sym typeface="+mn-ea"/>
              </a:rPr>
              <a:t>——</a:t>
            </a:r>
            <a:r>
              <a:rPr lang="zh-CN" altLang="en-US" sz="1600" dirty="0" smtClean="0">
                <a:sym typeface="+mn-ea"/>
              </a:rPr>
              <a:t>是指汛期中为</a:t>
            </a:r>
            <a:r>
              <a:rPr lang="zh-CN" altLang="en-US" sz="1600" b="1" dirty="0" smtClean="0">
                <a:solidFill>
                  <a:srgbClr val="FF0000"/>
                </a:solidFill>
                <a:sym typeface="+mn-ea"/>
              </a:rPr>
              <a:t>防御较大洪水</a:t>
            </a:r>
            <a:r>
              <a:rPr lang="zh-CN" altLang="en-US" sz="1600" dirty="0" smtClean="0">
                <a:sym typeface="+mn-ea"/>
              </a:rPr>
              <a:t>而实施的各种工作，包括自汛前对</a:t>
            </a:r>
            <a:r>
              <a:rPr lang="zh-CN" altLang="en-US" sz="1600" b="1" dirty="0">
                <a:solidFill>
                  <a:srgbClr val="FF0000"/>
                </a:solidFill>
                <a:sym typeface="+mn-ea"/>
              </a:rPr>
              <a:t>水利工程</a:t>
            </a:r>
            <a:r>
              <a:rPr lang="zh-CN" altLang="en-US" sz="1600" dirty="0" smtClean="0">
                <a:sym typeface="+mn-ea"/>
              </a:rPr>
              <a:t>和</a:t>
            </a:r>
            <a:r>
              <a:rPr lang="zh-CN" altLang="en-US" sz="1600" b="1" dirty="0">
                <a:solidFill>
                  <a:srgbClr val="FF0000"/>
                </a:solidFill>
                <a:sym typeface="+mn-ea"/>
              </a:rPr>
              <a:t>防汛设施</a:t>
            </a:r>
            <a:r>
              <a:rPr lang="zh-CN" altLang="en-US" sz="1600" dirty="0" smtClean="0">
                <a:sym typeface="+mn-ea"/>
              </a:rPr>
              <a:t>加强检查、养护和维修，以提高防御能力，以及在汛期中采取的一切措施，如加固堤防、巡回监视、水库洪水预报调度、分洪滞洪、应急抢险等。因此无论汛期还是非汛期，凡是为</a:t>
            </a:r>
            <a:r>
              <a:rPr lang="zh-CN" altLang="en-US" sz="1600" b="1" dirty="0">
                <a:solidFill>
                  <a:srgbClr val="FF0000"/>
                </a:solidFill>
                <a:sym typeface="+mn-ea"/>
              </a:rPr>
              <a:t>提高</a:t>
            </a:r>
            <a:r>
              <a:rPr lang="zh-CN" altLang="en-US" sz="1600" dirty="0" smtClean="0">
                <a:sym typeface="+mn-ea"/>
              </a:rPr>
              <a:t>洪水的</a:t>
            </a:r>
            <a:r>
              <a:rPr lang="zh-CN" altLang="en-US" sz="1600" b="1" dirty="0">
                <a:solidFill>
                  <a:srgbClr val="FF0000"/>
                </a:solidFill>
                <a:sym typeface="+mn-ea"/>
              </a:rPr>
              <a:t>防御能力</a:t>
            </a:r>
            <a:r>
              <a:rPr lang="zh-CN" altLang="en-US" sz="1600" dirty="0" smtClean="0">
                <a:sym typeface="+mn-ea"/>
              </a:rPr>
              <a:t>而作的一切工作都属防汛范畴。</a:t>
            </a:r>
            <a:endParaRPr lang="zh-CN" altLang="en-US" sz="1600" dirty="0" smtClean="0">
              <a:sym typeface="+mn-ea"/>
            </a:endParaRPr>
          </a:p>
        </p:txBody>
      </p:sp>
      <p:sp>
        <p:nvSpPr>
          <p:cNvPr id="4" name="文本框 3"/>
          <p:cNvSpPr txBox="1"/>
          <p:nvPr/>
        </p:nvSpPr>
        <p:spPr>
          <a:xfrm>
            <a:off x="161925" y="231775"/>
            <a:ext cx="3048000" cy="460375"/>
          </a:xfrm>
          <a:prstGeom prst="rect">
            <a:avLst/>
          </a:prstGeom>
          <a:noFill/>
        </p:spPr>
        <p:txBody>
          <a:bodyPr wrap="square" rtlCol="0">
            <a:spAutoFit/>
          </a:bodyPr>
          <a:p>
            <a:r>
              <a:rPr lang="zh-CN" altLang="en-US" sz="2400" b="1">
                <a:solidFill>
                  <a:srgbClr val="00B0F0"/>
                </a:solidFill>
                <a:latin typeface="宋体" panose="02010600030101010101" pitchFamily="2" charset="-122"/>
                <a:ea typeface="宋体" panose="02010600030101010101" pitchFamily="2" charset="-122"/>
              </a:rPr>
              <a:t>夏季防汛安全知识</a:t>
            </a:r>
            <a:endParaRPr lang="zh-CN" altLang="en-US" sz="2400" b="1">
              <a:solidFill>
                <a:srgbClr val="00B0F0"/>
              </a:solidFill>
              <a:latin typeface="宋体" panose="02010600030101010101" pitchFamily="2" charset="-122"/>
              <a:ea typeface="宋体" panose="02010600030101010101" pitchFamily="2" charset="-122"/>
            </a:endParaRPr>
          </a:p>
        </p:txBody>
      </p:sp>
    </p:spTree>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97780" y="172675"/>
            <a:ext cx="3870455" cy="460375"/>
          </a:xfrm>
          <a:prstGeom prst="rect">
            <a:avLst/>
          </a:prstGeom>
          <a:noFill/>
        </p:spPr>
        <p:txBody>
          <a:bodyPr wrap="square" rtlCol="0">
            <a:spAutoFit/>
          </a:bodyPr>
          <a:lstStyle/>
          <a:p>
            <a:r>
              <a:rPr lang="zh-CN" altLang="en-US" sz="2400" dirty="0">
                <a:solidFill>
                  <a:schemeClr val="tx1">
                    <a:lumMod val="85000"/>
                    <a:lumOff val="15000"/>
                  </a:schemeClr>
                </a:solidFill>
                <a:latin typeface="Times New Roman" panose="02020603050405020304" charset="0"/>
                <a:ea typeface="微软雅黑" panose="020B0503020204020204" pitchFamily="34" charset="-122"/>
                <a:sym typeface="微软雅黑" panose="020B0503020204020204" pitchFamily="34" charset="-122"/>
              </a:rPr>
              <a:t>防雨</a:t>
            </a:r>
            <a:endParaRPr lang="zh-CN" altLang="en-US" sz="2400" dirty="0">
              <a:solidFill>
                <a:schemeClr val="tx1">
                  <a:lumMod val="85000"/>
                  <a:lumOff val="15000"/>
                </a:schemeClr>
              </a:solidFill>
              <a:latin typeface="Times New Roman" panose="02020603050405020304" charset="0"/>
              <a:ea typeface="微软雅黑" panose="020B0503020204020204" pitchFamily="34" charset="-122"/>
              <a:sym typeface="微软雅黑" panose="020B0503020204020204" pitchFamily="34" charset="-122"/>
            </a:endParaRPr>
          </a:p>
        </p:txBody>
      </p:sp>
      <p:cxnSp>
        <p:nvCxnSpPr>
          <p:cNvPr id="8" name="直接连接符 7"/>
          <p:cNvCxnSpPr/>
          <p:nvPr/>
        </p:nvCxnSpPr>
        <p:spPr>
          <a:xfrm>
            <a:off x="397725" y="633280"/>
            <a:ext cx="351039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3371850" y="1531620"/>
            <a:ext cx="2719070" cy="2693035"/>
            <a:chOff x="5466" y="2412"/>
            <a:chExt cx="4282" cy="4241"/>
          </a:xfrm>
        </p:grpSpPr>
        <p:grpSp>
          <p:nvGrpSpPr>
            <p:cNvPr id="18" name="组合 17"/>
            <p:cNvGrpSpPr/>
            <p:nvPr/>
          </p:nvGrpSpPr>
          <p:grpSpPr>
            <a:xfrm rot="2700000">
              <a:off x="5486" y="2391"/>
              <a:ext cx="4241" cy="4282"/>
              <a:chOff x="1932258" y="760101"/>
              <a:chExt cx="3767316" cy="3803319"/>
            </a:xfrm>
          </p:grpSpPr>
          <p:sp>
            <p:nvSpPr>
              <p:cNvPr id="19" name="椭圆 168"/>
              <p:cNvSpPr/>
              <p:nvPr/>
            </p:nvSpPr>
            <p:spPr>
              <a:xfrm>
                <a:off x="2710237" y="760101"/>
                <a:ext cx="2207694" cy="2207694"/>
              </a:xfrm>
              <a:custGeom>
                <a:avLst/>
                <a:gdLst/>
                <a:ahLst/>
                <a:cxnLst/>
                <a:rect l="l" t="t" r="r" b="b"/>
                <a:pathLst>
                  <a:path w="2207694" h="2207694">
                    <a:moveTo>
                      <a:pt x="1240201" y="2198410"/>
                    </a:moveTo>
                    <a:cubicBezTo>
                      <a:pt x="1195601" y="2204855"/>
                      <a:pt x="1150057" y="2207694"/>
                      <a:pt x="1103851" y="2207694"/>
                    </a:cubicBezTo>
                    <a:close/>
                    <a:moveTo>
                      <a:pt x="1396176" y="2167304"/>
                    </a:moveTo>
                    <a:cubicBezTo>
                      <a:pt x="1355911" y="2179613"/>
                      <a:pt x="1314389" y="2188486"/>
                      <a:pt x="1271865" y="2193577"/>
                    </a:cubicBez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1A7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椭圆 161"/>
              <p:cNvSpPr/>
              <p:nvPr/>
            </p:nvSpPr>
            <p:spPr>
              <a:xfrm>
                <a:off x="1932258" y="1557914"/>
                <a:ext cx="2207690" cy="2207691"/>
              </a:xfrm>
              <a:custGeom>
                <a:avLst/>
                <a:gdLst/>
                <a:ahLst/>
                <a:cxnLst/>
                <a:rect l="l" t="t" r="r" b="b"/>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close/>
                    <a:moveTo>
                      <a:pt x="2174170" y="838223"/>
                    </a:moveTo>
                    <a:cubicBezTo>
                      <a:pt x="2184491" y="874470"/>
                      <a:pt x="2191713" y="911752"/>
                      <a:pt x="2195714" y="949832"/>
                    </a:cubicBez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椭圆 162"/>
              <p:cNvSpPr/>
              <p:nvPr/>
            </p:nvSpPr>
            <p:spPr>
              <a:xfrm>
                <a:off x="3491880" y="1557913"/>
                <a:ext cx="2207694" cy="2207694"/>
              </a:xfrm>
              <a:custGeom>
                <a:avLst/>
                <a:gdLst/>
                <a:ahLst/>
                <a:cxnLst/>
                <a:rect l="l" t="t" r="r" b="b"/>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椭圆 163"/>
              <p:cNvSpPr/>
              <p:nvPr/>
            </p:nvSpPr>
            <p:spPr>
              <a:xfrm>
                <a:off x="2710237" y="2355728"/>
                <a:ext cx="2207690" cy="2207692"/>
              </a:xfrm>
              <a:custGeom>
                <a:avLst/>
                <a:gdLst/>
                <a:ahLst/>
                <a:cxnLst/>
                <a:rect l="l" t="t" r="r" b="b"/>
                <a:pathLst>
                  <a:path w="2207690" h="2207692">
                    <a:moveTo>
                      <a:pt x="2195631" y="1258405"/>
                    </a:moveTo>
                    <a:cubicBezTo>
                      <a:pt x="2191595" y="1296645"/>
                      <a:pt x="2184315" y="1334081"/>
                      <a:pt x="2173913" y="1370472"/>
                    </a:cubicBezTo>
                    <a:close/>
                    <a:moveTo>
                      <a:pt x="2207690" y="1103924"/>
                    </a:moveTo>
                    <a:cubicBezTo>
                      <a:pt x="2207691" y="1147015"/>
                      <a:pt x="2205219" y="1189529"/>
                      <a:pt x="2199774" y="1231259"/>
                    </a:cubicBez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1A7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4" name="椭圆 23"/>
            <p:cNvSpPr/>
            <p:nvPr/>
          </p:nvSpPr>
          <p:spPr>
            <a:xfrm>
              <a:off x="6845" y="3773"/>
              <a:ext cx="1692" cy="1692"/>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a:solidFill>
                    <a:schemeClr val="tx1">
                      <a:lumMod val="85000"/>
                      <a:lumOff val="15000"/>
                    </a:schemeClr>
                  </a:solidFill>
                  <a:latin typeface="Times New Roman" panose="02020603050405020304" charset="0"/>
                  <a:ea typeface="微软雅黑" panose="020B0503020204020204" pitchFamily="34" charset="-122"/>
                  <a:sym typeface="微软雅黑" panose="020B0503020204020204" pitchFamily="34" charset="-122"/>
                </a:rPr>
                <a:t>措施</a:t>
              </a:r>
              <a:endParaRPr lang="zh-CN" altLang="en-US">
                <a:solidFill>
                  <a:schemeClr val="tx1">
                    <a:lumMod val="85000"/>
                    <a:lumOff val="15000"/>
                  </a:schemeClr>
                </a:solidFill>
                <a:latin typeface="Times New Roman" panose="02020603050405020304" charset="0"/>
                <a:ea typeface="微软雅黑" panose="020B0503020204020204" pitchFamily="34" charset="-122"/>
                <a:sym typeface="微软雅黑" panose="020B0503020204020204" pitchFamily="34" charset="-122"/>
              </a:endParaRPr>
            </a:p>
          </p:txBody>
        </p:sp>
      </p:grpSp>
      <p:sp>
        <p:nvSpPr>
          <p:cNvPr id="28" name="TextBox 27"/>
          <p:cNvSpPr txBox="1"/>
          <p:nvPr/>
        </p:nvSpPr>
        <p:spPr>
          <a:xfrm>
            <a:off x="263525" y="1010285"/>
            <a:ext cx="3237230" cy="1768475"/>
          </a:xfrm>
          <a:prstGeom prst="rect">
            <a:avLst/>
          </a:prstGeom>
          <a:noFill/>
        </p:spPr>
        <p:txBody>
          <a:bodyPr wrap="square" rtlCol="0">
            <a:spAutoFit/>
          </a:bodyPr>
          <a:lstStyle/>
          <a:p>
            <a:pPr>
              <a:lnSpc>
                <a:spcPct val="130000"/>
              </a:lnSpc>
              <a:spcBef>
                <a:spcPts val="600"/>
              </a:spcBef>
            </a:pPr>
            <a:r>
              <a:rPr lang="en-US" altLang="zh-CN" sz="1400" dirty="0">
                <a:latin typeface="Times New Roman" panose="02020603050405020304" charset="0"/>
                <a:ea typeface="微软雅黑" panose="020B0503020204020204" pitchFamily="34" charset="-122"/>
                <a:sym typeface="+mn-ea"/>
              </a:rPr>
              <a:t>1</a:t>
            </a:r>
            <a:r>
              <a:rPr lang="zh-CN" altLang="en-US" sz="1400" dirty="0">
                <a:latin typeface="Times New Roman" panose="02020603050405020304" charset="0"/>
                <a:ea typeface="微软雅黑" panose="020B0503020204020204" pitchFamily="34" charset="-122"/>
                <a:sym typeface="+mn-ea"/>
              </a:rPr>
              <a:t>、各车间、部门要充分认识雨水给正常生产、施工、检修带来的不利因素，把各种可能发生的事件及处理措施考虑周全，并组织培训学习。雨天要及时提醒员工行走、上下楼梯、高空作业时防滑和跌落。</a:t>
            </a:r>
            <a:endParaRPr lang="zh-CN" altLang="en-US" sz="1400">
              <a:solidFill>
                <a:schemeClr val="tx1">
                  <a:lumMod val="50000"/>
                  <a:lumOff val="50000"/>
                </a:schemeClr>
              </a:solidFill>
              <a:latin typeface="Times New Roman" panose="02020603050405020304" charset="0"/>
              <a:ea typeface="微软雅黑" panose="020B0503020204020204" pitchFamily="34" charset="-122"/>
              <a:sym typeface="微软雅黑" panose="020B0503020204020204" pitchFamily="34" charset="-122"/>
            </a:endParaRPr>
          </a:p>
        </p:txBody>
      </p:sp>
      <p:sp>
        <p:nvSpPr>
          <p:cNvPr id="30" name="TextBox 29"/>
          <p:cNvSpPr txBox="1"/>
          <p:nvPr/>
        </p:nvSpPr>
        <p:spPr>
          <a:xfrm>
            <a:off x="203835" y="2778760"/>
            <a:ext cx="3237865" cy="2327910"/>
          </a:xfrm>
          <a:prstGeom prst="rect">
            <a:avLst/>
          </a:prstGeom>
          <a:noFill/>
        </p:spPr>
        <p:txBody>
          <a:bodyPr wrap="square" rtlCol="0">
            <a:spAutoFit/>
          </a:bodyPr>
          <a:lstStyle/>
          <a:p>
            <a:pPr>
              <a:lnSpc>
                <a:spcPct val="130000"/>
              </a:lnSpc>
              <a:spcBef>
                <a:spcPts val="600"/>
              </a:spcBef>
            </a:pPr>
            <a:r>
              <a:rPr lang="en-US" altLang="zh-CN" sz="1400" dirty="0">
                <a:latin typeface="Times New Roman" panose="02020603050405020304" charset="0"/>
                <a:ea typeface="微软雅黑" panose="020B0503020204020204" pitchFamily="34" charset="-122"/>
                <a:sym typeface="+mn-ea"/>
              </a:rPr>
              <a:t>3</a:t>
            </a:r>
            <a:r>
              <a:rPr lang="zh-CN" altLang="en-US" sz="1400" dirty="0">
                <a:latin typeface="Times New Roman" panose="02020603050405020304" charset="0"/>
                <a:ea typeface="微软雅黑" panose="020B0503020204020204" pitchFamily="34" charset="-122"/>
                <a:sym typeface="+mn-ea"/>
              </a:rPr>
              <a:t>、遇到恶劣天气，岗位员工要做好防雨、防汛、防雷击准备工作，带好雨衣、手电、安全帽以备用；要有足够的思想准备，应对突然断电、停水、停车等情况。一旦发生上述问题，决不能慌乱，要沉着冷静处理突发状况，做到心中有数，按正常应急步骤操作，执行准确迅速。</a:t>
            </a:r>
            <a:endParaRPr lang="zh-CN" altLang="en-US" sz="1400">
              <a:solidFill>
                <a:schemeClr val="tx1">
                  <a:lumMod val="50000"/>
                  <a:lumOff val="50000"/>
                </a:schemeClr>
              </a:solidFill>
              <a:latin typeface="Times New Roman" panose="02020603050405020304" charset="0"/>
              <a:ea typeface="微软雅黑" panose="020B0503020204020204" pitchFamily="34" charset="-122"/>
              <a:sym typeface="微软雅黑" panose="020B0503020204020204" pitchFamily="34" charset="-122"/>
            </a:endParaRPr>
          </a:p>
        </p:txBody>
      </p:sp>
      <p:sp>
        <p:nvSpPr>
          <p:cNvPr id="32" name="TextBox 31"/>
          <p:cNvSpPr txBox="1"/>
          <p:nvPr/>
        </p:nvSpPr>
        <p:spPr>
          <a:xfrm>
            <a:off x="6029960" y="1010285"/>
            <a:ext cx="2688590" cy="1768475"/>
          </a:xfrm>
          <a:prstGeom prst="rect">
            <a:avLst/>
          </a:prstGeom>
          <a:noFill/>
        </p:spPr>
        <p:txBody>
          <a:bodyPr wrap="square" rtlCol="0">
            <a:spAutoFit/>
          </a:bodyPr>
          <a:lstStyle/>
          <a:p>
            <a:pPr algn="l">
              <a:lnSpc>
                <a:spcPct val="130000"/>
              </a:lnSpc>
              <a:spcBef>
                <a:spcPts val="600"/>
              </a:spcBef>
            </a:pPr>
            <a:r>
              <a:rPr lang="en-US" altLang="zh-CN" sz="1400" dirty="0">
                <a:latin typeface="Times New Roman" panose="02020603050405020304" charset="0"/>
                <a:ea typeface="微软雅黑" panose="020B0503020204020204" pitchFamily="34" charset="-122"/>
                <a:sym typeface="+mn-ea"/>
              </a:rPr>
              <a:t>2</a:t>
            </a:r>
            <a:r>
              <a:rPr lang="zh-CN" altLang="en-US" sz="1400" dirty="0">
                <a:latin typeface="Times New Roman" panose="02020603050405020304" charset="0"/>
                <a:ea typeface="微软雅黑" panose="020B0503020204020204" pitchFamily="34" charset="-122"/>
                <a:sym typeface="+mn-ea"/>
              </a:rPr>
              <a:t>、提前检查所有厂房、配电室、控制室等房屋建筑和全厂房屋的门窗，发现问题及时修缮，确保房屋不漏雨，洪水不进入，保证电气设备绝缘良好。</a:t>
            </a:r>
            <a:br>
              <a:rPr lang="en-US" altLang="x-none" sz="1400">
                <a:latin typeface="Times New Roman" panose="02020603050405020304" charset="0"/>
                <a:ea typeface="微软雅黑" panose="020B0503020204020204" pitchFamily="34" charset="-122"/>
                <a:sym typeface="+mn-ea"/>
              </a:rPr>
            </a:br>
            <a:endParaRPr lang="zh-CN" altLang="en-US" sz="1400">
              <a:solidFill>
                <a:schemeClr val="tx1">
                  <a:lumMod val="50000"/>
                  <a:lumOff val="50000"/>
                </a:schemeClr>
              </a:solidFill>
              <a:latin typeface="Times New Roman" panose="02020603050405020304" charset="0"/>
              <a:ea typeface="微软雅黑" panose="020B0503020204020204" pitchFamily="34" charset="-122"/>
              <a:sym typeface="微软雅黑" panose="020B0503020204020204" pitchFamily="34" charset="-122"/>
            </a:endParaRPr>
          </a:p>
        </p:txBody>
      </p:sp>
      <p:sp>
        <p:nvSpPr>
          <p:cNvPr id="41" name="TextBox 40"/>
          <p:cNvSpPr txBox="1"/>
          <p:nvPr/>
        </p:nvSpPr>
        <p:spPr>
          <a:xfrm>
            <a:off x="6137910" y="2992755"/>
            <a:ext cx="2797175" cy="1489075"/>
          </a:xfrm>
          <a:prstGeom prst="rect">
            <a:avLst/>
          </a:prstGeom>
          <a:noFill/>
        </p:spPr>
        <p:txBody>
          <a:bodyPr wrap="square" rtlCol="0">
            <a:spAutoFit/>
          </a:bodyPr>
          <a:lstStyle/>
          <a:p>
            <a:pPr algn="l">
              <a:lnSpc>
                <a:spcPct val="130000"/>
              </a:lnSpc>
              <a:spcBef>
                <a:spcPts val="600"/>
              </a:spcBef>
            </a:pPr>
            <a:r>
              <a:rPr lang="en-US" altLang="zh-CN" sz="1400" dirty="0">
                <a:latin typeface="Times New Roman" panose="02020603050405020304" charset="0"/>
                <a:ea typeface="微软雅黑" panose="020B0503020204020204" pitchFamily="34" charset="-122"/>
                <a:sym typeface="+mn-ea"/>
              </a:rPr>
              <a:t>4</a:t>
            </a:r>
            <a:r>
              <a:rPr lang="zh-CN" altLang="en-US" sz="1400" dirty="0">
                <a:latin typeface="Times New Roman" panose="02020603050405020304" charset="0"/>
                <a:ea typeface="微软雅黑" panose="020B0503020204020204" pitchFamily="34" charset="-122"/>
                <a:sym typeface="+mn-ea"/>
              </a:rPr>
              <a:t>、各车间、部门要在雨季到来前对全厂所有防洪干沟进行一次全面排查、清理，确保全厂排水系统和厂外排洪沟畅通无阻。</a:t>
            </a:r>
            <a:br>
              <a:rPr lang="en-US" altLang="x-none" sz="1400">
                <a:latin typeface="Times New Roman" panose="02020603050405020304" charset="0"/>
                <a:ea typeface="微软雅黑" panose="020B0503020204020204" pitchFamily="34" charset="-122"/>
                <a:sym typeface="+mn-ea"/>
              </a:rPr>
            </a:br>
            <a:endParaRPr lang="zh-CN" altLang="en-US" sz="1400">
              <a:solidFill>
                <a:schemeClr val="tx1">
                  <a:lumMod val="50000"/>
                  <a:lumOff val="50000"/>
                </a:schemeClr>
              </a:solidFill>
              <a:latin typeface="Times New Roman" panose="02020603050405020304" charset="0"/>
              <a:ea typeface="微软雅黑" panose="020B0503020204020204" pitchFamily="34" charset="-122"/>
              <a:sym typeface="微软雅黑" panose="020B0503020204020204" pitchFamily="34" charset="-122"/>
            </a:endParaRPr>
          </a:p>
        </p:txBody>
      </p:sp>
    </p:spTree>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13655" y="165055"/>
            <a:ext cx="3870455" cy="460375"/>
          </a:xfrm>
          <a:prstGeom prst="rect">
            <a:avLst/>
          </a:prstGeom>
          <a:noFill/>
        </p:spPr>
        <p:txBody>
          <a:bodyPr wrap="square" rtlCol="0">
            <a:spAutoFit/>
          </a:bodyPr>
          <a:lstStyle/>
          <a:p>
            <a:r>
              <a:rPr lang="zh-CN" altLang="en-US" sz="2400" dirty="0">
                <a:latin typeface="Times New Roman" panose="02020603050405020304" charset="0"/>
                <a:ea typeface="微软雅黑" panose="020B0503020204020204" pitchFamily="34" charset="-122"/>
                <a:sym typeface="+mn-ea"/>
              </a:rPr>
              <a:t>防台风常用安全小知识 </a:t>
            </a:r>
            <a:endParaRPr lang="zh-CN" altLang="en-US" sz="2400" dirty="0">
              <a:solidFill>
                <a:schemeClr val="tx1">
                  <a:lumMod val="85000"/>
                  <a:lumOff val="15000"/>
                </a:schemeClr>
              </a:solidFill>
              <a:latin typeface="Times New Roman" panose="02020603050405020304" charset="0"/>
              <a:ea typeface="微软雅黑" panose="020B0503020204020204" pitchFamily="34" charset="-122"/>
              <a:sym typeface="+mn-ea"/>
            </a:endParaRPr>
          </a:p>
        </p:txBody>
      </p:sp>
      <p:cxnSp>
        <p:nvCxnSpPr>
          <p:cNvPr id="8" name="直接连接符 7"/>
          <p:cNvCxnSpPr/>
          <p:nvPr/>
        </p:nvCxnSpPr>
        <p:spPr>
          <a:xfrm>
            <a:off x="521550" y="681540"/>
            <a:ext cx="351039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5368925" y="1616075"/>
            <a:ext cx="3550920" cy="2168525"/>
          </a:xfrm>
          <a:prstGeom prst="rect">
            <a:avLst/>
          </a:prstGeom>
        </p:spPr>
        <p:txBody>
          <a:bodyPr wrap="square">
            <a:spAutoFit/>
          </a:bodyPr>
          <a:lstStyle/>
          <a:p>
            <a:pPr algn="l">
              <a:lnSpc>
                <a:spcPct val="150000"/>
              </a:lnSpc>
            </a:pPr>
            <a:r>
              <a:rPr lang="zh-CN" altLang="en-US" dirty="0">
                <a:latin typeface="Times New Roman" panose="02020603050405020304" charset="0"/>
                <a:ea typeface="微软雅黑" panose="020B0503020204020204" pitchFamily="34" charset="-122"/>
                <a:sym typeface="+mn-ea"/>
              </a:rPr>
              <a:t>我们平时常说的台风，是一个热带气旋。所谓热带气旋，是指发生在热带或副热带洋面上急速旋转的低压涡旋，常伴有狂风、暴雨、风暴潮。</a:t>
            </a:r>
            <a:endParaRPr lang="zh-CN" altLang="en-US" dirty="0">
              <a:solidFill>
                <a:schemeClr val="tx1">
                  <a:lumMod val="65000"/>
                  <a:lumOff val="35000"/>
                </a:schemeClr>
              </a:solidFill>
              <a:latin typeface="Times New Roman" panose="02020603050405020304" charset="0"/>
              <a:ea typeface="微软雅黑" panose="020B0503020204020204" pitchFamily="34" charset="-122"/>
              <a:sym typeface="+mn-ea"/>
            </a:endParaRPr>
          </a:p>
        </p:txBody>
      </p:sp>
      <p:pic>
        <p:nvPicPr>
          <p:cNvPr id="10" name="图片 9"/>
          <p:cNvPicPr>
            <a:picLocks noChangeAspect="1"/>
          </p:cNvPicPr>
          <p:nvPr/>
        </p:nvPicPr>
        <p:blipFill>
          <a:blip r:embed="rId1" cstate="print"/>
          <a:stretch>
            <a:fillRect/>
          </a:stretch>
        </p:blipFill>
        <p:spPr>
          <a:xfrm>
            <a:off x="99695" y="1169035"/>
            <a:ext cx="5126990" cy="2884170"/>
          </a:xfrm>
          <a:prstGeom prst="rect">
            <a:avLst/>
          </a:prstGeom>
        </p:spPr>
      </p:pic>
    </p:spTree>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6520" y="96475"/>
            <a:ext cx="3870455" cy="398780"/>
          </a:xfrm>
          <a:prstGeom prst="rect">
            <a:avLst/>
          </a:prstGeom>
          <a:noFill/>
        </p:spPr>
        <p:txBody>
          <a:bodyPr wrap="square" rtlCol="0">
            <a:spAutoFit/>
          </a:bodyPr>
          <a:lstStyle/>
          <a:p>
            <a:r>
              <a:rPr lang="zh-CN" altLang="en-US" sz="2000" b="1" dirty="0">
                <a:latin typeface="Times New Roman" panose="02020603050405020304" charset="0"/>
                <a:ea typeface="微软雅黑" panose="020B0503020204020204" pitchFamily="34" charset="-122"/>
                <a:sym typeface="+mn-ea"/>
              </a:rPr>
              <a:t>台风的危害</a:t>
            </a:r>
            <a:endParaRPr lang="zh-CN" altLang="en-US" sz="2000" b="1" dirty="0">
              <a:solidFill>
                <a:schemeClr val="tx1">
                  <a:lumMod val="85000"/>
                  <a:lumOff val="15000"/>
                </a:schemeClr>
              </a:solidFill>
              <a:latin typeface="Times New Roman" panose="02020603050405020304" charset="0"/>
              <a:ea typeface="微软雅黑" panose="020B0503020204020204" pitchFamily="34" charset="-122"/>
              <a:sym typeface="+mn-ea"/>
            </a:endParaRPr>
          </a:p>
        </p:txBody>
      </p:sp>
      <p:cxnSp>
        <p:nvCxnSpPr>
          <p:cNvPr id="8" name="直接连接符 7"/>
          <p:cNvCxnSpPr/>
          <p:nvPr/>
        </p:nvCxnSpPr>
        <p:spPr>
          <a:xfrm>
            <a:off x="521550" y="681540"/>
            <a:ext cx="351039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4" name="椭圆 33"/>
          <p:cNvSpPr/>
          <p:nvPr>
            <p:custDataLst>
              <p:tags r:id="rId1"/>
            </p:custDataLst>
          </p:nvPr>
        </p:nvSpPr>
        <p:spPr>
          <a:xfrm>
            <a:off x="3199348" y="996575"/>
            <a:ext cx="2745305" cy="2745305"/>
          </a:xfrm>
          <a:prstGeom prst="ellipse">
            <a:avLst/>
          </a:prstGeom>
          <a:noFill/>
          <a:ln>
            <a:solidFill>
              <a:srgbClr val="1A7BAE"/>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椭圆 8"/>
          <p:cNvSpPr/>
          <p:nvPr>
            <p:custDataLst>
              <p:tags r:id="rId2"/>
            </p:custDataLst>
          </p:nvPr>
        </p:nvSpPr>
        <p:spPr>
          <a:xfrm>
            <a:off x="589058" y="996575"/>
            <a:ext cx="2745305" cy="2745305"/>
          </a:xfrm>
          <a:prstGeom prst="ellipse">
            <a:avLst/>
          </a:prstGeom>
          <a:noFill/>
          <a:ln>
            <a:solidFill>
              <a:srgbClr val="1A7BA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矩形 22"/>
          <p:cNvSpPr/>
          <p:nvPr>
            <p:custDataLst>
              <p:tags r:id="rId3"/>
            </p:custDataLst>
          </p:nvPr>
        </p:nvSpPr>
        <p:spPr>
          <a:xfrm>
            <a:off x="881900" y="1879754"/>
            <a:ext cx="2159621" cy="1383665"/>
          </a:xfrm>
          <a:prstGeom prst="rect">
            <a:avLst/>
          </a:prstGeom>
        </p:spPr>
        <p:txBody>
          <a:bodyPr wrap="square">
            <a:spAutoFit/>
          </a:bodyPr>
          <a:lstStyle/>
          <a:p>
            <a:pPr>
              <a:lnSpc>
                <a:spcPct val="100000"/>
              </a:lnSpc>
            </a:pPr>
            <a:r>
              <a:rPr lang="zh-CN" altLang="en-US" sz="1400" dirty="0">
                <a:latin typeface="Times New Roman" panose="02020603050405020304" charset="0"/>
                <a:ea typeface="微软雅黑" panose="020B0503020204020204" pitchFamily="34" charset="-122"/>
                <a:sym typeface="+mn-ea"/>
              </a:rPr>
              <a:t>台风是一个巨大的能量库，其风速都在</a:t>
            </a:r>
            <a:r>
              <a:rPr lang="en-US" altLang="zh-CN" sz="1400">
                <a:latin typeface="Times New Roman" panose="02020603050405020304" charset="0"/>
                <a:ea typeface="微软雅黑" panose="020B0503020204020204" pitchFamily="34" charset="-122"/>
                <a:sym typeface="+mn-ea"/>
              </a:rPr>
              <a:t>17</a:t>
            </a:r>
            <a:r>
              <a:rPr lang="zh-CN" altLang="en-US" sz="1400" dirty="0">
                <a:latin typeface="Times New Roman" panose="02020603050405020304" charset="0"/>
                <a:ea typeface="微软雅黑" panose="020B0503020204020204" pitchFamily="34" charset="-122"/>
                <a:sym typeface="+mn-ea"/>
              </a:rPr>
              <a:t>米</a:t>
            </a:r>
            <a:r>
              <a:rPr lang="en-US" altLang="zh-CN" sz="1400">
                <a:latin typeface="Times New Roman" panose="02020603050405020304" charset="0"/>
                <a:ea typeface="微软雅黑" panose="020B0503020204020204" pitchFamily="34" charset="-122"/>
                <a:sym typeface="+mn-ea"/>
              </a:rPr>
              <a:t>/</a:t>
            </a:r>
            <a:r>
              <a:rPr lang="zh-CN" altLang="en-US" sz="1400" dirty="0">
                <a:latin typeface="Times New Roman" panose="02020603050405020304" charset="0"/>
                <a:ea typeface="微软雅黑" panose="020B0503020204020204" pitchFamily="34" charset="-122"/>
                <a:sym typeface="+mn-ea"/>
              </a:rPr>
              <a:t>秒以上，甚至在</a:t>
            </a:r>
            <a:r>
              <a:rPr lang="en-US" altLang="zh-CN" sz="1400">
                <a:latin typeface="Times New Roman" panose="02020603050405020304" charset="0"/>
                <a:ea typeface="微软雅黑" panose="020B0503020204020204" pitchFamily="34" charset="-122"/>
                <a:sym typeface="+mn-ea"/>
              </a:rPr>
              <a:t>60</a:t>
            </a:r>
            <a:r>
              <a:rPr lang="zh-CN" altLang="en-US" sz="1400" dirty="0">
                <a:latin typeface="Times New Roman" panose="02020603050405020304" charset="0"/>
                <a:ea typeface="微软雅黑" panose="020B0503020204020204" pitchFamily="34" charset="-122"/>
                <a:sym typeface="+mn-ea"/>
              </a:rPr>
              <a:t>米</a:t>
            </a:r>
            <a:r>
              <a:rPr lang="en-US" altLang="zh-CN" sz="1400">
                <a:latin typeface="Times New Roman" panose="02020603050405020304" charset="0"/>
                <a:ea typeface="微软雅黑" panose="020B0503020204020204" pitchFamily="34" charset="-122"/>
                <a:sym typeface="+mn-ea"/>
              </a:rPr>
              <a:t>/</a:t>
            </a:r>
            <a:r>
              <a:rPr lang="zh-CN" altLang="en-US" sz="1400" dirty="0">
                <a:latin typeface="Times New Roman" panose="02020603050405020304" charset="0"/>
                <a:ea typeface="微软雅黑" panose="020B0503020204020204" pitchFamily="34" charset="-122"/>
                <a:sym typeface="+mn-ea"/>
              </a:rPr>
              <a:t>秒以上。据测，当风力达到</a:t>
            </a:r>
            <a:r>
              <a:rPr lang="en-US" altLang="zh-CN" sz="1400">
                <a:latin typeface="Times New Roman" panose="02020603050405020304" charset="0"/>
                <a:ea typeface="微软雅黑" panose="020B0503020204020204" pitchFamily="34" charset="-122"/>
                <a:sym typeface="+mn-ea"/>
              </a:rPr>
              <a:t>12</a:t>
            </a:r>
            <a:r>
              <a:rPr lang="zh-CN" altLang="en-US" sz="1400" dirty="0">
                <a:latin typeface="Times New Roman" panose="02020603050405020304" charset="0"/>
                <a:ea typeface="微软雅黑" panose="020B0503020204020204" pitchFamily="34" charset="-122"/>
                <a:sym typeface="+mn-ea"/>
              </a:rPr>
              <a:t>级时，垂直于风向平面上每平方米风压可达</a:t>
            </a:r>
            <a:r>
              <a:rPr lang="en-US" altLang="zh-CN" sz="1400">
                <a:latin typeface="Times New Roman" panose="02020603050405020304" charset="0"/>
                <a:ea typeface="微软雅黑" panose="020B0503020204020204" pitchFamily="34" charset="-122"/>
                <a:sym typeface="+mn-ea"/>
              </a:rPr>
              <a:t>230</a:t>
            </a:r>
            <a:r>
              <a:rPr lang="zh-CN" altLang="en-US" sz="1400" dirty="0">
                <a:latin typeface="Times New Roman" panose="02020603050405020304" charset="0"/>
                <a:ea typeface="微软雅黑" panose="020B0503020204020204" pitchFamily="34" charset="-122"/>
                <a:sym typeface="+mn-ea"/>
              </a:rPr>
              <a:t>公斤。</a:t>
            </a:r>
            <a:endParaRPr lang="zh-CN" altLang="en-US" sz="1400">
              <a:solidFill>
                <a:schemeClr val="tx1">
                  <a:lumMod val="65000"/>
                  <a:lumOff val="35000"/>
                </a:schemeClr>
              </a:solidFill>
              <a:latin typeface="Times New Roman" panose="02020603050405020304" charset="0"/>
              <a:ea typeface="微软雅黑" panose="020B0503020204020204" pitchFamily="34" charset="-122"/>
              <a:sym typeface="微软雅黑" panose="020B0503020204020204" pitchFamily="34" charset="-122"/>
            </a:endParaRPr>
          </a:p>
        </p:txBody>
      </p:sp>
      <p:sp>
        <p:nvSpPr>
          <p:cNvPr id="3" name="矩形 2"/>
          <p:cNvSpPr/>
          <p:nvPr>
            <p:custDataLst>
              <p:tags r:id="rId4"/>
            </p:custDataLst>
          </p:nvPr>
        </p:nvSpPr>
        <p:spPr>
          <a:xfrm>
            <a:off x="1667071" y="1288985"/>
            <a:ext cx="589280" cy="337185"/>
          </a:xfrm>
          <a:prstGeom prst="rect">
            <a:avLst/>
          </a:prstGeom>
        </p:spPr>
        <p:txBody>
          <a:bodyPr wrap="none">
            <a:spAutoFit/>
          </a:bodyPr>
          <a:lstStyle/>
          <a:p>
            <a:pPr lvl="0" algn="ctr"/>
            <a:r>
              <a:rPr lang="zh-CN" altLang="en-US" sz="1600" b="1" dirty="0">
                <a:solidFill>
                  <a:srgbClr val="1A7BAE"/>
                </a:solidFill>
                <a:latin typeface="Times New Roman" panose="02020603050405020304" charset="0"/>
                <a:ea typeface="微软雅黑" panose="020B0503020204020204" pitchFamily="34" charset="-122"/>
                <a:sym typeface="+mn-ea"/>
              </a:rPr>
              <a:t>强风</a:t>
            </a:r>
            <a:endParaRPr lang="zh-CN" altLang="en-US" sz="1600" b="1" dirty="0">
              <a:solidFill>
                <a:srgbClr val="1A7BAE"/>
              </a:solidFill>
              <a:latin typeface="Times New Roman" panose="02020603050405020304" charset="0"/>
              <a:ea typeface="微软雅黑" panose="020B0503020204020204" pitchFamily="34" charset="-122"/>
              <a:sym typeface="+mn-ea"/>
            </a:endParaRPr>
          </a:p>
        </p:txBody>
      </p:sp>
      <p:sp>
        <p:nvSpPr>
          <p:cNvPr id="35" name="矩形 34"/>
          <p:cNvSpPr/>
          <p:nvPr>
            <p:custDataLst>
              <p:tags r:id="rId5"/>
            </p:custDataLst>
          </p:nvPr>
        </p:nvSpPr>
        <p:spPr>
          <a:xfrm>
            <a:off x="3492825" y="1714019"/>
            <a:ext cx="2159621" cy="1814830"/>
          </a:xfrm>
          <a:prstGeom prst="rect">
            <a:avLst/>
          </a:prstGeom>
        </p:spPr>
        <p:txBody>
          <a:bodyPr wrap="square">
            <a:spAutoFit/>
          </a:bodyPr>
          <a:lstStyle/>
          <a:p>
            <a:pPr>
              <a:lnSpc>
                <a:spcPct val="100000"/>
              </a:lnSpc>
            </a:pPr>
            <a:r>
              <a:rPr lang="zh-CN" altLang="en-US" sz="1400" dirty="0">
                <a:latin typeface="Times New Roman" panose="02020603050405020304" charset="0"/>
                <a:ea typeface="微软雅黑" panose="020B0503020204020204" pitchFamily="34" charset="-122"/>
                <a:sym typeface="+mn-ea"/>
              </a:rPr>
              <a:t>台风是非常强的降雨系统。一次台风登陆，降雨中心一天之中可降下</a:t>
            </a:r>
            <a:r>
              <a:rPr lang="en-US" altLang="zh-CN" sz="1400">
                <a:latin typeface="Times New Roman" panose="02020603050405020304" charset="0"/>
                <a:ea typeface="微软雅黑" panose="020B0503020204020204" pitchFamily="34" charset="-122"/>
                <a:sym typeface="+mn-ea"/>
              </a:rPr>
              <a:t>100~300</a:t>
            </a:r>
            <a:r>
              <a:rPr lang="zh-CN" altLang="en-US" sz="1400" dirty="0">
                <a:latin typeface="Times New Roman" panose="02020603050405020304" charset="0"/>
                <a:ea typeface="微软雅黑" panose="020B0503020204020204" pitchFamily="34" charset="-122"/>
                <a:sym typeface="+mn-ea"/>
              </a:rPr>
              <a:t>毫米的大暴雨，甚至可达</a:t>
            </a:r>
            <a:r>
              <a:rPr lang="en-US" altLang="zh-CN" sz="1400">
                <a:latin typeface="Times New Roman" panose="02020603050405020304" charset="0"/>
                <a:ea typeface="微软雅黑" panose="020B0503020204020204" pitchFamily="34" charset="-122"/>
                <a:sym typeface="+mn-ea"/>
              </a:rPr>
              <a:t>500~800</a:t>
            </a:r>
            <a:r>
              <a:rPr lang="zh-CN" altLang="en-US" sz="1400" dirty="0">
                <a:latin typeface="Times New Roman" panose="02020603050405020304" charset="0"/>
                <a:ea typeface="微软雅黑" panose="020B0503020204020204" pitchFamily="34" charset="-122"/>
                <a:sym typeface="+mn-ea"/>
              </a:rPr>
              <a:t>毫米。台风暴雨强度大，洪水出现频率高，波及范围广，来势凶猛，破坏性极大。</a:t>
            </a:r>
            <a:endParaRPr lang="zh-CN" altLang="en-US" sz="1400">
              <a:solidFill>
                <a:schemeClr val="tx1">
                  <a:lumMod val="65000"/>
                  <a:lumOff val="35000"/>
                </a:schemeClr>
              </a:solidFill>
              <a:latin typeface="Times New Roman" panose="02020603050405020304" charset="0"/>
              <a:ea typeface="微软雅黑" panose="020B0503020204020204" pitchFamily="34" charset="-122"/>
              <a:sym typeface="微软雅黑" panose="020B0503020204020204" pitchFamily="34" charset="-122"/>
            </a:endParaRPr>
          </a:p>
        </p:txBody>
      </p:sp>
      <p:sp>
        <p:nvSpPr>
          <p:cNvPr id="36" name="矩形 35"/>
          <p:cNvSpPr/>
          <p:nvPr>
            <p:custDataLst>
              <p:tags r:id="rId6"/>
            </p:custDataLst>
          </p:nvPr>
        </p:nvSpPr>
        <p:spPr>
          <a:xfrm>
            <a:off x="4277995" y="1288985"/>
            <a:ext cx="589280" cy="337185"/>
          </a:xfrm>
          <a:prstGeom prst="rect">
            <a:avLst/>
          </a:prstGeom>
        </p:spPr>
        <p:txBody>
          <a:bodyPr wrap="none">
            <a:spAutoFit/>
          </a:bodyPr>
          <a:lstStyle/>
          <a:p>
            <a:pPr lvl="0" algn="ctr"/>
            <a:r>
              <a:rPr lang="zh-CN" altLang="en-US" sz="1600" b="1" dirty="0">
                <a:solidFill>
                  <a:srgbClr val="1A7BAE"/>
                </a:solidFill>
                <a:latin typeface="Times New Roman" panose="02020603050405020304" charset="0"/>
                <a:ea typeface="微软雅黑" panose="020B0503020204020204" pitchFamily="34" charset="-122"/>
                <a:sym typeface="+mn-ea"/>
              </a:rPr>
              <a:t>暴雨</a:t>
            </a:r>
            <a:endParaRPr lang="zh-CN" altLang="en-US" sz="1600" b="1" dirty="0">
              <a:solidFill>
                <a:srgbClr val="1A7BAE"/>
              </a:solidFill>
              <a:latin typeface="Times New Roman" panose="02020603050405020304" charset="0"/>
              <a:ea typeface="微软雅黑" panose="020B0503020204020204" pitchFamily="34" charset="-122"/>
              <a:sym typeface="+mn-ea"/>
            </a:endParaRPr>
          </a:p>
        </p:txBody>
      </p:sp>
      <p:sp>
        <p:nvSpPr>
          <p:cNvPr id="37" name="椭圆 36"/>
          <p:cNvSpPr/>
          <p:nvPr>
            <p:custDataLst>
              <p:tags r:id="rId7"/>
            </p:custDataLst>
          </p:nvPr>
        </p:nvSpPr>
        <p:spPr>
          <a:xfrm>
            <a:off x="5809638" y="996575"/>
            <a:ext cx="2745305" cy="2745305"/>
          </a:xfrm>
          <a:prstGeom prst="ellipse">
            <a:avLst/>
          </a:prstGeom>
          <a:noFill/>
          <a:ln>
            <a:solidFill>
              <a:srgbClr val="1A7BA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矩形 37"/>
          <p:cNvSpPr/>
          <p:nvPr>
            <p:custDataLst>
              <p:tags r:id="rId8"/>
            </p:custDataLst>
          </p:nvPr>
        </p:nvSpPr>
        <p:spPr>
          <a:xfrm>
            <a:off x="6102480" y="1879754"/>
            <a:ext cx="2159621" cy="1383665"/>
          </a:xfrm>
          <a:prstGeom prst="rect">
            <a:avLst/>
          </a:prstGeom>
        </p:spPr>
        <p:txBody>
          <a:bodyPr wrap="square">
            <a:spAutoFit/>
          </a:bodyPr>
          <a:lstStyle/>
          <a:p>
            <a:pPr>
              <a:lnSpc>
                <a:spcPct val="100000"/>
              </a:lnSpc>
            </a:pPr>
            <a:r>
              <a:rPr lang="zh-CN" altLang="en-US" sz="1400" dirty="0">
                <a:latin typeface="Times New Roman" panose="02020603050405020304" charset="0"/>
                <a:ea typeface="微软雅黑" panose="020B0503020204020204" pitchFamily="34" charset="-122"/>
                <a:sym typeface="+mn-ea"/>
              </a:rPr>
              <a:t>所谓风暴潮，就是当台风移向陆地时，由于台风的强风和低气压的作用，使海水向海 岸方向强力堆积，潮位猛涨，水浪排山倒海般向海岸压去。</a:t>
            </a:r>
            <a:endParaRPr lang="zh-CN" altLang="en-US" sz="1400" dirty="0">
              <a:solidFill>
                <a:schemeClr val="tx1">
                  <a:lumMod val="65000"/>
                  <a:lumOff val="35000"/>
                </a:schemeClr>
              </a:solidFill>
              <a:latin typeface="Times New Roman" panose="02020603050405020304" charset="0"/>
              <a:ea typeface="微软雅黑" panose="020B0503020204020204" pitchFamily="34" charset="-122"/>
              <a:sym typeface="+mn-ea"/>
            </a:endParaRPr>
          </a:p>
        </p:txBody>
      </p:sp>
      <p:sp>
        <p:nvSpPr>
          <p:cNvPr id="39" name="矩形 38"/>
          <p:cNvSpPr/>
          <p:nvPr>
            <p:custDataLst>
              <p:tags r:id="rId9"/>
            </p:custDataLst>
          </p:nvPr>
        </p:nvSpPr>
        <p:spPr>
          <a:xfrm>
            <a:off x="6785416" y="1288985"/>
            <a:ext cx="792480" cy="337185"/>
          </a:xfrm>
          <a:prstGeom prst="rect">
            <a:avLst/>
          </a:prstGeom>
        </p:spPr>
        <p:txBody>
          <a:bodyPr wrap="none">
            <a:spAutoFit/>
          </a:bodyPr>
          <a:lstStyle/>
          <a:p>
            <a:pPr lvl="0" algn="ctr"/>
            <a:r>
              <a:rPr lang="zh-CN" altLang="en-US" sz="1600" b="1" dirty="0">
                <a:solidFill>
                  <a:srgbClr val="1A7BAE"/>
                </a:solidFill>
                <a:latin typeface="Times New Roman" panose="02020603050405020304" charset="0"/>
                <a:ea typeface="微软雅黑" panose="020B0503020204020204" pitchFamily="34" charset="-122"/>
                <a:sym typeface="+mn-ea"/>
              </a:rPr>
              <a:t>风暴潮</a:t>
            </a:r>
            <a:endParaRPr lang="zh-CN" altLang="en-US" sz="1600" b="1" dirty="0">
              <a:solidFill>
                <a:srgbClr val="1A7BAE"/>
              </a:solidFill>
              <a:latin typeface="Times New Roman" panose="02020603050405020304" charset="0"/>
              <a:ea typeface="微软雅黑" panose="020B0503020204020204" pitchFamily="34" charset="-122"/>
              <a:sym typeface="+mn-ea"/>
            </a:endParaRPr>
          </a:p>
        </p:txBody>
      </p:sp>
      <p:sp>
        <p:nvSpPr>
          <p:cNvPr id="2" name="椭圆 1"/>
          <p:cNvSpPr/>
          <p:nvPr>
            <p:custDataLst>
              <p:tags r:id="rId10"/>
            </p:custDataLst>
          </p:nvPr>
        </p:nvSpPr>
        <p:spPr>
          <a:xfrm>
            <a:off x="757672" y="1232697"/>
            <a:ext cx="393948" cy="393948"/>
          </a:xfrm>
          <a:prstGeom prst="ellipse">
            <a:avLst/>
          </a:prstGeom>
          <a:solidFill>
            <a:srgbClr val="1A7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椭圆 15"/>
          <p:cNvSpPr/>
          <p:nvPr>
            <p:custDataLst>
              <p:tags r:id="rId11"/>
            </p:custDataLst>
          </p:nvPr>
        </p:nvSpPr>
        <p:spPr>
          <a:xfrm>
            <a:off x="3367962" y="1232697"/>
            <a:ext cx="393948" cy="393948"/>
          </a:xfrm>
          <a:prstGeom prst="ellipse">
            <a:avLst/>
          </a:prstGeom>
          <a:solidFill>
            <a:srgbClr val="1A7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椭圆 16"/>
          <p:cNvSpPr/>
          <p:nvPr>
            <p:custDataLst>
              <p:tags r:id="rId12"/>
            </p:custDataLst>
          </p:nvPr>
        </p:nvSpPr>
        <p:spPr>
          <a:xfrm>
            <a:off x="5978252" y="1232697"/>
            <a:ext cx="393948" cy="393948"/>
          </a:xfrm>
          <a:prstGeom prst="ellipse">
            <a:avLst/>
          </a:prstGeom>
          <a:solidFill>
            <a:srgbClr val="1A7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descr="13229018_782579"/>
          <p:cNvPicPr>
            <a:picLocks noChangeAspect="1"/>
          </p:cNvPicPr>
          <p:nvPr/>
        </p:nvPicPr>
        <p:blipFill>
          <a:blip r:embed="rId1" cstate="print"/>
          <a:stretch>
            <a:fillRect/>
          </a:stretch>
        </p:blipFill>
        <p:spPr>
          <a:xfrm>
            <a:off x="-23495" y="-1702435"/>
            <a:ext cx="9190990" cy="7069455"/>
          </a:xfrm>
          <a:prstGeom prst="rect">
            <a:avLst/>
          </a:prstGeom>
          <a:noFill/>
          <a:ln w="9525">
            <a:noFill/>
          </a:ln>
        </p:spPr>
      </p:pic>
    </p:spTree>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160566320"/>
          <p:cNvPicPr>
            <a:picLocks noChangeAspect="1"/>
          </p:cNvPicPr>
          <p:nvPr/>
        </p:nvPicPr>
        <p:blipFill>
          <a:blip r:embed="rId1"/>
          <a:stretch>
            <a:fillRect/>
          </a:stretch>
        </p:blipFill>
        <p:spPr>
          <a:xfrm>
            <a:off x="-114300" y="-483235"/>
            <a:ext cx="9372600" cy="6858000"/>
          </a:xfrm>
          <a:prstGeom prst="rect">
            <a:avLst/>
          </a:prstGeom>
          <a:noFill/>
          <a:ln w="9525">
            <a:noFill/>
          </a:ln>
        </p:spPr>
      </p:pic>
    </p:spTree>
  </p:cSld>
  <p:clrMapOvr>
    <a:masterClrMapping/>
  </p:clrMapOvr>
  <p:transition spd="slow">
    <p:push dir="u"/>
  </p:transition>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DIAGRAM_VIRTUALLY_FRAME" val="{&quot;height&quot;:216.16574803149607,&quot;left&quot;:46.38251968503937,&quot;top&quot;:78.47047244094487,&quot;width&quot;:627.2350393700788}"/>
</p:tagLst>
</file>

<file path=ppt/tags/tag61.xml><?xml version="1.0" encoding="utf-8"?>
<p:tagLst xmlns:p="http://schemas.openxmlformats.org/presentationml/2006/main">
  <p:tag name="KSO_WM_DIAGRAM_VIRTUALLY_FRAME" val="{&quot;height&quot;:216.16574803149607,&quot;left&quot;:46.38251968503937,&quot;top&quot;:78.47047244094487,&quot;width&quot;:627.2350393700788}"/>
</p:tagLst>
</file>

<file path=ppt/tags/tag62.xml><?xml version="1.0" encoding="utf-8"?>
<p:tagLst xmlns:p="http://schemas.openxmlformats.org/presentationml/2006/main">
  <p:tag name="KSO_WM_DIAGRAM_VIRTUALLY_FRAME" val="{&quot;height&quot;:216.16574803149607,&quot;left&quot;:46.38251968503937,&quot;top&quot;:78.47047244094487,&quot;width&quot;:627.2350393700788}"/>
</p:tagLst>
</file>

<file path=ppt/tags/tag63.xml><?xml version="1.0" encoding="utf-8"?>
<p:tagLst xmlns:p="http://schemas.openxmlformats.org/presentationml/2006/main">
  <p:tag name="KSO_WM_DIAGRAM_VIRTUALLY_FRAME" val="{&quot;height&quot;:216.16574803149607,&quot;left&quot;:46.38251968503937,&quot;top&quot;:78.47047244094487,&quot;width&quot;:627.2350393700788}"/>
</p:tagLst>
</file>

<file path=ppt/tags/tag64.xml><?xml version="1.0" encoding="utf-8"?>
<p:tagLst xmlns:p="http://schemas.openxmlformats.org/presentationml/2006/main">
  <p:tag name="KSO_WM_DIAGRAM_VIRTUALLY_FRAME" val="{&quot;height&quot;:216.16574803149607,&quot;left&quot;:46.38251968503937,&quot;top&quot;:78.47047244094487,&quot;width&quot;:627.2350393700788}"/>
</p:tagLst>
</file>

<file path=ppt/tags/tag65.xml><?xml version="1.0" encoding="utf-8"?>
<p:tagLst xmlns:p="http://schemas.openxmlformats.org/presentationml/2006/main">
  <p:tag name="KSO_WM_DIAGRAM_VIRTUALLY_FRAME" val="{&quot;height&quot;:216.16574803149607,&quot;left&quot;:46.38251968503937,&quot;top&quot;:78.47047244094487,&quot;width&quot;:627.2350393700788}"/>
</p:tagLst>
</file>

<file path=ppt/tags/tag66.xml><?xml version="1.0" encoding="utf-8"?>
<p:tagLst xmlns:p="http://schemas.openxmlformats.org/presentationml/2006/main">
  <p:tag name="KSO_WM_DIAGRAM_VIRTUALLY_FRAME" val="{&quot;height&quot;:216.16574803149607,&quot;left&quot;:46.38251968503937,&quot;top&quot;:78.47047244094487,&quot;width&quot;:627.2350393700788}"/>
</p:tagLst>
</file>

<file path=ppt/tags/tag67.xml><?xml version="1.0" encoding="utf-8"?>
<p:tagLst xmlns:p="http://schemas.openxmlformats.org/presentationml/2006/main">
  <p:tag name="KSO_WM_DIAGRAM_VIRTUALLY_FRAME" val="{&quot;height&quot;:216.16574803149607,&quot;left&quot;:46.38251968503937,&quot;top&quot;:78.47047244094487,&quot;width&quot;:627.2350393700788}"/>
</p:tagLst>
</file>

<file path=ppt/tags/tag68.xml><?xml version="1.0" encoding="utf-8"?>
<p:tagLst xmlns:p="http://schemas.openxmlformats.org/presentationml/2006/main">
  <p:tag name="KSO_WM_DIAGRAM_VIRTUALLY_FRAME" val="{&quot;height&quot;:216.16574803149607,&quot;left&quot;:46.38251968503937,&quot;top&quot;:78.47047244094487,&quot;width&quot;:627.2350393700788}"/>
</p:tagLst>
</file>

<file path=ppt/tags/tag69.xml><?xml version="1.0" encoding="utf-8"?>
<p:tagLst xmlns:p="http://schemas.openxmlformats.org/presentationml/2006/main">
  <p:tag name="KSO_WM_DIAGRAM_VIRTUALLY_FRAME" val="{&quot;height&quot;:216.16574803149607,&quot;left&quot;:46.38251968503937,&quot;top&quot;:78.47047244094487,&quot;width&quot;:627.2350393700788}"/>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DIAGRAM_VIRTUALLY_FRAME" val="{&quot;height&quot;:216.16574803149607,&quot;left&quot;:46.38251968503937,&quot;top&quot;:78.47047244094487,&quot;width&quot;:627.2350393700788}"/>
</p:tagLst>
</file>

<file path=ppt/tags/tag71.xml><?xml version="1.0" encoding="utf-8"?>
<p:tagLst xmlns:p="http://schemas.openxmlformats.org/presentationml/2006/main">
  <p:tag name="KSO_WM_DIAGRAM_VIRTUALLY_FRAME" val="{&quot;height&quot;:216.16574803149607,&quot;left&quot;:46.38251968503937,&quot;top&quot;:78.47047244094487,&quot;width&quot;:627.2350393700788}"/>
</p:tagLst>
</file>

<file path=ppt/tags/tag72.xml><?xml version="1.0" encoding="utf-8"?>
<p:tagLst xmlns:p="http://schemas.openxmlformats.org/presentationml/2006/main">
  <p:tag name="KSO_WPP_MARK_KEY" val="96b8ee9d-fd84-42d7-9575-685c9ffc6f70"/>
  <p:tag name="COMMONDATA" val="eyJoZGlkIjoiZDYyZWEzMGEyOTgzNjMyODIwYmE0OTZmMjRkNDUyMDEifQ=="/>
  <p:tag name="commondata" val="eyJoZGlkIjoiYTk3NGYzYTAyNzE3YzRkMThkMmI2NTgxNWU0MTdkZDMifQ=="/>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免费资料关注公众号:安全生产管理">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常用字体2">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A7BAE"/>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免费资料关注公众号: 安全生产管理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常用字体2">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A7BAE"/>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免费资料关注公众号:安全生产管理 ">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常用字体2">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A7BAE"/>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3648</Words>
  <Application>WPS 演示</Application>
  <PresentationFormat>On-screen Show (16:9)</PresentationFormat>
  <Paragraphs>240</Paragraphs>
  <Slides>24</Slides>
  <Notes>0</Notes>
  <HiddenSlides>0</HiddenSlides>
  <MMClips>0</MMClips>
  <ScaleCrop>false</ScaleCrop>
  <HeadingPairs>
    <vt:vector size="6" baseType="variant">
      <vt:variant>
        <vt:lpstr>已用的字体</vt:lpstr>
      </vt:variant>
      <vt:variant>
        <vt:i4>24</vt:i4>
      </vt:variant>
      <vt:variant>
        <vt:lpstr>主题</vt:lpstr>
      </vt:variant>
      <vt:variant>
        <vt:i4>4</vt:i4>
      </vt:variant>
      <vt:variant>
        <vt:lpstr>幻灯片标题</vt:lpstr>
      </vt:variant>
      <vt:variant>
        <vt:i4>24</vt:i4>
      </vt:variant>
    </vt:vector>
  </HeadingPairs>
  <TitlesOfParts>
    <vt:vector size="52" baseType="lpstr">
      <vt:lpstr>Arial</vt:lpstr>
      <vt:lpstr>宋体</vt:lpstr>
      <vt:lpstr>Wingdings</vt:lpstr>
      <vt:lpstr>微软雅黑</vt:lpstr>
      <vt:lpstr>Wingdings</vt:lpstr>
      <vt:lpstr>Times New Roman</vt:lpstr>
      <vt:lpstr>Arial Unicode MS</vt:lpstr>
      <vt:lpstr>Calibri</vt:lpstr>
      <vt:lpstr>Impact</vt:lpstr>
      <vt:lpstr>华文新魏</vt:lpstr>
      <vt:lpstr>华文仿宋</vt:lpstr>
      <vt:lpstr>华文宋体</vt:lpstr>
      <vt:lpstr>华文隶书</vt:lpstr>
      <vt:lpstr>幼圆</vt:lpstr>
      <vt:lpstr>新宋体</vt:lpstr>
      <vt:lpstr>等线 Light</vt:lpstr>
      <vt:lpstr>MS UI Gothic</vt:lpstr>
      <vt:lpstr>隶书</vt:lpstr>
      <vt:lpstr>汉仪中黑 197</vt:lpstr>
      <vt:lpstr>华文行楷</vt:lpstr>
      <vt:lpstr>Eras Light ITC</vt:lpstr>
      <vt:lpstr>Eras Bold ITC</vt:lpstr>
      <vt:lpstr>Dubai Medium</vt:lpstr>
      <vt:lpstr>华文中宋</vt:lpstr>
      <vt:lpstr>免费资料关注公众号:安全生产管理</vt:lpstr>
      <vt:lpstr>免费资料关注公众号: 安全生产管理 </vt:lpstr>
      <vt:lpstr>免费资料关注公众号:安全生产管理 </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公众号:安全生产管理</dc:title>
  <dc:creator>公众号:安全生产管理</dc:creator>
  <cp:keywords>公众号:安全生产管理</cp:keywords>
  <dc:description>公众号:安全生产管理</dc:description>
  <dc:subject>公众号:安全生产管理</dc:subject>
  <cp:category>公众号:安全生产管理</cp:category>
  <cp:lastModifiedBy>WPS_1701073057</cp:lastModifiedBy>
  <cp:revision>607</cp:revision>
  <dcterms:created xsi:type="dcterms:W3CDTF">2017-06-26T05:08:00Z</dcterms:created>
  <dcterms:modified xsi:type="dcterms:W3CDTF">2024-08-09T00:49:48Z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2052-12.1.0.17147</vt:lpwstr>
  </property>
  <property fmtid="{D5CDD505-2E9C-101B-9397-08002B2CF9AE}" pid="3" name="ICV">
    <vt:lpwstr>C4A7CF31BE9E4368B70735559BD2560B_13</vt:lpwstr>
  </property>
</Properties>
</file>