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Lst>
  <p:notesMasterIdLst>
    <p:notesMasterId r:id="rId14"/>
  </p:notesMasterIdLst>
  <p:handoutMasterIdLst>
    <p:handoutMasterId r:id="rId68"/>
  </p:handoutMasterIdLst>
  <p:sldIdLst>
    <p:sldId id="328" r:id="rId7"/>
    <p:sldId id="330" r:id="rId8"/>
    <p:sldId id="332" r:id="rId9"/>
    <p:sldId id="334" r:id="rId10"/>
    <p:sldId id="336" r:id="rId11"/>
    <p:sldId id="338" r:id="rId12"/>
    <p:sldId id="340" r:id="rId13"/>
    <p:sldId id="342" r:id="rId15"/>
    <p:sldId id="343" r:id="rId16"/>
    <p:sldId id="344" r:id="rId17"/>
    <p:sldId id="345" r:id="rId18"/>
    <p:sldId id="346" r:id="rId19"/>
    <p:sldId id="347" r:id="rId20"/>
    <p:sldId id="348" r:id="rId21"/>
    <p:sldId id="349" r:id="rId22"/>
    <p:sldId id="350" r:id="rId23"/>
    <p:sldId id="351" r:id="rId24"/>
    <p:sldId id="352" r:id="rId25"/>
    <p:sldId id="353" r:id="rId26"/>
    <p:sldId id="354" r:id="rId27"/>
    <p:sldId id="355" r:id="rId28"/>
    <p:sldId id="356" r:id="rId29"/>
    <p:sldId id="357" r:id="rId30"/>
    <p:sldId id="358" r:id="rId31"/>
    <p:sldId id="359" r:id="rId32"/>
    <p:sldId id="360" r:id="rId33"/>
    <p:sldId id="361" r:id="rId34"/>
    <p:sldId id="362" r:id="rId35"/>
    <p:sldId id="363" r:id="rId36"/>
    <p:sldId id="364" r:id="rId37"/>
    <p:sldId id="365" r:id="rId38"/>
    <p:sldId id="366" r:id="rId39"/>
    <p:sldId id="367" r:id="rId40"/>
    <p:sldId id="369" r:id="rId41"/>
    <p:sldId id="371" r:id="rId42"/>
    <p:sldId id="373" r:id="rId43"/>
    <p:sldId id="374" r:id="rId44"/>
    <p:sldId id="375" r:id="rId45"/>
    <p:sldId id="376" r:id="rId46"/>
    <p:sldId id="378" r:id="rId47"/>
    <p:sldId id="379" r:id="rId48"/>
    <p:sldId id="380" r:id="rId49"/>
    <p:sldId id="381" r:id="rId50"/>
    <p:sldId id="382" r:id="rId51"/>
    <p:sldId id="383" r:id="rId52"/>
    <p:sldId id="384" r:id="rId53"/>
    <p:sldId id="385" r:id="rId54"/>
    <p:sldId id="386" r:id="rId55"/>
    <p:sldId id="387" r:id="rId56"/>
    <p:sldId id="388" r:id="rId57"/>
    <p:sldId id="389" r:id="rId58"/>
    <p:sldId id="390" r:id="rId59"/>
    <p:sldId id="391" r:id="rId60"/>
    <p:sldId id="392" r:id="rId61"/>
    <p:sldId id="393" r:id="rId62"/>
    <p:sldId id="394" r:id="rId63"/>
    <p:sldId id="395" r:id="rId64"/>
    <p:sldId id="396" r:id="rId65"/>
    <p:sldId id="397" r:id="rId66"/>
    <p:sldId id="398" r:id="rId67"/>
  </p:sldIdLst>
  <p:sldSz cx="12192000" cy="6858000"/>
  <p:notesSz cx="6858000" cy="9144000"/>
  <p:custDataLst>
    <p:tags r:id="rId72"/>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rgbClr val="000000"/>
        </a:solidFill>
        <a:latin typeface="Calibri" panose="020F0502020204030204" pitchFamily="34" charset="0"/>
        <a:ea typeface="宋体" panose="02010600030101010101" pitchFamily="2" charset="-122"/>
        <a:cs typeface="+mn-cs"/>
        <a:sym typeface="Calibri" panose="020F0502020204030204" pitchFamily="34" charset="0"/>
      </a:defRPr>
    </a:lvl9pPr>
  </p:defaultTextStyle>
  <p:extLst>
    <p:ext uri="{EFAFB233-063F-42B5-8137-9DF3F51BA10A}">
      <p15:sldGuideLst xmlns:p15="http://schemas.microsoft.com/office/powerpoint/2012/main">
        <p15:guide id="1" orient="horz" pos="211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69" d="100"/>
          <a:sy n="69" d="100"/>
        </p:scale>
        <p:origin x="-138" y="-102"/>
      </p:cViewPr>
      <p:guideLst>
        <p:guide orient="horz" pos="2113"/>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2" Type="http://schemas.openxmlformats.org/officeDocument/2006/relationships/tags" Target="tags/tag61.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1.xml"/><Relationship Id="rId69" Type="http://schemas.openxmlformats.org/officeDocument/2006/relationships/presProps" Target="presProps.xml"/><Relationship Id="rId68" Type="http://schemas.openxmlformats.org/officeDocument/2006/relationships/handoutMaster" Target="handoutMasters/handoutMaster1.xml"/><Relationship Id="rId67" Type="http://schemas.openxmlformats.org/officeDocument/2006/relationships/slide" Target="slides/slide60.xml"/><Relationship Id="rId66" Type="http://schemas.openxmlformats.org/officeDocument/2006/relationships/slide" Target="slides/slide59.xml"/><Relationship Id="rId65" Type="http://schemas.openxmlformats.org/officeDocument/2006/relationships/slide" Target="slides/slide58.xml"/><Relationship Id="rId64" Type="http://schemas.openxmlformats.org/officeDocument/2006/relationships/slide" Target="slides/slide57.xml"/><Relationship Id="rId63" Type="http://schemas.openxmlformats.org/officeDocument/2006/relationships/slide" Target="slides/slide56.xml"/><Relationship Id="rId62" Type="http://schemas.openxmlformats.org/officeDocument/2006/relationships/slide" Target="slides/slide55.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notesMaster" Target="notesMasters/notesMaster1.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49084" name="页眉占位符 1049083"/>
          <p:cNvSpPr/>
          <p:nvPr>
            <p:ph type="hdr" sz="quarter"/>
          </p:nvPr>
        </p:nvSpPr>
        <p:spPr>
          <a:xfrm>
            <a:off x="0" y="0"/>
            <a:ext cx="2971800" cy="458788"/>
          </a:xfrm>
          <a:prstGeom prst="rect">
            <a:avLst/>
          </a:prstGeom>
          <a:noFill/>
          <a:ln w="9525">
            <a:noFill/>
          </a:ln>
        </p:spPr>
        <p:txBody>
          <a:bodyPr vert="horz" lIns="91440" tIns="45720" rIns="91440" bIns="45720" anchor="t"/>
          <a:p>
            <a:pPr lvl="0" fontAlgn="base"/>
          </a:p>
        </p:txBody>
      </p:sp>
      <p:sp>
        <p:nvSpPr>
          <p:cNvPr id="1049085" name="日期占位符 1049084"/>
          <p:cNvSpPr/>
          <p:nvPr>
            <p:ph type="dt" sz="quarter" idx="1"/>
          </p:nvPr>
        </p:nvSpPr>
        <p:spPr>
          <a:xfrm>
            <a:off x="3884613" y="0"/>
            <a:ext cx="2971800" cy="458788"/>
          </a:xfrm>
          <a:prstGeom prst="rect">
            <a:avLst/>
          </a:prstGeom>
          <a:noFill/>
          <a:ln w="9525">
            <a:noFill/>
          </a:ln>
        </p:spPr>
        <p:txBody>
          <a:bodyPr vert="horz" lIns="91440" tIns="45720" rIns="91440" bIns="45720" anchor="t"/>
          <a:p>
            <a:pPr lvl="0" algn="r" eaLnBrk="1" fontAlgn="base" latinLnBrk="0" hangingPunct="1"/>
            <a:endParaRPr lang="zh-CN" altLang="en-US" sz="1200" strike="noStrike" noProof="1" dirty="0"/>
          </a:p>
        </p:txBody>
      </p:sp>
      <p:sp>
        <p:nvSpPr>
          <p:cNvPr id="1049086" name="页脚占位符 1049085"/>
          <p:cNvSpPr/>
          <p:nvPr>
            <p:ph type="ftr" sz="quarter" idx="2"/>
          </p:nvPr>
        </p:nvSpPr>
        <p:spPr>
          <a:xfrm>
            <a:off x="0" y="8685213"/>
            <a:ext cx="2971800" cy="458788"/>
          </a:xfrm>
          <a:prstGeom prst="rect">
            <a:avLst/>
          </a:prstGeom>
          <a:noFill/>
          <a:ln w="9525">
            <a:noFill/>
          </a:ln>
        </p:spPr>
        <p:txBody>
          <a:bodyPr vert="horz" lIns="91440" tIns="45720" rIns="91440" bIns="45720" anchor="b"/>
          <a:p>
            <a:pPr lvl="0" fontAlgn="base"/>
          </a:p>
        </p:txBody>
      </p:sp>
      <p:sp>
        <p:nvSpPr>
          <p:cNvPr id="1049087" name="灯片编号占位符 1049086"/>
          <p:cNvSpPr/>
          <p:nvPr>
            <p:ph type="sldNum" sz="quarter" idx="3"/>
          </p:nvPr>
        </p:nvSpPr>
        <p:spPr>
          <a:xfrm>
            <a:off x="3884613" y="8685213"/>
            <a:ext cx="2971800" cy="458788"/>
          </a:xfrm>
          <a:prstGeom prst="rect">
            <a:avLst/>
          </a:prstGeom>
          <a:noFill/>
          <a:ln w="9525">
            <a:noFill/>
          </a:ln>
        </p:spPr>
        <p:txBody>
          <a:bodyPr vert="horz" lIns="91440" tIns="45720" rIns="91440" bIns="45720" anchor="b"/>
          <a:p>
            <a:pPr lvl="0" algn="r" eaLnBrk="1" fontAlgn="base" latinLnBrk="0"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49078" name="页眉占位符 1049077"/>
          <p:cNvSpPr/>
          <p:nvPr>
            <p:ph type="hdr" sz="quarter"/>
          </p:nvPr>
        </p:nvSpPr>
        <p:spPr>
          <a:xfrm>
            <a:off x="0" y="0"/>
            <a:ext cx="2971800" cy="458788"/>
          </a:xfrm>
          <a:prstGeom prst="rect">
            <a:avLst/>
          </a:prstGeom>
          <a:noFill/>
          <a:ln w="9525">
            <a:noFill/>
          </a:ln>
        </p:spPr>
        <p:txBody>
          <a:bodyPr vert="horz" lIns="91440" tIns="45720" rIns="91440" bIns="45720" anchor="t"/>
          <a:p>
            <a:pPr lvl="0" fontAlgn="base"/>
          </a:p>
        </p:txBody>
      </p:sp>
      <p:sp>
        <p:nvSpPr>
          <p:cNvPr id="1049079" name="日期占位符 1049078"/>
          <p:cNvSpPr/>
          <p:nvPr>
            <p:ph type="dt" idx="1"/>
          </p:nvPr>
        </p:nvSpPr>
        <p:spPr>
          <a:xfrm>
            <a:off x="3884613" y="0"/>
            <a:ext cx="2971800" cy="458788"/>
          </a:xfrm>
          <a:prstGeom prst="rect">
            <a:avLst/>
          </a:prstGeom>
          <a:noFill/>
          <a:ln w="9525">
            <a:noFill/>
          </a:ln>
        </p:spPr>
        <p:txBody>
          <a:bodyPr vert="horz" lIns="91440" tIns="45720" rIns="91440" bIns="45720" anchor="t"/>
          <a:p>
            <a:pPr lvl="0" algn="r" eaLnBrk="1" fontAlgn="base" latinLnBrk="0" hangingPunct="1"/>
            <a:endParaRPr lang="zh-CN" altLang="en-US" sz="1200" strike="noStrike" noProof="1" dirty="0"/>
          </a:p>
        </p:txBody>
      </p:sp>
      <p:sp>
        <p:nvSpPr>
          <p:cNvPr id="18436" name="幻灯片图像占位符 1049079"/>
          <p:cNvSpPr/>
          <p:nvPr>
            <p:ph type="sldImg"/>
          </p:nvPr>
        </p:nvSpPr>
        <p:spPr>
          <a:xfrm>
            <a:off x="685800" y="1143000"/>
            <a:ext cx="5486400" cy="3086100"/>
          </a:xfrm>
          <a:prstGeom prst="rect">
            <a:avLst/>
          </a:prstGeom>
          <a:noFill/>
          <a:ln w="12700" cap="flat" cmpd="sng">
            <a:solidFill>
              <a:srgbClr val="000000"/>
            </a:solidFill>
            <a:prstDash val="solid"/>
            <a:miter/>
            <a:headEnd type="none" w="med" len="med"/>
            <a:tailEnd type="none" w="med" len="med"/>
          </a:ln>
        </p:spPr>
      </p:sp>
      <p:sp>
        <p:nvSpPr>
          <p:cNvPr id="18437" name="文本占位符 1049080"/>
          <p:cNvSpPr/>
          <p:nvPr>
            <p:ph type="body" sz="quarter"/>
          </p:nvPr>
        </p:nvSpPr>
        <p:spPr>
          <a:xfrm>
            <a:off x="685800" y="4400550"/>
            <a:ext cx="5486400" cy="3600450"/>
          </a:xfrm>
          <a:prstGeom prst="rect">
            <a:avLst/>
          </a:prstGeom>
          <a:noFill/>
          <a:ln w="9525">
            <a:noFill/>
          </a:ln>
        </p:spPr>
        <p:txBody>
          <a:bodyPr vert="horz" lIns="91440" tIns="45720" rIns="91440" bIns="45720" anchor="t" anchorCtr="0"/>
          <a:p>
            <a:pPr lvl="0"/>
            <a:r>
              <a:rPr lang="zh-CN" altLang="en-US" dirty="0"/>
              <a:t>单击此处编辑母版文本样式</a:t>
            </a:r>
            <a:endParaRPr lang="en-US" altLang="en-US" dirty="0"/>
          </a:p>
          <a:p>
            <a:pPr lvl="1" indent="0"/>
            <a:r>
              <a:rPr lang="zh-CN" altLang="en-US" dirty="0"/>
              <a:t>第二级</a:t>
            </a:r>
            <a:endParaRPr lang="en-US" altLang="en-US" dirty="0"/>
          </a:p>
          <a:p>
            <a:pPr lvl="2" indent="0"/>
            <a:r>
              <a:rPr lang="zh-CN" altLang="en-US" dirty="0"/>
              <a:t>第三级</a:t>
            </a:r>
            <a:endParaRPr lang="en-US" altLang="en-US" dirty="0"/>
          </a:p>
          <a:p>
            <a:pPr lvl="3" indent="0"/>
            <a:r>
              <a:rPr lang="zh-CN" altLang="en-US" dirty="0"/>
              <a:t>第四级</a:t>
            </a:r>
            <a:endParaRPr lang="en-US" altLang="en-US" dirty="0"/>
          </a:p>
          <a:p>
            <a:pPr lvl="4" indent="0"/>
            <a:r>
              <a:rPr lang="zh-CN" altLang="en-US" dirty="0"/>
              <a:t>第五级</a:t>
            </a:r>
            <a:endParaRPr lang="en-US" altLang="en-US" dirty="0"/>
          </a:p>
        </p:txBody>
      </p:sp>
      <p:sp>
        <p:nvSpPr>
          <p:cNvPr id="1049082" name="页脚占位符 1049081"/>
          <p:cNvSpPr/>
          <p:nvPr>
            <p:ph type="ftr" sz="quarter" idx="4"/>
          </p:nvPr>
        </p:nvSpPr>
        <p:spPr>
          <a:xfrm>
            <a:off x="0" y="8685213"/>
            <a:ext cx="2971800" cy="458788"/>
          </a:xfrm>
          <a:prstGeom prst="rect">
            <a:avLst/>
          </a:prstGeom>
          <a:noFill/>
          <a:ln w="9525">
            <a:noFill/>
          </a:ln>
        </p:spPr>
        <p:txBody>
          <a:bodyPr vert="horz" lIns="91440" tIns="45720" rIns="91440" bIns="45720" anchor="b"/>
          <a:p>
            <a:pPr lvl="0" fontAlgn="base"/>
          </a:p>
        </p:txBody>
      </p:sp>
      <p:sp>
        <p:nvSpPr>
          <p:cNvPr id="1049083" name="灯片编号占位符 1049082"/>
          <p:cNvSpPr/>
          <p:nvPr>
            <p:ph type="sldNum" sz="quarter" idx="5"/>
          </p:nvPr>
        </p:nvSpPr>
        <p:spPr>
          <a:xfrm>
            <a:off x="3884613" y="8685213"/>
            <a:ext cx="2971800" cy="458788"/>
          </a:xfrm>
          <a:prstGeom prst="rect">
            <a:avLst/>
          </a:prstGeom>
          <a:noFill/>
          <a:ln w="9525">
            <a:noFill/>
          </a:ln>
        </p:spPr>
        <p:txBody>
          <a:bodyPr vert="horz" lIns="91440" tIns="45720" rIns="91440" bIns="45720" anchor="b"/>
          <a:p>
            <a:pPr lvl="0" algn="r" eaLnBrk="1" fontAlgn="base" latinLnBrk="0"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marL="0" lvl="0"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1pPr>
    <a:lvl2pPr marL="457200" lvl="1"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2pPr>
    <a:lvl3pPr marL="914400" lvl="2"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3pPr>
    <a:lvl4pPr marL="1371600" lvl="3"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4pPr>
    <a:lvl5pPr marL="1828800" lvl="4"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rgbClr val="000000"/>
        </a:solidFill>
        <a:latin typeface="Calibri" panose="020F0502020204030204" pitchFamily="34" charset="0"/>
        <a:ea typeface="宋体" panose="02010600030101010101" pitchFamily="2" charset="-122"/>
        <a:sym typeface="Calibri" panose="020F050202020403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r>
              <a:rPr lang="zh-CN" altLang="en-US"/>
              <a:t>海量安全资料加入知识星球:安全精品资料库</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r>
              <a:rPr lang="zh-CN" altLang="en-US"/>
              <a:t>免费资料关注公</a:t>
            </a:r>
            <a:r>
              <a:rPr lang="en-US" altLang="zh-CN"/>
              <a:t> </a:t>
            </a:r>
            <a:r>
              <a:rPr lang="zh-CN" altLang="en-US"/>
              <a:t>众号:安全生产管理</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r>
              <a:rPr lang="zh-CN" altLang="en-US"/>
              <a:t>免费资料关注公</a:t>
            </a:r>
            <a:r>
              <a:rPr lang="en-US" altLang="zh-CN"/>
              <a:t> </a:t>
            </a:r>
            <a:r>
              <a:rPr lang="zh-CN" altLang="en-US"/>
              <a:t>众号:安全生产管理</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6" Type="http://schemas.openxmlformats.org/officeDocument/2006/relationships/image" Target="../media/image3.jpeg"/><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8" name="页脚占位符 7"/>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4" name="页脚占位符 3"/>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3" name="页脚占位符 2"/>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8" name="页脚占位符 7"/>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4" name="页脚占位符 3"/>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3" name="页脚占位符 2"/>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8" name="页脚占位符 7"/>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4" name="页脚占位符 3"/>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3" name="页脚占位符 2"/>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5" name="页脚占位符 4"/>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pic>
        <p:nvPicPr>
          <p:cNvPr id="7" name="图片 6" descr="15"/>
          <p:cNvPicPr>
            <a:picLocks noChangeAspect="1"/>
          </p:cNvPicPr>
          <p:nvPr userDrawn="1"/>
        </p:nvPicPr>
        <p:blipFill>
          <a:blip r:embed="rId7"/>
          <a:stretch>
            <a:fillRect/>
          </a:stretch>
        </p:blipFill>
        <p:spPr>
          <a:xfrm>
            <a:off x="2560892" y="5688330"/>
            <a:ext cx="7063870" cy="474345"/>
          </a:xfrm>
          <a:prstGeom prst="rect">
            <a:avLst/>
          </a:prstGeom>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8" name="页脚占位符 7"/>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pic>
        <p:nvPicPr>
          <p:cNvPr id="3" name="图片 2" descr="C:/Users/Administrator/Desktop/二维码宣传素材/二维码宣传素材_03.jpg二维码宣传素材_03"/>
          <p:cNvPicPr>
            <a:picLocks noChangeAspect="1"/>
          </p:cNvPicPr>
          <p:nvPr userDrawn="1">
            <p:custDataLst>
              <p:tags r:id="rId2"/>
            </p:custDataLst>
          </p:nvPr>
        </p:nvPicPr>
        <p:blipFill>
          <a:blip r:embed="rId3"/>
          <a:srcRect l="7774" r="7774"/>
          <a:stretch>
            <a:fillRect/>
          </a:stretch>
        </p:blipFill>
        <p:spPr>
          <a:xfrm>
            <a:off x="1554798" y="332740"/>
            <a:ext cx="9081770" cy="6048375"/>
          </a:xfrm>
          <a:prstGeom prst="rect">
            <a:avLst/>
          </a:prstGeom>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1"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p>
            <a:endParaRPr lang="zh-CN" altLang="en-US"/>
          </a:p>
        </p:txBody>
      </p:sp>
      <p:sp>
        <p:nvSpPr>
          <p:cNvPr id="6" name="灯片编号占位符 5"/>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pic>
        <p:nvPicPr>
          <p:cNvPr id="2" name="图片 1" descr="C:/Users/Administrator/Desktop/二维码宣传素材/二维码宣传素材_03.jpg二维码宣传素材_03"/>
          <p:cNvPicPr>
            <a:picLocks noChangeAspect="1"/>
          </p:cNvPicPr>
          <p:nvPr userDrawn="1">
            <p:custDataLst>
              <p:tags r:id="rId5"/>
            </p:custDataLst>
          </p:nvPr>
        </p:nvPicPr>
        <p:blipFill>
          <a:blip r:embed="rId6"/>
          <a:srcRect l="7774" r="7774"/>
          <a:stretch>
            <a:fillRect/>
          </a:stretch>
        </p:blipFill>
        <p:spPr>
          <a:xfrm>
            <a:off x="1554798" y="332740"/>
            <a:ext cx="9081770" cy="6048375"/>
          </a:xfrm>
          <a:prstGeom prst="rect">
            <a:avLst/>
          </a:prstGeom>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1"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4" name="页脚占位符 3"/>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3" name="页脚占位符 2"/>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6" name="页脚占位符 5"/>
          <p:cNvSpPr>
            <a:spLocks noGrp="1"/>
          </p:cNvSpPr>
          <p:nvPr>
            <p:ph type="ftr" sz="quarter" idx="11"/>
          </p:nvPr>
        </p:nvSpPr>
        <p:spPr/>
        <p:txBody>
          <a:bodyPr/>
          <a:p>
            <a:pPr lvl="0" fontAlgn="base"/>
            <a:endParaRPr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8" Type="http://schemas.openxmlformats.org/officeDocument/2006/relationships/theme" Target="../theme/theme5.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26" name="标题 1048655"/>
          <p:cNvSpPr/>
          <p:nvPr>
            <p:ph type="title"/>
          </p:nvPr>
        </p:nvSpPr>
        <p:spPr>
          <a:xfrm>
            <a:off x="609600" y="274638"/>
            <a:ext cx="10972800" cy="1143000"/>
          </a:xfrm>
          <a:prstGeom prst="rect">
            <a:avLst/>
          </a:prstGeom>
          <a:noFill/>
          <a:ln w="9525">
            <a:noFill/>
          </a:ln>
        </p:spPr>
        <p:txBody>
          <a:bodyPr vert="horz" lIns="91440" tIns="45720" rIns="91440" bIns="45720" anchor="ctr" anchorCtr="0"/>
          <a:p>
            <a:pPr lvl="0"/>
            <a:r>
              <a:rPr lang="zh-CN" altLang="en-US" dirty="0"/>
              <a:t>单击此处编辑母版标题样式</a:t>
            </a:r>
            <a:endParaRPr lang="en-US" altLang="en-US" dirty="0"/>
          </a:p>
        </p:txBody>
      </p:sp>
      <p:sp>
        <p:nvSpPr>
          <p:cNvPr id="1027" name="文本占位符 1048656"/>
          <p:cNvSpPr/>
          <p:nvPr>
            <p:ph type="body"/>
          </p:nvPr>
        </p:nvSpPr>
        <p:spPr>
          <a:xfrm>
            <a:off x="609600" y="1600200"/>
            <a:ext cx="10972800" cy="4525963"/>
          </a:xfrm>
          <a:prstGeom prst="rect">
            <a:avLst/>
          </a:prstGeom>
          <a:noFill/>
          <a:ln w="9525">
            <a:noFill/>
          </a:ln>
        </p:spPr>
        <p:txBody>
          <a:bodyPr vert="horz" lIns="91440" tIns="45720" rIns="91440" bIns="45720" anchor="t" anchorCtr="0"/>
          <a:p>
            <a:pPr lvl="0"/>
            <a:r>
              <a:rPr lang="zh-CN" altLang="en-US" dirty="0"/>
              <a:t>单击此处编辑母版文本样式</a:t>
            </a:r>
            <a:endParaRPr lang="en-US" altLang="en-US" dirty="0"/>
          </a:p>
          <a:p>
            <a:pPr lvl="1" indent="-285750"/>
            <a:r>
              <a:rPr lang="zh-CN" altLang="en-US" dirty="0"/>
              <a:t>第二级</a:t>
            </a:r>
            <a:endParaRPr lang="en-US" altLang="en-US" dirty="0"/>
          </a:p>
          <a:p>
            <a:pPr lvl="2" indent="-228600"/>
            <a:r>
              <a:rPr lang="zh-CN" altLang="en-US" dirty="0"/>
              <a:t>第三级</a:t>
            </a:r>
            <a:endParaRPr lang="en-US" altLang="en-US" dirty="0"/>
          </a:p>
          <a:p>
            <a:pPr lvl="3" indent="-228600"/>
            <a:r>
              <a:rPr lang="zh-CN" altLang="en-US" dirty="0"/>
              <a:t>第四级</a:t>
            </a:r>
            <a:endParaRPr lang="en-US" altLang="en-US" dirty="0"/>
          </a:p>
          <a:p>
            <a:pPr lvl="4" indent="-228600"/>
            <a:r>
              <a:rPr lang="zh-CN" altLang="en-US" dirty="0"/>
              <a:t>第五级</a:t>
            </a:r>
            <a:endParaRPr lang="en-US" altLang="en-US" dirty="0"/>
          </a:p>
        </p:txBody>
      </p:sp>
      <p:sp>
        <p:nvSpPr>
          <p:cNvPr id="1048658" name="日期占位符 1048657"/>
          <p:cNvSpPr/>
          <p:nvPr>
            <p:ph type="dt" sz="half" idx="2"/>
          </p:nvPr>
        </p:nvSpPr>
        <p:spPr>
          <a:xfrm>
            <a:off x="609600" y="6356350"/>
            <a:ext cx="2844800" cy="365125"/>
          </a:xfrm>
          <a:prstGeom prst="rect">
            <a:avLst/>
          </a:prstGeom>
          <a:noFill/>
          <a:ln w="9525">
            <a:noFill/>
          </a:ln>
        </p:spPr>
        <p:txBody>
          <a:bodyPr vert="horz" lIns="91440" tIns="45720" rIns="91440" bIns="45720" anchor="ctr"/>
          <a:lstStyle>
            <a:lvl1pPr marL="0" indent="0" algn="l" fontAlgn="base">
              <a:defRPr sz="1200">
                <a:solidFill>
                  <a:srgbClr val="898989"/>
                </a:solidFill>
              </a:defRPr>
            </a:lvl1pPr>
          </a:lstStyle>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1048659" name="页脚占位符 1048658"/>
          <p:cNvSpPr/>
          <p:nvPr>
            <p:ph type="ftr" sz="quarter" idx="3"/>
          </p:nvPr>
        </p:nvSpPr>
        <p:spPr>
          <a:xfrm>
            <a:off x="4165600" y="6356350"/>
            <a:ext cx="3860800" cy="365125"/>
          </a:xfrm>
          <a:prstGeom prst="rect">
            <a:avLst/>
          </a:prstGeom>
          <a:noFill/>
          <a:ln w="9525">
            <a:noFill/>
          </a:ln>
        </p:spPr>
        <p:txBody>
          <a:bodyPr vert="horz" lIns="91440" tIns="45720" rIns="91440" bIns="45720" anchor="ctr"/>
          <a:lstStyle>
            <a:lvl1pPr>
              <a:defRPr/>
            </a:lvl1pPr>
          </a:lstStyle>
          <a:p>
            <a:pPr lvl="0" fontAlgn="base"/>
            <a:endParaRPr strike="noStrike" noProof="1">
              <a:latin typeface="Calibri" panose="020F0502020204030204" pitchFamily="34" charset="0"/>
            </a:endParaRPr>
          </a:p>
        </p:txBody>
      </p:sp>
      <p:sp>
        <p:nvSpPr>
          <p:cNvPr id="1048660" name="灯片编号占位符 1048659"/>
          <p:cNvSpPr/>
          <p:nvPr>
            <p:ph type="sldNum" sz="quarter" idx="4"/>
          </p:nvPr>
        </p:nvSpPr>
        <p:spPr>
          <a:xfrm>
            <a:off x="8737600" y="6356350"/>
            <a:ext cx="2844800" cy="365125"/>
          </a:xfrm>
          <a:prstGeom prst="rect">
            <a:avLst/>
          </a:prstGeom>
          <a:noFill/>
          <a:ln w="9525">
            <a:noFill/>
          </a:ln>
        </p:spPr>
        <p:txBody>
          <a:bodyPr vert="horz" lIns="91440" tIns="45720" rIns="91440" bIns="45720" anchor="ctr"/>
          <a:lstStyle>
            <a:lvl1pPr marL="0" indent="0" algn="r" fontAlgn="base">
              <a:defRPr sz="1200" b="0" i="0">
                <a:solidFill>
                  <a:srgbClr val="898989"/>
                </a:solidFill>
                <a:latin typeface="Calibri" panose="020F0502020204030204" pitchFamily="34" charset="0"/>
                <a:ea typeface="宋体" panose="02010600030101010101" pitchFamily="2" charset="-122"/>
              </a:defRPr>
            </a:lvl1pPr>
          </a:lstStyle>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grpSp>
        <p:nvGrpSpPr>
          <p:cNvPr id="1031" name="组合 137"/>
          <p:cNvGrpSpPr/>
          <p:nvPr/>
        </p:nvGrpSpPr>
        <p:grpSpPr>
          <a:xfrm>
            <a:off x="0" y="530225"/>
            <a:ext cx="622300" cy="287338"/>
            <a:chOff x="0" y="334"/>
            <a:chExt cx="392" cy="181"/>
          </a:xfrm>
        </p:grpSpPr>
        <p:pic>
          <p:nvPicPr>
            <p:cNvPr id="1032" name="图片 2097178"/>
            <p:cNvPicPr>
              <a:picLocks noChangeAspect="1"/>
            </p:cNvPicPr>
            <p:nvPr/>
          </p:nvPicPr>
          <p:blipFill>
            <a:blip r:embed="rId12"/>
            <a:stretch>
              <a:fillRect/>
            </a:stretch>
          </p:blipFill>
          <p:spPr>
            <a:xfrm>
              <a:off x="0" y="334"/>
              <a:ext cx="392" cy="181"/>
            </a:xfrm>
            <a:prstGeom prst="rect">
              <a:avLst/>
            </a:prstGeom>
            <a:noFill/>
            <a:ln w="9525">
              <a:noFill/>
            </a:ln>
          </p:spPr>
        </p:pic>
        <p:sp>
          <p:nvSpPr>
            <p:cNvPr id="1033" name="矩形 1048660"/>
            <p:cNvSpPr/>
            <p:nvPr/>
          </p:nvSpPr>
          <p:spPr>
            <a:xfrm>
              <a:off x="0" y="336"/>
              <a:ext cx="390" cy="180"/>
            </a:xfrm>
            <a:prstGeom prst="rect">
              <a:avLst/>
            </a:prstGeom>
            <a:noFill/>
            <a:ln w="9525">
              <a:noFill/>
            </a:ln>
          </p:spPr>
          <p:txBody>
            <a:bodyPr lIns="91440" tIns="45720" rIns="91440" bIns="45720" anchor="ctr" anchorCtr="0"/>
            <a:p>
              <a:pPr lvl="0" eaLnBrk="0" hangingPunct="0"/>
              <a:endParaRPr lang="zh-CN" altLang="zh-CN">
                <a:latin typeface="Calibri" panose="020F0502020204030204" pitchFamily="34" charset="0"/>
                <a:ea typeface="宋体" panose="02010600030101010101" pitchFamily="2" charset="-122"/>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fontAlgn="base">
        <a:spcBef>
          <a:spcPct val="0"/>
        </a:spcBef>
        <a:spcAft>
          <a:spcPct val="0"/>
        </a:spcAft>
        <a:buNone/>
        <a:defRPr sz="4400" b="0" kern="1200">
          <a:solidFill>
            <a:srgbClr val="000000"/>
          </a:solidFill>
          <a:latin typeface="+mj-lt"/>
          <a:ea typeface="+mj-ea"/>
          <a:cs typeface="+mj-cs"/>
        </a:defRPr>
      </a:lvl1pPr>
      <a:lvl2pPr marL="0" lvl="1"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2pPr>
      <a:lvl3pPr marL="0" lvl="2"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3pPr>
      <a:lvl4pPr marL="0" lvl="3"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4pPr>
      <a:lvl5pPr marL="0" lvl="4"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5pPr>
    </p:titleStyle>
    <p:bodyStyle>
      <a:lvl1pPr marL="342900" lvl="0" indent="-342900" algn="l" defTabSz="914400" fontAlgn="base">
        <a:spcBef>
          <a:spcPct val="20000"/>
        </a:spcBef>
        <a:spcAft>
          <a:spcPct val="0"/>
        </a:spcAft>
        <a:buFont typeface="Arial" panose="020B0604020202020204" pitchFamily="34" charset="0"/>
        <a:buChar char="•"/>
        <a:defRPr sz="3200" b="0" kern="1200">
          <a:solidFill>
            <a:srgbClr val="000000"/>
          </a:solidFill>
          <a:latin typeface="+mn-lt"/>
          <a:ea typeface="+mn-ea"/>
          <a:cs typeface="+mn-cs"/>
        </a:defRPr>
      </a:lvl1pPr>
      <a:lvl2pPr marL="742950" lvl="1" indent="-285750" algn="l" defTabSz="914400" fontAlgn="base">
        <a:spcBef>
          <a:spcPct val="20000"/>
        </a:spcBef>
        <a:spcAft>
          <a:spcPct val="0"/>
        </a:spcAft>
        <a:buFont typeface="Arial" panose="020B0604020202020204" pitchFamily="34" charset="0"/>
        <a:buChar char="–"/>
        <a:defRPr sz="2800" b="0" kern="1200">
          <a:solidFill>
            <a:srgbClr val="000000"/>
          </a:solidFill>
          <a:latin typeface="Calibri" panose="020F0502020204030204"/>
          <a:ea typeface="宋体" panose="02010600030101010101" pitchFamily="2" charset="-122"/>
          <a:cs typeface="+mn-cs"/>
        </a:defRPr>
      </a:lvl2pPr>
      <a:lvl3pPr marL="1143000" lvl="2" indent="-228600" algn="l" defTabSz="914400" fontAlgn="base">
        <a:spcBef>
          <a:spcPct val="20000"/>
        </a:spcBef>
        <a:spcAft>
          <a:spcPct val="0"/>
        </a:spcAft>
        <a:buFont typeface="Arial" panose="020B0604020202020204" pitchFamily="34" charset="0"/>
        <a:buChar char="•"/>
        <a:defRPr sz="2400" b="0" kern="1200">
          <a:solidFill>
            <a:srgbClr val="000000"/>
          </a:solidFill>
          <a:latin typeface="Calibri" panose="020F0502020204030204"/>
          <a:ea typeface="宋体" panose="02010600030101010101" pitchFamily="2" charset="-122"/>
          <a:cs typeface="+mn-cs"/>
        </a:defRPr>
      </a:lvl3pPr>
      <a:lvl4pPr marL="1600200" lvl="3"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4pPr>
      <a:lvl5pPr marL="2057400" lvl="4"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5pPr>
      <a:lvl6pPr marL="2514600" lvl="5"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6pPr>
      <a:lvl7pPr marL="2971800" lvl="6"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7pPr>
      <a:lvl8pPr marL="3429000" lvl="7"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8pPr>
      <a:lvl9pPr marL="3886200" lvl="8"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9pPr>
    </p:bodyStyle>
    <p:otherStyle>
      <a:lvl1pPr marL="0" lvl="0" indent="0" algn="l" defTabSz="914400" eaLnBrk="1" fontAlgn="base" latinLnBrk="0" hangingPunct="1">
        <a:buNone/>
        <a:defRPr sz="1800" b="0" kern="1200">
          <a:solidFill>
            <a:srgbClr val="000000"/>
          </a:solidFill>
          <a:latin typeface="+mn-lt"/>
          <a:ea typeface="+mn-ea"/>
          <a:cs typeface="+mn-cs"/>
        </a:defRPr>
      </a:lvl1pPr>
      <a:lvl2pPr marL="457200" lvl="1" indent="-4572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2pPr>
      <a:lvl3pPr marL="914400" lvl="2" indent="-9144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3pPr>
      <a:lvl4pPr marL="1371600" lvl="3" indent="-13716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4pPr>
      <a:lvl5pPr marL="1828800" lvl="4"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5pPr>
      <a:lvl6pPr marL="2286000" lvl="5"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6pPr>
      <a:lvl7pPr marL="2743200" lvl="6"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7pPr>
      <a:lvl8pPr marL="3200400" lvl="7"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8pPr>
      <a:lvl9pPr marL="3657600" lvl="8"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grpSp>
        <p:nvGrpSpPr>
          <p:cNvPr id="2050" name="组合 139"/>
          <p:cNvGrpSpPr/>
          <p:nvPr/>
        </p:nvGrpSpPr>
        <p:grpSpPr>
          <a:xfrm>
            <a:off x="0" y="530225"/>
            <a:ext cx="622300" cy="287338"/>
            <a:chOff x="0" y="334"/>
            <a:chExt cx="392" cy="181"/>
          </a:xfrm>
        </p:grpSpPr>
        <p:pic>
          <p:nvPicPr>
            <p:cNvPr id="2051" name="图片 2097179"/>
            <p:cNvPicPr>
              <a:picLocks noChangeAspect="1"/>
            </p:cNvPicPr>
            <p:nvPr/>
          </p:nvPicPr>
          <p:blipFill>
            <a:blip r:embed="rId12"/>
            <a:stretch>
              <a:fillRect/>
            </a:stretch>
          </p:blipFill>
          <p:spPr>
            <a:xfrm>
              <a:off x="0" y="334"/>
              <a:ext cx="392" cy="181"/>
            </a:xfrm>
            <a:prstGeom prst="rect">
              <a:avLst/>
            </a:prstGeom>
            <a:noFill/>
            <a:ln w="9525">
              <a:noFill/>
            </a:ln>
          </p:spPr>
        </p:pic>
        <p:sp>
          <p:nvSpPr>
            <p:cNvPr id="2052" name="矩形 1048661"/>
            <p:cNvSpPr/>
            <p:nvPr/>
          </p:nvSpPr>
          <p:spPr>
            <a:xfrm>
              <a:off x="0" y="336"/>
              <a:ext cx="390" cy="180"/>
            </a:xfrm>
            <a:prstGeom prst="rect">
              <a:avLst/>
            </a:prstGeom>
            <a:noFill/>
            <a:ln w="9525">
              <a:noFill/>
            </a:ln>
          </p:spPr>
          <p:txBody>
            <a:bodyPr lIns="91440" tIns="45720" rIns="91440" bIns="45720" anchor="ctr" anchorCtr="0"/>
            <a:p>
              <a:pPr lvl="0" eaLnBrk="0" hangingPunct="0"/>
              <a:endParaRPr lang="zh-CN" altLang="zh-CN">
                <a:latin typeface="Calibri" panose="020F0502020204030204" pitchFamily="34" charset="0"/>
                <a:ea typeface="宋体" panose="02010600030101010101" pitchFamily="2" charset="-122"/>
              </a:endParaRPr>
            </a:p>
          </p:txBody>
        </p:sp>
      </p:grpSp>
      <p:grpSp>
        <p:nvGrpSpPr>
          <p:cNvPr id="2053" name="组合 140"/>
          <p:cNvGrpSpPr/>
          <p:nvPr/>
        </p:nvGrpSpPr>
        <p:grpSpPr>
          <a:xfrm>
            <a:off x="0" y="530225"/>
            <a:ext cx="622300" cy="287338"/>
            <a:chOff x="0" y="334"/>
            <a:chExt cx="392" cy="181"/>
          </a:xfrm>
        </p:grpSpPr>
        <p:pic>
          <p:nvPicPr>
            <p:cNvPr id="2054" name="图片 2097180"/>
            <p:cNvPicPr>
              <a:picLocks noChangeAspect="1"/>
            </p:cNvPicPr>
            <p:nvPr/>
          </p:nvPicPr>
          <p:blipFill>
            <a:blip r:embed="rId12"/>
            <a:stretch>
              <a:fillRect/>
            </a:stretch>
          </p:blipFill>
          <p:spPr>
            <a:xfrm>
              <a:off x="0" y="334"/>
              <a:ext cx="392" cy="181"/>
            </a:xfrm>
            <a:prstGeom prst="rect">
              <a:avLst/>
            </a:prstGeom>
            <a:noFill/>
            <a:ln w="9525">
              <a:noFill/>
            </a:ln>
          </p:spPr>
        </p:pic>
        <p:sp>
          <p:nvSpPr>
            <p:cNvPr id="2055" name="矩形 1048662"/>
            <p:cNvSpPr/>
            <p:nvPr/>
          </p:nvSpPr>
          <p:spPr>
            <a:xfrm>
              <a:off x="0" y="336"/>
              <a:ext cx="390" cy="180"/>
            </a:xfrm>
            <a:prstGeom prst="rect">
              <a:avLst/>
            </a:prstGeom>
            <a:noFill/>
            <a:ln w="9525">
              <a:noFill/>
            </a:ln>
          </p:spPr>
          <p:txBody>
            <a:bodyPr lIns="91440" tIns="45720" rIns="91440" bIns="45720" anchor="ctr" anchorCtr="0"/>
            <a:p>
              <a:pPr lvl="0" eaLnBrk="0" hangingPunct="0"/>
              <a:endParaRPr lang="zh-CN" altLang="zh-CN">
                <a:latin typeface="Calibri" panose="020F0502020204030204" pitchFamily="34" charset="0"/>
                <a:ea typeface="宋体" panose="02010600030101010101" pitchFamily="2" charset="-122"/>
              </a:endParaRPr>
            </a:p>
          </p:txBody>
        </p:sp>
      </p:grpSp>
      <p:sp>
        <p:nvSpPr>
          <p:cNvPr id="2056" name="标题 1049894"/>
          <p:cNvSpPr/>
          <p:nvPr>
            <p:ph type="title"/>
          </p:nvPr>
        </p:nvSpPr>
        <p:spPr>
          <a:xfrm>
            <a:off x="609600" y="274638"/>
            <a:ext cx="10972800" cy="1143000"/>
          </a:xfrm>
          <a:prstGeom prst="rect">
            <a:avLst/>
          </a:prstGeom>
          <a:noFill/>
          <a:ln w="9525">
            <a:noFill/>
          </a:ln>
        </p:spPr>
        <p:txBody>
          <a:bodyPr vert="horz" lIns="91440" tIns="45720" rIns="91440" bIns="45720" anchor="ctr" anchorCtr="0"/>
          <a:p>
            <a:pPr lvl="0"/>
            <a:r>
              <a:rPr lang="zh-CN" altLang="en-US" dirty="0"/>
              <a:t>单击此处编辑母版标题样式</a:t>
            </a:r>
            <a:endParaRPr lang="en-US" altLang="en-US" dirty="0"/>
          </a:p>
        </p:txBody>
      </p:sp>
      <p:sp>
        <p:nvSpPr>
          <p:cNvPr id="2057" name="文本占位符 1049896"/>
          <p:cNvSpPr/>
          <p:nvPr>
            <p:ph type="body"/>
          </p:nvPr>
        </p:nvSpPr>
        <p:spPr>
          <a:xfrm>
            <a:off x="609600" y="1600200"/>
            <a:ext cx="10972800" cy="4525963"/>
          </a:xfrm>
          <a:prstGeom prst="rect">
            <a:avLst/>
          </a:prstGeom>
          <a:noFill/>
          <a:ln w="9525">
            <a:noFill/>
          </a:ln>
        </p:spPr>
        <p:txBody>
          <a:bodyPr vert="horz" lIns="91440" tIns="45720" rIns="91440" bIns="45720" anchor="t" anchorCtr="0"/>
          <a:p>
            <a:pPr lvl="0"/>
            <a:r>
              <a:rPr lang="zh-CN" altLang="en-US" dirty="0"/>
              <a:t>单击此处编辑母版文本样式</a:t>
            </a:r>
            <a:endParaRPr lang="en-US" altLang="en-US" dirty="0"/>
          </a:p>
          <a:p>
            <a:pPr lvl="1" indent="-285750"/>
            <a:r>
              <a:rPr lang="zh-CN" altLang="en-US" dirty="0"/>
              <a:t>第二级</a:t>
            </a:r>
            <a:endParaRPr lang="en-US" altLang="en-US" dirty="0"/>
          </a:p>
          <a:p>
            <a:pPr lvl="2" indent="-228600"/>
            <a:r>
              <a:rPr lang="zh-CN" altLang="en-US" dirty="0"/>
              <a:t>第三级</a:t>
            </a:r>
            <a:endParaRPr lang="en-US" altLang="en-US" dirty="0"/>
          </a:p>
          <a:p>
            <a:pPr lvl="3" indent="-228600"/>
            <a:r>
              <a:rPr lang="zh-CN" altLang="en-US" dirty="0"/>
              <a:t>第四级</a:t>
            </a:r>
            <a:endParaRPr lang="en-US" altLang="en-US" dirty="0"/>
          </a:p>
          <a:p>
            <a:pPr lvl="4" indent="-228600"/>
            <a:r>
              <a:rPr lang="zh-CN" altLang="en-US" dirty="0"/>
              <a:t>第五级</a:t>
            </a:r>
            <a:endParaRPr lang="en-US" altLang="en-US" dirty="0"/>
          </a:p>
        </p:txBody>
      </p:sp>
      <p:sp>
        <p:nvSpPr>
          <p:cNvPr id="1049899" name="日期占位符 1049898"/>
          <p:cNvSpPr/>
          <p:nvPr>
            <p:ph type="dt" sz="half" idx="2"/>
          </p:nvPr>
        </p:nvSpPr>
        <p:spPr>
          <a:xfrm>
            <a:off x="609600" y="6356350"/>
            <a:ext cx="2844800" cy="365125"/>
          </a:xfrm>
          <a:prstGeom prst="rect">
            <a:avLst/>
          </a:prstGeom>
          <a:noFill/>
          <a:ln w="9525">
            <a:noFill/>
          </a:ln>
        </p:spPr>
        <p:txBody>
          <a:bodyPr vert="horz" lIns="91440" tIns="45720" rIns="91440" bIns="45720" anchor="ctr"/>
          <a:lstStyle>
            <a:lvl1pPr marL="0" indent="0" algn="l" fontAlgn="base">
              <a:defRPr sz="1200">
                <a:solidFill>
                  <a:srgbClr val="898989"/>
                </a:solidFill>
              </a:defRPr>
            </a:lvl1pPr>
          </a:lstStyle>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1049901" name="页脚占位符 1049900"/>
          <p:cNvSpPr/>
          <p:nvPr>
            <p:ph type="ftr" sz="quarter" idx="3"/>
          </p:nvPr>
        </p:nvSpPr>
        <p:spPr>
          <a:xfrm>
            <a:off x="4165600" y="6356350"/>
            <a:ext cx="3860800" cy="365125"/>
          </a:xfrm>
          <a:prstGeom prst="rect">
            <a:avLst/>
          </a:prstGeom>
          <a:noFill/>
          <a:ln w="9525">
            <a:noFill/>
          </a:ln>
        </p:spPr>
        <p:txBody>
          <a:bodyPr vert="horz" lIns="91440" tIns="45720" rIns="91440" bIns="45720" anchor="ctr"/>
          <a:lstStyle>
            <a:lvl1pPr>
              <a:defRPr/>
            </a:lvl1pPr>
          </a:lstStyle>
          <a:p>
            <a:pPr lvl="0" fontAlgn="base"/>
            <a:endParaRPr strike="noStrike" noProof="1">
              <a:latin typeface="Calibri" panose="020F0502020204030204" pitchFamily="34" charset="0"/>
            </a:endParaRPr>
          </a:p>
        </p:txBody>
      </p:sp>
      <p:sp>
        <p:nvSpPr>
          <p:cNvPr id="1049903" name="灯片编号占位符 1049902"/>
          <p:cNvSpPr/>
          <p:nvPr>
            <p:ph type="sldNum" sz="quarter" idx="4"/>
          </p:nvPr>
        </p:nvSpPr>
        <p:spPr>
          <a:xfrm>
            <a:off x="8737600" y="6356350"/>
            <a:ext cx="2844800" cy="365125"/>
          </a:xfrm>
          <a:prstGeom prst="rect">
            <a:avLst/>
          </a:prstGeom>
          <a:noFill/>
          <a:ln w="9525">
            <a:noFill/>
          </a:ln>
        </p:spPr>
        <p:txBody>
          <a:bodyPr vert="horz" lIns="91440" tIns="45720" rIns="91440" bIns="45720" anchor="ctr"/>
          <a:lstStyle>
            <a:lvl1pPr marL="0" indent="0" algn="r" fontAlgn="base">
              <a:defRPr sz="1200" b="0" i="0">
                <a:solidFill>
                  <a:srgbClr val="898989"/>
                </a:solidFill>
                <a:latin typeface="Calibri" panose="020F0502020204030204" pitchFamily="34" charset="0"/>
                <a:ea typeface="宋体" panose="02010600030101010101" pitchFamily="2" charset="-122"/>
              </a:defRPr>
            </a:lvl1pPr>
          </a:lstStyle>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fontAlgn="base">
        <a:spcBef>
          <a:spcPct val="0"/>
        </a:spcBef>
        <a:spcAft>
          <a:spcPct val="0"/>
        </a:spcAft>
        <a:buNone/>
        <a:defRPr sz="4400" b="0" kern="1200">
          <a:solidFill>
            <a:srgbClr val="000000"/>
          </a:solidFill>
          <a:latin typeface="+mj-lt"/>
          <a:ea typeface="+mj-ea"/>
          <a:cs typeface="+mj-cs"/>
        </a:defRPr>
      </a:lvl1pPr>
      <a:lvl2pPr marL="0" lvl="1"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2pPr>
      <a:lvl3pPr marL="0" lvl="2"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3pPr>
      <a:lvl4pPr marL="0" lvl="3"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4pPr>
      <a:lvl5pPr marL="0" lvl="4" indent="0" algn="ctr" defTabSz="914400" fontAlgn="base">
        <a:spcBef>
          <a:spcPct val="0"/>
        </a:spcBef>
        <a:spcAft>
          <a:spcPct val="0"/>
        </a:spcAft>
        <a:buNone/>
        <a:defRPr sz="4400" b="0" kern="1200">
          <a:solidFill>
            <a:srgbClr val="000000"/>
          </a:solidFill>
          <a:latin typeface="Calibri" panose="020F0502020204030204" pitchFamily="34" charset="0"/>
          <a:ea typeface="宋体" panose="02010600030101010101" pitchFamily="2" charset="-122"/>
          <a:cs typeface="+mj-cs"/>
        </a:defRPr>
      </a:lvl5pPr>
    </p:titleStyle>
    <p:bodyStyle>
      <a:lvl1pPr marL="342900" lvl="0" indent="-342900" algn="l" defTabSz="914400" fontAlgn="base">
        <a:spcBef>
          <a:spcPct val="20000"/>
        </a:spcBef>
        <a:spcAft>
          <a:spcPct val="0"/>
        </a:spcAft>
        <a:buFont typeface="Arial" panose="020B0604020202020204" pitchFamily="34" charset="0"/>
        <a:buChar char="•"/>
        <a:defRPr sz="3200" b="0" kern="1200">
          <a:solidFill>
            <a:srgbClr val="000000"/>
          </a:solidFill>
          <a:latin typeface="+mn-lt"/>
          <a:ea typeface="+mn-ea"/>
          <a:cs typeface="+mn-cs"/>
        </a:defRPr>
      </a:lvl1pPr>
      <a:lvl2pPr marL="742950" lvl="1" indent="-285750" algn="l" defTabSz="914400" fontAlgn="base">
        <a:spcBef>
          <a:spcPct val="20000"/>
        </a:spcBef>
        <a:spcAft>
          <a:spcPct val="0"/>
        </a:spcAft>
        <a:buFont typeface="Arial" panose="020B0604020202020204" pitchFamily="34" charset="0"/>
        <a:buChar char="–"/>
        <a:defRPr sz="2800" b="0" kern="1200">
          <a:solidFill>
            <a:srgbClr val="000000"/>
          </a:solidFill>
          <a:latin typeface="Calibri" panose="020F0502020204030204"/>
          <a:ea typeface="宋体" panose="02010600030101010101" pitchFamily="2" charset="-122"/>
          <a:cs typeface="+mn-cs"/>
        </a:defRPr>
      </a:lvl2pPr>
      <a:lvl3pPr marL="1143000" lvl="2" indent="-228600" algn="l" defTabSz="914400" fontAlgn="base">
        <a:spcBef>
          <a:spcPct val="20000"/>
        </a:spcBef>
        <a:spcAft>
          <a:spcPct val="0"/>
        </a:spcAft>
        <a:buFont typeface="Arial" panose="020B0604020202020204" pitchFamily="34" charset="0"/>
        <a:buChar char="•"/>
        <a:defRPr sz="2400" b="0" kern="1200">
          <a:solidFill>
            <a:srgbClr val="000000"/>
          </a:solidFill>
          <a:latin typeface="Calibri" panose="020F0502020204030204"/>
          <a:ea typeface="宋体" panose="02010600030101010101" pitchFamily="2" charset="-122"/>
          <a:cs typeface="+mn-cs"/>
        </a:defRPr>
      </a:lvl3pPr>
      <a:lvl4pPr marL="1600200" lvl="3"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4pPr>
      <a:lvl5pPr marL="2057400" lvl="4"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5pPr>
      <a:lvl6pPr marL="2514600" lvl="5"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6pPr>
      <a:lvl7pPr marL="2971800" lvl="6"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7pPr>
      <a:lvl8pPr marL="3429000" lvl="7"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8pPr>
      <a:lvl9pPr marL="3886200" lvl="8" indent="-228600" algn="l" defTabSz="914400" fontAlgn="base">
        <a:spcBef>
          <a:spcPct val="200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9pPr>
    </p:bodyStyle>
    <p:otherStyle>
      <a:lvl1pPr marL="0" lvl="0" indent="0" algn="l" defTabSz="914400" eaLnBrk="1" fontAlgn="base" latinLnBrk="0" hangingPunct="1">
        <a:buNone/>
        <a:defRPr sz="1800" b="0" kern="1200">
          <a:solidFill>
            <a:srgbClr val="000000"/>
          </a:solidFill>
          <a:latin typeface="+mn-lt"/>
          <a:ea typeface="+mn-ea"/>
          <a:cs typeface="+mn-cs"/>
        </a:defRPr>
      </a:lvl1pPr>
      <a:lvl2pPr marL="457200" lvl="1" indent="-4572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2pPr>
      <a:lvl3pPr marL="914400" lvl="2" indent="-9144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3pPr>
      <a:lvl4pPr marL="1371600" lvl="3" indent="-13716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4pPr>
      <a:lvl5pPr marL="1828800" lvl="4"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5pPr>
      <a:lvl6pPr marL="2286000" lvl="5"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6pPr>
      <a:lvl7pPr marL="2743200" lvl="6"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7pPr>
      <a:lvl8pPr marL="3200400" lvl="7"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8pPr>
      <a:lvl9pPr marL="3657600" lvl="8"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3074" name="标题 1048575"/>
          <p:cNvSpPr/>
          <p:nvPr>
            <p:ph type="title"/>
          </p:nvPr>
        </p:nvSpPr>
        <p:spPr>
          <a:xfrm>
            <a:off x="838200" y="365125"/>
            <a:ext cx="10515600" cy="1325563"/>
          </a:xfrm>
          <a:prstGeom prst="rect">
            <a:avLst/>
          </a:prstGeom>
          <a:noFill/>
          <a:ln w="9525">
            <a:noFill/>
          </a:ln>
        </p:spPr>
        <p:txBody>
          <a:bodyPr vert="horz" lIns="91440" tIns="45720" rIns="91440" bIns="45720" anchor="ctr" anchorCtr="0"/>
          <a:p>
            <a:pPr lvl="0"/>
            <a:r>
              <a:rPr lang="zh-CN" altLang="en-US" dirty="0"/>
              <a:t>单击此处编辑母版标题样式</a:t>
            </a:r>
            <a:endParaRPr lang="en-US" altLang="en-US" dirty="0"/>
          </a:p>
        </p:txBody>
      </p:sp>
      <p:sp>
        <p:nvSpPr>
          <p:cNvPr id="3075" name="文本占位符 1048576"/>
          <p:cNvSpPr/>
          <p:nvPr>
            <p:ph type="body"/>
          </p:nvPr>
        </p:nvSpPr>
        <p:spPr>
          <a:xfrm>
            <a:off x="838200" y="1825625"/>
            <a:ext cx="10515600" cy="4351338"/>
          </a:xfrm>
          <a:prstGeom prst="rect">
            <a:avLst/>
          </a:prstGeom>
          <a:noFill/>
          <a:ln w="9525">
            <a:noFill/>
          </a:ln>
        </p:spPr>
        <p:txBody>
          <a:bodyPr vert="horz" lIns="91440" tIns="45720" rIns="91440" bIns="45720" anchor="t" anchorCtr="0"/>
          <a:p>
            <a:pPr lvl="0"/>
            <a:r>
              <a:rPr lang="zh-CN" altLang="en-US" dirty="0"/>
              <a:t>单击此处编辑母版文本样式</a:t>
            </a:r>
            <a:endParaRPr lang="en-US" altLang="en-US" dirty="0"/>
          </a:p>
          <a:p>
            <a:pPr lvl="1" indent="-228600"/>
            <a:r>
              <a:rPr lang="zh-CN" altLang="en-US" dirty="0"/>
              <a:t>第二级</a:t>
            </a:r>
            <a:endParaRPr lang="en-US" altLang="en-US" dirty="0"/>
          </a:p>
          <a:p>
            <a:pPr lvl="2" indent="-228600"/>
            <a:r>
              <a:rPr lang="zh-CN" altLang="en-US" dirty="0"/>
              <a:t>第三级</a:t>
            </a:r>
            <a:endParaRPr lang="en-US" altLang="en-US" dirty="0"/>
          </a:p>
          <a:p>
            <a:pPr lvl="3" indent="-228600"/>
            <a:r>
              <a:rPr lang="zh-CN" altLang="en-US" dirty="0"/>
              <a:t>第四级</a:t>
            </a:r>
            <a:endParaRPr lang="en-US" altLang="en-US" dirty="0"/>
          </a:p>
          <a:p>
            <a:pPr lvl="4" indent="-228600"/>
            <a:r>
              <a:rPr lang="zh-CN" altLang="en-US" dirty="0"/>
              <a:t>第五级</a:t>
            </a:r>
            <a:endParaRPr lang="en-US" altLang="en-US" dirty="0"/>
          </a:p>
        </p:txBody>
      </p:sp>
      <p:sp>
        <p:nvSpPr>
          <p:cNvPr id="1048578" name="日期占位符 1048577"/>
          <p:cNvSpPr/>
          <p:nvPr>
            <p:ph type="dt" sz="half" idx="2"/>
          </p:nvPr>
        </p:nvSpPr>
        <p:spPr>
          <a:xfrm>
            <a:off x="838200" y="6356350"/>
            <a:ext cx="2743200" cy="365125"/>
          </a:xfrm>
          <a:prstGeom prst="rect">
            <a:avLst/>
          </a:prstGeom>
          <a:noFill/>
          <a:ln w="9525">
            <a:noFill/>
          </a:ln>
        </p:spPr>
        <p:txBody>
          <a:bodyPr vert="horz" lIns="91440" tIns="45720" rIns="91440" bIns="45720" anchor="ctr"/>
          <a:lstStyle>
            <a:lvl1pPr marL="0" indent="0" algn="l" fontAlgn="base">
              <a:defRPr sz="1200">
                <a:solidFill>
                  <a:srgbClr val="898989"/>
                </a:solidFill>
              </a:defRPr>
            </a:lvl1pPr>
          </a:lstStyle>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1048579" name="页脚占位符 1048578"/>
          <p:cNvSpPr/>
          <p:nvPr>
            <p:ph type="ftr" sz="quarter" idx="3"/>
          </p:nvPr>
        </p:nvSpPr>
        <p:spPr>
          <a:xfrm>
            <a:off x="4038600" y="6356350"/>
            <a:ext cx="4114800" cy="365125"/>
          </a:xfrm>
          <a:prstGeom prst="rect">
            <a:avLst/>
          </a:prstGeom>
          <a:noFill/>
          <a:ln w="9525">
            <a:noFill/>
          </a:ln>
        </p:spPr>
        <p:txBody>
          <a:bodyPr vert="horz" lIns="91440" tIns="45720" rIns="91440" bIns="45720" anchor="ctr"/>
          <a:lstStyle>
            <a:lvl1pPr>
              <a:defRPr/>
            </a:lvl1pPr>
          </a:lstStyle>
          <a:p>
            <a:pPr lvl="0" fontAlgn="base"/>
            <a:endParaRPr strike="noStrike" noProof="1">
              <a:latin typeface="Calibri" panose="020F0502020204030204" pitchFamily="34" charset="0"/>
            </a:endParaRPr>
          </a:p>
        </p:txBody>
      </p:sp>
      <p:sp>
        <p:nvSpPr>
          <p:cNvPr id="1048580" name="灯片编号占位符 1048579"/>
          <p:cNvSpPr/>
          <p:nvPr>
            <p:ph type="sldNum" sz="quarter" idx="4"/>
          </p:nvPr>
        </p:nvSpPr>
        <p:spPr>
          <a:xfrm>
            <a:off x="8610600" y="6356350"/>
            <a:ext cx="2743200" cy="365125"/>
          </a:xfrm>
          <a:prstGeom prst="rect">
            <a:avLst/>
          </a:prstGeom>
          <a:noFill/>
          <a:ln w="9525">
            <a:noFill/>
          </a:ln>
        </p:spPr>
        <p:txBody>
          <a:bodyPr vert="horz" lIns="91440" tIns="45720" rIns="91440" bIns="45720" anchor="ctr"/>
          <a:lstStyle>
            <a:lvl1pPr marL="0" indent="0" algn="r" fontAlgn="base">
              <a:defRPr sz="1200" b="0" i="0">
                <a:solidFill>
                  <a:srgbClr val="898989"/>
                </a:solidFill>
                <a:latin typeface="Calibri" panose="020F0502020204030204" pitchFamily="34" charset="0"/>
                <a:ea typeface="宋体" panose="02010600030101010101" pitchFamily="2" charset="-122"/>
              </a:defRPr>
            </a:lvl1pPr>
          </a:lstStyle>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grpSp>
        <p:nvGrpSpPr>
          <p:cNvPr id="3079" name="组合 46"/>
          <p:cNvGrpSpPr/>
          <p:nvPr/>
        </p:nvGrpSpPr>
        <p:grpSpPr>
          <a:xfrm>
            <a:off x="0" y="530225"/>
            <a:ext cx="622300" cy="287338"/>
            <a:chOff x="0" y="334"/>
            <a:chExt cx="392" cy="181"/>
          </a:xfrm>
        </p:grpSpPr>
        <p:pic>
          <p:nvPicPr>
            <p:cNvPr id="3080" name="图片 2097151"/>
            <p:cNvPicPr>
              <a:picLocks noChangeAspect="1"/>
            </p:cNvPicPr>
            <p:nvPr/>
          </p:nvPicPr>
          <p:blipFill>
            <a:blip r:embed="rId12"/>
            <a:stretch>
              <a:fillRect/>
            </a:stretch>
          </p:blipFill>
          <p:spPr>
            <a:xfrm>
              <a:off x="0" y="334"/>
              <a:ext cx="392" cy="181"/>
            </a:xfrm>
            <a:prstGeom prst="rect">
              <a:avLst/>
            </a:prstGeom>
            <a:noFill/>
            <a:ln w="9525">
              <a:noFill/>
            </a:ln>
          </p:spPr>
        </p:pic>
        <p:sp>
          <p:nvSpPr>
            <p:cNvPr id="3081" name="矩形 1048580"/>
            <p:cNvSpPr/>
            <p:nvPr/>
          </p:nvSpPr>
          <p:spPr>
            <a:xfrm>
              <a:off x="0" y="336"/>
              <a:ext cx="390" cy="180"/>
            </a:xfrm>
            <a:prstGeom prst="rect">
              <a:avLst/>
            </a:prstGeom>
            <a:noFill/>
            <a:ln w="9525">
              <a:noFill/>
            </a:ln>
          </p:spPr>
          <p:txBody>
            <a:bodyPr lIns="91440" tIns="45720" rIns="91440" bIns="45720" anchor="ctr" anchorCtr="0"/>
            <a:p>
              <a:pPr lvl="0" eaLnBrk="0" hangingPunct="0"/>
              <a:endParaRPr lang="zh-CN" altLang="zh-CN">
                <a:latin typeface="Calibri" panose="020F0502020204030204" pitchFamily="34" charset="0"/>
                <a:ea typeface="宋体" panose="02010600030101010101" pitchFamily="2" charset="-122"/>
              </a:endParaRPr>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lvl="0" indent="0" algn="l" defTabSz="914400" fontAlgn="base">
        <a:lnSpc>
          <a:spcPct val="90000"/>
        </a:lnSpc>
        <a:spcBef>
          <a:spcPct val="0"/>
        </a:spcBef>
        <a:spcAft>
          <a:spcPct val="0"/>
        </a:spcAft>
        <a:buNone/>
        <a:defRPr sz="4400" b="0" kern="1200">
          <a:solidFill>
            <a:srgbClr val="000000"/>
          </a:solidFill>
          <a:latin typeface="+mj-lt"/>
          <a:ea typeface="+mj-ea"/>
          <a:cs typeface="+mj-cs"/>
        </a:defRPr>
      </a:lvl1pPr>
      <a:lvl2pPr marL="0" lvl="1"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2pPr>
      <a:lvl3pPr marL="0" lvl="2"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3pPr>
      <a:lvl4pPr marL="0" lvl="3"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4pPr>
      <a:lvl5pPr marL="0" lvl="4"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5pPr>
    </p:titleStyle>
    <p:bodyStyle>
      <a:lvl1pPr marL="228600" lvl="0" indent="-228600" algn="l" defTabSz="914400" fontAlgn="base">
        <a:lnSpc>
          <a:spcPct val="90000"/>
        </a:lnSpc>
        <a:spcBef>
          <a:spcPts val="1000"/>
        </a:spcBef>
        <a:spcAft>
          <a:spcPct val="0"/>
        </a:spcAft>
        <a:buFont typeface="Arial" panose="020B0604020202020204" pitchFamily="34" charset="0"/>
        <a:buChar char="•"/>
        <a:defRPr sz="2800" b="0" kern="1200">
          <a:solidFill>
            <a:srgbClr val="000000"/>
          </a:solidFill>
          <a:latin typeface="+mn-lt"/>
          <a:ea typeface="+mn-ea"/>
          <a:cs typeface="+mn-cs"/>
        </a:defRPr>
      </a:lvl1pPr>
      <a:lvl2pPr marL="685800" lvl="1" indent="-228600" algn="l" defTabSz="914400" fontAlgn="base">
        <a:lnSpc>
          <a:spcPct val="90000"/>
        </a:lnSpc>
        <a:spcBef>
          <a:spcPts val="500"/>
        </a:spcBef>
        <a:spcAft>
          <a:spcPct val="0"/>
        </a:spcAft>
        <a:buFont typeface="Arial" panose="020B0604020202020204" pitchFamily="34" charset="0"/>
        <a:buChar char="•"/>
        <a:defRPr sz="2400" b="0" kern="1200">
          <a:solidFill>
            <a:srgbClr val="000000"/>
          </a:solidFill>
          <a:latin typeface="Calibri" panose="020F0502020204030204"/>
          <a:ea typeface="宋体" panose="02010600030101010101" pitchFamily="2" charset="-122"/>
          <a:cs typeface="+mn-cs"/>
        </a:defRPr>
      </a:lvl2pPr>
      <a:lvl3pPr marL="1143000" lvl="2"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3pPr>
      <a:lvl4pPr marL="1600200" lvl="3"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4pPr>
      <a:lvl5pPr marL="2057400" lvl="4"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5pPr>
      <a:lvl6pPr marL="2514600" lvl="5"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6pPr>
      <a:lvl7pPr marL="2971800" lvl="6"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7pPr>
      <a:lvl8pPr marL="3429000" lvl="7"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8pPr>
      <a:lvl9pPr marL="3886200" lvl="8"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9pPr>
    </p:bodyStyle>
    <p:otherStyle>
      <a:lvl1pPr marL="0" lvl="0" indent="0" algn="l" defTabSz="914400" eaLnBrk="1" fontAlgn="base" latinLnBrk="0" hangingPunct="1">
        <a:buNone/>
        <a:defRPr sz="1800" b="0" kern="1200">
          <a:solidFill>
            <a:srgbClr val="000000"/>
          </a:solidFill>
          <a:latin typeface="+mn-lt"/>
          <a:ea typeface="+mn-ea"/>
          <a:cs typeface="+mn-cs"/>
        </a:defRPr>
      </a:lvl1pPr>
      <a:lvl2pPr marL="457200" lvl="1" indent="-4572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2pPr>
      <a:lvl3pPr marL="914400" lvl="2" indent="-9144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3pPr>
      <a:lvl4pPr marL="1371600" lvl="3" indent="-13716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4pPr>
      <a:lvl5pPr marL="1828800" lvl="4"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5pPr>
      <a:lvl6pPr marL="2286000" lvl="5"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6pPr>
      <a:lvl7pPr marL="2743200" lvl="6"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7pPr>
      <a:lvl8pPr marL="3200400" lvl="7"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8pPr>
      <a:lvl9pPr marL="3657600" lvl="8"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4098" name="标题 1048623"/>
          <p:cNvSpPr/>
          <p:nvPr>
            <p:ph type="title"/>
          </p:nvPr>
        </p:nvSpPr>
        <p:spPr>
          <a:xfrm>
            <a:off x="838200" y="365125"/>
            <a:ext cx="10515600" cy="1325563"/>
          </a:xfrm>
          <a:prstGeom prst="rect">
            <a:avLst/>
          </a:prstGeom>
          <a:noFill/>
          <a:ln w="9525">
            <a:noFill/>
          </a:ln>
        </p:spPr>
        <p:txBody>
          <a:bodyPr vert="horz" lIns="91440" tIns="45720" rIns="91440" bIns="45720" anchor="ctr" anchorCtr="0"/>
          <a:p>
            <a:pPr lvl="0"/>
            <a:r>
              <a:rPr lang="zh-CN" altLang="en-US" dirty="0"/>
              <a:t>单击此处编辑母版标题样式</a:t>
            </a:r>
            <a:endParaRPr lang="en-US" altLang="en-US" dirty="0"/>
          </a:p>
        </p:txBody>
      </p:sp>
      <p:sp>
        <p:nvSpPr>
          <p:cNvPr id="4099" name="文本占位符 1048624"/>
          <p:cNvSpPr/>
          <p:nvPr>
            <p:ph type="body"/>
          </p:nvPr>
        </p:nvSpPr>
        <p:spPr>
          <a:xfrm>
            <a:off x="838200" y="1825625"/>
            <a:ext cx="10515600" cy="4351338"/>
          </a:xfrm>
          <a:prstGeom prst="rect">
            <a:avLst/>
          </a:prstGeom>
          <a:noFill/>
          <a:ln w="9525">
            <a:noFill/>
          </a:ln>
        </p:spPr>
        <p:txBody>
          <a:bodyPr vert="horz" lIns="91440" tIns="45720" rIns="91440" bIns="45720" anchor="t" anchorCtr="0"/>
          <a:p>
            <a:pPr lvl="0"/>
            <a:r>
              <a:rPr lang="zh-CN" altLang="en-US" dirty="0"/>
              <a:t>单击此处编辑母版文本样式</a:t>
            </a:r>
            <a:endParaRPr lang="en-US" altLang="en-US" dirty="0"/>
          </a:p>
          <a:p>
            <a:pPr lvl="1" indent="-228600"/>
            <a:r>
              <a:rPr lang="zh-CN" altLang="en-US" dirty="0"/>
              <a:t>第二级</a:t>
            </a:r>
            <a:endParaRPr lang="en-US" altLang="en-US" dirty="0"/>
          </a:p>
          <a:p>
            <a:pPr lvl="2" indent="-228600"/>
            <a:r>
              <a:rPr lang="zh-CN" altLang="en-US" dirty="0"/>
              <a:t>第三级</a:t>
            </a:r>
            <a:endParaRPr lang="en-US" altLang="en-US" dirty="0"/>
          </a:p>
          <a:p>
            <a:pPr lvl="3" indent="-228600"/>
            <a:r>
              <a:rPr lang="zh-CN" altLang="en-US" dirty="0"/>
              <a:t>第四级</a:t>
            </a:r>
            <a:endParaRPr lang="en-US" altLang="en-US" dirty="0"/>
          </a:p>
          <a:p>
            <a:pPr lvl="4" indent="-228600"/>
            <a:r>
              <a:rPr lang="zh-CN" altLang="en-US" dirty="0"/>
              <a:t>第五级</a:t>
            </a:r>
            <a:endParaRPr lang="en-US" altLang="en-US" dirty="0"/>
          </a:p>
        </p:txBody>
      </p:sp>
      <p:sp>
        <p:nvSpPr>
          <p:cNvPr id="1048626" name="日期占位符 1048625"/>
          <p:cNvSpPr/>
          <p:nvPr>
            <p:ph type="dt" sz="half" idx="2"/>
          </p:nvPr>
        </p:nvSpPr>
        <p:spPr>
          <a:xfrm>
            <a:off x="838200" y="6356350"/>
            <a:ext cx="2743200" cy="365125"/>
          </a:xfrm>
          <a:prstGeom prst="rect">
            <a:avLst/>
          </a:prstGeom>
          <a:noFill/>
          <a:ln w="9525">
            <a:noFill/>
          </a:ln>
        </p:spPr>
        <p:txBody>
          <a:bodyPr vert="horz" lIns="91440" tIns="45720" rIns="91440" bIns="45720" anchor="ctr"/>
          <a:lstStyle>
            <a:lvl1pPr marL="0" indent="0" algn="l" fontAlgn="base">
              <a:defRPr sz="1200">
                <a:solidFill>
                  <a:srgbClr val="898989"/>
                </a:solidFill>
              </a:defRPr>
            </a:lvl1pPr>
          </a:lstStyle>
          <a:p>
            <a:pPr lvl="0" eaLnBrk="1" fontAlgn="base" latinLnBrk="0" hangingPunct="1">
              <a:lnSpc>
                <a:spcPct val="100000"/>
              </a:lnSpc>
              <a:spcBef>
                <a:spcPct val="0"/>
              </a:spcBef>
              <a:spcAft>
                <a:spcPct val="0"/>
              </a:spcAft>
              <a:buNone/>
            </a:pPr>
            <a:endParaRPr lang="zh-CN" altLang="en-US" strike="noStrike" noProof="1" dirty="0">
              <a:latin typeface="Calibri" panose="020F0502020204030204" pitchFamily="34" charset="0"/>
            </a:endParaRPr>
          </a:p>
        </p:txBody>
      </p:sp>
      <p:sp>
        <p:nvSpPr>
          <p:cNvPr id="1048627" name="页脚占位符 1048626"/>
          <p:cNvSpPr/>
          <p:nvPr>
            <p:ph type="ftr" sz="quarter" idx="3"/>
          </p:nvPr>
        </p:nvSpPr>
        <p:spPr>
          <a:xfrm>
            <a:off x="4038600" y="6356350"/>
            <a:ext cx="4114800" cy="365125"/>
          </a:xfrm>
          <a:prstGeom prst="rect">
            <a:avLst/>
          </a:prstGeom>
          <a:noFill/>
          <a:ln w="9525">
            <a:noFill/>
          </a:ln>
        </p:spPr>
        <p:txBody>
          <a:bodyPr vert="horz" lIns="91440" tIns="45720" rIns="91440" bIns="45720" anchor="ctr"/>
          <a:lstStyle>
            <a:lvl1pPr>
              <a:defRPr/>
            </a:lvl1pPr>
          </a:lstStyle>
          <a:p>
            <a:pPr lvl="0" fontAlgn="base"/>
            <a:endParaRPr strike="noStrike" noProof="1">
              <a:latin typeface="Calibri" panose="020F0502020204030204" pitchFamily="34" charset="0"/>
            </a:endParaRPr>
          </a:p>
        </p:txBody>
      </p:sp>
      <p:sp>
        <p:nvSpPr>
          <p:cNvPr id="1048628" name="灯片编号占位符 1048627"/>
          <p:cNvSpPr/>
          <p:nvPr>
            <p:ph type="sldNum" sz="quarter" idx="4"/>
          </p:nvPr>
        </p:nvSpPr>
        <p:spPr>
          <a:xfrm>
            <a:off x="8610600" y="6356350"/>
            <a:ext cx="2743200" cy="365125"/>
          </a:xfrm>
          <a:prstGeom prst="rect">
            <a:avLst/>
          </a:prstGeom>
          <a:noFill/>
          <a:ln w="9525">
            <a:noFill/>
          </a:ln>
        </p:spPr>
        <p:txBody>
          <a:bodyPr vert="horz" lIns="91440" tIns="45720" rIns="91440" bIns="45720" anchor="ctr"/>
          <a:lstStyle>
            <a:lvl1pPr marL="0" indent="0" algn="r" fontAlgn="base">
              <a:defRPr sz="1200" b="0" i="0">
                <a:solidFill>
                  <a:srgbClr val="898989"/>
                </a:solidFill>
                <a:latin typeface="Calibri" panose="020F0502020204030204" pitchFamily="34" charset="0"/>
                <a:ea typeface="宋体" panose="02010600030101010101" pitchFamily="2" charset="-122"/>
              </a:defRPr>
            </a:lvl1pPr>
          </a:lstStyle>
          <a:p>
            <a:pPr lvl="0" eaLnBrk="1" fontAlgn="base" latinLnBrk="0" hangingPunct="1">
              <a:lnSpc>
                <a:spcPct val="100000"/>
              </a:lnSpc>
              <a:spcBef>
                <a:spcPct val="0"/>
              </a:spcBef>
              <a:spcAft>
                <a:spcPct val="0"/>
              </a:spcAft>
              <a:buNone/>
            </a:pPr>
            <a:fld id="{9A0DB2DC-4C9A-4742-B13C-FB6460FD3503}" type="slidenum">
              <a:rPr lang="zh-CN" altLang="en-US" strike="noStrike" baseline="0"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baseline="0" noProof="1" dirty="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0" lvl="0" indent="0" algn="l" defTabSz="914400" fontAlgn="base">
        <a:lnSpc>
          <a:spcPct val="90000"/>
        </a:lnSpc>
        <a:spcBef>
          <a:spcPct val="0"/>
        </a:spcBef>
        <a:spcAft>
          <a:spcPct val="0"/>
        </a:spcAft>
        <a:buNone/>
        <a:defRPr sz="4400" b="0" kern="1200">
          <a:solidFill>
            <a:srgbClr val="000000"/>
          </a:solidFill>
          <a:latin typeface="+mj-lt"/>
          <a:ea typeface="+mj-ea"/>
          <a:cs typeface="+mj-cs"/>
        </a:defRPr>
      </a:lvl1pPr>
      <a:lvl2pPr marL="0" lvl="1"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2pPr>
      <a:lvl3pPr marL="0" lvl="2"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3pPr>
      <a:lvl4pPr marL="0" lvl="3"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4pPr>
      <a:lvl5pPr marL="0" lvl="4" indent="0" algn="l" defTabSz="914400" fontAlgn="base">
        <a:lnSpc>
          <a:spcPct val="90000"/>
        </a:lnSpc>
        <a:spcBef>
          <a:spcPct val="0"/>
        </a:spcBef>
        <a:spcAft>
          <a:spcPct val="0"/>
        </a:spcAft>
        <a:buNone/>
        <a:defRPr sz="4400" b="0" kern="1200">
          <a:solidFill>
            <a:srgbClr val="000000"/>
          </a:solidFill>
          <a:latin typeface="Calibri Light" panose="020F0302020204030204" pitchFamily="34" charset="0"/>
          <a:ea typeface="宋体" panose="02010600030101010101" pitchFamily="2" charset="-122"/>
          <a:cs typeface="+mj-cs"/>
        </a:defRPr>
      </a:lvl5pPr>
    </p:titleStyle>
    <p:bodyStyle>
      <a:lvl1pPr marL="228600" lvl="0" indent="-228600" algn="l" defTabSz="914400" fontAlgn="base">
        <a:lnSpc>
          <a:spcPct val="90000"/>
        </a:lnSpc>
        <a:spcBef>
          <a:spcPts val="1000"/>
        </a:spcBef>
        <a:spcAft>
          <a:spcPct val="0"/>
        </a:spcAft>
        <a:buFont typeface="Arial" panose="020B0604020202020204" pitchFamily="34" charset="0"/>
        <a:buChar char="•"/>
        <a:defRPr sz="2800" b="0" kern="1200">
          <a:solidFill>
            <a:srgbClr val="000000"/>
          </a:solidFill>
          <a:latin typeface="+mn-lt"/>
          <a:ea typeface="+mn-ea"/>
          <a:cs typeface="+mn-cs"/>
        </a:defRPr>
      </a:lvl1pPr>
      <a:lvl2pPr marL="685800" lvl="1" indent="-228600" algn="l" defTabSz="914400" fontAlgn="base">
        <a:lnSpc>
          <a:spcPct val="90000"/>
        </a:lnSpc>
        <a:spcBef>
          <a:spcPts val="500"/>
        </a:spcBef>
        <a:spcAft>
          <a:spcPct val="0"/>
        </a:spcAft>
        <a:buFont typeface="Arial" panose="020B0604020202020204" pitchFamily="34" charset="0"/>
        <a:buChar char="•"/>
        <a:defRPr sz="2400" b="0" kern="1200">
          <a:solidFill>
            <a:srgbClr val="000000"/>
          </a:solidFill>
          <a:latin typeface="Calibri" panose="020F0502020204030204"/>
          <a:ea typeface="宋体" panose="02010600030101010101" pitchFamily="2" charset="-122"/>
          <a:cs typeface="+mn-cs"/>
        </a:defRPr>
      </a:lvl2pPr>
      <a:lvl3pPr marL="1143000" lvl="2"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3pPr>
      <a:lvl4pPr marL="1600200" lvl="3"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4pPr>
      <a:lvl5pPr marL="2057400" lvl="4"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5pPr>
      <a:lvl6pPr marL="2514600" lvl="5"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6pPr>
      <a:lvl7pPr marL="2971800" lvl="6"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7pPr>
      <a:lvl8pPr marL="3429000" lvl="7"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8pPr>
      <a:lvl9pPr marL="3886200" lvl="8" indent="-228600" algn="l" defTabSz="914400" fontAlgn="base">
        <a:lnSpc>
          <a:spcPct val="90000"/>
        </a:lnSpc>
        <a:spcBef>
          <a:spcPts val="500"/>
        </a:spcBef>
        <a:spcAft>
          <a:spcPct val="0"/>
        </a:spcAft>
        <a:buFont typeface="Arial" panose="020B0604020202020204" pitchFamily="34" charset="0"/>
        <a:buChar char="•"/>
        <a:defRPr sz="2000" b="0" kern="1200">
          <a:solidFill>
            <a:srgbClr val="000000"/>
          </a:solidFill>
          <a:latin typeface="Calibri" panose="020F0502020204030204"/>
          <a:ea typeface="宋体" panose="02010600030101010101" pitchFamily="2" charset="-122"/>
          <a:cs typeface="+mn-cs"/>
        </a:defRPr>
      </a:lvl9pPr>
    </p:bodyStyle>
    <p:otherStyle>
      <a:lvl1pPr marL="0" lvl="0" indent="0" algn="l" defTabSz="914400" eaLnBrk="1" fontAlgn="base" latinLnBrk="0" hangingPunct="1">
        <a:buNone/>
        <a:defRPr sz="1800" b="0" kern="1200">
          <a:solidFill>
            <a:srgbClr val="000000"/>
          </a:solidFill>
          <a:latin typeface="+mn-lt"/>
          <a:ea typeface="+mn-ea"/>
          <a:cs typeface="+mn-cs"/>
        </a:defRPr>
      </a:lvl1pPr>
      <a:lvl2pPr marL="457200" lvl="1" indent="-4572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2pPr>
      <a:lvl3pPr marL="914400" lvl="2" indent="-9144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3pPr>
      <a:lvl4pPr marL="1371600" lvl="3" indent="-13716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4pPr>
      <a:lvl5pPr marL="1828800" lvl="4"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5pPr>
      <a:lvl6pPr marL="2286000" lvl="5"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6pPr>
      <a:lvl7pPr marL="2743200" lvl="6"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7pPr>
      <a:lvl8pPr marL="3200400" lvl="7"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8pPr>
      <a:lvl9pPr marL="3657600" lvl="8" indent="-1828800" algn="l" defTabSz="914400" eaLnBrk="1" fontAlgn="base" latinLnBrk="0" hangingPunct="1">
        <a:buNone/>
        <a:defRPr sz="1800" b="0" kern="1200">
          <a:solidFill>
            <a:srgbClr val="000000"/>
          </a:solidFill>
          <a:latin typeface="Calibri" panose="020F0502020204030204"/>
          <a:ea typeface="宋体" panose="02010600030101010101" pitchFamily="2"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30.png"/><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33.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32.png"/><Relationship Id="rId1" Type="http://schemas.openxmlformats.org/officeDocument/2006/relationships/image" Target="../media/image27.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33.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32.png"/><Relationship Id="rId1"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5.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40.png"/><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40.png"/><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40.png"/><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image" Target="../media/image3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43.png"/><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image" Target="../media/image37.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image" Target="../media/image37.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4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9.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48.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40.xml"/><Relationship Id="rId3" Type="http://schemas.openxmlformats.org/officeDocument/2006/relationships/image" Target="../media/image49.png"/><Relationship Id="rId2" Type="http://schemas.openxmlformats.org/officeDocument/2006/relationships/image" Target="../media/image13.png"/><Relationship Id="rId1" Type="http://schemas.openxmlformats.org/officeDocument/2006/relationships/image" Target="../media/image4.jpeg"/></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40.xml"/><Relationship Id="rId7" Type="http://schemas.openxmlformats.org/officeDocument/2006/relationships/image" Target="../media/image51.png"/><Relationship Id="rId6" Type="http://schemas.openxmlformats.org/officeDocument/2006/relationships/tags" Target="../tags/tag60.xml"/><Relationship Id="rId5" Type="http://schemas.openxmlformats.org/officeDocument/2006/relationships/image" Target="../media/image22.png"/><Relationship Id="rId4" Type="http://schemas.openxmlformats.org/officeDocument/2006/relationships/image" Target="../media/image17.png"/><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image" Target="../media/image50.png"/></Relationships>
</file>

<file path=ppt/slides/_rels/slide35.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40.xml"/><Relationship Id="rId5" Type="http://schemas.openxmlformats.org/officeDocument/2006/relationships/image" Target="../media/image50.png"/><Relationship Id="rId4" Type="http://schemas.openxmlformats.org/officeDocument/2006/relationships/image" Target="../media/image22.png"/><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58.jpeg"/><Relationship Id="rId1" Type="http://schemas.openxmlformats.org/officeDocument/2006/relationships/image" Target="../media/image57.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59.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17.png"/><Relationship Id="rId3" Type="http://schemas.openxmlformats.org/officeDocument/2006/relationships/image" Target="../media/image61.png"/><Relationship Id="rId2" Type="http://schemas.openxmlformats.org/officeDocument/2006/relationships/image" Target="../media/image1.png"/><Relationship Id="rId1" Type="http://schemas.openxmlformats.org/officeDocument/2006/relationships/image" Target="../media/image60.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63.jpeg"/><Relationship Id="rId1" Type="http://schemas.openxmlformats.org/officeDocument/2006/relationships/image" Target="../media/image62.jpe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65.jpeg"/><Relationship Id="rId1" Type="http://schemas.openxmlformats.org/officeDocument/2006/relationships/image" Target="../media/image64.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67.jpeg"/><Relationship Id="rId1" Type="http://schemas.openxmlformats.org/officeDocument/2006/relationships/image" Target="../media/image66.jpe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69.jpeg"/><Relationship Id="rId1" Type="http://schemas.openxmlformats.org/officeDocument/2006/relationships/image" Target="../media/image68.jpe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71.jpeg"/><Relationship Id="rId1" Type="http://schemas.openxmlformats.org/officeDocument/2006/relationships/image" Target="../media/image70.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2.jpe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3.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image" Target="../media/image75.png"/></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40.xml"/><Relationship Id="rId7" Type="http://schemas.openxmlformats.org/officeDocument/2006/relationships/image" Target="../media/image18.png"/><Relationship Id="rId6" Type="http://schemas.openxmlformats.org/officeDocument/2006/relationships/image" Target="../media/image17.png"/><Relationship Id="rId5" Type="http://schemas.openxmlformats.org/officeDocument/2006/relationships/image" Target="../media/image4.jpeg"/><Relationship Id="rId4" Type="http://schemas.openxmlformats.org/officeDocument/2006/relationships/image" Target="../media/image7.jpeg"/><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image" Target="../media/image15.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6.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8.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79.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0.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1.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82.jpeg"/><Relationship Id="rId1" Type="http://schemas.openxmlformats.org/officeDocument/2006/relationships/hyperlink" Target="http://xiaoxinchun.photo.hexun.com/32785618_d.html" TargetMode="Externa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3.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image" Target="../media/image4.jpe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5.png"/><Relationship Id="rId1" Type="http://schemas.openxmlformats.org/officeDocument/2006/relationships/image" Target="../media/image84.pn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40.xml"/><Relationship Id="rId5" Type="http://schemas.openxmlformats.org/officeDocument/2006/relationships/image" Target="../media/image22.png"/><Relationship Id="rId4" Type="http://schemas.openxmlformats.org/officeDocument/2006/relationships/image" Target="../media/image17.png"/><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3.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19458" name="组合 286"/>
          <p:cNvGrpSpPr/>
          <p:nvPr/>
        </p:nvGrpSpPr>
        <p:grpSpPr>
          <a:xfrm>
            <a:off x="882650" y="1147763"/>
            <a:ext cx="10417175" cy="4200525"/>
            <a:chOff x="1317" y="837"/>
            <a:chExt cx="5046" cy="2646"/>
          </a:xfrm>
        </p:grpSpPr>
        <p:pic>
          <p:nvPicPr>
            <p:cNvPr id="19459" name="图片 2097296"/>
            <p:cNvPicPr>
              <a:picLocks noChangeAspect="1"/>
            </p:cNvPicPr>
            <p:nvPr/>
          </p:nvPicPr>
          <p:blipFill>
            <a:blip r:embed="rId2"/>
            <a:stretch>
              <a:fillRect/>
            </a:stretch>
          </p:blipFill>
          <p:spPr>
            <a:xfrm>
              <a:off x="1317" y="837"/>
              <a:ext cx="5046" cy="2646"/>
            </a:xfrm>
            <a:prstGeom prst="rect">
              <a:avLst/>
            </a:prstGeom>
            <a:noFill/>
            <a:ln w="9525">
              <a:noFill/>
            </a:ln>
          </p:spPr>
        </p:pic>
        <p:sp>
          <p:nvSpPr>
            <p:cNvPr id="19460" name="矩形 1049088"/>
            <p:cNvSpPr/>
            <p:nvPr/>
          </p:nvSpPr>
          <p:spPr>
            <a:xfrm>
              <a:off x="1315" y="838"/>
              <a:ext cx="5050" cy="2644"/>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7173" name="矩形 1049090"/>
          <p:cNvSpPr/>
          <p:nvPr/>
        </p:nvSpPr>
        <p:spPr>
          <a:xfrm>
            <a:off x="1052195" y="2348865"/>
            <a:ext cx="10066655" cy="1568450"/>
          </a:xfrm>
          <a:prstGeom prst="rect">
            <a:avLst/>
          </a:prstGeom>
          <a:noFill/>
          <a:ln w="9525">
            <a:noFill/>
          </a:ln>
        </p:spPr>
        <p:txBody>
          <a:bodyPr wrap="square" lIns="91440" tIns="45720" rIns="91440" bIns="45720" anchor="t">
            <a:spAutoFit/>
          </a:bodyPr>
          <a:p>
            <a:pPr algn="ctr" fontAlgn="base">
              <a:buSzPct val="100000"/>
            </a:pPr>
            <a:r>
              <a:rPr lang="zh-CN" altLang="en-US" sz="9600" b="1" strike="noStrike"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cs"/>
              </a:rPr>
              <a:t>夏季高温安全知识</a:t>
            </a:r>
            <a:endParaRPr lang="zh-CN" altLang="en-US" sz="9600" b="1" strike="noStrike"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463" name="矩形 1049094"/>
          <p:cNvSpPr/>
          <p:nvPr/>
        </p:nvSpPr>
        <p:spPr>
          <a:xfrm>
            <a:off x="1063625" y="1406525"/>
            <a:ext cx="10066338" cy="368300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Tree>
  </p:cSld>
  <p:clrMapOvr>
    <a:masterClrMapping/>
  </p:clrMapOvr>
  <p:transition spd="slow" advClick="0">
    <p:blinds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9243" name="矩形 1049242"/>
          <p:cNvSpPr/>
          <p:nvPr/>
        </p:nvSpPr>
        <p:spPr>
          <a:xfrm>
            <a:off x="6059488" y="1655763"/>
            <a:ext cx="5424487" cy="3898900"/>
          </a:xfrm>
          <a:prstGeom prst="rect">
            <a:avLst/>
          </a:prstGeom>
          <a:solidFill>
            <a:srgbClr val="F2F2F2"/>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28674" name="矩形 1049244"/>
          <p:cNvSpPr/>
          <p:nvPr/>
        </p:nvSpPr>
        <p:spPr>
          <a:xfrm>
            <a:off x="738188" y="1116013"/>
            <a:ext cx="342900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2</a:t>
            </a:r>
            <a:r>
              <a:rPr lang="zh-CN" altLang="en-US" sz="2400" b="1" dirty="0">
                <a:solidFill>
                  <a:srgbClr val="404040"/>
                </a:solidFill>
                <a:latin typeface="微软雅黑" panose="020B0503020204020204" pitchFamily="34" charset="-122"/>
                <a:ea typeface="微软雅黑" panose="020B0503020204020204" pitchFamily="34" charset="-122"/>
              </a:rPr>
              <a:t>、电气安全</a:t>
            </a:r>
            <a:endParaRPr lang="zh-CN" altLang="zh-CN" dirty="0">
              <a:latin typeface="Calibri" panose="020F0502020204030204" pitchFamily="34" charset="0"/>
              <a:ea typeface="宋体" panose="02010600030101010101" pitchFamily="2" charset="-122"/>
            </a:endParaRPr>
          </a:p>
        </p:txBody>
      </p:sp>
      <p:sp>
        <p:nvSpPr>
          <p:cNvPr id="28675" name="矩形 1049246"/>
          <p:cNvSpPr/>
          <p:nvPr/>
        </p:nvSpPr>
        <p:spPr>
          <a:xfrm>
            <a:off x="738188" y="495300"/>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pic>
        <p:nvPicPr>
          <p:cNvPr id="28676" name="图片 2097356"/>
          <p:cNvPicPr>
            <a:picLocks noChangeAspect="1"/>
          </p:cNvPicPr>
          <p:nvPr/>
        </p:nvPicPr>
        <p:blipFill>
          <a:blip r:embed="rId1"/>
          <a:stretch>
            <a:fillRect/>
          </a:stretch>
        </p:blipFill>
        <p:spPr>
          <a:xfrm>
            <a:off x="6619875" y="1724025"/>
            <a:ext cx="4302125" cy="3659188"/>
          </a:xfrm>
          <a:prstGeom prst="rect">
            <a:avLst/>
          </a:prstGeom>
          <a:noFill/>
          <a:ln w="9525">
            <a:noFill/>
          </a:ln>
        </p:spPr>
      </p:pic>
      <p:pic>
        <p:nvPicPr>
          <p:cNvPr id="2097359" name="图片 2097358"/>
          <p:cNvPicPr>
            <a:picLocks noChangeAspect="1"/>
          </p:cNvPicPr>
          <p:nvPr/>
        </p:nvPicPr>
        <p:blipFill>
          <a:blip r:embed="rId2"/>
          <a:srcRect l="18347" t="636" r="1173" b="10860"/>
          <a:stretch>
            <a:fillRect/>
          </a:stretch>
        </p:blipFill>
        <p:spPr>
          <a:xfrm>
            <a:off x="758825" y="1668463"/>
            <a:ext cx="5319713" cy="3886200"/>
          </a:xfrm>
          <a:prstGeom prst="rect">
            <a:avLst/>
          </a:prstGeom>
          <a:noFill/>
          <a:ln w="9525">
            <a:noFill/>
          </a:ln>
        </p:spPr>
      </p:pic>
      <p:grpSp>
        <p:nvGrpSpPr>
          <p:cNvPr id="353" name="组合 352"/>
          <p:cNvGrpSpPr/>
          <p:nvPr/>
        </p:nvGrpSpPr>
        <p:grpSpPr>
          <a:xfrm>
            <a:off x="749300" y="1670050"/>
            <a:ext cx="5322888" cy="3902075"/>
            <a:chOff x="472" y="1052"/>
            <a:chExt cx="3353" cy="2458"/>
          </a:xfrm>
        </p:grpSpPr>
        <p:pic>
          <p:nvPicPr>
            <p:cNvPr id="28679" name="图片 2097360"/>
            <p:cNvPicPr>
              <a:picLocks noChangeAspect="1"/>
            </p:cNvPicPr>
            <p:nvPr/>
          </p:nvPicPr>
          <p:blipFill>
            <a:blip r:embed="rId3"/>
            <a:stretch>
              <a:fillRect/>
            </a:stretch>
          </p:blipFill>
          <p:spPr>
            <a:xfrm>
              <a:off x="472" y="1052"/>
              <a:ext cx="3353" cy="2458"/>
            </a:xfrm>
            <a:prstGeom prst="rect">
              <a:avLst/>
            </a:prstGeom>
            <a:noFill/>
            <a:ln w="9525">
              <a:noFill/>
            </a:ln>
          </p:spPr>
        </p:pic>
        <p:sp>
          <p:nvSpPr>
            <p:cNvPr id="28680" name="矩形 1049248"/>
            <p:cNvSpPr/>
            <p:nvPr/>
          </p:nvSpPr>
          <p:spPr>
            <a:xfrm>
              <a:off x="472" y="1053"/>
              <a:ext cx="3351" cy="245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251" name="矩形 1049250"/>
          <p:cNvSpPr/>
          <p:nvPr/>
        </p:nvSpPr>
        <p:spPr>
          <a:xfrm>
            <a:off x="938213" y="2003425"/>
            <a:ext cx="4959350" cy="3379788"/>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253" name="矩形 1049252"/>
          <p:cNvSpPr/>
          <p:nvPr/>
        </p:nvSpPr>
        <p:spPr>
          <a:xfrm>
            <a:off x="1381125" y="2171700"/>
            <a:ext cx="3186113" cy="398463"/>
          </a:xfrm>
          <a:prstGeom prst="rect">
            <a:avLst/>
          </a:prstGeom>
          <a:noFill/>
          <a:ln w="9525">
            <a:noFill/>
          </a:ln>
        </p:spPr>
        <p:txBody>
          <a:bodyPr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①夏季易发电气事故</a:t>
            </a:r>
            <a:endParaRPr lang="zh-CN" altLang="zh-CN" dirty="0">
              <a:latin typeface="Calibri" panose="020F0502020204030204" pitchFamily="34" charset="0"/>
              <a:ea typeface="宋体" panose="02010600030101010101" pitchFamily="2" charset="-122"/>
            </a:endParaRPr>
          </a:p>
        </p:txBody>
      </p:sp>
      <p:sp>
        <p:nvSpPr>
          <p:cNvPr id="1049255" name="矩形 1049254"/>
          <p:cNvSpPr/>
          <p:nvPr/>
        </p:nvSpPr>
        <p:spPr>
          <a:xfrm>
            <a:off x="1093788" y="2570163"/>
            <a:ext cx="4803775" cy="2492375"/>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夏季天气炎热，人们穿着单薄且皮肤多汗，相应增加了触电的危险。另外这段时间潮湿多雨，电气设备的绝缘性能降低，使用频率大，设备发热普遍。这就使得夏季成为电气安全事故的易发季节。</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夏季出汗多，而汗水是导电的，所以，在夏季要特别注意。</a:t>
            </a:r>
            <a:endParaRPr lang="zh-CN" altLang="zh-CN" dirty="0">
              <a:latin typeface="Calibri" panose="020F0502020204030204" pitchFamily="34" charset="0"/>
              <a:ea typeface="宋体" panose="02010600030101010101" pitchFamily="2" charset="-122"/>
            </a:endParaRPr>
          </a:p>
        </p:txBody>
      </p:sp>
      <p:grpSp>
        <p:nvGrpSpPr>
          <p:cNvPr id="355" name="组合 354"/>
          <p:cNvGrpSpPr/>
          <p:nvPr/>
        </p:nvGrpSpPr>
        <p:grpSpPr>
          <a:xfrm>
            <a:off x="10598150" y="1574800"/>
            <a:ext cx="419100" cy="428625"/>
            <a:chOff x="10598063" y="1574617"/>
            <a:chExt cx="419550" cy="428856"/>
          </a:xfrm>
        </p:grpSpPr>
        <p:grpSp>
          <p:nvGrpSpPr>
            <p:cNvPr id="28685" name="组合 356"/>
            <p:cNvGrpSpPr/>
            <p:nvPr/>
          </p:nvGrpSpPr>
          <p:grpSpPr>
            <a:xfrm>
              <a:off x="10680193" y="1578683"/>
              <a:ext cx="335640" cy="426950"/>
              <a:chOff x="10680192" y="1578864"/>
              <a:chExt cx="335280" cy="426720"/>
            </a:xfrm>
          </p:grpSpPr>
          <p:pic>
            <p:nvPicPr>
              <p:cNvPr id="28686" name="图片 2097362"/>
              <p:cNvPicPr>
                <a:picLocks noChangeAspect="1"/>
              </p:cNvPicPr>
              <p:nvPr/>
            </p:nvPicPr>
            <p:blipFill>
              <a:blip r:embed="rId4"/>
              <a:stretch>
                <a:fillRect/>
              </a:stretch>
            </p:blipFill>
            <p:spPr>
              <a:xfrm>
                <a:off x="10680192" y="1578864"/>
                <a:ext cx="335280" cy="426720"/>
              </a:xfrm>
              <a:prstGeom prst="rect">
                <a:avLst/>
              </a:prstGeom>
              <a:noFill/>
              <a:ln w="9525">
                <a:noFill/>
              </a:ln>
            </p:spPr>
          </p:pic>
          <p:sp>
            <p:nvSpPr>
              <p:cNvPr id="28687" name="矩形 1049256"/>
              <p:cNvSpPr/>
              <p:nvPr/>
            </p:nvSpPr>
            <p:spPr>
              <a:xfrm>
                <a:off x="10678570" y="1576722"/>
                <a:ext cx="338680" cy="426703"/>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nvGrpSpPr>
            <p:cNvPr id="28688" name="组合 358"/>
            <p:cNvGrpSpPr/>
            <p:nvPr/>
          </p:nvGrpSpPr>
          <p:grpSpPr>
            <a:xfrm>
              <a:off x="10600860" y="1572584"/>
              <a:ext cx="79333" cy="85390"/>
              <a:chOff x="10600944" y="1572768"/>
              <a:chExt cx="79248" cy="85344"/>
            </a:xfrm>
          </p:grpSpPr>
          <p:pic>
            <p:nvPicPr>
              <p:cNvPr id="28689" name="图片 2097364"/>
              <p:cNvPicPr>
                <a:picLocks noChangeAspect="1"/>
              </p:cNvPicPr>
              <p:nvPr/>
            </p:nvPicPr>
            <p:blipFill>
              <a:blip r:embed="rId5"/>
              <a:stretch>
                <a:fillRect/>
              </a:stretch>
            </p:blipFill>
            <p:spPr>
              <a:xfrm>
                <a:off x="10600944" y="1572768"/>
                <a:ext cx="79248" cy="85344"/>
              </a:xfrm>
              <a:prstGeom prst="rect">
                <a:avLst/>
              </a:prstGeom>
              <a:noFill/>
              <a:ln w="9525">
                <a:noFill/>
              </a:ln>
            </p:spPr>
          </p:pic>
          <p:sp>
            <p:nvSpPr>
              <p:cNvPr id="28690" name="矩形 1049258"/>
              <p:cNvSpPr/>
              <p:nvPr/>
            </p:nvSpPr>
            <p:spPr>
              <a:xfrm rot="-5400000">
                <a:off x="10638347" y="1615035"/>
                <a:ext cx="40231" cy="2680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97359"/>
                                        </p:tgtEl>
                                        <p:attrNameLst>
                                          <p:attrName>style.visibility</p:attrName>
                                        </p:attrNameLst>
                                      </p:cBhvr>
                                      <p:to>
                                        <p:strVal val="visible"/>
                                      </p:to>
                                    </p:set>
                                    <p:anim calcmode="lin" valueType="num">
                                      <p:cBhvr additive="base">
                                        <p:cTn id="7" dur="750" fill="hold"/>
                                        <p:tgtEl>
                                          <p:spTgt spid="2097359"/>
                                        </p:tgtEl>
                                        <p:attrNameLst>
                                          <p:attrName>ppt_x</p:attrName>
                                        </p:attrNameLst>
                                      </p:cBhvr>
                                      <p:tavLst>
                                        <p:tav tm="0">
                                          <p:val>
                                            <p:strVal val="0-#ppt_w/2"/>
                                          </p:val>
                                        </p:tav>
                                        <p:tav tm="100000">
                                          <p:val>
                                            <p:strVal val="#ppt_x"/>
                                          </p:val>
                                        </p:tav>
                                      </p:tavLst>
                                    </p:anim>
                                    <p:anim calcmode="lin" valueType="num">
                                      <p:cBhvr additive="base">
                                        <p:cTn id="8" dur="750" fill="hold"/>
                                        <p:tgtEl>
                                          <p:spTgt spid="209735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049243"/>
                                        </p:tgtEl>
                                        <p:attrNameLst>
                                          <p:attrName>style.visibility</p:attrName>
                                        </p:attrNameLst>
                                      </p:cBhvr>
                                      <p:to>
                                        <p:strVal val="visible"/>
                                      </p:to>
                                    </p:set>
                                    <p:anim calcmode="lin" valueType="num">
                                      <p:cBhvr additive="base">
                                        <p:cTn id="11" dur="750" fill="hold"/>
                                        <p:tgtEl>
                                          <p:spTgt spid="1049243"/>
                                        </p:tgtEl>
                                        <p:attrNameLst>
                                          <p:attrName>ppt_x</p:attrName>
                                        </p:attrNameLst>
                                      </p:cBhvr>
                                      <p:tavLst>
                                        <p:tav tm="0">
                                          <p:val>
                                            <p:strVal val="1+#ppt_w/2"/>
                                          </p:val>
                                        </p:tav>
                                        <p:tav tm="100000">
                                          <p:val>
                                            <p:strVal val="#ppt_x"/>
                                          </p:val>
                                        </p:tav>
                                      </p:tavLst>
                                    </p:anim>
                                    <p:anim calcmode="lin" valueType="num">
                                      <p:cBhvr additive="base">
                                        <p:cTn id="12" dur="750" fill="hold"/>
                                        <p:tgtEl>
                                          <p:spTgt spid="104924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53"/>
                                        </p:tgtEl>
                                        <p:attrNameLst>
                                          <p:attrName>style.visibility</p:attrName>
                                        </p:attrNameLst>
                                      </p:cBhvr>
                                      <p:to>
                                        <p:strVal val="visible"/>
                                      </p:to>
                                    </p:set>
                                    <p:anim calcmode="lin" valueType="num">
                                      <p:cBhvr additive="base">
                                        <p:cTn id="15" dur="750" fill="hold"/>
                                        <p:tgtEl>
                                          <p:spTgt spid="353"/>
                                        </p:tgtEl>
                                        <p:attrNameLst>
                                          <p:attrName>ppt_x</p:attrName>
                                        </p:attrNameLst>
                                      </p:cBhvr>
                                      <p:tavLst>
                                        <p:tav tm="0">
                                          <p:val>
                                            <p:strVal val="0-#ppt_w/2"/>
                                          </p:val>
                                        </p:tav>
                                        <p:tav tm="100000">
                                          <p:val>
                                            <p:strVal val="#ppt_x"/>
                                          </p:val>
                                        </p:tav>
                                      </p:tavLst>
                                    </p:anim>
                                    <p:anim calcmode="lin" valueType="num">
                                      <p:cBhvr additive="base">
                                        <p:cTn id="16" dur="750" fill="hold"/>
                                        <p:tgtEl>
                                          <p:spTgt spid="35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1049251"/>
                                        </p:tgtEl>
                                        <p:attrNameLst>
                                          <p:attrName>style.visibility</p:attrName>
                                        </p:attrNameLst>
                                      </p:cBhvr>
                                      <p:to>
                                        <p:strVal val="visible"/>
                                      </p:to>
                                    </p:set>
                                    <p:anim calcmode="lin" valueType="num">
                                      <p:cBhvr additive="base">
                                        <p:cTn id="19" dur="750" fill="hold"/>
                                        <p:tgtEl>
                                          <p:spTgt spid="1049251"/>
                                        </p:tgtEl>
                                        <p:attrNameLst>
                                          <p:attrName>ppt_x</p:attrName>
                                        </p:attrNameLst>
                                      </p:cBhvr>
                                      <p:tavLst>
                                        <p:tav tm="0">
                                          <p:val>
                                            <p:strVal val="0-#ppt_w/2"/>
                                          </p:val>
                                        </p:tav>
                                        <p:tav tm="100000">
                                          <p:val>
                                            <p:strVal val="#ppt_x"/>
                                          </p:val>
                                        </p:tav>
                                      </p:tavLst>
                                    </p:anim>
                                    <p:anim calcmode="lin" valueType="num">
                                      <p:cBhvr additive="base">
                                        <p:cTn id="20" dur="750" fill="hold"/>
                                        <p:tgtEl>
                                          <p:spTgt spid="1049251"/>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300"/>
                                  </p:stCondLst>
                                  <p:iterate type="lt">
                                    <p:tmPct val="10000"/>
                                  </p:iterate>
                                  <p:childTnLst>
                                    <p:set>
                                      <p:cBhvr>
                                        <p:cTn id="22" dur="1" fill="hold">
                                          <p:stCondLst>
                                            <p:cond delay="0"/>
                                          </p:stCondLst>
                                        </p:cTn>
                                        <p:tgtEl>
                                          <p:spTgt spid="1049253"/>
                                        </p:tgtEl>
                                        <p:attrNameLst>
                                          <p:attrName>style.visibility</p:attrName>
                                        </p:attrNameLst>
                                      </p:cBhvr>
                                      <p:to>
                                        <p:strVal val="visible"/>
                                      </p:to>
                                    </p:set>
                                    <p:anim calcmode="lin" valueType="num">
                                      <p:cBhvr additive="base">
                                        <p:cTn id="23" dur="750" fill="hold"/>
                                        <p:tgtEl>
                                          <p:spTgt spid="1049253"/>
                                        </p:tgtEl>
                                        <p:attrNameLst>
                                          <p:attrName>ppt_x</p:attrName>
                                        </p:attrNameLst>
                                      </p:cBhvr>
                                      <p:tavLst>
                                        <p:tav tm="0">
                                          <p:val>
                                            <p:strVal val="0-#ppt_w/2"/>
                                          </p:val>
                                        </p:tav>
                                        <p:tav tm="100000">
                                          <p:val>
                                            <p:strVal val="#ppt_x"/>
                                          </p:val>
                                        </p:tav>
                                      </p:tavLst>
                                    </p:anim>
                                    <p:anim calcmode="lin" valueType="num">
                                      <p:cBhvr additive="base">
                                        <p:cTn id="24" dur="750" fill="hold"/>
                                        <p:tgtEl>
                                          <p:spTgt spid="104925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400"/>
                                  </p:stCondLst>
                                  <p:childTnLst>
                                    <p:set>
                                      <p:cBhvr>
                                        <p:cTn id="26" dur="1" fill="hold">
                                          <p:stCondLst>
                                            <p:cond delay="0"/>
                                          </p:stCondLst>
                                        </p:cTn>
                                        <p:tgtEl>
                                          <p:spTgt spid="1049255"/>
                                        </p:tgtEl>
                                        <p:attrNameLst>
                                          <p:attrName>style.visibility</p:attrName>
                                        </p:attrNameLst>
                                      </p:cBhvr>
                                      <p:to>
                                        <p:strVal val="visible"/>
                                      </p:to>
                                    </p:set>
                                    <p:anim calcmode="lin" valueType="num">
                                      <p:cBhvr additive="base">
                                        <p:cTn id="27" dur="750" fill="hold"/>
                                        <p:tgtEl>
                                          <p:spTgt spid="1049255"/>
                                        </p:tgtEl>
                                        <p:attrNameLst>
                                          <p:attrName>ppt_x</p:attrName>
                                        </p:attrNameLst>
                                      </p:cBhvr>
                                      <p:tavLst>
                                        <p:tav tm="0">
                                          <p:val>
                                            <p:strVal val="0-#ppt_w/2"/>
                                          </p:val>
                                        </p:tav>
                                        <p:tav tm="100000">
                                          <p:val>
                                            <p:strVal val="#ppt_x"/>
                                          </p:val>
                                        </p:tav>
                                      </p:tavLst>
                                    </p:anim>
                                    <p:anim calcmode="lin" valueType="num">
                                      <p:cBhvr additive="base">
                                        <p:cTn id="28" dur="750" fill="hold"/>
                                        <p:tgtEl>
                                          <p:spTgt spid="1049255"/>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
                                  </p:stCondLst>
                                  <p:childTnLst>
                                    <p:set>
                                      <p:cBhvr>
                                        <p:cTn id="30" dur="1" fill="hold">
                                          <p:stCondLst>
                                            <p:cond delay="0"/>
                                          </p:stCondLst>
                                        </p:cTn>
                                        <p:tgtEl>
                                          <p:spTgt spid="355"/>
                                        </p:tgtEl>
                                        <p:attrNameLst>
                                          <p:attrName>style.visibility</p:attrName>
                                        </p:attrNameLst>
                                      </p:cBhvr>
                                      <p:to>
                                        <p:strVal val="visible"/>
                                      </p:to>
                                    </p:set>
                                    <p:anim calcmode="lin" valueType="num">
                                      <p:cBhvr additive="base">
                                        <p:cTn id="31" dur="750" fill="hold"/>
                                        <p:tgtEl>
                                          <p:spTgt spid="355"/>
                                        </p:tgtEl>
                                        <p:attrNameLst>
                                          <p:attrName>ppt_x</p:attrName>
                                        </p:attrNameLst>
                                      </p:cBhvr>
                                      <p:tavLst>
                                        <p:tav tm="0">
                                          <p:val>
                                            <p:strVal val="1+#ppt_w/2"/>
                                          </p:val>
                                        </p:tav>
                                        <p:tav tm="100000">
                                          <p:val>
                                            <p:strVal val="#ppt_x"/>
                                          </p:val>
                                        </p:tav>
                                      </p:tavLst>
                                    </p:anim>
                                    <p:anim calcmode="lin" valueType="num">
                                      <p:cBhvr additive="base">
                                        <p:cTn id="32" dur="750" fill="hold"/>
                                        <p:tgtEl>
                                          <p:spTgt spid="3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9261" name="矩形 1049260"/>
          <p:cNvSpPr/>
          <p:nvPr/>
        </p:nvSpPr>
        <p:spPr>
          <a:xfrm>
            <a:off x="6059488" y="1655763"/>
            <a:ext cx="5424487" cy="3898900"/>
          </a:xfrm>
          <a:prstGeom prst="rect">
            <a:avLst/>
          </a:prstGeom>
          <a:solidFill>
            <a:srgbClr val="F2F2F2"/>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29698" name="矩形 1049262"/>
          <p:cNvSpPr/>
          <p:nvPr/>
        </p:nvSpPr>
        <p:spPr>
          <a:xfrm>
            <a:off x="738188" y="1116013"/>
            <a:ext cx="342900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2</a:t>
            </a:r>
            <a:r>
              <a:rPr lang="zh-CN" altLang="en-US" sz="2400" b="1" dirty="0">
                <a:solidFill>
                  <a:srgbClr val="404040"/>
                </a:solidFill>
                <a:latin typeface="微软雅黑" panose="020B0503020204020204" pitchFamily="34" charset="-122"/>
                <a:ea typeface="微软雅黑" panose="020B0503020204020204" pitchFamily="34" charset="-122"/>
              </a:rPr>
              <a:t>、电气安全</a:t>
            </a:r>
            <a:endParaRPr lang="zh-CN" altLang="zh-CN" dirty="0">
              <a:latin typeface="Calibri" panose="020F0502020204030204" pitchFamily="34" charset="0"/>
              <a:ea typeface="宋体" panose="02010600030101010101" pitchFamily="2" charset="-122"/>
            </a:endParaRPr>
          </a:p>
        </p:txBody>
      </p:sp>
      <p:sp>
        <p:nvSpPr>
          <p:cNvPr id="29699" name="矩形 1049264"/>
          <p:cNvSpPr/>
          <p:nvPr/>
        </p:nvSpPr>
        <p:spPr>
          <a:xfrm>
            <a:off x="738188" y="495300"/>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pic>
        <p:nvPicPr>
          <p:cNvPr id="2097367" name="图片 2097366"/>
          <p:cNvPicPr>
            <a:picLocks noChangeAspect="1"/>
          </p:cNvPicPr>
          <p:nvPr/>
        </p:nvPicPr>
        <p:blipFill>
          <a:blip r:embed="rId1"/>
          <a:srcRect l="18347" t="636" r="1173" b="10860"/>
          <a:stretch>
            <a:fillRect/>
          </a:stretch>
        </p:blipFill>
        <p:spPr>
          <a:xfrm>
            <a:off x="758825" y="1668463"/>
            <a:ext cx="5319713" cy="3886200"/>
          </a:xfrm>
          <a:prstGeom prst="rect">
            <a:avLst/>
          </a:prstGeom>
          <a:noFill/>
          <a:ln w="9525">
            <a:noFill/>
          </a:ln>
        </p:spPr>
      </p:pic>
      <p:grpSp>
        <p:nvGrpSpPr>
          <p:cNvPr id="363" name="组合 362"/>
          <p:cNvGrpSpPr/>
          <p:nvPr/>
        </p:nvGrpSpPr>
        <p:grpSpPr>
          <a:xfrm>
            <a:off x="749300" y="1670050"/>
            <a:ext cx="5322888" cy="3902075"/>
            <a:chOff x="472" y="1052"/>
            <a:chExt cx="3353" cy="2458"/>
          </a:xfrm>
        </p:grpSpPr>
        <p:pic>
          <p:nvPicPr>
            <p:cNvPr id="29702" name="图片 2097368"/>
            <p:cNvPicPr>
              <a:picLocks noChangeAspect="1"/>
            </p:cNvPicPr>
            <p:nvPr/>
          </p:nvPicPr>
          <p:blipFill>
            <a:blip r:embed="rId2"/>
            <a:stretch>
              <a:fillRect/>
            </a:stretch>
          </p:blipFill>
          <p:spPr>
            <a:xfrm>
              <a:off x="472" y="1052"/>
              <a:ext cx="3353" cy="2458"/>
            </a:xfrm>
            <a:prstGeom prst="rect">
              <a:avLst/>
            </a:prstGeom>
            <a:noFill/>
            <a:ln w="9525">
              <a:noFill/>
            </a:ln>
          </p:spPr>
        </p:pic>
        <p:sp>
          <p:nvSpPr>
            <p:cNvPr id="29703" name="矩形 1049266"/>
            <p:cNvSpPr/>
            <p:nvPr/>
          </p:nvSpPr>
          <p:spPr>
            <a:xfrm>
              <a:off x="472" y="1053"/>
              <a:ext cx="3351" cy="245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269" name="矩形 1049268"/>
          <p:cNvSpPr/>
          <p:nvPr/>
        </p:nvSpPr>
        <p:spPr>
          <a:xfrm>
            <a:off x="938213" y="2003425"/>
            <a:ext cx="4959350" cy="3379788"/>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271" name="矩形 1049270"/>
          <p:cNvSpPr/>
          <p:nvPr/>
        </p:nvSpPr>
        <p:spPr>
          <a:xfrm>
            <a:off x="1381125" y="2171700"/>
            <a:ext cx="3186113" cy="398463"/>
          </a:xfrm>
          <a:prstGeom prst="rect">
            <a:avLst/>
          </a:prstGeom>
          <a:noFill/>
          <a:ln w="9525">
            <a:noFill/>
          </a:ln>
        </p:spPr>
        <p:txBody>
          <a:bodyPr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②防止触电的技术措施</a:t>
            </a:r>
            <a:endParaRPr lang="zh-CN" altLang="zh-CN" dirty="0">
              <a:latin typeface="Calibri" panose="020F0502020204030204" pitchFamily="34" charset="0"/>
              <a:ea typeface="宋体" panose="02010600030101010101" pitchFamily="2" charset="-122"/>
            </a:endParaRPr>
          </a:p>
        </p:txBody>
      </p:sp>
      <p:sp>
        <p:nvSpPr>
          <p:cNvPr id="1049273" name="矩形 1049272"/>
          <p:cNvSpPr/>
          <p:nvPr/>
        </p:nvSpPr>
        <p:spPr>
          <a:xfrm>
            <a:off x="1093788" y="2570163"/>
            <a:ext cx="4803775" cy="2492375"/>
          </a:xfrm>
          <a:prstGeom prst="rect">
            <a:avLst/>
          </a:prstGeom>
          <a:noFill/>
          <a:ln w="9525">
            <a:noFill/>
          </a:ln>
        </p:spPr>
        <p:txBody>
          <a:bodyPr lIns="91440" tIns="45720" rIns="91440" bIns="45720" anchor="t" anchorCtr="0">
            <a:spAutoFit/>
          </a:bodyPr>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绝缘、安全间距、安全电压、漏电保护器、遮拦及阻挡物等都是防止直接触电的防护措施。保护接地、保护接零是间接触电防护措施中最基本的措施。所谓间接触电防护措施是指防止人体各个部位触及正常情况下不带电，而在故障情况下才变为带电的电器金属部分的技术措施。</a:t>
            </a:r>
            <a:endParaRPr lang="zh-CN" altLang="zh-CN" dirty="0">
              <a:latin typeface="Calibri" panose="020F0502020204030204" pitchFamily="34" charset="0"/>
              <a:ea typeface="宋体" panose="02010600030101010101" pitchFamily="2" charset="-122"/>
            </a:endParaRPr>
          </a:p>
        </p:txBody>
      </p:sp>
      <p:grpSp>
        <p:nvGrpSpPr>
          <p:cNvPr id="365" name="组合 364"/>
          <p:cNvGrpSpPr/>
          <p:nvPr/>
        </p:nvGrpSpPr>
        <p:grpSpPr>
          <a:xfrm>
            <a:off x="10598150" y="1574800"/>
            <a:ext cx="419100" cy="428625"/>
            <a:chOff x="10598063" y="1574617"/>
            <a:chExt cx="419550" cy="428856"/>
          </a:xfrm>
        </p:grpSpPr>
        <p:grpSp>
          <p:nvGrpSpPr>
            <p:cNvPr id="29708" name="组合 366"/>
            <p:cNvGrpSpPr/>
            <p:nvPr/>
          </p:nvGrpSpPr>
          <p:grpSpPr>
            <a:xfrm>
              <a:off x="10680193" y="1578683"/>
              <a:ext cx="335640" cy="426950"/>
              <a:chOff x="10680192" y="1578864"/>
              <a:chExt cx="335280" cy="426720"/>
            </a:xfrm>
          </p:grpSpPr>
          <p:pic>
            <p:nvPicPr>
              <p:cNvPr id="29709" name="图片 2097370"/>
              <p:cNvPicPr>
                <a:picLocks noChangeAspect="1"/>
              </p:cNvPicPr>
              <p:nvPr/>
            </p:nvPicPr>
            <p:blipFill>
              <a:blip r:embed="rId3"/>
              <a:stretch>
                <a:fillRect/>
              </a:stretch>
            </p:blipFill>
            <p:spPr>
              <a:xfrm>
                <a:off x="10680192" y="1578864"/>
                <a:ext cx="335280" cy="426720"/>
              </a:xfrm>
              <a:prstGeom prst="rect">
                <a:avLst/>
              </a:prstGeom>
              <a:noFill/>
              <a:ln w="9525">
                <a:noFill/>
              </a:ln>
            </p:spPr>
          </p:pic>
          <p:sp>
            <p:nvSpPr>
              <p:cNvPr id="29710" name="矩形 1049274"/>
              <p:cNvSpPr/>
              <p:nvPr/>
            </p:nvSpPr>
            <p:spPr>
              <a:xfrm>
                <a:off x="10678570" y="1576722"/>
                <a:ext cx="338680" cy="426703"/>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nvGrpSpPr>
            <p:cNvPr id="29711" name="组合 368"/>
            <p:cNvGrpSpPr/>
            <p:nvPr/>
          </p:nvGrpSpPr>
          <p:grpSpPr>
            <a:xfrm>
              <a:off x="10600860" y="1572584"/>
              <a:ext cx="79333" cy="85390"/>
              <a:chOff x="10600944" y="1572768"/>
              <a:chExt cx="79248" cy="85344"/>
            </a:xfrm>
          </p:grpSpPr>
          <p:pic>
            <p:nvPicPr>
              <p:cNvPr id="29712" name="图片 2097372"/>
              <p:cNvPicPr>
                <a:picLocks noChangeAspect="1"/>
              </p:cNvPicPr>
              <p:nvPr/>
            </p:nvPicPr>
            <p:blipFill>
              <a:blip r:embed="rId4"/>
              <a:stretch>
                <a:fillRect/>
              </a:stretch>
            </p:blipFill>
            <p:spPr>
              <a:xfrm>
                <a:off x="10600944" y="1572768"/>
                <a:ext cx="79248" cy="85344"/>
              </a:xfrm>
              <a:prstGeom prst="rect">
                <a:avLst/>
              </a:prstGeom>
              <a:noFill/>
              <a:ln w="9525">
                <a:noFill/>
              </a:ln>
            </p:spPr>
          </p:pic>
          <p:sp>
            <p:nvSpPr>
              <p:cNvPr id="29713" name="矩形 1049276"/>
              <p:cNvSpPr/>
              <p:nvPr/>
            </p:nvSpPr>
            <p:spPr>
              <a:xfrm rot="-5400000">
                <a:off x="10638347" y="1615035"/>
                <a:ext cx="40231" cy="2680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pic>
        <p:nvPicPr>
          <p:cNvPr id="29714" name="图片 2097374"/>
          <p:cNvPicPr>
            <a:picLocks noChangeAspect="1"/>
          </p:cNvPicPr>
          <p:nvPr/>
        </p:nvPicPr>
        <p:blipFill>
          <a:blip r:embed="rId5"/>
          <a:stretch>
            <a:fillRect/>
          </a:stretch>
        </p:blipFill>
        <p:spPr>
          <a:xfrm>
            <a:off x="6546850" y="2003425"/>
            <a:ext cx="4448175" cy="33004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97367"/>
                                        </p:tgtEl>
                                        <p:attrNameLst>
                                          <p:attrName>style.visibility</p:attrName>
                                        </p:attrNameLst>
                                      </p:cBhvr>
                                      <p:to>
                                        <p:strVal val="visible"/>
                                      </p:to>
                                    </p:set>
                                    <p:anim calcmode="lin" valueType="num">
                                      <p:cBhvr additive="base">
                                        <p:cTn id="7" dur="750" fill="hold"/>
                                        <p:tgtEl>
                                          <p:spTgt spid="2097367"/>
                                        </p:tgtEl>
                                        <p:attrNameLst>
                                          <p:attrName>ppt_x</p:attrName>
                                        </p:attrNameLst>
                                      </p:cBhvr>
                                      <p:tavLst>
                                        <p:tav tm="0">
                                          <p:val>
                                            <p:strVal val="0-#ppt_w/2"/>
                                          </p:val>
                                        </p:tav>
                                        <p:tav tm="100000">
                                          <p:val>
                                            <p:strVal val="#ppt_x"/>
                                          </p:val>
                                        </p:tav>
                                      </p:tavLst>
                                    </p:anim>
                                    <p:anim calcmode="lin" valueType="num">
                                      <p:cBhvr additive="base">
                                        <p:cTn id="8" dur="750" fill="hold"/>
                                        <p:tgtEl>
                                          <p:spTgt spid="209736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049261"/>
                                        </p:tgtEl>
                                        <p:attrNameLst>
                                          <p:attrName>style.visibility</p:attrName>
                                        </p:attrNameLst>
                                      </p:cBhvr>
                                      <p:to>
                                        <p:strVal val="visible"/>
                                      </p:to>
                                    </p:set>
                                    <p:anim calcmode="lin" valueType="num">
                                      <p:cBhvr additive="base">
                                        <p:cTn id="11" dur="750" fill="hold"/>
                                        <p:tgtEl>
                                          <p:spTgt spid="1049261"/>
                                        </p:tgtEl>
                                        <p:attrNameLst>
                                          <p:attrName>ppt_x</p:attrName>
                                        </p:attrNameLst>
                                      </p:cBhvr>
                                      <p:tavLst>
                                        <p:tav tm="0">
                                          <p:val>
                                            <p:strVal val="1+#ppt_w/2"/>
                                          </p:val>
                                        </p:tav>
                                        <p:tav tm="100000">
                                          <p:val>
                                            <p:strVal val="#ppt_x"/>
                                          </p:val>
                                        </p:tav>
                                      </p:tavLst>
                                    </p:anim>
                                    <p:anim calcmode="lin" valueType="num">
                                      <p:cBhvr additive="base">
                                        <p:cTn id="12" dur="750" fill="hold"/>
                                        <p:tgtEl>
                                          <p:spTgt spid="104926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63"/>
                                        </p:tgtEl>
                                        <p:attrNameLst>
                                          <p:attrName>style.visibility</p:attrName>
                                        </p:attrNameLst>
                                      </p:cBhvr>
                                      <p:to>
                                        <p:strVal val="visible"/>
                                      </p:to>
                                    </p:set>
                                    <p:anim calcmode="lin" valueType="num">
                                      <p:cBhvr additive="base">
                                        <p:cTn id="15" dur="750" fill="hold"/>
                                        <p:tgtEl>
                                          <p:spTgt spid="363"/>
                                        </p:tgtEl>
                                        <p:attrNameLst>
                                          <p:attrName>ppt_x</p:attrName>
                                        </p:attrNameLst>
                                      </p:cBhvr>
                                      <p:tavLst>
                                        <p:tav tm="0">
                                          <p:val>
                                            <p:strVal val="0-#ppt_w/2"/>
                                          </p:val>
                                        </p:tav>
                                        <p:tav tm="100000">
                                          <p:val>
                                            <p:strVal val="#ppt_x"/>
                                          </p:val>
                                        </p:tav>
                                      </p:tavLst>
                                    </p:anim>
                                    <p:anim calcmode="lin" valueType="num">
                                      <p:cBhvr additive="base">
                                        <p:cTn id="16" dur="750" fill="hold"/>
                                        <p:tgtEl>
                                          <p:spTgt spid="36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1049269"/>
                                        </p:tgtEl>
                                        <p:attrNameLst>
                                          <p:attrName>style.visibility</p:attrName>
                                        </p:attrNameLst>
                                      </p:cBhvr>
                                      <p:to>
                                        <p:strVal val="visible"/>
                                      </p:to>
                                    </p:set>
                                    <p:anim calcmode="lin" valueType="num">
                                      <p:cBhvr additive="base">
                                        <p:cTn id="19" dur="750" fill="hold"/>
                                        <p:tgtEl>
                                          <p:spTgt spid="1049269"/>
                                        </p:tgtEl>
                                        <p:attrNameLst>
                                          <p:attrName>ppt_x</p:attrName>
                                        </p:attrNameLst>
                                      </p:cBhvr>
                                      <p:tavLst>
                                        <p:tav tm="0">
                                          <p:val>
                                            <p:strVal val="0-#ppt_w/2"/>
                                          </p:val>
                                        </p:tav>
                                        <p:tav tm="100000">
                                          <p:val>
                                            <p:strVal val="#ppt_x"/>
                                          </p:val>
                                        </p:tav>
                                      </p:tavLst>
                                    </p:anim>
                                    <p:anim calcmode="lin" valueType="num">
                                      <p:cBhvr additive="base">
                                        <p:cTn id="20" dur="750" fill="hold"/>
                                        <p:tgtEl>
                                          <p:spTgt spid="104926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300"/>
                                  </p:stCondLst>
                                  <p:iterate type="lt">
                                    <p:tmPct val="10000"/>
                                  </p:iterate>
                                  <p:childTnLst>
                                    <p:set>
                                      <p:cBhvr>
                                        <p:cTn id="22" dur="1" fill="hold">
                                          <p:stCondLst>
                                            <p:cond delay="0"/>
                                          </p:stCondLst>
                                        </p:cTn>
                                        <p:tgtEl>
                                          <p:spTgt spid="1049271"/>
                                        </p:tgtEl>
                                        <p:attrNameLst>
                                          <p:attrName>style.visibility</p:attrName>
                                        </p:attrNameLst>
                                      </p:cBhvr>
                                      <p:to>
                                        <p:strVal val="visible"/>
                                      </p:to>
                                    </p:set>
                                    <p:anim calcmode="lin" valueType="num">
                                      <p:cBhvr additive="base">
                                        <p:cTn id="23" dur="750" fill="hold"/>
                                        <p:tgtEl>
                                          <p:spTgt spid="1049271"/>
                                        </p:tgtEl>
                                        <p:attrNameLst>
                                          <p:attrName>ppt_x</p:attrName>
                                        </p:attrNameLst>
                                      </p:cBhvr>
                                      <p:tavLst>
                                        <p:tav tm="0">
                                          <p:val>
                                            <p:strVal val="0-#ppt_w/2"/>
                                          </p:val>
                                        </p:tav>
                                        <p:tav tm="100000">
                                          <p:val>
                                            <p:strVal val="#ppt_x"/>
                                          </p:val>
                                        </p:tav>
                                      </p:tavLst>
                                    </p:anim>
                                    <p:anim calcmode="lin" valueType="num">
                                      <p:cBhvr additive="base">
                                        <p:cTn id="24" dur="750" fill="hold"/>
                                        <p:tgtEl>
                                          <p:spTgt spid="1049271"/>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400"/>
                                  </p:stCondLst>
                                  <p:childTnLst>
                                    <p:set>
                                      <p:cBhvr>
                                        <p:cTn id="26" dur="1" fill="hold">
                                          <p:stCondLst>
                                            <p:cond delay="0"/>
                                          </p:stCondLst>
                                        </p:cTn>
                                        <p:tgtEl>
                                          <p:spTgt spid="1049273"/>
                                        </p:tgtEl>
                                        <p:attrNameLst>
                                          <p:attrName>style.visibility</p:attrName>
                                        </p:attrNameLst>
                                      </p:cBhvr>
                                      <p:to>
                                        <p:strVal val="visible"/>
                                      </p:to>
                                    </p:set>
                                    <p:anim calcmode="lin" valueType="num">
                                      <p:cBhvr additive="base">
                                        <p:cTn id="27" dur="750" fill="hold"/>
                                        <p:tgtEl>
                                          <p:spTgt spid="1049273"/>
                                        </p:tgtEl>
                                        <p:attrNameLst>
                                          <p:attrName>ppt_x</p:attrName>
                                        </p:attrNameLst>
                                      </p:cBhvr>
                                      <p:tavLst>
                                        <p:tav tm="0">
                                          <p:val>
                                            <p:strVal val="0-#ppt_w/2"/>
                                          </p:val>
                                        </p:tav>
                                        <p:tav tm="100000">
                                          <p:val>
                                            <p:strVal val="#ppt_x"/>
                                          </p:val>
                                        </p:tav>
                                      </p:tavLst>
                                    </p:anim>
                                    <p:anim calcmode="lin" valueType="num">
                                      <p:cBhvr additive="base">
                                        <p:cTn id="28" dur="750" fill="hold"/>
                                        <p:tgtEl>
                                          <p:spTgt spid="104927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
                                  </p:stCondLst>
                                  <p:childTnLst>
                                    <p:set>
                                      <p:cBhvr>
                                        <p:cTn id="30" dur="1" fill="hold">
                                          <p:stCondLst>
                                            <p:cond delay="0"/>
                                          </p:stCondLst>
                                        </p:cTn>
                                        <p:tgtEl>
                                          <p:spTgt spid="365"/>
                                        </p:tgtEl>
                                        <p:attrNameLst>
                                          <p:attrName>style.visibility</p:attrName>
                                        </p:attrNameLst>
                                      </p:cBhvr>
                                      <p:to>
                                        <p:strVal val="visible"/>
                                      </p:to>
                                    </p:set>
                                    <p:anim calcmode="lin" valueType="num">
                                      <p:cBhvr additive="base">
                                        <p:cTn id="31" dur="750" fill="hold"/>
                                        <p:tgtEl>
                                          <p:spTgt spid="365"/>
                                        </p:tgtEl>
                                        <p:attrNameLst>
                                          <p:attrName>ppt_x</p:attrName>
                                        </p:attrNameLst>
                                      </p:cBhvr>
                                      <p:tavLst>
                                        <p:tav tm="0">
                                          <p:val>
                                            <p:strVal val="1+#ppt_w/2"/>
                                          </p:val>
                                        </p:tav>
                                        <p:tav tm="100000">
                                          <p:val>
                                            <p:strVal val="#ppt_x"/>
                                          </p:val>
                                        </p:tav>
                                      </p:tavLst>
                                    </p:anim>
                                    <p:anim calcmode="lin" valueType="num">
                                      <p:cBhvr additive="base">
                                        <p:cTn id="32" dur="750" fill="hold"/>
                                        <p:tgtEl>
                                          <p:spTgt spid="3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9279" name="矩形 1049278"/>
          <p:cNvSpPr/>
          <p:nvPr/>
        </p:nvSpPr>
        <p:spPr>
          <a:xfrm>
            <a:off x="6057900" y="1654175"/>
            <a:ext cx="5426075" cy="4772025"/>
          </a:xfrm>
          <a:prstGeom prst="rect">
            <a:avLst/>
          </a:prstGeom>
          <a:solidFill>
            <a:srgbClr val="F2F2F2"/>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30722" name="矩形 1049280"/>
          <p:cNvSpPr/>
          <p:nvPr/>
        </p:nvSpPr>
        <p:spPr>
          <a:xfrm>
            <a:off x="738188" y="1116013"/>
            <a:ext cx="342900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2</a:t>
            </a:r>
            <a:r>
              <a:rPr lang="zh-CN" altLang="en-US" sz="2400" b="1" dirty="0">
                <a:solidFill>
                  <a:srgbClr val="404040"/>
                </a:solidFill>
                <a:latin typeface="微软雅黑" panose="020B0503020204020204" pitchFamily="34" charset="-122"/>
                <a:ea typeface="微软雅黑" panose="020B0503020204020204" pitchFamily="34" charset="-122"/>
              </a:rPr>
              <a:t>、电气安全</a:t>
            </a:r>
            <a:endParaRPr lang="zh-CN" altLang="zh-CN" dirty="0">
              <a:latin typeface="Calibri" panose="020F0502020204030204" pitchFamily="34" charset="0"/>
              <a:ea typeface="宋体" panose="02010600030101010101" pitchFamily="2" charset="-122"/>
            </a:endParaRPr>
          </a:p>
        </p:txBody>
      </p:sp>
      <p:sp>
        <p:nvSpPr>
          <p:cNvPr id="30723" name="矩形 1049282"/>
          <p:cNvSpPr/>
          <p:nvPr/>
        </p:nvSpPr>
        <p:spPr>
          <a:xfrm>
            <a:off x="738188" y="495300"/>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pic>
        <p:nvPicPr>
          <p:cNvPr id="2097377" name="图片 2097376"/>
          <p:cNvPicPr>
            <a:picLocks noChangeAspect="1"/>
          </p:cNvPicPr>
          <p:nvPr/>
        </p:nvPicPr>
        <p:blipFill>
          <a:blip r:embed="rId1"/>
          <a:srcRect l="18347" t="636" r="1173" b="10860"/>
          <a:stretch>
            <a:fillRect/>
          </a:stretch>
        </p:blipFill>
        <p:spPr>
          <a:xfrm>
            <a:off x="758825" y="1666875"/>
            <a:ext cx="7397750" cy="3886200"/>
          </a:xfrm>
          <a:prstGeom prst="rect">
            <a:avLst/>
          </a:prstGeom>
          <a:noFill/>
          <a:ln w="9525">
            <a:noFill/>
          </a:ln>
        </p:spPr>
      </p:pic>
      <p:grpSp>
        <p:nvGrpSpPr>
          <p:cNvPr id="373" name="组合 372"/>
          <p:cNvGrpSpPr/>
          <p:nvPr/>
        </p:nvGrpSpPr>
        <p:grpSpPr>
          <a:xfrm>
            <a:off x="738188" y="1652588"/>
            <a:ext cx="7399337" cy="4754562"/>
            <a:chOff x="465" y="1041"/>
            <a:chExt cx="4661" cy="2995"/>
          </a:xfrm>
        </p:grpSpPr>
        <p:pic>
          <p:nvPicPr>
            <p:cNvPr id="30726" name="图片 2097378"/>
            <p:cNvPicPr>
              <a:picLocks noChangeAspect="1"/>
            </p:cNvPicPr>
            <p:nvPr/>
          </p:nvPicPr>
          <p:blipFill>
            <a:blip r:embed="rId2"/>
            <a:stretch>
              <a:fillRect/>
            </a:stretch>
          </p:blipFill>
          <p:spPr>
            <a:xfrm>
              <a:off x="465" y="1041"/>
              <a:ext cx="4661" cy="2995"/>
            </a:xfrm>
            <a:prstGeom prst="rect">
              <a:avLst/>
            </a:prstGeom>
            <a:noFill/>
            <a:ln w="9525">
              <a:noFill/>
            </a:ln>
          </p:spPr>
        </p:pic>
        <p:sp>
          <p:nvSpPr>
            <p:cNvPr id="30727" name="矩形 1049284"/>
            <p:cNvSpPr/>
            <p:nvPr/>
          </p:nvSpPr>
          <p:spPr>
            <a:xfrm>
              <a:off x="465" y="1042"/>
              <a:ext cx="4661" cy="2995"/>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287" name="矩形 1049286"/>
          <p:cNvSpPr/>
          <p:nvPr/>
        </p:nvSpPr>
        <p:spPr>
          <a:xfrm>
            <a:off x="938213" y="2003425"/>
            <a:ext cx="6880225" cy="407670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289" name="矩形 1049288"/>
          <p:cNvSpPr/>
          <p:nvPr/>
        </p:nvSpPr>
        <p:spPr>
          <a:xfrm>
            <a:off x="1381125" y="2171700"/>
            <a:ext cx="3186113" cy="398463"/>
          </a:xfrm>
          <a:prstGeom prst="rect">
            <a:avLst/>
          </a:prstGeom>
          <a:noFill/>
          <a:ln w="9525">
            <a:noFill/>
          </a:ln>
        </p:spPr>
        <p:txBody>
          <a:bodyPr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③电气设备安全注意事项</a:t>
            </a:r>
            <a:endParaRPr lang="zh-CN" altLang="zh-CN" dirty="0">
              <a:latin typeface="Calibri" panose="020F0502020204030204" pitchFamily="34" charset="0"/>
              <a:ea typeface="宋体" panose="02010600030101010101" pitchFamily="2" charset="-122"/>
            </a:endParaRPr>
          </a:p>
        </p:txBody>
      </p:sp>
      <p:sp>
        <p:nvSpPr>
          <p:cNvPr id="1049291" name="矩形 1049290"/>
          <p:cNvSpPr/>
          <p:nvPr/>
        </p:nvSpPr>
        <p:spPr>
          <a:xfrm>
            <a:off x="1093788" y="2570163"/>
            <a:ext cx="6724650" cy="3521075"/>
          </a:xfrm>
          <a:prstGeom prst="rect">
            <a:avLst/>
          </a:prstGeom>
          <a:noFill/>
          <a:ln w="9525">
            <a:noFill/>
          </a:ln>
        </p:spPr>
        <p:txBody>
          <a:bodyPr lIns="91440" tIns="45720" rIns="91440" bIns="45720" anchor="t" anchorCtr="0">
            <a:spAutoFit/>
          </a:bodyPr>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电气设备安装使用时，为了保障安全，要加装漏电保护器，并有可靠的保护接零、接地装置；</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使用可移动的电气设备，应采用完好的铜芯橡皮套软电缆或护套软线作电源线；移动时，应防止电源线被拉断或损坏；</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电气设备以及电气线路的周围应留有足够的安全通道和操作空间，且不应堆放易燃、易爆和腐蚀性物品；</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电气设备因故障或停电等情况而停止运作时，应立即切断电源。在查明原因、排除故障，并确认已恢复正常后才能重新接通电源；</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dirty="0">
                <a:solidFill>
                  <a:srgbClr val="FFFFFF"/>
                </a:solidFill>
                <a:latin typeface="Calibri" panose="020F0502020204030204" pitchFamily="34" charset="0"/>
                <a:ea typeface="宋体" panose="02010600030101010101" pitchFamily="2" charset="-122"/>
                <a:sym typeface="宋体" panose="02010600030101010101" pitchFamily="2" charset="-122"/>
              </a:rPr>
              <a:t>    </a:t>
            </a:r>
            <a:endParaRPr lang="zh-CN" altLang="zh-CN" dirty="0">
              <a:latin typeface="Calibri" panose="020F0502020204030204" pitchFamily="34" charset="0"/>
              <a:ea typeface="宋体" panose="02010600030101010101" pitchFamily="2" charset="-122"/>
            </a:endParaRPr>
          </a:p>
        </p:txBody>
      </p:sp>
      <p:grpSp>
        <p:nvGrpSpPr>
          <p:cNvPr id="375" name="组合 374"/>
          <p:cNvGrpSpPr/>
          <p:nvPr/>
        </p:nvGrpSpPr>
        <p:grpSpPr>
          <a:xfrm>
            <a:off x="10598150" y="1574800"/>
            <a:ext cx="419100" cy="428625"/>
            <a:chOff x="10598063" y="1574617"/>
            <a:chExt cx="419550" cy="428856"/>
          </a:xfrm>
        </p:grpSpPr>
        <p:grpSp>
          <p:nvGrpSpPr>
            <p:cNvPr id="30732" name="组合 376"/>
            <p:cNvGrpSpPr/>
            <p:nvPr/>
          </p:nvGrpSpPr>
          <p:grpSpPr>
            <a:xfrm>
              <a:off x="10680193" y="1578683"/>
              <a:ext cx="335640" cy="426950"/>
              <a:chOff x="10680192" y="1578864"/>
              <a:chExt cx="335280" cy="426720"/>
            </a:xfrm>
          </p:grpSpPr>
          <p:pic>
            <p:nvPicPr>
              <p:cNvPr id="30733" name="图片 2097380"/>
              <p:cNvPicPr>
                <a:picLocks noChangeAspect="1"/>
              </p:cNvPicPr>
              <p:nvPr/>
            </p:nvPicPr>
            <p:blipFill>
              <a:blip r:embed="rId3"/>
              <a:stretch>
                <a:fillRect/>
              </a:stretch>
            </p:blipFill>
            <p:spPr>
              <a:xfrm>
                <a:off x="10680192" y="1578864"/>
                <a:ext cx="335280" cy="426720"/>
              </a:xfrm>
              <a:prstGeom prst="rect">
                <a:avLst/>
              </a:prstGeom>
              <a:noFill/>
              <a:ln w="9525">
                <a:noFill/>
              </a:ln>
            </p:spPr>
          </p:pic>
          <p:sp>
            <p:nvSpPr>
              <p:cNvPr id="30734" name="矩形 1049292"/>
              <p:cNvSpPr/>
              <p:nvPr/>
            </p:nvSpPr>
            <p:spPr>
              <a:xfrm>
                <a:off x="10678570" y="1576722"/>
                <a:ext cx="338680" cy="426703"/>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nvGrpSpPr>
            <p:cNvPr id="30735" name="组合 378"/>
            <p:cNvGrpSpPr/>
            <p:nvPr/>
          </p:nvGrpSpPr>
          <p:grpSpPr>
            <a:xfrm>
              <a:off x="10600860" y="1572584"/>
              <a:ext cx="79333" cy="85390"/>
              <a:chOff x="10600944" y="1572768"/>
              <a:chExt cx="79248" cy="85344"/>
            </a:xfrm>
          </p:grpSpPr>
          <p:pic>
            <p:nvPicPr>
              <p:cNvPr id="30736" name="图片 2097382"/>
              <p:cNvPicPr>
                <a:picLocks noChangeAspect="1"/>
              </p:cNvPicPr>
              <p:nvPr/>
            </p:nvPicPr>
            <p:blipFill>
              <a:blip r:embed="rId4"/>
              <a:stretch>
                <a:fillRect/>
              </a:stretch>
            </p:blipFill>
            <p:spPr>
              <a:xfrm>
                <a:off x="10600944" y="1572768"/>
                <a:ext cx="79248" cy="85344"/>
              </a:xfrm>
              <a:prstGeom prst="rect">
                <a:avLst/>
              </a:prstGeom>
              <a:noFill/>
              <a:ln w="9525">
                <a:noFill/>
              </a:ln>
            </p:spPr>
          </p:pic>
          <p:sp>
            <p:nvSpPr>
              <p:cNvPr id="30737" name="矩形 1049294"/>
              <p:cNvSpPr/>
              <p:nvPr/>
            </p:nvSpPr>
            <p:spPr>
              <a:xfrm rot="-5400000">
                <a:off x="10638347" y="1615035"/>
                <a:ext cx="40231" cy="2680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pic>
        <p:nvPicPr>
          <p:cNvPr id="30738" name="图片 2097384"/>
          <p:cNvPicPr>
            <a:picLocks noChangeAspect="1"/>
          </p:cNvPicPr>
          <p:nvPr/>
        </p:nvPicPr>
        <p:blipFill>
          <a:blip r:embed="rId5"/>
          <a:stretch>
            <a:fillRect/>
          </a:stretch>
        </p:blipFill>
        <p:spPr>
          <a:xfrm>
            <a:off x="8432800" y="2120900"/>
            <a:ext cx="2882900" cy="39592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97377"/>
                                        </p:tgtEl>
                                        <p:attrNameLst>
                                          <p:attrName>style.visibility</p:attrName>
                                        </p:attrNameLst>
                                      </p:cBhvr>
                                      <p:to>
                                        <p:strVal val="visible"/>
                                      </p:to>
                                    </p:set>
                                    <p:anim calcmode="lin" valueType="num">
                                      <p:cBhvr additive="base">
                                        <p:cTn id="7" dur="750" fill="hold"/>
                                        <p:tgtEl>
                                          <p:spTgt spid="2097377"/>
                                        </p:tgtEl>
                                        <p:attrNameLst>
                                          <p:attrName>ppt_x</p:attrName>
                                        </p:attrNameLst>
                                      </p:cBhvr>
                                      <p:tavLst>
                                        <p:tav tm="0">
                                          <p:val>
                                            <p:strVal val="0-#ppt_w/2"/>
                                          </p:val>
                                        </p:tav>
                                        <p:tav tm="100000">
                                          <p:val>
                                            <p:strVal val="#ppt_x"/>
                                          </p:val>
                                        </p:tav>
                                      </p:tavLst>
                                    </p:anim>
                                    <p:anim calcmode="lin" valueType="num">
                                      <p:cBhvr additive="base">
                                        <p:cTn id="8" dur="750" fill="hold"/>
                                        <p:tgtEl>
                                          <p:spTgt spid="209737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049279"/>
                                        </p:tgtEl>
                                        <p:attrNameLst>
                                          <p:attrName>style.visibility</p:attrName>
                                        </p:attrNameLst>
                                      </p:cBhvr>
                                      <p:to>
                                        <p:strVal val="visible"/>
                                      </p:to>
                                    </p:set>
                                    <p:anim calcmode="lin" valueType="num">
                                      <p:cBhvr additive="base">
                                        <p:cTn id="11" dur="750" fill="hold"/>
                                        <p:tgtEl>
                                          <p:spTgt spid="1049279"/>
                                        </p:tgtEl>
                                        <p:attrNameLst>
                                          <p:attrName>ppt_x</p:attrName>
                                        </p:attrNameLst>
                                      </p:cBhvr>
                                      <p:tavLst>
                                        <p:tav tm="0">
                                          <p:val>
                                            <p:strVal val="1+#ppt_w/2"/>
                                          </p:val>
                                        </p:tav>
                                        <p:tav tm="100000">
                                          <p:val>
                                            <p:strVal val="#ppt_x"/>
                                          </p:val>
                                        </p:tav>
                                      </p:tavLst>
                                    </p:anim>
                                    <p:anim calcmode="lin" valueType="num">
                                      <p:cBhvr additive="base">
                                        <p:cTn id="12" dur="750" fill="hold"/>
                                        <p:tgtEl>
                                          <p:spTgt spid="1049279"/>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73"/>
                                        </p:tgtEl>
                                        <p:attrNameLst>
                                          <p:attrName>style.visibility</p:attrName>
                                        </p:attrNameLst>
                                      </p:cBhvr>
                                      <p:to>
                                        <p:strVal val="visible"/>
                                      </p:to>
                                    </p:set>
                                    <p:anim calcmode="lin" valueType="num">
                                      <p:cBhvr additive="base">
                                        <p:cTn id="15" dur="750" fill="hold"/>
                                        <p:tgtEl>
                                          <p:spTgt spid="373"/>
                                        </p:tgtEl>
                                        <p:attrNameLst>
                                          <p:attrName>ppt_x</p:attrName>
                                        </p:attrNameLst>
                                      </p:cBhvr>
                                      <p:tavLst>
                                        <p:tav tm="0">
                                          <p:val>
                                            <p:strVal val="0-#ppt_w/2"/>
                                          </p:val>
                                        </p:tav>
                                        <p:tav tm="100000">
                                          <p:val>
                                            <p:strVal val="#ppt_x"/>
                                          </p:val>
                                        </p:tav>
                                      </p:tavLst>
                                    </p:anim>
                                    <p:anim calcmode="lin" valueType="num">
                                      <p:cBhvr additive="base">
                                        <p:cTn id="16" dur="750" fill="hold"/>
                                        <p:tgtEl>
                                          <p:spTgt spid="37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1049287"/>
                                        </p:tgtEl>
                                        <p:attrNameLst>
                                          <p:attrName>style.visibility</p:attrName>
                                        </p:attrNameLst>
                                      </p:cBhvr>
                                      <p:to>
                                        <p:strVal val="visible"/>
                                      </p:to>
                                    </p:set>
                                    <p:anim calcmode="lin" valueType="num">
                                      <p:cBhvr additive="base">
                                        <p:cTn id="19" dur="750" fill="hold"/>
                                        <p:tgtEl>
                                          <p:spTgt spid="1049287"/>
                                        </p:tgtEl>
                                        <p:attrNameLst>
                                          <p:attrName>ppt_x</p:attrName>
                                        </p:attrNameLst>
                                      </p:cBhvr>
                                      <p:tavLst>
                                        <p:tav tm="0">
                                          <p:val>
                                            <p:strVal val="0-#ppt_w/2"/>
                                          </p:val>
                                        </p:tav>
                                        <p:tav tm="100000">
                                          <p:val>
                                            <p:strVal val="#ppt_x"/>
                                          </p:val>
                                        </p:tav>
                                      </p:tavLst>
                                    </p:anim>
                                    <p:anim calcmode="lin" valueType="num">
                                      <p:cBhvr additive="base">
                                        <p:cTn id="20" dur="750" fill="hold"/>
                                        <p:tgtEl>
                                          <p:spTgt spid="104928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300"/>
                                  </p:stCondLst>
                                  <p:iterate type="lt">
                                    <p:tmPct val="10000"/>
                                  </p:iterate>
                                  <p:childTnLst>
                                    <p:set>
                                      <p:cBhvr>
                                        <p:cTn id="22" dur="1" fill="hold">
                                          <p:stCondLst>
                                            <p:cond delay="0"/>
                                          </p:stCondLst>
                                        </p:cTn>
                                        <p:tgtEl>
                                          <p:spTgt spid="1049289"/>
                                        </p:tgtEl>
                                        <p:attrNameLst>
                                          <p:attrName>style.visibility</p:attrName>
                                        </p:attrNameLst>
                                      </p:cBhvr>
                                      <p:to>
                                        <p:strVal val="visible"/>
                                      </p:to>
                                    </p:set>
                                    <p:anim calcmode="lin" valueType="num">
                                      <p:cBhvr additive="base">
                                        <p:cTn id="23" dur="750" fill="hold"/>
                                        <p:tgtEl>
                                          <p:spTgt spid="1049289"/>
                                        </p:tgtEl>
                                        <p:attrNameLst>
                                          <p:attrName>ppt_x</p:attrName>
                                        </p:attrNameLst>
                                      </p:cBhvr>
                                      <p:tavLst>
                                        <p:tav tm="0">
                                          <p:val>
                                            <p:strVal val="0-#ppt_w/2"/>
                                          </p:val>
                                        </p:tav>
                                        <p:tav tm="100000">
                                          <p:val>
                                            <p:strVal val="#ppt_x"/>
                                          </p:val>
                                        </p:tav>
                                      </p:tavLst>
                                    </p:anim>
                                    <p:anim calcmode="lin" valueType="num">
                                      <p:cBhvr additive="base">
                                        <p:cTn id="24" dur="750" fill="hold"/>
                                        <p:tgtEl>
                                          <p:spTgt spid="104928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400"/>
                                  </p:stCondLst>
                                  <p:childTnLst>
                                    <p:set>
                                      <p:cBhvr>
                                        <p:cTn id="26" dur="1" fill="hold">
                                          <p:stCondLst>
                                            <p:cond delay="0"/>
                                          </p:stCondLst>
                                        </p:cTn>
                                        <p:tgtEl>
                                          <p:spTgt spid="1049291"/>
                                        </p:tgtEl>
                                        <p:attrNameLst>
                                          <p:attrName>style.visibility</p:attrName>
                                        </p:attrNameLst>
                                      </p:cBhvr>
                                      <p:to>
                                        <p:strVal val="visible"/>
                                      </p:to>
                                    </p:set>
                                    <p:anim calcmode="lin" valueType="num">
                                      <p:cBhvr additive="base">
                                        <p:cTn id="27" dur="750" fill="hold"/>
                                        <p:tgtEl>
                                          <p:spTgt spid="1049291"/>
                                        </p:tgtEl>
                                        <p:attrNameLst>
                                          <p:attrName>ppt_x</p:attrName>
                                        </p:attrNameLst>
                                      </p:cBhvr>
                                      <p:tavLst>
                                        <p:tav tm="0">
                                          <p:val>
                                            <p:strVal val="0-#ppt_w/2"/>
                                          </p:val>
                                        </p:tav>
                                        <p:tav tm="100000">
                                          <p:val>
                                            <p:strVal val="#ppt_x"/>
                                          </p:val>
                                        </p:tav>
                                      </p:tavLst>
                                    </p:anim>
                                    <p:anim calcmode="lin" valueType="num">
                                      <p:cBhvr additive="base">
                                        <p:cTn id="28" dur="750" fill="hold"/>
                                        <p:tgtEl>
                                          <p:spTgt spid="1049291"/>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
                                  </p:stCondLst>
                                  <p:childTnLst>
                                    <p:set>
                                      <p:cBhvr>
                                        <p:cTn id="30" dur="1" fill="hold">
                                          <p:stCondLst>
                                            <p:cond delay="0"/>
                                          </p:stCondLst>
                                        </p:cTn>
                                        <p:tgtEl>
                                          <p:spTgt spid="375"/>
                                        </p:tgtEl>
                                        <p:attrNameLst>
                                          <p:attrName>style.visibility</p:attrName>
                                        </p:attrNameLst>
                                      </p:cBhvr>
                                      <p:to>
                                        <p:strVal val="visible"/>
                                      </p:to>
                                    </p:set>
                                    <p:anim calcmode="lin" valueType="num">
                                      <p:cBhvr additive="base">
                                        <p:cTn id="31" dur="750" fill="hold"/>
                                        <p:tgtEl>
                                          <p:spTgt spid="375"/>
                                        </p:tgtEl>
                                        <p:attrNameLst>
                                          <p:attrName>ppt_x</p:attrName>
                                        </p:attrNameLst>
                                      </p:cBhvr>
                                      <p:tavLst>
                                        <p:tav tm="0">
                                          <p:val>
                                            <p:strVal val="1+#ppt_w/2"/>
                                          </p:val>
                                        </p:tav>
                                        <p:tav tm="100000">
                                          <p:val>
                                            <p:strVal val="#ppt_x"/>
                                          </p:val>
                                        </p:tav>
                                      </p:tavLst>
                                    </p:anim>
                                    <p:anim calcmode="lin" valueType="num">
                                      <p:cBhvr additive="base">
                                        <p:cTn id="32" dur="750" fill="hold"/>
                                        <p:tgtEl>
                                          <p:spTgt spid="3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9297" name="矩形 1049296"/>
          <p:cNvSpPr/>
          <p:nvPr/>
        </p:nvSpPr>
        <p:spPr>
          <a:xfrm>
            <a:off x="6057900" y="1654175"/>
            <a:ext cx="5426075" cy="4772025"/>
          </a:xfrm>
          <a:prstGeom prst="rect">
            <a:avLst/>
          </a:prstGeom>
          <a:solidFill>
            <a:srgbClr val="F2F2F2"/>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31746" name="矩形 1049298"/>
          <p:cNvSpPr/>
          <p:nvPr/>
        </p:nvSpPr>
        <p:spPr>
          <a:xfrm>
            <a:off x="738188" y="1116013"/>
            <a:ext cx="342900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2</a:t>
            </a:r>
            <a:r>
              <a:rPr lang="zh-CN" altLang="en-US" sz="2400" b="1" dirty="0">
                <a:solidFill>
                  <a:srgbClr val="404040"/>
                </a:solidFill>
                <a:latin typeface="微软雅黑" panose="020B0503020204020204" pitchFamily="34" charset="-122"/>
                <a:ea typeface="微软雅黑" panose="020B0503020204020204" pitchFamily="34" charset="-122"/>
              </a:rPr>
              <a:t>、电气安全</a:t>
            </a:r>
            <a:endParaRPr lang="zh-CN" altLang="zh-CN" dirty="0">
              <a:latin typeface="Calibri" panose="020F0502020204030204" pitchFamily="34" charset="0"/>
              <a:ea typeface="宋体" panose="02010600030101010101" pitchFamily="2" charset="-122"/>
            </a:endParaRPr>
          </a:p>
        </p:txBody>
      </p:sp>
      <p:sp>
        <p:nvSpPr>
          <p:cNvPr id="31747" name="矩形 1049300"/>
          <p:cNvSpPr/>
          <p:nvPr/>
        </p:nvSpPr>
        <p:spPr>
          <a:xfrm>
            <a:off x="738188" y="495300"/>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pic>
        <p:nvPicPr>
          <p:cNvPr id="2097387" name="图片 2097386"/>
          <p:cNvPicPr>
            <a:picLocks noChangeAspect="1"/>
          </p:cNvPicPr>
          <p:nvPr/>
        </p:nvPicPr>
        <p:blipFill>
          <a:blip r:embed="rId1"/>
          <a:srcRect l="18347" t="636" r="1173" b="10860"/>
          <a:stretch>
            <a:fillRect/>
          </a:stretch>
        </p:blipFill>
        <p:spPr>
          <a:xfrm>
            <a:off x="758825" y="1666875"/>
            <a:ext cx="7397750" cy="3886200"/>
          </a:xfrm>
          <a:prstGeom prst="rect">
            <a:avLst/>
          </a:prstGeom>
          <a:noFill/>
          <a:ln w="9525">
            <a:noFill/>
          </a:ln>
        </p:spPr>
      </p:pic>
      <p:grpSp>
        <p:nvGrpSpPr>
          <p:cNvPr id="383" name="组合 382"/>
          <p:cNvGrpSpPr/>
          <p:nvPr/>
        </p:nvGrpSpPr>
        <p:grpSpPr>
          <a:xfrm>
            <a:off x="738188" y="1652588"/>
            <a:ext cx="7399337" cy="4754562"/>
            <a:chOff x="465" y="1041"/>
            <a:chExt cx="4661" cy="2995"/>
          </a:xfrm>
        </p:grpSpPr>
        <p:pic>
          <p:nvPicPr>
            <p:cNvPr id="31750" name="图片 2097388"/>
            <p:cNvPicPr>
              <a:picLocks noChangeAspect="1"/>
            </p:cNvPicPr>
            <p:nvPr/>
          </p:nvPicPr>
          <p:blipFill>
            <a:blip r:embed="rId2"/>
            <a:stretch>
              <a:fillRect/>
            </a:stretch>
          </p:blipFill>
          <p:spPr>
            <a:xfrm>
              <a:off x="465" y="1041"/>
              <a:ext cx="4661" cy="2995"/>
            </a:xfrm>
            <a:prstGeom prst="rect">
              <a:avLst/>
            </a:prstGeom>
            <a:noFill/>
            <a:ln w="9525">
              <a:noFill/>
            </a:ln>
          </p:spPr>
        </p:pic>
        <p:sp>
          <p:nvSpPr>
            <p:cNvPr id="31751" name="矩形 1049302"/>
            <p:cNvSpPr/>
            <p:nvPr/>
          </p:nvSpPr>
          <p:spPr>
            <a:xfrm>
              <a:off x="465" y="1042"/>
              <a:ext cx="4661" cy="2995"/>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305" name="矩形 1049304"/>
          <p:cNvSpPr/>
          <p:nvPr/>
        </p:nvSpPr>
        <p:spPr>
          <a:xfrm>
            <a:off x="938213" y="2003425"/>
            <a:ext cx="6946900" cy="407670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307" name="矩形 1049306"/>
          <p:cNvSpPr/>
          <p:nvPr/>
        </p:nvSpPr>
        <p:spPr>
          <a:xfrm>
            <a:off x="1381125" y="2100263"/>
            <a:ext cx="3186113"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③电气设备安全注意事项</a:t>
            </a:r>
            <a:endParaRPr lang="zh-CN" altLang="zh-CN" dirty="0">
              <a:latin typeface="Calibri" panose="020F0502020204030204" pitchFamily="34" charset="0"/>
              <a:ea typeface="宋体" panose="02010600030101010101" pitchFamily="2" charset="-122"/>
            </a:endParaRPr>
          </a:p>
        </p:txBody>
      </p:sp>
      <p:sp>
        <p:nvSpPr>
          <p:cNvPr id="1049309" name="矩形 1049308"/>
          <p:cNvSpPr/>
          <p:nvPr/>
        </p:nvSpPr>
        <p:spPr>
          <a:xfrm>
            <a:off x="938213" y="2419350"/>
            <a:ext cx="7064375" cy="3521075"/>
          </a:xfrm>
          <a:prstGeom prst="rect">
            <a:avLst/>
          </a:prstGeom>
          <a:noFill/>
          <a:ln w="9525">
            <a:noFill/>
          </a:ln>
        </p:spPr>
        <p:txBody>
          <a:bodyPr lIns="91440" tIns="45720" rIns="91440" bIns="45720" anchor="t" anchorCtr="0">
            <a:spAutoFit/>
          </a:bodyPr>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接头点受潮容易发生接触不良、漏电，甚至短路。因此，接头点必须牢靠，做好绝缘处理，要避开积水地和容易浸水的地方，放置在干燥处；</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加大电气设备、线路的检查力度，保证其正常运行。</a:t>
            </a: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不要移动正在运转的电器，如电风扇等。如需移动，需关闭开关，拔掉电源；</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雨水多，如不慎浸水，首先应迅速切断电源，防止正在使用的电器因浸水而发生事故。其次，在切断电源后，将电器搬离，防止影响以后的使用。如果电器设备已经浸水，不得再通电使用，应交设备部检查后方可继续使用。</a:t>
            </a:r>
            <a:endParaRPr lang="zh-CN" altLang="zh-CN" dirty="0">
              <a:latin typeface="Calibri" panose="020F0502020204030204" pitchFamily="34" charset="0"/>
              <a:ea typeface="宋体" panose="02010600030101010101" pitchFamily="2" charset="-122"/>
            </a:endParaRPr>
          </a:p>
        </p:txBody>
      </p:sp>
      <p:grpSp>
        <p:nvGrpSpPr>
          <p:cNvPr id="385" name="组合 384"/>
          <p:cNvGrpSpPr/>
          <p:nvPr/>
        </p:nvGrpSpPr>
        <p:grpSpPr>
          <a:xfrm>
            <a:off x="10598150" y="1574800"/>
            <a:ext cx="419100" cy="428625"/>
            <a:chOff x="10598063" y="1574617"/>
            <a:chExt cx="419550" cy="428856"/>
          </a:xfrm>
        </p:grpSpPr>
        <p:grpSp>
          <p:nvGrpSpPr>
            <p:cNvPr id="31756" name="组合 386"/>
            <p:cNvGrpSpPr/>
            <p:nvPr/>
          </p:nvGrpSpPr>
          <p:grpSpPr>
            <a:xfrm>
              <a:off x="10680193" y="1578683"/>
              <a:ext cx="335640" cy="426950"/>
              <a:chOff x="10680192" y="1578864"/>
              <a:chExt cx="335280" cy="426720"/>
            </a:xfrm>
          </p:grpSpPr>
          <p:pic>
            <p:nvPicPr>
              <p:cNvPr id="31757" name="图片 2097390"/>
              <p:cNvPicPr>
                <a:picLocks noChangeAspect="1"/>
              </p:cNvPicPr>
              <p:nvPr/>
            </p:nvPicPr>
            <p:blipFill>
              <a:blip r:embed="rId3"/>
              <a:stretch>
                <a:fillRect/>
              </a:stretch>
            </p:blipFill>
            <p:spPr>
              <a:xfrm>
                <a:off x="10680192" y="1578864"/>
                <a:ext cx="335280" cy="426720"/>
              </a:xfrm>
              <a:prstGeom prst="rect">
                <a:avLst/>
              </a:prstGeom>
              <a:noFill/>
              <a:ln w="9525">
                <a:noFill/>
              </a:ln>
            </p:spPr>
          </p:pic>
          <p:sp>
            <p:nvSpPr>
              <p:cNvPr id="31758" name="矩形 1049310"/>
              <p:cNvSpPr/>
              <p:nvPr/>
            </p:nvSpPr>
            <p:spPr>
              <a:xfrm>
                <a:off x="10678570" y="1576722"/>
                <a:ext cx="338680" cy="426703"/>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nvGrpSpPr>
            <p:cNvPr id="31759" name="组合 388"/>
            <p:cNvGrpSpPr/>
            <p:nvPr/>
          </p:nvGrpSpPr>
          <p:grpSpPr>
            <a:xfrm>
              <a:off x="10600860" y="1572584"/>
              <a:ext cx="79333" cy="85390"/>
              <a:chOff x="10600944" y="1572768"/>
              <a:chExt cx="79248" cy="85344"/>
            </a:xfrm>
          </p:grpSpPr>
          <p:pic>
            <p:nvPicPr>
              <p:cNvPr id="31760" name="图片 2097392"/>
              <p:cNvPicPr>
                <a:picLocks noChangeAspect="1"/>
              </p:cNvPicPr>
              <p:nvPr/>
            </p:nvPicPr>
            <p:blipFill>
              <a:blip r:embed="rId4"/>
              <a:stretch>
                <a:fillRect/>
              </a:stretch>
            </p:blipFill>
            <p:spPr>
              <a:xfrm>
                <a:off x="10600944" y="1572768"/>
                <a:ext cx="79248" cy="85344"/>
              </a:xfrm>
              <a:prstGeom prst="rect">
                <a:avLst/>
              </a:prstGeom>
              <a:noFill/>
              <a:ln w="9525">
                <a:noFill/>
              </a:ln>
            </p:spPr>
          </p:pic>
          <p:sp>
            <p:nvSpPr>
              <p:cNvPr id="31761" name="矩形 1049312"/>
              <p:cNvSpPr/>
              <p:nvPr/>
            </p:nvSpPr>
            <p:spPr>
              <a:xfrm rot="-5400000">
                <a:off x="10638347" y="1615035"/>
                <a:ext cx="40231" cy="2680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pic>
        <p:nvPicPr>
          <p:cNvPr id="31762" name="图片 2097394"/>
          <p:cNvPicPr>
            <a:picLocks noChangeAspect="1"/>
          </p:cNvPicPr>
          <p:nvPr/>
        </p:nvPicPr>
        <p:blipFill>
          <a:blip r:embed="rId5"/>
          <a:stretch>
            <a:fillRect/>
          </a:stretch>
        </p:blipFill>
        <p:spPr>
          <a:xfrm>
            <a:off x="8432800" y="2120900"/>
            <a:ext cx="2882900" cy="39592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97387"/>
                                        </p:tgtEl>
                                        <p:attrNameLst>
                                          <p:attrName>style.visibility</p:attrName>
                                        </p:attrNameLst>
                                      </p:cBhvr>
                                      <p:to>
                                        <p:strVal val="visible"/>
                                      </p:to>
                                    </p:set>
                                    <p:anim calcmode="lin" valueType="num">
                                      <p:cBhvr additive="base">
                                        <p:cTn id="7" dur="750" fill="hold"/>
                                        <p:tgtEl>
                                          <p:spTgt spid="2097387"/>
                                        </p:tgtEl>
                                        <p:attrNameLst>
                                          <p:attrName>ppt_x</p:attrName>
                                        </p:attrNameLst>
                                      </p:cBhvr>
                                      <p:tavLst>
                                        <p:tav tm="0">
                                          <p:val>
                                            <p:strVal val="0-#ppt_w/2"/>
                                          </p:val>
                                        </p:tav>
                                        <p:tav tm="100000">
                                          <p:val>
                                            <p:strVal val="#ppt_x"/>
                                          </p:val>
                                        </p:tav>
                                      </p:tavLst>
                                    </p:anim>
                                    <p:anim calcmode="lin" valueType="num">
                                      <p:cBhvr additive="base">
                                        <p:cTn id="8" dur="750" fill="hold"/>
                                        <p:tgtEl>
                                          <p:spTgt spid="209738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049297"/>
                                        </p:tgtEl>
                                        <p:attrNameLst>
                                          <p:attrName>style.visibility</p:attrName>
                                        </p:attrNameLst>
                                      </p:cBhvr>
                                      <p:to>
                                        <p:strVal val="visible"/>
                                      </p:to>
                                    </p:set>
                                    <p:anim calcmode="lin" valueType="num">
                                      <p:cBhvr additive="base">
                                        <p:cTn id="11" dur="750" fill="hold"/>
                                        <p:tgtEl>
                                          <p:spTgt spid="1049297"/>
                                        </p:tgtEl>
                                        <p:attrNameLst>
                                          <p:attrName>ppt_x</p:attrName>
                                        </p:attrNameLst>
                                      </p:cBhvr>
                                      <p:tavLst>
                                        <p:tav tm="0">
                                          <p:val>
                                            <p:strVal val="1+#ppt_w/2"/>
                                          </p:val>
                                        </p:tav>
                                        <p:tav tm="100000">
                                          <p:val>
                                            <p:strVal val="#ppt_x"/>
                                          </p:val>
                                        </p:tav>
                                      </p:tavLst>
                                    </p:anim>
                                    <p:anim calcmode="lin" valueType="num">
                                      <p:cBhvr additive="base">
                                        <p:cTn id="12" dur="750" fill="hold"/>
                                        <p:tgtEl>
                                          <p:spTgt spid="104929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83"/>
                                        </p:tgtEl>
                                        <p:attrNameLst>
                                          <p:attrName>style.visibility</p:attrName>
                                        </p:attrNameLst>
                                      </p:cBhvr>
                                      <p:to>
                                        <p:strVal val="visible"/>
                                      </p:to>
                                    </p:set>
                                    <p:anim calcmode="lin" valueType="num">
                                      <p:cBhvr additive="base">
                                        <p:cTn id="15" dur="750" fill="hold"/>
                                        <p:tgtEl>
                                          <p:spTgt spid="383"/>
                                        </p:tgtEl>
                                        <p:attrNameLst>
                                          <p:attrName>ppt_x</p:attrName>
                                        </p:attrNameLst>
                                      </p:cBhvr>
                                      <p:tavLst>
                                        <p:tav tm="0">
                                          <p:val>
                                            <p:strVal val="0-#ppt_w/2"/>
                                          </p:val>
                                        </p:tav>
                                        <p:tav tm="100000">
                                          <p:val>
                                            <p:strVal val="#ppt_x"/>
                                          </p:val>
                                        </p:tav>
                                      </p:tavLst>
                                    </p:anim>
                                    <p:anim calcmode="lin" valueType="num">
                                      <p:cBhvr additive="base">
                                        <p:cTn id="16" dur="750" fill="hold"/>
                                        <p:tgtEl>
                                          <p:spTgt spid="38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1049305"/>
                                        </p:tgtEl>
                                        <p:attrNameLst>
                                          <p:attrName>style.visibility</p:attrName>
                                        </p:attrNameLst>
                                      </p:cBhvr>
                                      <p:to>
                                        <p:strVal val="visible"/>
                                      </p:to>
                                    </p:set>
                                    <p:anim calcmode="lin" valueType="num">
                                      <p:cBhvr additive="base">
                                        <p:cTn id="19" dur="750" fill="hold"/>
                                        <p:tgtEl>
                                          <p:spTgt spid="1049305"/>
                                        </p:tgtEl>
                                        <p:attrNameLst>
                                          <p:attrName>ppt_x</p:attrName>
                                        </p:attrNameLst>
                                      </p:cBhvr>
                                      <p:tavLst>
                                        <p:tav tm="0">
                                          <p:val>
                                            <p:strVal val="0-#ppt_w/2"/>
                                          </p:val>
                                        </p:tav>
                                        <p:tav tm="100000">
                                          <p:val>
                                            <p:strVal val="#ppt_x"/>
                                          </p:val>
                                        </p:tav>
                                      </p:tavLst>
                                    </p:anim>
                                    <p:anim calcmode="lin" valueType="num">
                                      <p:cBhvr additive="base">
                                        <p:cTn id="20" dur="750" fill="hold"/>
                                        <p:tgtEl>
                                          <p:spTgt spid="1049305"/>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300"/>
                                  </p:stCondLst>
                                  <p:iterate type="lt">
                                    <p:tmPct val="10000"/>
                                  </p:iterate>
                                  <p:childTnLst>
                                    <p:set>
                                      <p:cBhvr>
                                        <p:cTn id="22" dur="1" fill="hold">
                                          <p:stCondLst>
                                            <p:cond delay="0"/>
                                          </p:stCondLst>
                                        </p:cTn>
                                        <p:tgtEl>
                                          <p:spTgt spid="1049307"/>
                                        </p:tgtEl>
                                        <p:attrNameLst>
                                          <p:attrName>style.visibility</p:attrName>
                                        </p:attrNameLst>
                                      </p:cBhvr>
                                      <p:to>
                                        <p:strVal val="visible"/>
                                      </p:to>
                                    </p:set>
                                    <p:anim calcmode="lin" valueType="num">
                                      <p:cBhvr additive="base">
                                        <p:cTn id="23" dur="750" fill="hold"/>
                                        <p:tgtEl>
                                          <p:spTgt spid="1049307"/>
                                        </p:tgtEl>
                                        <p:attrNameLst>
                                          <p:attrName>ppt_x</p:attrName>
                                        </p:attrNameLst>
                                      </p:cBhvr>
                                      <p:tavLst>
                                        <p:tav tm="0">
                                          <p:val>
                                            <p:strVal val="0-#ppt_w/2"/>
                                          </p:val>
                                        </p:tav>
                                        <p:tav tm="100000">
                                          <p:val>
                                            <p:strVal val="#ppt_x"/>
                                          </p:val>
                                        </p:tav>
                                      </p:tavLst>
                                    </p:anim>
                                    <p:anim calcmode="lin" valueType="num">
                                      <p:cBhvr additive="base">
                                        <p:cTn id="24" dur="750" fill="hold"/>
                                        <p:tgtEl>
                                          <p:spTgt spid="104930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400"/>
                                  </p:stCondLst>
                                  <p:childTnLst>
                                    <p:set>
                                      <p:cBhvr>
                                        <p:cTn id="26" dur="1" fill="hold">
                                          <p:stCondLst>
                                            <p:cond delay="0"/>
                                          </p:stCondLst>
                                        </p:cTn>
                                        <p:tgtEl>
                                          <p:spTgt spid="1049309"/>
                                        </p:tgtEl>
                                        <p:attrNameLst>
                                          <p:attrName>style.visibility</p:attrName>
                                        </p:attrNameLst>
                                      </p:cBhvr>
                                      <p:to>
                                        <p:strVal val="visible"/>
                                      </p:to>
                                    </p:set>
                                    <p:anim calcmode="lin" valueType="num">
                                      <p:cBhvr additive="base">
                                        <p:cTn id="27" dur="750" fill="hold"/>
                                        <p:tgtEl>
                                          <p:spTgt spid="1049309"/>
                                        </p:tgtEl>
                                        <p:attrNameLst>
                                          <p:attrName>ppt_x</p:attrName>
                                        </p:attrNameLst>
                                      </p:cBhvr>
                                      <p:tavLst>
                                        <p:tav tm="0">
                                          <p:val>
                                            <p:strVal val="0-#ppt_w/2"/>
                                          </p:val>
                                        </p:tav>
                                        <p:tav tm="100000">
                                          <p:val>
                                            <p:strVal val="#ppt_x"/>
                                          </p:val>
                                        </p:tav>
                                      </p:tavLst>
                                    </p:anim>
                                    <p:anim calcmode="lin" valueType="num">
                                      <p:cBhvr additive="base">
                                        <p:cTn id="28" dur="750" fill="hold"/>
                                        <p:tgtEl>
                                          <p:spTgt spid="104930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
                                  </p:stCondLst>
                                  <p:childTnLst>
                                    <p:set>
                                      <p:cBhvr>
                                        <p:cTn id="30" dur="1" fill="hold">
                                          <p:stCondLst>
                                            <p:cond delay="0"/>
                                          </p:stCondLst>
                                        </p:cTn>
                                        <p:tgtEl>
                                          <p:spTgt spid="385"/>
                                        </p:tgtEl>
                                        <p:attrNameLst>
                                          <p:attrName>style.visibility</p:attrName>
                                        </p:attrNameLst>
                                      </p:cBhvr>
                                      <p:to>
                                        <p:strVal val="visible"/>
                                      </p:to>
                                    </p:set>
                                    <p:anim calcmode="lin" valueType="num">
                                      <p:cBhvr additive="base">
                                        <p:cTn id="31" dur="750" fill="hold"/>
                                        <p:tgtEl>
                                          <p:spTgt spid="385"/>
                                        </p:tgtEl>
                                        <p:attrNameLst>
                                          <p:attrName>ppt_x</p:attrName>
                                        </p:attrNameLst>
                                      </p:cBhvr>
                                      <p:tavLst>
                                        <p:tav tm="0">
                                          <p:val>
                                            <p:strVal val="1+#ppt_w/2"/>
                                          </p:val>
                                        </p:tav>
                                        <p:tav tm="100000">
                                          <p:val>
                                            <p:strVal val="#ppt_x"/>
                                          </p:val>
                                        </p:tav>
                                      </p:tavLst>
                                    </p:anim>
                                    <p:anim calcmode="lin" valueType="num">
                                      <p:cBhvr additive="base">
                                        <p:cTn id="32" dur="750" fill="hold"/>
                                        <p:tgtEl>
                                          <p:spTgt spid="3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矩形 1049314"/>
          <p:cNvSpPr/>
          <p:nvPr/>
        </p:nvSpPr>
        <p:spPr>
          <a:xfrm>
            <a:off x="738188" y="1116013"/>
            <a:ext cx="342900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2</a:t>
            </a:r>
            <a:r>
              <a:rPr lang="zh-CN" altLang="en-US" sz="2400" b="1" dirty="0">
                <a:solidFill>
                  <a:srgbClr val="404040"/>
                </a:solidFill>
                <a:latin typeface="微软雅黑" panose="020B0503020204020204" pitchFamily="34" charset="-122"/>
                <a:ea typeface="微软雅黑" panose="020B0503020204020204" pitchFamily="34" charset="-122"/>
              </a:rPr>
              <a:t>、电气安全</a:t>
            </a:r>
            <a:endParaRPr lang="zh-CN" altLang="zh-CN" dirty="0">
              <a:latin typeface="Calibri" panose="020F0502020204030204" pitchFamily="34" charset="0"/>
              <a:ea typeface="宋体" panose="02010600030101010101" pitchFamily="2" charset="-122"/>
            </a:endParaRPr>
          </a:p>
        </p:txBody>
      </p:sp>
      <p:sp>
        <p:nvSpPr>
          <p:cNvPr id="32770" name="矩形 1049316"/>
          <p:cNvSpPr/>
          <p:nvPr/>
        </p:nvSpPr>
        <p:spPr>
          <a:xfrm>
            <a:off x="738188" y="495300"/>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1049319" name="矩形 1049318"/>
          <p:cNvSpPr/>
          <p:nvPr/>
        </p:nvSpPr>
        <p:spPr>
          <a:xfrm>
            <a:off x="938213" y="2003425"/>
            <a:ext cx="6946900" cy="407670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pic>
        <p:nvPicPr>
          <p:cNvPr id="32772" name="图片 2097396"/>
          <p:cNvPicPr>
            <a:picLocks noChangeAspect="1"/>
          </p:cNvPicPr>
          <p:nvPr/>
        </p:nvPicPr>
        <p:blipFill>
          <a:blip r:embed="rId1"/>
          <a:stretch>
            <a:fillRect/>
          </a:stretch>
        </p:blipFill>
        <p:spPr>
          <a:xfrm>
            <a:off x="2524125" y="1576388"/>
            <a:ext cx="7143750" cy="49879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100"/>
                                  </p:stCondLst>
                                  <p:childTnLst>
                                    <p:set>
                                      <p:cBhvr>
                                        <p:cTn id="6" dur="1" fill="hold">
                                          <p:stCondLst>
                                            <p:cond delay="0"/>
                                          </p:stCondLst>
                                        </p:cTn>
                                        <p:tgtEl>
                                          <p:spTgt spid="1049319"/>
                                        </p:tgtEl>
                                        <p:attrNameLst>
                                          <p:attrName>style.visibility</p:attrName>
                                        </p:attrNameLst>
                                      </p:cBhvr>
                                      <p:to>
                                        <p:strVal val="visible"/>
                                      </p:to>
                                    </p:set>
                                    <p:anim calcmode="lin" valueType="num">
                                      <p:cBhvr additive="base">
                                        <p:cTn id="7" dur="750" fill="hold"/>
                                        <p:tgtEl>
                                          <p:spTgt spid="1049319"/>
                                        </p:tgtEl>
                                        <p:attrNameLst>
                                          <p:attrName>ppt_x</p:attrName>
                                        </p:attrNameLst>
                                      </p:cBhvr>
                                      <p:tavLst>
                                        <p:tav tm="0">
                                          <p:val>
                                            <p:strVal val="0-#ppt_w/2"/>
                                          </p:val>
                                        </p:tav>
                                        <p:tav tm="100000">
                                          <p:val>
                                            <p:strVal val="#ppt_x"/>
                                          </p:val>
                                        </p:tav>
                                      </p:tavLst>
                                    </p:anim>
                                    <p:anim calcmode="lin" valueType="num">
                                      <p:cBhvr additive="base">
                                        <p:cTn id="8" dur="750" fill="hold"/>
                                        <p:tgtEl>
                                          <p:spTgt spid="10493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矩形 1049320"/>
          <p:cNvSpPr/>
          <p:nvPr/>
        </p:nvSpPr>
        <p:spPr>
          <a:xfrm>
            <a:off x="738188" y="1116013"/>
            <a:ext cx="342900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2</a:t>
            </a:r>
            <a:r>
              <a:rPr lang="zh-CN" altLang="en-US" sz="2400" b="1" dirty="0">
                <a:solidFill>
                  <a:srgbClr val="404040"/>
                </a:solidFill>
                <a:latin typeface="微软雅黑" panose="020B0503020204020204" pitchFamily="34" charset="-122"/>
                <a:ea typeface="微软雅黑" panose="020B0503020204020204" pitchFamily="34" charset="-122"/>
              </a:rPr>
              <a:t>、电气安全</a:t>
            </a:r>
            <a:endParaRPr lang="zh-CN" altLang="zh-CN" dirty="0">
              <a:latin typeface="Calibri" panose="020F0502020204030204" pitchFamily="34" charset="0"/>
              <a:ea typeface="宋体" panose="02010600030101010101" pitchFamily="2" charset="-122"/>
            </a:endParaRPr>
          </a:p>
        </p:txBody>
      </p:sp>
      <p:sp>
        <p:nvSpPr>
          <p:cNvPr id="33794" name="矩形 1049322"/>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1049325" name="矩形 1049324"/>
          <p:cNvSpPr/>
          <p:nvPr/>
        </p:nvSpPr>
        <p:spPr>
          <a:xfrm>
            <a:off x="938213" y="2003425"/>
            <a:ext cx="6946900" cy="407670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pic>
        <p:nvPicPr>
          <p:cNvPr id="33796" name="图片 2097398"/>
          <p:cNvPicPr>
            <a:picLocks noChangeAspect="1"/>
          </p:cNvPicPr>
          <p:nvPr/>
        </p:nvPicPr>
        <p:blipFill>
          <a:blip r:embed="rId1"/>
          <a:stretch>
            <a:fillRect/>
          </a:stretch>
        </p:blipFill>
        <p:spPr>
          <a:xfrm>
            <a:off x="2346325" y="1576388"/>
            <a:ext cx="7500938" cy="50053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100"/>
                                  </p:stCondLst>
                                  <p:childTnLst>
                                    <p:set>
                                      <p:cBhvr>
                                        <p:cTn id="6" dur="1" fill="hold">
                                          <p:stCondLst>
                                            <p:cond delay="0"/>
                                          </p:stCondLst>
                                        </p:cTn>
                                        <p:tgtEl>
                                          <p:spTgt spid="1049325"/>
                                        </p:tgtEl>
                                        <p:attrNameLst>
                                          <p:attrName>style.visibility</p:attrName>
                                        </p:attrNameLst>
                                      </p:cBhvr>
                                      <p:to>
                                        <p:strVal val="visible"/>
                                      </p:to>
                                    </p:set>
                                    <p:anim calcmode="lin" valueType="num">
                                      <p:cBhvr additive="base">
                                        <p:cTn id="7" dur="750" fill="hold"/>
                                        <p:tgtEl>
                                          <p:spTgt spid="1049325"/>
                                        </p:tgtEl>
                                        <p:attrNameLst>
                                          <p:attrName>ppt_x</p:attrName>
                                        </p:attrNameLst>
                                      </p:cBhvr>
                                      <p:tavLst>
                                        <p:tav tm="0">
                                          <p:val>
                                            <p:strVal val="0-#ppt_w/2"/>
                                          </p:val>
                                        </p:tav>
                                        <p:tav tm="100000">
                                          <p:val>
                                            <p:strVal val="#ppt_x"/>
                                          </p:val>
                                        </p:tav>
                                      </p:tavLst>
                                    </p:anim>
                                    <p:anim calcmode="lin" valueType="num">
                                      <p:cBhvr additive="base">
                                        <p:cTn id="8" dur="750" fill="hold"/>
                                        <p:tgtEl>
                                          <p:spTgt spid="10493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17" name="图片 2097400"/>
          <p:cNvPicPr>
            <a:picLocks noChangeAspect="1"/>
          </p:cNvPicPr>
          <p:nvPr/>
        </p:nvPicPr>
        <p:blipFill>
          <a:blip r:embed="rId1"/>
          <a:stretch>
            <a:fillRect/>
          </a:stretch>
        </p:blipFill>
        <p:spPr>
          <a:xfrm>
            <a:off x="-15875" y="2165350"/>
            <a:ext cx="2932113" cy="2770188"/>
          </a:xfrm>
          <a:prstGeom prst="rect">
            <a:avLst/>
          </a:prstGeom>
          <a:noFill/>
          <a:ln w="9525">
            <a:noFill/>
          </a:ln>
        </p:spPr>
      </p:pic>
      <p:sp>
        <p:nvSpPr>
          <p:cNvPr id="34818" name="矩形 1049326"/>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rPr>
              <a:t>①丙酮、乙醇</a:t>
            </a:r>
            <a:endParaRPr lang="zh-CN" altLang="zh-CN" dirty="0">
              <a:latin typeface="Calibri" panose="020F0502020204030204" pitchFamily="34" charset="0"/>
              <a:ea typeface="宋体" panose="02010600030101010101" pitchFamily="2" charset="-122"/>
            </a:endParaRPr>
          </a:p>
        </p:txBody>
      </p:sp>
      <p:sp>
        <p:nvSpPr>
          <p:cNvPr id="1049329" name="矩形 1049328"/>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latin typeface="微软雅黑" panose="020B0503020204020204" pitchFamily="34" charset="-122"/>
                <a:ea typeface="微软雅黑" panose="020B0503020204020204" pitchFamily="34" charset="-122"/>
                <a:sym typeface="宋体" panose="02010600030101010101" pitchFamily="2" charset="-122"/>
              </a:rPr>
              <a:t>◆防碰撞火花</a:t>
            </a:r>
            <a:endParaRPr lang="zh-CN" altLang="zh-CN" dirty="0">
              <a:latin typeface="Calibri" panose="020F0502020204030204" pitchFamily="34" charset="0"/>
              <a:ea typeface="宋体" panose="02010600030101010101" pitchFamily="2" charset="-122"/>
            </a:endParaRPr>
          </a:p>
        </p:txBody>
      </p:sp>
      <p:pic>
        <p:nvPicPr>
          <p:cNvPr id="2097403" name="图片 2097402"/>
          <p:cNvPicPr>
            <a:picLocks noChangeAspect="1"/>
          </p:cNvPicPr>
          <p:nvPr/>
        </p:nvPicPr>
        <p:blipFill>
          <a:blip r:embed="rId2"/>
          <a:stretch>
            <a:fillRect/>
          </a:stretch>
        </p:blipFill>
        <p:spPr>
          <a:xfrm>
            <a:off x="6827838" y="2908300"/>
            <a:ext cx="365125" cy="30163"/>
          </a:xfrm>
          <a:prstGeom prst="rect">
            <a:avLst/>
          </a:prstGeom>
          <a:noFill/>
          <a:ln w="9525">
            <a:noFill/>
          </a:ln>
        </p:spPr>
      </p:pic>
      <p:sp>
        <p:nvSpPr>
          <p:cNvPr id="1049331" name="矩形 1049330"/>
          <p:cNvSpPr/>
          <p:nvPr/>
        </p:nvSpPr>
        <p:spPr>
          <a:xfrm>
            <a:off x="6704330" y="3082925"/>
            <a:ext cx="5037455" cy="2249170"/>
          </a:xfrm>
          <a:prstGeom prst="rect">
            <a:avLst/>
          </a:prstGeom>
          <a:noFill/>
          <a:ln w="9525">
            <a:noFill/>
          </a:ln>
        </p:spPr>
        <p:txBody>
          <a:bodyPr wrap="square" lIns="91440" tIns="45720" rIns="91440" bIns="45720" anchor="t" anchorCtr="0">
            <a:spAutoFit/>
          </a:bodyPr>
          <a:p>
            <a:pPr algn="just">
              <a:lnSpc>
                <a:spcPct val="130000"/>
              </a:lnSpc>
              <a:buSzPct val="100000"/>
            </a:pPr>
            <a:r>
              <a:rPr lang="zh-CN" altLang="en-US" b="1" dirty="0">
                <a:latin typeface="微软雅黑" panose="020B0503020204020204" pitchFamily="34" charset="-122"/>
                <a:ea typeface="微软雅黑" panose="020B0503020204020204" pitchFamily="34" charset="-122"/>
                <a:sym typeface="宋体" panose="02010600030101010101" pitchFamily="2" charset="-122"/>
              </a:rPr>
              <a:t>◇开关危化品铁桶须使用防爆铜质工具，不得用其他非防爆工具取代；</a:t>
            </a:r>
            <a:endParaRPr lang="zh-CN" altLang="zh-CN" dirty="0">
              <a:latin typeface="Calibri" panose="020F0502020204030204" pitchFamily="34" charset="0"/>
              <a:ea typeface="宋体" panose="02010600030101010101" pitchFamily="2" charset="-122"/>
            </a:endParaRPr>
          </a:p>
          <a:p>
            <a:pPr algn="just">
              <a:lnSpc>
                <a:spcPct val="130000"/>
              </a:lnSpc>
              <a:buSzPct val="100000"/>
            </a:pPr>
            <a:r>
              <a:rPr lang="zh-CN" altLang="en-US" b="1" dirty="0">
                <a:latin typeface="微软雅黑" panose="020B0503020204020204" pitchFamily="34" charset="-122"/>
                <a:ea typeface="微软雅黑" panose="020B0503020204020204" pitchFamily="34" charset="-122"/>
                <a:sym typeface="宋体" panose="02010600030101010101" pitchFamily="2" charset="-122"/>
              </a:rPr>
              <a:t>◇移动盛放危化品的铁质容器时需轻拿轻放，不得暴力移动；</a:t>
            </a:r>
            <a:endParaRPr lang="zh-CN" altLang="zh-CN" dirty="0">
              <a:latin typeface="Calibri" panose="020F0502020204030204" pitchFamily="34" charset="0"/>
              <a:ea typeface="宋体" panose="02010600030101010101" pitchFamily="2" charset="-122"/>
            </a:endParaRPr>
          </a:p>
          <a:p>
            <a:pPr algn="just">
              <a:lnSpc>
                <a:spcPct val="130000"/>
              </a:lnSpc>
              <a:buSzPct val="100000"/>
            </a:pPr>
            <a:r>
              <a:rPr lang="zh-CN" altLang="en-US" b="1" dirty="0">
                <a:latin typeface="微软雅黑" panose="020B0503020204020204" pitchFamily="34" charset="-122"/>
                <a:ea typeface="微软雅黑" panose="020B0503020204020204" pitchFamily="34" charset="-122"/>
                <a:sym typeface="宋体" panose="02010600030101010101" pitchFamily="2" charset="-122"/>
              </a:rPr>
              <a:t>◇清刷含有危化品的容器、关闭容器盖、取样时勿暴力操作。</a:t>
            </a:r>
            <a:endParaRPr lang="zh-CN" altLang="zh-CN" dirty="0">
              <a:latin typeface="Calibri" panose="020F0502020204030204" pitchFamily="34" charset="0"/>
              <a:ea typeface="宋体" panose="02010600030101010101" pitchFamily="2" charset="-122"/>
            </a:endParaRPr>
          </a:p>
        </p:txBody>
      </p:sp>
      <p:grpSp>
        <p:nvGrpSpPr>
          <p:cNvPr id="397" name="组合 396"/>
          <p:cNvGrpSpPr/>
          <p:nvPr/>
        </p:nvGrpSpPr>
        <p:grpSpPr>
          <a:xfrm>
            <a:off x="10320338" y="5651500"/>
            <a:ext cx="1103312" cy="407988"/>
            <a:chOff x="6501" y="3560"/>
            <a:chExt cx="695" cy="257"/>
          </a:xfrm>
        </p:grpSpPr>
        <p:pic>
          <p:nvPicPr>
            <p:cNvPr id="34823" name="图片 2097404"/>
            <p:cNvPicPr>
              <a:picLocks noChangeAspect="1"/>
            </p:cNvPicPr>
            <p:nvPr/>
          </p:nvPicPr>
          <p:blipFill>
            <a:blip r:embed="rId3"/>
            <a:stretch>
              <a:fillRect/>
            </a:stretch>
          </p:blipFill>
          <p:spPr>
            <a:xfrm>
              <a:off x="6501" y="3560"/>
              <a:ext cx="695" cy="257"/>
            </a:xfrm>
            <a:prstGeom prst="rect">
              <a:avLst/>
            </a:prstGeom>
            <a:noFill/>
            <a:ln w="9525">
              <a:noFill/>
            </a:ln>
          </p:spPr>
        </p:pic>
        <p:sp>
          <p:nvSpPr>
            <p:cNvPr id="34824" name="矩形 1049332"/>
            <p:cNvSpPr/>
            <p:nvPr/>
          </p:nvSpPr>
          <p:spPr>
            <a:xfrm>
              <a:off x="6500" y="3558"/>
              <a:ext cx="697" cy="25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cxnSp>
        <p:nvCxnSpPr>
          <p:cNvPr id="3145740" name="直接箭头连接符 3145739"/>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34826" name="矩形 1049334"/>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34827" name="矩形 1049336"/>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pic>
        <p:nvPicPr>
          <p:cNvPr id="34828" name="图片 2097406"/>
          <p:cNvPicPr>
            <a:picLocks noChangeAspect="1"/>
          </p:cNvPicPr>
          <p:nvPr/>
        </p:nvPicPr>
        <p:blipFill>
          <a:blip r:embed="rId4"/>
          <a:stretch>
            <a:fillRect/>
          </a:stretch>
        </p:blipFill>
        <p:spPr>
          <a:xfrm>
            <a:off x="3121025" y="2276475"/>
            <a:ext cx="3382963" cy="2536825"/>
          </a:xfrm>
          <a:prstGeom prst="rect">
            <a:avLst/>
          </a:prstGeom>
          <a:noFill/>
          <a:ln w="9525">
            <a:noFill/>
          </a:ln>
        </p:spPr>
      </p:pic>
      <p:grpSp>
        <p:nvGrpSpPr>
          <p:cNvPr id="399" name="组合 398"/>
          <p:cNvGrpSpPr/>
          <p:nvPr/>
        </p:nvGrpSpPr>
        <p:grpSpPr>
          <a:xfrm>
            <a:off x="55563" y="1908175"/>
            <a:ext cx="6557962" cy="3444875"/>
            <a:chOff x="35" y="1202"/>
            <a:chExt cx="4131" cy="2170"/>
          </a:xfrm>
        </p:grpSpPr>
        <p:pic>
          <p:nvPicPr>
            <p:cNvPr id="34830" name="图片 2097408"/>
            <p:cNvPicPr>
              <a:picLocks noChangeAspect="1"/>
            </p:cNvPicPr>
            <p:nvPr/>
          </p:nvPicPr>
          <p:blipFill>
            <a:blip r:embed="rId5"/>
            <a:stretch>
              <a:fillRect/>
            </a:stretch>
          </p:blipFill>
          <p:spPr>
            <a:xfrm>
              <a:off x="35" y="1202"/>
              <a:ext cx="4131" cy="2170"/>
            </a:xfrm>
            <a:prstGeom prst="rect">
              <a:avLst/>
            </a:prstGeom>
            <a:noFill/>
            <a:ln w="9525">
              <a:noFill/>
            </a:ln>
          </p:spPr>
        </p:pic>
        <p:sp>
          <p:nvSpPr>
            <p:cNvPr id="34831" name="矩形 1049338"/>
            <p:cNvSpPr/>
            <p:nvPr/>
          </p:nvSpPr>
          <p:spPr>
            <a:xfrm>
              <a:off x="42" y="1210"/>
              <a:ext cx="4113" cy="214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329"/>
                                        </p:tgtEl>
                                        <p:attrNameLst>
                                          <p:attrName>style.visibility</p:attrName>
                                        </p:attrNameLst>
                                      </p:cBhvr>
                                      <p:to>
                                        <p:strVal val="visible"/>
                                      </p:to>
                                    </p:set>
                                    <p:anim calcmode="lin" valueType="num">
                                      <p:cBhvr additive="base">
                                        <p:cTn id="7" dur="750" fill="hold"/>
                                        <p:tgtEl>
                                          <p:spTgt spid="1049329"/>
                                        </p:tgtEl>
                                        <p:attrNameLst>
                                          <p:attrName>ppt_x</p:attrName>
                                        </p:attrNameLst>
                                      </p:cBhvr>
                                      <p:tavLst>
                                        <p:tav tm="0">
                                          <p:val>
                                            <p:strVal val="1+#ppt_w/2"/>
                                          </p:val>
                                        </p:tav>
                                        <p:tav tm="100000">
                                          <p:val>
                                            <p:strVal val="#ppt_x"/>
                                          </p:val>
                                        </p:tav>
                                      </p:tavLst>
                                    </p:anim>
                                    <p:anim calcmode="lin" valueType="num">
                                      <p:cBhvr additive="base">
                                        <p:cTn id="8" dur="750" fill="hold"/>
                                        <p:tgtEl>
                                          <p:spTgt spid="1049329"/>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03"/>
                                        </p:tgtEl>
                                        <p:attrNameLst>
                                          <p:attrName>style.visibility</p:attrName>
                                        </p:attrNameLst>
                                      </p:cBhvr>
                                      <p:to>
                                        <p:strVal val="visible"/>
                                      </p:to>
                                    </p:set>
                                    <p:anim calcmode="lin" valueType="num">
                                      <p:cBhvr additive="base">
                                        <p:cTn id="11" dur="750" fill="hold"/>
                                        <p:tgtEl>
                                          <p:spTgt spid="2097403"/>
                                        </p:tgtEl>
                                        <p:attrNameLst>
                                          <p:attrName>ppt_x</p:attrName>
                                        </p:attrNameLst>
                                      </p:cBhvr>
                                      <p:tavLst>
                                        <p:tav tm="0">
                                          <p:val>
                                            <p:strVal val="1+#ppt_w/2"/>
                                          </p:val>
                                        </p:tav>
                                        <p:tav tm="100000">
                                          <p:val>
                                            <p:strVal val="#ppt_x"/>
                                          </p:val>
                                        </p:tav>
                                      </p:tavLst>
                                    </p:anim>
                                    <p:anim calcmode="lin" valueType="num">
                                      <p:cBhvr additive="base">
                                        <p:cTn id="12" dur="750" fill="hold"/>
                                        <p:tgtEl>
                                          <p:spTgt spid="209740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331"/>
                                        </p:tgtEl>
                                        <p:attrNameLst>
                                          <p:attrName>style.visibility</p:attrName>
                                        </p:attrNameLst>
                                      </p:cBhvr>
                                      <p:to>
                                        <p:strVal val="visible"/>
                                      </p:to>
                                    </p:set>
                                    <p:anim calcmode="lin" valueType="num">
                                      <p:cBhvr additive="base">
                                        <p:cTn id="15" dur="750" fill="hold"/>
                                        <p:tgtEl>
                                          <p:spTgt spid="1049331"/>
                                        </p:tgtEl>
                                        <p:attrNameLst>
                                          <p:attrName>ppt_x</p:attrName>
                                        </p:attrNameLst>
                                      </p:cBhvr>
                                      <p:tavLst>
                                        <p:tav tm="0">
                                          <p:val>
                                            <p:strVal val="1+#ppt_w/2"/>
                                          </p:val>
                                        </p:tav>
                                        <p:tav tm="100000">
                                          <p:val>
                                            <p:strVal val="#ppt_x"/>
                                          </p:val>
                                        </p:tav>
                                      </p:tavLst>
                                    </p:anim>
                                    <p:anim calcmode="lin" valueType="num">
                                      <p:cBhvr additive="base">
                                        <p:cTn id="16" dur="750" fill="hold"/>
                                        <p:tgtEl>
                                          <p:spTgt spid="10493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99"/>
                                        </p:tgtEl>
                                        <p:attrNameLst>
                                          <p:attrName>style.visibility</p:attrName>
                                        </p:attrNameLst>
                                      </p:cBhvr>
                                      <p:to>
                                        <p:strVal val="visible"/>
                                      </p:to>
                                    </p:set>
                                    <p:anim calcmode="lin" valueType="num">
                                      <p:cBhvr additive="base">
                                        <p:cTn id="19" dur="750" fill="hold"/>
                                        <p:tgtEl>
                                          <p:spTgt spid="399"/>
                                        </p:tgtEl>
                                        <p:attrNameLst>
                                          <p:attrName>ppt_x</p:attrName>
                                        </p:attrNameLst>
                                      </p:cBhvr>
                                      <p:tavLst>
                                        <p:tav tm="0">
                                          <p:val>
                                            <p:strVal val="1+#ppt_w/2"/>
                                          </p:val>
                                        </p:tav>
                                        <p:tav tm="100000">
                                          <p:val>
                                            <p:strVal val="#ppt_x"/>
                                          </p:val>
                                        </p:tav>
                                      </p:tavLst>
                                    </p:anim>
                                    <p:anim calcmode="lin" valueType="num">
                                      <p:cBhvr additive="base">
                                        <p:cTn id="20" dur="750" fill="hold"/>
                                        <p:tgtEl>
                                          <p:spTgt spid="399"/>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397"/>
                                        </p:tgtEl>
                                        <p:attrNameLst>
                                          <p:attrName>style.visibility</p:attrName>
                                        </p:attrNameLst>
                                      </p:cBhvr>
                                      <p:to>
                                        <p:strVal val="visible"/>
                                      </p:to>
                                    </p:set>
                                    <p:anim calcmode="lin" valueType="num">
                                      <p:cBhvr>
                                        <p:cTn id="23" dur="300" fill="hold"/>
                                        <p:tgtEl>
                                          <p:spTgt spid="397"/>
                                        </p:tgtEl>
                                        <p:attrNameLst>
                                          <p:attrName>ppt_w</p:attrName>
                                        </p:attrNameLst>
                                      </p:cBhvr>
                                      <p:tavLst>
                                        <p:tav tm="0">
                                          <p:val>
                                            <p:strVal val="(6*min(max(#ppt_w*#ppt_h,.3),1)-7.4)/-.7*#ppt_w"/>
                                          </p:val>
                                        </p:tav>
                                        <p:tav tm="100000">
                                          <p:val>
                                            <p:strVal val="#ppt_w"/>
                                          </p:val>
                                        </p:tav>
                                      </p:tavLst>
                                    </p:anim>
                                    <p:anim calcmode="lin" valueType="num">
                                      <p:cBhvr>
                                        <p:cTn id="24" dur="300" fill="hold"/>
                                        <p:tgtEl>
                                          <p:spTgt spid="397"/>
                                        </p:tgtEl>
                                        <p:attrNameLst>
                                          <p:attrName>ppt_h</p:attrName>
                                        </p:attrNameLst>
                                      </p:cBhvr>
                                      <p:tavLst>
                                        <p:tav tm="0">
                                          <p:val>
                                            <p:strVal val="(6*min(max(#ppt_w*#ppt_h,.3),1)-7.4)/-.7*#ppt_h"/>
                                          </p:val>
                                        </p:tav>
                                        <p:tav tm="100000">
                                          <p:val>
                                            <p:strVal val="#ppt_h"/>
                                          </p:val>
                                        </p:tav>
                                      </p:tavLst>
                                    </p:anim>
                                    <p:anim calcmode="lin" valueType="num">
                                      <p:cBhvr>
                                        <p:cTn id="25" dur="300" fill="hold"/>
                                        <p:tgtEl>
                                          <p:spTgt spid="397"/>
                                        </p:tgtEl>
                                        <p:attrNameLst>
                                          <p:attrName>ppt_x</p:attrName>
                                        </p:attrNameLst>
                                      </p:cBhvr>
                                      <p:tavLst>
                                        <p:tav tm="0">
                                          <p:val>
                                            <p:fltVal val="0.500000"/>
                                          </p:val>
                                        </p:tav>
                                        <p:tav tm="100000">
                                          <p:val>
                                            <p:strVal val="#ppt_x"/>
                                          </p:val>
                                        </p:tav>
                                      </p:tavLst>
                                    </p:anim>
                                    <p:anim calcmode="lin" valueType="num">
                                      <p:cBhvr>
                                        <p:cTn id="26" dur="300" fill="hold"/>
                                        <p:tgtEl>
                                          <p:spTgt spid="397"/>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750"/>
                                  </p:stCondLst>
                                  <p:childTnLst>
                                    <p:set>
                                      <p:cBhvr>
                                        <p:cTn id="28" dur="1" fill="hold">
                                          <p:stCondLst>
                                            <p:cond delay="0"/>
                                          </p:stCondLst>
                                        </p:cTn>
                                        <p:tgtEl>
                                          <p:spTgt spid="3145740"/>
                                        </p:tgtEl>
                                        <p:attrNameLst>
                                          <p:attrName>style.visibility</p:attrName>
                                        </p:attrNameLst>
                                      </p:cBhvr>
                                      <p:to>
                                        <p:strVal val="visible"/>
                                      </p:to>
                                    </p:set>
                                    <p:anim calcmode="lin" valueType="num">
                                      <p:cBhvr>
                                        <p:cTn id="29" dur="300" fill="hold"/>
                                        <p:tgtEl>
                                          <p:spTgt spid="3145740"/>
                                        </p:tgtEl>
                                        <p:attrNameLst>
                                          <p:attrName>ppt_w</p:attrName>
                                        </p:attrNameLst>
                                      </p:cBhvr>
                                      <p:tavLst>
                                        <p:tav tm="0">
                                          <p:val>
                                            <p:strVal val="(6*min(max(#ppt_w*#ppt_h,.3),1)-7.4)/-.7*#ppt_w"/>
                                          </p:val>
                                        </p:tav>
                                        <p:tav tm="100000">
                                          <p:val>
                                            <p:strVal val="#ppt_w"/>
                                          </p:val>
                                        </p:tav>
                                      </p:tavLst>
                                    </p:anim>
                                    <p:anim calcmode="lin" valueType="num">
                                      <p:cBhvr>
                                        <p:cTn id="30" dur="300" fill="hold"/>
                                        <p:tgtEl>
                                          <p:spTgt spid="3145740"/>
                                        </p:tgtEl>
                                        <p:attrNameLst>
                                          <p:attrName>ppt_h</p:attrName>
                                        </p:attrNameLst>
                                      </p:cBhvr>
                                      <p:tavLst>
                                        <p:tav tm="0">
                                          <p:val>
                                            <p:strVal val="(6*min(max(#ppt_w*#ppt_h,.3),1)-7.4)/-.7*#ppt_h"/>
                                          </p:val>
                                        </p:tav>
                                        <p:tav tm="100000">
                                          <p:val>
                                            <p:strVal val="#ppt_h"/>
                                          </p:val>
                                        </p:tav>
                                      </p:tavLst>
                                    </p:anim>
                                    <p:anim calcmode="lin" valueType="num">
                                      <p:cBhvr>
                                        <p:cTn id="31" dur="300" fill="hold"/>
                                        <p:tgtEl>
                                          <p:spTgt spid="3145740"/>
                                        </p:tgtEl>
                                        <p:attrNameLst>
                                          <p:attrName>ppt_x</p:attrName>
                                        </p:attrNameLst>
                                      </p:cBhvr>
                                      <p:tavLst>
                                        <p:tav tm="0">
                                          <p:val>
                                            <p:fltVal val="0.500000"/>
                                          </p:val>
                                        </p:tav>
                                        <p:tav tm="100000">
                                          <p:val>
                                            <p:strVal val="#ppt_x"/>
                                          </p:val>
                                        </p:tav>
                                      </p:tavLst>
                                    </p:anim>
                                    <p:anim calcmode="lin" valueType="num">
                                      <p:cBhvr>
                                        <p:cTn id="32" dur="300" fill="hold"/>
                                        <p:tgtEl>
                                          <p:spTgt spid="314574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5841" name="图片 2097410"/>
          <p:cNvPicPr>
            <a:picLocks noChangeAspect="1"/>
          </p:cNvPicPr>
          <p:nvPr/>
        </p:nvPicPr>
        <p:blipFill>
          <a:blip r:embed="rId1"/>
          <a:stretch>
            <a:fillRect/>
          </a:stretch>
        </p:blipFill>
        <p:spPr>
          <a:xfrm>
            <a:off x="-15875" y="2165350"/>
            <a:ext cx="2932113" cy="2770188"/>
          </a:xfrm>
          <a:prstGeom prst="rect">
            <a:avLst/>
          </a:prstGeom>
          <a:noFill/>
          <a:ln w="9525">
            <a:noFill/>
          </a:ln>
        </p:spPr>
      </p:pic>
      <p:sp>
        <p:nvSpPr>
          <p:cNvPr id="35842" name="矩形 1049340"/>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rPr>
              <a:t>①丙酮、乙醇</a:t>
            </a:r>
            <a:endParaRPr lang="zh-CN" altLang="zh-CN" dirty="0">
              <a:latin typeface="Calibri" panose="020F0502020204030204" pitchFamily="34" charset="0"/>
              <a:ea typeface="宋体" panose="02010600030101010101" pitchFamily="2" charset="-122"/>
            </a:endParaRPr>
          </a:p>
        </p:txBody>
      </p:sp>
      <p:sp>
        <p:nvSpPr>
          <p:cNvPr id="1049343" name="矩形 1049342"/>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防静电</a:t>
            </a:r>
            <a:endParaRPr lang="zh-CN" altLang="zh-CN" dirty="0">
              <a:latin typeface="Calibri" panose="020F0502020204030204" pitchFamily="34" charset="0"/>
              <a:ea typeface="宋体" panose="02010600030101010101" pitchFamily="2" charset="-122"/>
            </a:endParaRPr>
          </a:p>
        </p:txBody>
      </p:sp>
      <p:pic>
        <p:nvPicPr>
          <p:cNvPr id="2097413" name="图片 2097412"/>
          <p:cNvPicPr>
            <a:picLocks noChangeAspect="1"/>
          </p:cNvPicPr>
          <p:nvPr/>
        </p:nvPicPr>
        <p:blipFill>
          <a:blip r:embed="rId2"/>
          <a:stretch>
            <a:fillRect/>
          </a:stretch>
        </p:blipFill>
        <p:spPr>
          <a:xfrm>
            <a:off x="6827838" y="2908300"/>
            <a:ext cx="365125" cy="30163"/>
          </a:xfrm>
          <a:prstGeom prst="rect">
            <a:avLst/>
          </a:prstGeom>
          <a:noFill/>
          <a:ln w="9525">
            <a:noFill/>
          </a:ln>
        </p:spPr>
      </p:pic>
      <p:sp>
        <p:nvSpPr>
          <p:cNvPr id="1049345" name="矩形 1049344"/>
          <p:cNvSpPr/>
          <p:nvPr/>
        </p:nvSpPr>
        <p:spPr>
          <a:xfrm>
            <a:off x="6704013" y="3082925"/>
            <a:ext cx="4913312" cy="2968625"/>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夏季气候闷热，人体湿度较大，电阻较小，所以很难积聚静电电荷。防静电的重心应放在液体静电上。</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en-US" altLang="zh-CN" b="1" dirty="0">
              <a:solidFill>
                <a:srgbClr val="C00000"/>
              </a:solidFill>
              <a:latin typeface="微软雅黑" panose="020B0503020204020204" pitchFamily="34" charset="-122"/>
              <a:ea typeface="微软雅黑" panose="020B0503020204020204" pitchFamily="34" charset="-122"/>
            </a:endParaRPr>
          </a:p>
          <a:p>
            <a:pPr>
              <a:lnSpc>
                <a:spcPct val="130000"/>
              </a:lnSpc>
              <a:buSzPct val="100000"/>
            </a:pPr>
            <a:r>
              <a:rPr lang="en-US" altLang="zh-CN"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丙酮、乙醇的吸取、抽滤应使用防静电管；</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经过运输后的危化品需静止一段时间后再开启使用。</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dirty="0">
                <a:latin typeface="Calibri" panose="020F0502020204030204" pitchFamily="34" charset="0"/>
                <a:ea typeface="宋体" panose="02010600030101010101" pitchFamily="2" charset="-122"/>
                <a:sym typeface="宋体" panose="02010600030101010101" pitchFamily="2" charset="-122"/>
              </a:rPr>
              <a:t>    </a:t>
            </a:r>
            <a:endParaRPr lang="zh-CN" altLang="zh-CN" dirty="0">
              <a:latin typeface="Calibri" panose="020F0502020204030204" pitchFamily="34" charset="0"/>
              <a:ea typeface="宋体" panose="02010600030101010101" pitchFamily="2" charset="-122"/>
            </a:endParaRPr>
          </a:p>
        </p:txBody>
      </p:sp>
      <p:grpSp>
        <p:nvGrpSpPr>
          <p:cNvPr id="403" name="组合 402"/>
          <p:cNvGrpSpPr/>
          <p:nvPr/>
        </p:nvGrpSpPr>
        <p:grpSpPr>
          <a:xfrm>
            <a:off x="10320338" y="5651500"/>
            <a:ext cx="1103312" cy="407988"/>
            <a:chOff x="6501" y="3560"/>
            <a:chExt cx="695" cy="257"/>
          </a:xfrm>
        </p:grpSpPr>
        <p:pic>
          <p:nvPicPr>
            <p:cNvPr id="35847" name="图片 2097414"/>
            <p:cNvPicPr>
              <a:picLocks noChangeAspect="1"/>
            </p:cNvPicPr>
            <p:nvPr/>
          </p:nvPicPr>
          <p:blipFill>
            <a:blip r:embed="rId3"/>
            <a:stretch>
              <a:fillRect/>
            </a:stretch>
          </p:blipFill>
          <p:spPr>
            <a:xfrm>
              <a:off x="6501" y="3560"/>
              <a:ext cx="695" cy="257"/>
            </a:xfrm>
            <a:prstGeom prst="rect">
              <a:avLst/>
            </a:prstGeom>
            <a:noFill/>
            <a:ln w="9525">
              <a:noFill/>
            </a:ln>
          </p:spPr>
        </p:pic>
        <p:sp>
          <p:nvSpPr>
            <p:cNvPr id="35848" name="矩形 1049346"/>
            <p:cNvSpPr/>
            <p:nvPr/>
          </p:nvSpPr>
          <p:spPr>
            <a:xfrm>
              <a:off x="6500" y="3558"/>
              <a:ext cx="697" cy="25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cxnSp>
        <p:nvCxnSpPr>
          <p:cNvPr id="3145742" name="直接箭头连接符 3145741"/>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35850" name="矩形 1049348"/>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35851" name="矩形 1049350"/>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pic>
        <p:nvPicPr>
          <p:cNvPr id="35852" name="图片 2097416"/>
          <p:cNvPicPr>
            <a:picLocks noChangeAspect="1"/>
          </p:cNvPicPr>
          <p:nvPr/>
        </p:nvPicPr>
        <p:blipFill>
          <a:blip r:embed="rId4"/>
          <a:stretch>
            <a:fillRect/>
          </a:stretch>
        </p:blipFill>
        <p:spPr>
          <a:xfrm>
            <a:off x="3121025" y="2276475"/>
            <a:ext cx="3382963" cy="2536825"/>
          </a:xfrm>
          <a:prstGeom prst="rect">
            <a:avLst/>
          </a:prstGeom>
          <a:noFill/>
          <a:ln w="9525">
            <a:noFill/>
          </a:ln>
        </p:spPr>
      </p:pic>
      <p:grpSp>
        <p:nvGrpSpPr>
          <p:cNvPr id="405" name="组合 404"/>
          <p:cNvGrpSpPr/>
          <p:nvPr/>
        </p:nvGrpSpPr>
        <p:grpSpPr>
          <a:xfrm>
            <a:off x="55563" y="1908175"/>
            <a:ext cx="6557962" cy="3444875"/>
            <a:chOff x="35" y="1202"/>
            <a:chExt cx="4131" cy="2170"/>
          </a:xfrm>
        </p:grpSpPr>
        <p:pic>
          <p:nvPicPr>
            <p:cNvPr id="35854" name="图片 2097418"/>
            <p:cNvPicPr>
              <a:picLocks noChangeAspect="1"/>
            </p:cNvPicPr>
            <p:nvPr/>
          </p:nvPicPr>
          <p:blipFill>
            <a:blip r:embed="rId5"/>
            <a:stretch>
              <a:fillRect/>
            </a:stretch>
          </p:blipFill>
          <p:spPr>
            <a:xfrm>
              <a:off x="35" y="1202"/>
              <a:ext cx="4131" cy="2170"/>
            </a:xfrm>
            <a:prstGeom prst="rect">
              <a:avLst/>
            </a:prstGeom>
            <a:noFill/>
            <a:ln w="9525">
              <a:noFill/>
            </a:ln>
          </p:spPr>
        </p:pic>
        <p:sp>
          <p:nvSpPr>
            <p:cNvPr id="35855" name="矩形 1049352"/>
            <p:cNvSpPr/>
            <p:nvPr/>
          </p:nvSpPr>
          <p:spPr>
            <a:xfrm>
              <a:off x="42" y="1210"/>
              <a:ext cx="4113" cy="214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343"/>
                                        </p:tgtEl>
                                        <p:attrNameLst>
                                          <p:attrName>style.visibility</p:attrName>
                                        </p:attrNameLst>
                                      </p:cBhvr>
                                      <p:to>
                                        <p:strVal val="visible"/>
                                      </p:to>
                                    </p:set>
                                    <p:anim calcmode="lin" valueType="num">
                                      <p:cBhvr additive="base">
                                        <p:cTn id="7" dur="750" fill="hold"/>
                                        <p:tgtEl>
                                          <p:spTgt spid="1049343"/>
                                        </p:tgtEl>
                                        <p:attrNameLst>
                                          <p:attrName>ppt_x</p:attrName>
                                        </p:attrNameLst>
                                      </p:cBhvr>
                                      <p:tavLst>
                                        <p:tav tm="0">
                                          <p:val>
                                            <p:strVal val="1+#ppt_w/2"/>
                                          </p:val>
                                        </p:tav>
                                        <p:tav tm="100000">
                                          <p:val>
                                            <p:strVal val="#ppt_x"/>
                                          </p:val>
                                        </p:tav>
                                      </p:tavLst>
                                    </p:anim>
                                    <p:anim calcmode="lin" valueType="num">
                                      <p:cBhvr additive="base">
                                        <p:cTn id="8" dur="750" fill="hold"/>
                                        <p:tgtEl>
                                          <p:spTgt spid="104934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13"/>
                                        </p:tgtEl>
                                        <p:attrNameLst>
                                          <p:attrName>style.visibility</p:attrName>
                                        </p:attrNameLst>
                                      </p:cBhvr>
                                      <p:to>
                                        <p:strVal val="visible"/>
                                      </p:to>
                                    </p:set>
                                    <p:anim calcmode="lin" valueType="num">
                                      <p:cBhvr additive="base">
                                        <p:cTn id="11" dur="750" fill="hold"/>
                                        <p:tgtEl>
                                          <p:spTgt spid="2097413"/>
                                        </p:tgtEl>
                                        <p:attrNameLst>
                                          <p:attrName>ppt_x</p:attrName>
                                        </p:attrNameLst>
                                      </p:cBhvr>
                                      <p:tavLst>
                                        <p:tav tm="0">
                                          <p:val>
                                            <p:strVal val="1+#ppt_w/2"/>
                                          </p:val>
                                        </p:tav>
                                        <p:tav tm="100000">
                                          <p:val>
                                            <p:strVal val="#ppt_x"/>
                                          </p:val>
                                        </p:tav>
                                      </p:tavLst>
                                    </p:anim>
                                    <p:anim calcmode="lin" valueType="num">
                                      <p:cBhvr additive="base">
                                        <p:cTn id="12" dur="750" fill="hold"/>
                                        <p:tgtEl>
                                          <p:spTgt spid="20974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345"/>
                                        </p:tgtEl>
                                        <p:attrNameLst>
                                          <p:attrName>style.visibility</p:attrName>
                                        </p:attrNameLst>
                                      </p:cBhvr>
                                      <p:to>
                                        <p:strVal val="visible"/>
                                      </p:to>
                                    </p:set>
                                    <p:anim calcmode="lin" valueType="num">
                                      <p:cBhvr additive="base">
                                        <p:cTn id="15" dur="750" fill="hold"/>
                                        <p:tgtEl>
                                          <p:spTgt spid="1049345"/>
                                        </p:tgtEl>
                                        <p:attrNameLst>
                                          <p:attrName>ppt_x</p:attrName>
                                        </p:attrNameLst>
                                      </p:cBhvr>
                                      <p:tavLst>
                                        <p:tav tm="0">
                                          <p:val>
                                            <p:strVal val="1+#ppt_w/2"/>
                                          </p:val>
                                        </p:tav>
                                        <p:tav tm="100000">
                                          <p:val>
                                            <p:strVal val="#ppt_x"/>
                                          </p:val>
                                        </p:tav>
                                      </p:tavLst>
                                    </p:anim>
                                    <p:anim calcmode="lin" valueType="num">
                                      <p:cBhvr additive="base">
                                        <p:cTn id="16" dur="750" fill="hold"/>
                                        <p:tgtEl>
                                          <p:spTgt spid="104934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05"/>
                                        </p:tgtEl>
                                        <p:attrNameLst>
                                          <p:attrName>style.visibility</p:attrName>
                                        </p:attrNameLst>
                                      </p:cBhvr>
                                      <p:to>
                                        <p:strVal val="visible"/>
                                      </p:to>
                                    </p:set>
                                    <p:anim calcmode="lin" valueType="num">
                                      <p:cBhvr additive="base">
                                        <p:cTn id="19" dur="750" fill="hold"/>
                                        <p:tgtEl>
                                          <p:spTgt spid="405"/>
                                        </p:tgtEl>
                                        <p:attrNameLst>
                                          <p:attrName>ppt_x</p:attrName>
                                        </p:attrNameLst>
                                      </p:cBhvr>
                                      <p:tavLst>
                                        <p:tav tm="0">
                                          <p:val>
                                            <p:strVal val="1+#ppt_w/2"/>
                                          </p:val>
                                        </p:tav>
                                        <p:tav tm="100000">
                                          <p:val>
                                            <p:strVal val="#ppt_x"/>
                                          </p:val>
                                        </p:tav>
                                      </p:tavLst>
                                    </p:anim>
                                    <p:anim calcmode="lin" valueType="num">
                                      <p:cBhvr additive="base">
                                        <p:cTn id="20" dur="750" fill="hold"/>
                                        <p:tgtEl>
                                          <p:spTgt spid="405"/>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403"/>
                                        </p:tgtEl>
                                        <p:attrNameLst>
                                          <p:attrName>style.visibility</p:attrName>
                                        </p:attrNameLst>
                                      </p:cBhvr>
                                      <p:to>
                                        <p:strVal val="visible"/>
                                      </p:to>
                                    </p:set>
                                    <p:anim calcmode="lin" valueType="num">
                                      <p:cBhvr>
                                        <p:cTn id="23" dur="300" fill="hold"/>
                                        <p:tgtEl>
                                          <p:spTgt spid="403"/>
                                        </p:tgtEl>
                                        <p:attrNameLst>
                                          <p:attrName>ppt_w</p:attrName>
                                        </p:attrNameLst>
                                      </p:cBhvr>
                                      <p:tavLst>
                                        <p:tav tm="0">
                                          <p:val>
                                            <p:strVal val="(6*min(max(#ppt_w*#ppt_h,.3),1)-7.4)/-.7*#ppt_w"/>
                                          </p:val>
                                        </p:tav>
                                        <p:tav tm="100000">
                                          <p:val>
                                            <p:strVal val="#ppt_w"/>
                                          </p:val>
                                        </p:tav>
                                      </p:tavLst>
                                    </p:anim>
                                    <p:anim calcmode="lin" valueType="num">
                                      <p:cBhvr>
                                        <p:cTn id="24" dur="300" fill="hold"/>
                                        <p:tgtEl>
                                          <p:spTgt spid="403"/>
                                        </p:tgtEl>
                                        <p:attrNameLst>
                                          <p:attrName>ppt_h</p:attrName>
                                        </p:attrNameLst>
                                      </p:cBhvr>
                                      <p:tavLst>
                                        <p:tav tm="0">
                                          <p:val>
                                            <p:strVal val="(6*min(max(#ppt_w*#ppt_h,.3),1)-7.4)/-.7*#ppt_h"/>
                                          </p:val>
                                        </p:tav>
                                        <p:tav tm="100000">
                                          <p:val>
                                            <p:strVal val="#ppt_h"/>
                                          </p:val>
                                        </p:tav>
                                      </p:tavLst>
                                    </p:anim>
                                    <p:anim calcmode="lin" valueType="num">
                                      <p:cBhvr>
                                        <p:cTn id="25" dur="300" fill="hold"/>
                                        <p:tgtEl>
                                          <p:spTgt spid="403"/>
                                        </p:tgtEl>
                                        <p:attrNameLst>
                                          <p:attrName>ppt_x</p:attrName>
                                        </p:attrNameLst>
                                      </p:cBhvr>
                                      <p:tavLst>
                                        <p:tav tm="0">
                                          <p:val>
                                            <p:fltVal val="0.500000"/>
                                          </p:val>
                                        </p:tav>
                                        <p:tav tm="100000">
                                          <p:val>
                                            <p:strVal val="#ppt_x"/>
                                          </p:val>
                                        </p:tav>
                                      </p:tavLst>
                                    </p:anim>
                                    <p:anim calcmode="lin" valueType="num">
                                      <p:cBhvr>
                                        <p:cTn id="26" dur="300" fill="hold"/>
                                        <p:tgtEl>
                                          <p:spTgt spid="403"/>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750"/>
                                  </p:stCondLst>
                                  <p:childTnLst>
                                    <p:set>
                                      <p:cBhvr>
                                        <p:cTn id="28" dur="1" fill="hold">
                                          <p:stCondLst>
                                            <p:cond delay="0"/>
                                          </p:stCondLst>
                                        </p:cTn>
                                        <p:tgtEl>
                                          <p:spTgt spid="3145742"/>
                                        </p:tgtEl>
                                        <p:attrNameLst>
                                          <p:attrName>style.visibility</p:attrName>
                                        </p:attrNameLst>
                                      </p:cBhvr>
                                      <p:to>
                                        <p:strVal val="visible"/>
                                      </p:to>
                                    </p:set>
                                    <p:anim calcmode="lin" valueType="num">
                                      <p:cBhvr>
                                        <p:cTn id="29" dur="300" fill="hold"/>
                                        <p:tgtEl>
                                          <p:spTgt spid="3145742"/>
                                        </p:tgtEl>
                                        <p:attrNameLst>
                                          <p:attrName>ppt_w</p:attrName>
                                        </p:attrNameLst>
                                      </p:cBhvr>
                                      <p:tavLst>
                                        <p:tav tm="0">
                                          <p:val>
                                            <p:strVal val="(6*min(max(#ppt_w*#ppt_h,.3),1)-7.4)/-.7*#ppt_w"/>
                                          </p:val>
                                        </p:tav>
                                        <p:tav tm="100000">
                                          <p:val>
                                            <p:strVal val="#ppt_w"/>
                                          </p:val>
                                        </p:tav>
                                      </p:tavLst>
                                    </p:anim>
                                    <p:anim calcmode="lin" valueType="num">
                                      <p:cBhvr>
                                        <p:cTn id="30" dur="300" fill="hold"/>
                                        <p:tgtEl>
                                          <p:spTgt spid="3145742"/>
                                        </p:tgtEl>
                                        <p:attrNameLst>
                                          <p:attrName>ppt_h</p:attrName>
                                        </p:attrNameLst>
                                      </p:cBhvr>
                                      <p:tavLst>
                                        <p:tav tm="0">
                                          <p:val>
                                            <p:strVal val="(6*min(max(#ppt_w*#ppt_h,.3),1)-7.4)/-.7*#ppt_h"/>
                                          </p:val>
                                        </p:tav>
                                        <p:tav tm="100000">
                                          <p:val>
                                            <p:strVal val="#ppt_h"/>
                                          </p:val>
                                        </p:tav>
                                      </p:tavLst>
                                    </p:anim>
                                    <p:anim calcmode="lin" valueType="num">
                                      <p:cBhvr>
                                        <p:cTn id="31" dur="300" fill="hold"/>
                                        <p:tgtEl>
                                          <p:spTgt spid="3145742"/>
                                        </p:tgtEl>
                                        <p:attrNameLst>
                                          <p:attrName>ppt_x</p:attrName>
                                        </p:attrNameLst>
                                      </p:cBhvr>
                                      <p:tavLst>
                                        <p:tav tm="0">
                                          <p:val>
                                            <p:fltVal val="0.500000"/>
                                          </p:val>
                                        </p:tav>
                                        <p:tav tm="100000">
                                          <p:val>
                                            <p:strVal val="#ppt_x"/>
                                          </p:val>
                                        </p:tav>
                                      </p:tavLst>
                                    </p:anim>
                                    <p:anim calcmode="lin" valueType="num">
                                      <p:cBhvr>
                                        <p:cTn id="32" dur="300" fill="hold"/>
                                        <p:tgtEl>
                                          <p:spTgt spid="314574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5" name="图片 2097420"/>
          <p:cNvPicPr>
            <a:picLocks noChangeAspect="1"/>
          </p:cNvPicPr>
          <p:nvPr/>
        </p:nvPicPr>
        <p:blipFill>
          <a:blip r:embed="rId1"/>
          <a:stretch>
            <a:fillRect/>
          </a:stretch>
        </p:blipFill>
        <p:spPr>
          <a:xfrm>
            <a:off x="-15875" y="2165350"/>
            <a:ext cx="2932113" cy="2770188"/>
          </a:xfrm>
          <a:prstGeom prst="rect">
            <a:avLst/>
          </a:prstGeom>
          <a:noFill/>
          <a:ln w="9525">
            <a:noFill/>
          </a:ln>
        </p:spPr>
      </p:pic>
      <p:sp>
        <p:nvSpPr>
          <p:cNvPr id="36866" name="矩形 1049354"/>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rPr>
              <a:t>①丙酮、乙醇</a:t>
            </a:r>
            <a:endParaRPr lang="zh-CN" altLang="zh-CN" dirty="0">
              <a:latin typeface="Calibri" panose="020F0502020204030204" pitchFamily="34" charset="0"/>
              <a:ea typeface="宋体" panose="02010600030101010101" pitchFamily="2" charset="-122"/>
            </a:endParaRPr>
          </a:p>
        </p:txBody>
      </p:sp>
      <p:sp>
        <p:nvSpPr>
          <p:cNvPr id="1049357" name="矩形 1049356"/>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夏季存储</a:t>
            </a:r>
            <a:endParaRPr lang="zh-CN" altLang="zh-CN" dirty="0">
              <a:latin typeface="Calibri" panose="020F0502020204030204" pitchFamily="34" charset="0"/>
              <a:ea typeface="宋体" panose="02010600030101010101" pitchFamily="2" charset="-122"/>
            </a:endParaRPr>
          </a:p>
        </p:txBody>
      </p:sp>
      <p:pic>
        <p:nvPicPr>
          <p:cNvPr id="2097423" name="图片 2097422"/>
          <p:cNvPicPr>
            <a:picLocks noChangeAspect="1"/>
          </p:cNvPicPr>
          <p:nvPr/>
        </p:nvPicPr>
        <p:blipFill>
          <a:blip r:embed="rId2"/>
          <a:stretch>
            <a:fillRect/>
          </a:stretch>
        </p:blipFill>
        <p:spPr>
          <a:xfrm>
            <a:off x="6827838" y="2908300"/>
            <a:ext cx="365125" cy="30163"/>
          </a:xfrm>
          <a:prstGeom prst="rect">
            <a:avLst/>
          </a:prstGeom>
          <a:noFill/>
          <a:ln w="9525">
            <a:noFill/>
          </a:ln>
        </p:spPr>
      </p:pic>
      <p:sp>
        <p:nvSpPr>
          <p:cNvPr id="1049359" name="矩形 1049358"/>
          <p:cNvSpPr/>
          <p:nvPr/>
        </p:nvSpPr>
        <p:spPr>
          <a:xfrm>
            <a:off x="6704013" y="3082925"/>
            <a:ext cx="4913312" cy="2609850"/>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进行危化品盛装时，一般以充灌85%</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左右为宜；</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尽量使用完好无损的铁桶进行盛装，避免使用生锈、变形严重的铁桶；</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温度较高时注意对桶身进行洒水降温。</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en-US" altLang="zh-CN" b="1" dirty="0">
              <a:solidFill>
                <a:srgbClr val="C00000"/>
              </a:solidFill>
              <a:latin typeface="微软雅黑" panose="020B0503020204020204" pitchFamily="34" charset="-122"/>
              <a:ea typeface="微软雅黑" panose="020B0503020204020204" pitchFamily="34" charset="-122"/>
            </a:endParaRPr>
          </a:p>
          <a:p>
            <a:pPr>
              <a:lnSpc>
                <a:spcPct val="130000"/>
              </a:lnSpc>
              <a:buSzPct val="100000"/>
            </a:pP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防止夏季“鼓桶”现象的发生。</a:t>
            </a:r>
            <a:endParaRPr lang="zh-CN" altLang="zh-CN" dirty="0">
              <a:latin typeface="Calibri" panose="020F0502020204030204" pitchFamily="34" charset="0"/>
              <a:ea typeface="宋体" panose="02010600030101010101" pitchFamily="2" charset="-122"/>
            </a:endParaRPr>
          </a:p>
        </p:txBody>
      </p:sp>
      <p:grpSp>
        <p:nvGrpSpPr>
          <p:cNvPr id="409" name="组合 408"/>
          <p:cNvGrpSpPr/>
          <p:nvPr/>
        </p:nvGrpSpPr>
        <p:grpSpPr>
          <a:xfrm>
            <a:off x="10320338" y="5651500"/>
            <a:ext cx="1103312" cy="407988"/>
            <a:chOff x="6501" y="3560"/>
            <a:chExt cx="695" cy="257"/>
          </a:xfrm>
        </p:grpSpPr>
        <p:pic>
          <p:nvPicPr>
            <p:cNvPr id="36871" name="图片 2097424"/>
            <p:cNvPicPr>
              <a:picLocks noChangeAspect="1"/>
            </p:cNvPicPr>
            <p:nvPr/>
          </p:nvPicPr>
          <p:blipFill>
            <a:blip r:embed="rId3"/>
            <a:stretch>
              <a:fillRect/>
            </a:stretch>
          </p:blipFill>
          <p:spPr>
            <a:xfrm>
              <a:off x="6501" y="3560"/>
              <a:ext cx="695" cy="257"/>
            </a:xfrm>
            <a:prstGeom prst="rect">
              <a:avLst/>
            </a:prstGeom>
            <a:noFill/>
            <a:ln w="9525">
              <a:noFill/>
            </a:ln>
          </p:spPr>
        </p:pic>
        <p:sp>
          <p:nvSpPr>
            <p:cNvPr id="36872" name="矩形 1049360"/>
            <p:cNvSpPr/>
            <p:nvPr/>
          </p:nvSpPr>
          <p:spPr>
            <a:xfrm>
              <a:off x="6500" y="3558"/>
              <a:ext cx="697" cy="25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cxnSp>
        <p:nvCxnSpPr>
          <p:cNvPr id="3145744" name="直接箭头连接符 3145743"/>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36874" name="矩形 1049362"/>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36875" name="矩形 1049364"/>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pic>
        <p:nvPicPr>
          <p:cNvPr id="36876" name="图片 2097426"/>
          <p:cNvPicPr>
            <a:picLocks noChangeAspect="1"/>
          </p:cNvPicPr>
          <p:nvPr/>
        </p:nvPicPr>
        <p:blipFill>
          <a:blip r:embed="rId4"/>
          <a:stretch>
            <a:fillRect/>
          </a:stretch>
        </p:blipFill>
        <p:spPr>
          <a:xfrm>
            <a:off x="3121025" y="2276475"/>
            <a:ext cx="3382963" cy="2536825"/>
          </a:xfrm>
          <a:prstGeom prst="rect">
            <a:avLst/>
          </a:prstGeom>
          <a:noFill/>
          <a:ln w="9525">
            <a:noFill/>
          </a:ln>
        </p:spPr>
      </p:pic>
      <p:grpSp>
        <p:nvGrpSpPr>
          <p:cNvPr id="411" name="组合 410"/>
          <p:cNvGrpSpPr/>
          <p:nvPr/>
        </p:nvGrpSpPr>
        <p:grpSpPr>
          <a:xfrm>
            <a:off x="55563" y="1908175"/>
            <a:ext cx="6557962" cy="3444875"/>
            <a:chOff x="35" y="1202"/>
            <a:chExt cx="4131" cy="2170"/>
          </a:xfrm>
        </p:grpSpPr>
        <p:pic>
          <p:nvPicPr>
            <p:cNvPr id="36878" name="图片 2097428"/>
            <p:cNvPicPr>
              <a:picLocks noChangeAspect="1"/>
            </p:cNvPicPr>
            <p:nvPr/>
          </p:nvPicPr>
          <p:blipFill>
            <a:blip r:embed="rId5"/>
            <a:stretch>
              <a:fillRect/>
            </a:stretch>
          </p:blipFill>
          <p:spPr>
            <a:xfrm>
              <a:off x="35" y="1202"/>
              <a:ext cx="4131" cy="2170"/>
            </a:xfrm>
            <a:prstGeom prst="rect">
              <a:avLst/>
            </a:prstGeom>
            <a:noFill/>
            <a:ln w="9525">
              <a:noFill/>
            </a:ln>
          </p:spPr>
        </p:pic>
        <p:sp>
          <p:nvSpPr>
            <p:cNvPr id="36879" name="矩形 1049366"/>
            <p:cNvSpPr/>
            <p:nvPr/>
          </p:nvSpPr>
          <p:spPr>
            <a:xfrm>
              <a:off x="42" y="1210"/>
              <a:ext cx="4113" cy="214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357"/>
                                        </p:tgtEl>
                                        <p:attrNameLst>
                                          <p:attrName>style.visibility</p:attrName>
                                        </p:attrNameLst>
                                      </p:cBhvr>
                                      <p:to>
                                        <p:strVal val="visible"/>
                                      </p:to>
                                    </p:set>
                                    <p:anim calcmode="lin" valueType="num">
                                      <p:cBhvr additive="base">
                                        <p:cTn id="7" dur="750" fill="hold"/>
                                        <p:tgtEl>
                                          <p:spTgt spid="1049357"/>
                                        </p:tgtEl>
                                        <p:attrNameLst>
                                          <p:attrName>ppt_x</p:attrName>
                                        </p:attrNameLst>
                                      </p:cBhvr>
                                      <p:tavLst>
                                        <p:tav tm="0">
                                          <p:val>
                                            <p:strVal val="1+#ppt_w/2"/>
                                          </p:val>
                                        </p:tav>
                                        <p:tav tm="100000">
                                          <p:val>
                                            <p:strVal val="#ppt_x"/>
                                          </p:val>
                                        </p:tav>
                                      </p:tavLst>
                                    </p:anim>
                                    <p:anim calcmode="lin" valueType="num">
                                      <p:cBhvr additive="base">
                                        <p:cTn id="8" dur="750" fill="hold"/>
                                        <p:tgtEl>
                                          <p:spTgt spid="104935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23"/>
                                        </p:tgtEl>
                                        <p:attrNameLst>
                                          <p:attrName>style.visibility</p:attrName>
                                        </p:attrNameLst>
                                      </p:cBhvr>
                                      <p:to>
                                        <p:strVal val="visible"/>
                                      </p:to>
                                    </p:set>
                                    <p:anim calcmode="lin" valueType="num">
                                      <p:cBhvr additive="base">
                                        <p:cTn id="11" dur="750" fill="hold"/>
                                        <p:tgtEl>
                                          <p:spTgt spid="2097423"/>
                                        </p:tgtEl>
                                        <p:attrNameLst>
                                          <p:attrName>ppt_x</p:attrName>
                                        </p:attrNameLst>
                                      </p:cBhvr>
                                      <p:tavLst>
                                        <p:tav tm="0">
                                          <p:val>
                                            <p:strVal val="1+#ppt_w/2"/>
                                          </p:val>
                                        </p:tav>
                                        <p:tav tm="100000">
                                          <p:val>
                                            <p:strVal val="#ppt_x"/>
                                          </p:val>
                                        </p:tav>
                                      </p:tavLst>
                                    </p:anim>
                                    <p:anim calcmode="lin" valueType="num">
                                      <p:cBhvr additive="base">
                                        <p:cTn id="12" dur="750" fill="hold"/>
                                        <p:tgtEl>
                                          <p:spTgt spid="20974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359"/>
                                        </p:tgtEl>
                                        <p:attrNameLst>
                                          <p:attrName>style.visibility</p:attrName>
                                        </p:attrNameLst>
                                      </p:cBhvr>
                                      <p:to>
                                        <p:strVal val="visible"/>
                                      </p:to>
                                    </p:set>
                                    <p:anim calcmode="lin" valueType="num">
                                      <p:cBhvr additive="base">
                                        <p:cTn id="15" dur="750" fill="hold"/>
                                        <p:tgtEl>
                                          <p:spTgt spid="1049359"/>
                                        </p:tgtEl>
                                        <p:attrNameLst>
                                          <p:attrName>ppt_x</p:attrName>
                                        </p:attrNameLst>
                                      </p:cBhvr>
                                      <p:tavLst>
                                        <p:tav tm="0">
                                          <p:val>
                                            <p:strVal val="1+#ppt_w/2"/>
                                          </p:val>
                                        </p:tav>
                                        <p:tav tm="100000">
                                          <p:val>
                                            <p:strVal val="#ppt_x"/>
                                          </p:val>
                                        </p:tav>
                                      </p:tavLst>
                                    </p:anim>
                                    <p:anim calcmode="lin" valueType="num">
                                      <p:cBhvr additive="base">
                                        <p:cTn id="16" dur="750" fill="hold"/>
                                        <p:tgtEl>
                                          <p:spTgt spid="1049359"/>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11"/>
                                        </p:tgtEl>
                                        <p:attrNameLst>
                                          <p:attrName>style.visibility</p:attrName>
                                        </p:attrNameLst>
                                      </p:cBhvr>
                                      <p:to>
                                        <p:strVal val="visible"/>
                                      </p:to>
                                    </p:set>
                                    <p:anim calcmode="lin" valueType="num">
                                      <p:cBhvr additive="base">
                                        <p:cTn id="19" dur="750" fill="hold"/>
                                        <p:tgtEl>
                                          <p:spTgt spid="411"/>
                                        </p:tgtEl>
                                        <p:attrNameLst>
                                          <p:attrName>ppt_x</p:attrName>
                                        </p:attrNameLst>
                                      </p:cBhvr>
                                      <p:tavLst>
                                        <p:tav tm="0">
                                          <p:val>
                                            <p:strVal val="1+#ppt_w/2"/>
                                          </p:val>
                                        </p:tav>
                                        <p:tav tm="100000">
                                          <p:val>
                                            <p:strVal val="#ppt_x"/>
                                          </p:val>
                                        </p:tav>
                                      </p:tavLst>
                                    </p:anim>
                                    <p:anim calcmode="lin" valueType="num">
                                      <p:cBhvr additive="base">
                                        <p:cTn id="20" dur="750" fill="hold"/>
                                        <p:tgtEl>
                                          <p:spTgt spid="411"/>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409"/>
                                        </p:tgtEl>
                                        <p:attrNameLst>
                                          <p:attrName>style.visibility</p:attrName>
                                        </p:attrNameLst>
                                      </p:cBhvr>
                                      <p:to>
                                        <p:strVal val="visible"/>
                                      </p:to>
                                    </p:set>
                                    <p:anim calcmode="lin" valueType="num">
                                      <p:cBhvr>
                                        <p:cTn id="23" dur="300" fill="hold"/>
                                        <p:tgtEl>
                                          <p:spTgt spid="409"/>
                                        </p:tgtEl>
                                        <p:attrNameLst>
                                          <p:attrName>ppt_w</p:attrName>
                                        </p:attrNameLst>
                                      </p:cBhvr>
                                      <p:tavLst>
                                        <p:tav tm="0">
                                          <p:val>
                                            <p:strVal val="(6*min(max(#ppt_w*#ppt_h,.3),1)-7.4)/-.7*#ppt_w"/>
                                          </p:val>
                                        </p:tav>
                                        <p:tav tm="100000">
                                          <p:val>
                                            <p:strVal val="#ppt_w"/>
                                          </p:val>
                                        </p:tav>
                                      </p:tavLst>
                                    </p:anim>
                                    <p:anim calcmode="lin" valueType="num">
                                      <p:cBhvr>
                                        <p:cTn id="24" dur="300" fill="hold"/>
                                        <p:tgtEl>
                                          <p:spTgt spid="409"/>
                                        </p:tgtEl>
                                        <p:attrNameLst>
                                          <p:attrName>ppt_h</p:attrName>
                                        </p:attrNameLst>
                                      </p:cBhvr>
                                      <p:tavLst>
                                        <p:tav tm="0">
                                          <p:val>
                                            <p:strVal val="(6*min(max(#ppt_w*#ppt_h,.3),1)-7.4)/-.7*#ppt_h"/>
                                          </p:val>
                                        </p:tav>
                                        <p:tav tm="100000">
                                          <p:val>
                                            <p:strVal val="#ppt_h"/>
                                          </p:val>
                                        </p:tav>
                                      </p:tavLst>
                                    </p:anim>
                                    <p:anim calcmode="lin" valueType="num">
                                      <p:cBhvr>
                                        <p:cTn id="25" dur="300" fill="hold"/>
                                        <p:tgtEl>
                                          <p:spTgt spid="409"/>
                                        </p:tgtEl>
                                        <p:attrNameLst>
                                          <p:attrName>ppt_x</p:attrName>
                                        </p:attrNameLst>
                                      </p:cBhvr>
                                      <p:tavLst>
                                        <p:tav tm="0">
                                          <p:val>
                                            <p:fltVal val="0.500000"/>
                                          </p:val>
                                        </p:tav>
                                        <p:tav tm="100000">
                                          <p:val>
                                            <p:strVal val="#ppt_x"/>
                                          </p:val>
                                        </p:tav>
                                      </p:tavLst>
                                    </p:anim>
                                    <p:anim calcmode="lin" valueType="num">
                                      <p:cBhvr>
                                        <p:cTn id="26" dur="300" fill="hold"/>
                                        <p:tgtEl>
                                          <p:spTgt spid="409"/>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750"/>
                                  </p:stCondLst>
                                  <p:childTnLst>
                                    <p:set>
                                      <p:cBhvr>
                                        <p:cTn id="28" dur="1" fill="hold">
                                          <p:stCondLst>
                                            <p:cond delay="0"/>
                                          </p:stCondLst>
                                        </p:cTn>
                                        <p:tgtEl>
                                          <p:spTgt spid="3145744"/>
                                        </p:tgtEl>
                                        <p:attrNameLst>
                                          <p:attrName>style.visibility</p:attrName>
                                        </p:attrNameLst>
                                      </p:cBhvr>
                                      <p:to>
                                        <p:strVal val="visible"/>
                                      </p:to>
                                    </p:set>
                                    <p:anim calcmode="lin" valueType="num">
                                      <p:cBhvr>
                                        <p:cTn id="29" dur="300" fill="hold"/>
                                        <p:tgtEl>
                                          <p:spTgt spid="3145744"/>
                                        </p:tgtEl>
                                        <p:attrNameLst>
                                          <p:attrName>ppt_w</p:attrName>
                                        </p:attrNameLst>
                                      </p:cBhvr>
                                      <p:tavLst>
                                        <p:tav tm="0">
                                          <p:val>
                                            <p:strVal val="(6*min(max(#ppt_w*#ppt_h,.3),1)-7.4)/-.7*#ppt_w"/>
                                          </p:val>
                                        </p:tav>
                                        <p:tav tm="100000">
                                          <p:val>
                                            <p:strVal val="#ppt_w"/>
                                          </p:val>
                                        </p:tav>
                                      </p:tavLst>
                                    </p:anim>
                                    <p:anim calcmode="lin" valueType="num">
                                      <p:cBhvr>
                                        <p:cTn id="30" dur="300" fill="hold"/>
                                        <p:tgtEl>
                                          <p:spTgt spid="3145744"/>
                                        </p:tgtEl>
                                        <p:attrNameLst>
                                          <p:attrName>ppt_h</p:attrName>
                                        </p:attrNameLst>
                                      </p:cBhvr>
                                      <p:tavLst>
                                        <p:tav tm="0">
                                          <p:val>
                                            <p:strVal val="(6*min(max(#ppt_w*#ppt_h,.3),1)-7.4)/-.7*#ppt_h"/>
                                          </p:val>
                                        </p:tav>
                                        <p:tav tm="100000">
                                          <p:val>
                                            <p:strVal val="#ppt_h"/>
                                          </p:val>
                                        </p:tav>
                                      </p:tavLst>
                                    </p:anim>
                                    <p:anim calcmode="lin" valueType="num">
                                      <p:cBhvr>
                                        <p:cTn id="31" dur="300" fill="hold"/>
                                        <p:tgtEl>
                                          <p:spTgt spid="3145744"/>
                                        </p:tgtEl>
                                        <p:attrNameLst>
                                          <p:attrName>ppt_x</p:attrName>
                                        </p:attrNameLst>
                                      </p:cBhvr>
                                      <p:tavLst>
                                        <p:tav tm="0">
                                          <p:val>
                                            <p:fltVal val="0.500000"/>
                                          </p:val>
                                        </p:tav>
                                        <p:tav tm="100000">
                                          <p:val>
                                            <p:strVal val="#ppt_x"/>
                                          </p:val>
                                        </p:tav>
                                      </p:tavLst>
                                    </p:anim>
                                    <p:anim calcmode="lin" valueType="num">
                                      <p:cBhvr>
                                        <p:cTn id="32" dur="300" fill="hold"/>
                                        <p:tgtEl>
                                          <p:spTgt spid="314574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矩形 1049368"/>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②气瓶安全</a:t>
            </a:r>
            <a:endParaRPr lang="zh-CN" altLang="zh-CN" dirty="0">
              <a:latin typeface="Calibri" panose="020F0502020204030204" pitchFamily="34" charset="0"/>
              <a:ea typeface="宋体" panose="02010600030101010101" pitchFamily="2" charset="-122"/>
            </a:endParaRPr>
          </a:p>
        </p:txBody>
      </p:sp>
      <p:sp>
        <p:nvSpPr>
          <p:cNvPr id="1049371" name="矩形 1049370"/>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液化石油气瓶</a:t>
            </a:r>
            <a:endParaRPr lang="zh-CN" altLang="zh-CN" dirty="0">
              <a:latin typeface="Calibri" panose="020F0502020204030204" pitchFamily="34" charset="0"/>
              <a:ea typeface="宋体" panose="02010600030101010101" pitchFamily="2" charset="-122"/>
            </a:endParaRPr>
          </a:p>
        </p:txBody>
      </p:sp>
      <p:pic>
        <p:nvPicPr>
          <p:cNvPr id="2097431" name="图片 2097430"/>
          <p:cNvPicPr>
            <a:picLocks noChangeAspect="1"/>
          </p:cNvPicPr>
          <p:nvPr/>
        </p:nvPicPr>
        <p:blipFill>
          <a:blip r:embed="rId1"/>
          <a:stretch>
            <a:fillRect/>
          </a:stretch>
        </p:blipFill>
        <p:spPr>
          <a:xfrm>
            <a:off x="6827838" y="2908300"/>
            <a:ext cx="365125" cy="30163"/>
          </a:xfrm>
          <a:prstGeom prst="rect">
            <a:avLst/>
          </a:prstGeom>
          <a:noFill/>
          <a:ln w="9525">
            <a:noFill/>
          </a:ln>
        </p:spPr>
      </p:pic>
      <p:sp>
        <p:nvSpPr>
          <p:cNvPr id="1049373" name="矩形 1049372"/>
          <p:cNvSpPr/>
          <p:nvPr/>
        </p:nvSpPr>
        <p:spPr>
          <a:xfrm>
            <a:off x="6400800" y="3089275"/>
            <a:ext cx="5175250" cy="2968625"/>
          </a:xfrm>
          <a:prstGeom prst="rect">
            <a:avLst/>
          </a:prstGeom>
          <a:noFill/>
          <a:ln w="9525">
            <a:noFill/>
          </a:ln>
        </p:spPr>
        <p:txBody>
          <a:bodyPr lIns="91440" tIns="45720" rIns="91440" bIns="45720" anchor="t" anchorCtr="0">
            <a:spAutoFit/>
          </a:bodyPr>
          <a:p>
            <a:pPr>
              <a:lnSpc>
                <a:spcPct val="130000"/>
              </a:lnSpc>
              <a:buSzPct val="100000"/>
            </a:pPr>
            <a:r>
              <a:rPr lang="en-US" altLang="zh-CN"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热胀冷缩是物体的一般物理现象。易燃液体的膨胀系数普遍比较大，储存在密闭容器中，受热后体积容易膨胀，同时蒸汽压增加，使容器内部压力过大，若超过了容器所承受的压力，就会造成容器故障，甚至开裂爆炸。</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  </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液化石油气体积膨胀系数是水的</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11-17</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倍，其体积受温度的影响较大，所以液化石油气气瓶夏季安全不容忽视。</a:t>
            </a:r>
            <a:endParaRPr lang="zh-CN" altLang="zh-CN" dirty="0">
              <a:latin typeface="Calibri" panose="020F0502020204030204" pitchFamily="34" charset="0"/>
              <a:ea typeface="宋体" panose="02010600030101010101" pitchFamily="2" charset="-122"/>
            </a:endParaRPr>
          </a:p>
        </p:txBody>
      </p:sp>
      <p:grpSp>
        <p:nvGrpSpPr>
          <p:cNvPr id="415" name="组合 414"/>
          <p:cNvGrpSpPr/>
          <p:nvPr/>
        </p:nvGrpSpPr>
        <p:grpSpPr>
          <a:xfrm>
            <a:off x="10320338" y="5651500"/>
            <a:ext cx="1103312" cy="407988"/>
            <a:chOff x="6501" y="3560"/>
            <a:chExt cx="695" cy="257"/>
          </a:xfrm>
        </p:grpSpPr>
        <p:pic>
          <p:nvPicPr>
            <p:cNvPr id="37894" name="图片 2097432"/>
            <p:cNvPicPr>
              <a:picLocks noChangeAspect="1"/>
            </p:cNvPicPr>
            <p:nvPr/>
          </p:nvPicPr>
          <p:blipFill>
            <a:blip r:embed="rId2"/>
            <a:stretch>
              <a:fillRect/>
            </a:stretch>
          </p:blipFill>
          <p:spPr>
            <a:xfrm>
              <a:off x="6501" y="3560"/>
              <a:ext cx="695" cy="257"/>
            </a:xfrm>
            <a:prstGeom prst="rect">
              <a:avLst/>
            </a:prstGeom>
            <a:noFill/>
            <a:ln w="9525">
              <a:noFill/>
            </a:ln>
          </p:spPr>
        </p:pic>
        <p:sp>
          <p:nvSpPr>
            <p:cNvPr id="37895" name="矩形 1049374"/>
            <p:cNvSpPr/>
            <p:nvPr/>
          </p:nvSpPr>
          <p:spPr>
            <a:xfrm>
              <a:off x="6500" y="3558"/>
              <a:ext cx="697" cy="25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cxnSp>
        <p:nvCxnSpPr>
          <p:cNvPr id="3145746" name="直接箭头连接符 3145745"/>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37897" name="矩形 1049376"/>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37898" name="矩形 1049378"/>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grpSp>
        <p:nvGrpSpPr>
          <p:cNvPr id="417" name="组合 416"/>
          <p:cNvGrpSpPr/>
          <p:nvPr/>
        </p:nvGrpSpPr>
        <p:grpSpPr>
          <a:xfrm>
            <a:off x="55563" y="1908175"/>
            <a:ext cx="5613400" cy="3071813"/>
            <a:chOff x="35" y="1202"/>
            <a:chExt cx="3536" cy="1935"/>
          </a:xfrm>
        </p:grpSpPr>
        <p:pic>
          <p:nvPicPr>
            <p:cNvPr id="37900" name="图片 2097434"/>
            <p:cNvPicPr>
              <a:picLocks noChangeAspect="1"/>
            </p:cNvPicPr>
            <p:nvPr/>
          </p:nvPicPr>
          <p:blipFill>
            <a:blip r:embed="rId3"/>
            <a:stretch>
              <a:fillRect/>
            </a:stretch>
          </p:blipFill>
          <p:spPr>
            <a:xfrm>
              <a:off x="35" y="1202"/>
              <a:ext cx="3536" cy="1935"/>
            </a:xfrm>
            <a:prstGeom prst="rect">
              <a:avLst/>
            </a:prstGeom>
            <a:noFill/>
            <a:ln w="9525">
              <a:noFill/>
            </a:ln>
          </p:spPr>
        </p:pic>
        <p:sp>
          <p:nvSpPr>
            <p:cNvPr id="37901" name="矩形 1049380"/>
            <p:cNvSpPr/>
            <p:nvPr/>
          </p:nvSpPr>
          <p:spPr>
            <a:xfrm>
              <a:off x="42" y="1210"/>
              <a:ext cx="3516" cy="191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pic>
        <p:nvPicPr>
          <p:cNvPr id="37902" name="图片 2097436"/>
          <p:cNvPicPr>
            <a:picLocks noChangeAspect="1"/>
          </p:cNvPicPr>
          <p:nvPr/>
        </p:nvPicPr>
        <p:blipFill>
          <a:blip r:embed="rId4"/>
          <a:stretch>
            <a:fillRect/>
          </a:stretch>
        </p:blipFill>
        <p:spPr>
          <a:xfrm>
            <a:off x="606425" y="2222500"/>
            <a:ext cx="4581525" cy="2495550"/>
          </a:xfrm>
          <a:prstGeom prst="rect">
            <a:avLst/>
          </a:prstGeom>
          <a:noFill/>
          <a:ln w="9525">
            <a:noFill/>
          </a:ln>
        </p:spPr>
      </p:pic>
      <p:sp>
        <p:nvSpPr>
          <p:cNvPr id="37903" name="矩形 1049382"/>
          <p:cNvSpPr/>
          <p:nvPr/>
        </p:nvSpPr>
        <p:spPr>
          <a:xfrm>
            <a:off x="66675" y="5119688"/>
            <a:ext cx="6096000" cy="1568450"/>
          </a:xfrm>
          <a:prstGeom prst="rect">
            <a:avLst/>
          </a:prstGeom>
          <a:noFill/>
          <a:ln w="9525">
            <a:noFill/>
          </a:ln>
        </p:spPr>
        <p:txBody>
          <a:bodyPr lIns="91440" tIns="45720" rIns="91440" bIns="45720" anchor="t" anchorCtr="0">
            <a:spAutoFit/>
          </a:bodyPr>
          <a:p>
            <a:pPr>
              <a:buSzPct val="100000"/>
            </a:pPr>
            <a:r>
              <a:rPr lang="zh-CN" altLang="en-US" sz="1600" b="1" dirty="0">
                <a:solidFill>
                  <a:srgbClr val="FF0000"/>
                </a:solidFill>
                <a:latin typeface="微软雅黑" panose="020B0503020204020204" pitchFamily="34" charset="-122"/>
                <a:ea typeface="微软雅黑" panose="020B0503020204020204" pitchFamily="34" charset="-122"/>
              </a:rPr>
              <a:t>□</a:t>
            </a:r>
            <a:r>
              <a:rPr lang="en-US" altLang="zh-CN" sz="1600" b="1" dirty="0">
                <a:solidFill>
                  <a:srgbClr val="00B0F0"/>
                </a:solidFill>
                <a:latin typeface="微软雅黑" panose="020B0503020204020204" pitchFamily="34" charset="-122"/>
                <a:ea typeface="微软雅黑" panose="020B0503020204020204" pitchFamily="34" charset="-122"/>
              </a:rPr>
              <a:t>温度每上升10 ℃</a:t>
            </a:r>
            <a:r>
              <a:rPr lang="zh-CN" altLang="en-US" sz="1600" b="1" dirty="0">
                <a:solidFill>
                  <a:srgbClr val="00B0F0"/>
                </a:solidFill>
                <a:latin typeface="微软雅黑" panose="020B0503020204020204" pitchFamily="34" charset="-122"/>
                <a:ea typeface="微软雅黑" panose="020B0503020204020204" pitchFamily="34" charset="-122"/>
              </a:rPr>
              <a:t>，体积膨胀</a:t>
            </a:r>
            <a:r>
              <a:rPr lang="en-US" altLang="zh-CN" sz="1600" b="1" dirty="0">
                <a:solidFill>
                  <a:srgbClr val="00B0F0"/>
                </a:solidFill>
                <a:latin typeface="微软雅黑" panose="020B0503020204020204" pitchFamily="34" charset="-122"/>
                <a:ea typeface="微软雅黑" panose="020B0503020204020204" pitchFamily="34" charset="-122"/>
              </a:rPr>
              <a:t>3—4%</a:t>
            </a:r>
            <a:r>
              <a:rPr lang="zh-CN" altLang="en-US" sz="1600" b="1" dirty="0">
                <a:solidFill>
                  <a:srgbClr val="00B0F0"/>
                </a:solidFill>
                <a:latin typeface="微软雅黑" panose="020B0503020204020204" pitchFamily="34" charset="-122"/>
                <a:ea typeface="微软雅黑" panose="020B0503020204020204" pitchFamily="34" charset="-122"/>
              </a:rPr>
              <a:t>。</a:t>
            </a:r>
            <a:endParaRPr lang="zh-CN" altLang="zh-CN" dirty="0">
              <a:latin typeface="Calibri" panose="020F0502020204030204" pitchFamily="34" charset="0"/>
              <a:ea typeface="宋体" panose="02010600030101010101" pitchFamily="2" charset="-122"/>
            </a:endParaRPr>
          </a:p>
          <a:p>
            <a:pPr>
              <a:buSzPct val="100000"/>
            </a:pPr>
            <a:r>
              <a:rPr lang="zh-CN" altLang="en-US" sz="1600" b="1" dirty="0">
                <a:solidFill>
                  <a:srgbClr val="00B0F0"/>
                </a:solidFill>
                <a:latin typeface="微软雅黑" panose="020B0503020204020204" pitchFamily="34" charset="-122"/>
                <a:ea typeface="微软雅黑" panose="020B0503020204020204" pitchFamily="34" charset="-122"/>
              </a:rPr>
              <a:t>是水膨胀系数的</a:t>
            </a:r>
            <a:r>
              <a:rPr lang="en-US" altLang="zh-CN" sz="1600" b="1" dirty="0">
                <a:solidFill>
                  <a:srgbClr val="00B0F0"/>
                </a:solidFill>
                <a:latin typeface="微软雅黑" panose="020B0503020204020204" pitchFamily="34" charset="-122"/>
                <a:ea typeface="微软雅黑" panose="020B0503020204020204" pitchFamily="34" charset="-122"/>
              </a:rPr>
              <a:t>10-16</a:t>
            </a:r>
            <a:r>
              <a:rPr lang="zh-CN" altLang="en-US" sz="1600" b="1" dirty="0">
                <a:solidFill>
                  <a:srgbClr val="00B0F0"/>
                </a:solidFill>
                <a:latin typeface="微软雅黑" panose="020B0503020204020204" pitchFamily="34" charset="-122"/>
                <a:ea typeface="微软雅黑" panose="020B0503020204020204" pitchFamily="34" charset="-122"/>
              </a:rPr>
              <a:t>倍。</a:t>
            </a:r>
            <a:endParaRPr lang="zh-CN" altLang="zh-CN" dirty="0">
              <a:latin typeface="Calibri" panose="020F0502020204030204" pitchFamily="34" charset="0"/>
              <a:ea typeface="宋体" panose="02010600030101010101" pitchFamily="2" charset="-122"/>
            </a:endParaRPr>
          </a:p>
          <a:p>
            <a:pPr>
              <a:buSzPct val="100000"/>
            </a:pPr>
            <a:r>
              <a:rPr lang="zh-CN" altLang="en-US" sz="1600" b="1" dirty="0">
                <a:solidFill>
                  <a:srgbClr val="FF0000"/>
                </a:solidFill>
                <a:latin typeface="微软雅黑" panose="020B0503020204020204" pitchFamily="34" charset="-122"/>
                <a:ea typeface="微软雅黑" panose="020B0503020204020204" pitchFamily="34" charset="-122"/>
              </a:rPr>
              <a:t>□</a:t>
            </a:r>
            <a:r>
              <a:rPr lang="en-US" altLang="zh-CN" sz="1600" b="1" dirty="0">
                <a:solidFill>
                  <a:srgbClr val="00B0F0"/>
                </a:solidFill>
                <a:latin typeface="微软雅黑" panose="020B0503020204020204" pitchFamily="34" charset="-122"/>
                <a:ea typeface="微软雅黑" panose="020B0503020204020204" pitchFamily="34" charset="-122"/>
              </a:rPr>
              <a:t>假如是满罐液态液化气，温度每升高1 ℃</a:t>
            </a:r>
            <a:r>
              <a:rPr lang="zh-CN" altLang="en-US" sz="1600" b="1" dirty="0">
                <a:solidFill>
                  <a:srgbClr val="00B0F0"/>
                </a:solidFill>
                <a:latin typeface="微软雅黑" panose="020B0503020204020204" pitchFamily="34" charset="-122"/>
                <a:ea typeface="微软雅黑" panose="020B0503020204020204" pitchFamily="34" charset="-122"/>
              </a:rPr>
              <a:t>，压力就会增加</a:t>
            </a:r>
            <a:r>
              <a:rPr lang="en-US" altLang="zh-CN" sz="1600" b="1" dirty="0">
                <a:solidFill>
                  <a:srgbClr val="00B0F0"/>
                </a:solidFill>
                <a:latin typeface="微软雅黑" panose="020B0503020204020204" pitchFamily="34" charset="-122"/>
                <a:ea typeface="微软雅黑" panose="020B0503020204020204" pitchFamily="34" charset="-122"/>
              </a:rPr>
              <a:t>2-3MPa</a:t>
            </a:r>
            <a:r>
              <a:rPr lang="zh-CN" altLang="en-US" sz="1600" b="1" dirty="0">
                <a:solidFill>
                  <a:srgbClr val="00B0F0"/>
                </a:solidFill>
                <a:latin typeface="微软雅黑" panose="020B0503020204020204" pitchFamily="34" charset="-122"/>
                <a:ea typeface="微软雅黑" panose="020B0503020204020204" pitchFamily="34" charset="-122"/>
              </a:rPr>
              <a:t>。</a:t>
            </a:r>
            <a:endParaRPr lang="zh-CN" altLang="zh-CN" dirty="0">
              <a:latin typeface="Calibri" panose="020F0502020204030204" pitchFamily="34" charset="0"/>
              <a:ea typeface="宋体" panose="02010600030101010101" pitchFamily="2" charset="-122"/>
            </a:endParaRPr>
          </a:p>
          <a:p>
            <a:pPr>
              <a:buSzPct val="100000"/>
            </a:pPr>
            <a:r>
              <a:rPr lang="zh-CN" altLang="en-US" sz="1600" b="1" dirty="0">
                <a:solidFill>
                  <a:srgbClr val="FF0000"/>
                </a:solidFill>
                <a:latin typeface="微软雅黑" panose="020B0503020204020204" pitchFamily="34" charset="-122"/>
                <a:ea typeface="微软雅黑" panose="020B0503020204020204" pitchFamily="34" charset="-122"/>
              </a:rPr>
              <a:t>    所以，超量充装，将罐体浸入热水中加热，罐体被太阳直射，都是极度危险的。</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371"/>
                                        </p:tgtEl>
                                        <p:attrNameLst>
                                          <p:attrName>style.visibility</p:attrName>
                                        </p:attrNameLst>
                                      </p:cBhvr>
                                      <p:to>
                                        <p:strVal val="visible"/>
                                      </p:to>
                                    </p:set>
                                    <p:anim calcmode="lin" valueType="num">
                                      <p:cBhvr additive="base">
                                        <p:cTn id="7" dur="750" fill="hold"/>
                                        <p:tgtEl>
                                          <p:spTgt spid="1049371"/>
                                        </p:tgtEl>
                                        <p:attrNameLst>
                                          <p:attrName>ppt_x</p:attrName>
                                        </p:attrNameLst>
                                      </p:cBhvr>
                                      <p:tavLst>
                                        <p:tav tm="0">
                                          <p:val>
                                            <p:strVal val="1+#ppt_w/2"/>
                                          </p:val>
                                        </p:tav>
                                        <p:tav tm="100000">
                                          <p:val>
                                            <p:strVal val="#ppt_x"/>
                                          </p:val>
                                        </p:tav>
                                      </p:tavLst>
                                    </p:anim>
                                    <p:anim calcmode="lin" valueType="num">
                                      <p:cBhvr additive="base">
                                        <p:cTn id="8" dur="750" fill="hold"/>
                                        <p:tgtEl>
                                          <p:spTgt spid="104937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31"/>
                                        </p:tgtEl>
                                        <p:attrNameLst>
                                          <p:attrName>style.visibility</p:attrName>
                                        </p:attrNameLst>
                                      </p:cBhvr>
                                      <p:to>
                                        <p:strVal val="visible"/>
                                      </p:to>
                                    </p:set>
                                    <p:anim calcmode="lin" valueType="num">
                                      <p:cBhvr additive="base">
                                        <p:cTn id="11" dur="750" fill="hold"/>
                                        <p:tgtEl>
                                          <p:spTgt spid="2097431"/>
                                        </p:tgtEl>
                                        <p:attrNameLst>
                                          <p:attrName>ppt_x</p:attrName>
                                        </p:attrNameLst>
                                      </p:cBhvr>
                                      <p:tavLst>
                                        <p:tav tm="0">
                                          <p:val>
                                            <p:strVal val="1+#ppt_w/2"/>
                                          </p:val>
                                        </p:tav>
                                        <p:tav tm="100000">
                                          <p:val>
                                            <p:strVal val="#ppt_x"/>
                                          </p:val>
                                        </p:tav>
                                      </p:tavLst>
                                    </p:anim>
                                    <p:anim calcmode="lin" valueType="num">
                                      <p:cBhvr additive="base">
                                        <p:cTn id="12" dur="750" fill="hold"/>
                                        <p:tgtEl>
                                          <p:spTgt spid="20974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373"/>
                                        </p:tgtEl>
                                        <p:attrNameLst>
                                          <p:attrName>style.visibility</p:attrName>
                                        </p:attrNameLst>
                                      </p:cBhvr>
                                      <p:to>
                                        <p:strVal val="visible"/>
                                      </p:to>
                                    </p:set>
                                    <p:anim calcmode="lin" valueType="num">
                                      <p:cBhvr additive="base">
                                        <p:cTn id="15" dur="750" fill="hold"/>
                                        <p:tgtEl>
                                          <p:spTgt spid="1049373"/>
                                        </p:tgtEl>
                                        <p:attrNameLst>
                                          <p:attrName>ppt_x</p:attrName>
                                        </p:attrNameLst>
                                      </p:cBhvr>
                                      <p:tavLst>
                                        <p:tav tm="0">
                                          <p:val>
                                            <p:strVal val="1+#ppt_w/2"/>
                                          </p:val>
                                        </p:tav>
                                        <p:tav tm="100000">
                                          <p:val>
                                            <p:strVal val="#ppt_x"/>
                                          </p:val>
                                        </p:tav>
                                      </p:tavLst>
                                    </p:anim>
                                    <p:anim calcmode="lin" valueType="num">
                                      <p:cBhvr additive="base">
                                        <p:cTn id="16" dur="750" fill="hold"/>
                                        <p:tgtEl>
                                          <p:spTgt spid="104937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17"/>
                                        </p:tgtEl>
                                        <p:attrNameLst>
                                          <p:attrName>style.visibility</p:attrName>
                                        </p:attrNameLst>
                                      </p:cBhvr>
                                      <p:to>
                                        <p:strVal val="visible"/>
                                      </p:to>
                                    </p:set>
                                    <p:anim calcmode="lin" valueType="num">
                                      <p:cBhvr additive="base">
                                        <p:cTn id="19" dur="750" fill="hold"/>
                                        <p:tgtEl>
                                          <p:spTgt spid="417"/>
                                        </p:tgtEl>
                                        <p:attrNameLst>
                                          <p:attrName>ppt_x</p:attrName>
                                        </p:attrNameLst>
                                      </p:cBhvr>
                                      <p:tavLst>
                                        <p:tav tm="0">
                                          <p:val>
                                            <p:strVal val="1+#ppt_w/2"/>
                                          </p:val>
                                        </p:tav>
                                        <p:tav tm="100000">
                                          <p:val>
                                            <p:strVal val="#ppt_x"/>
                                          </p:val>
                                        </p:tav>
                                      </p:tavLst>
                                    </p:anim>
                                    <p:anim calcmode="lin" valueType="num">
                                      <p:cBhvr additive="base">
                                        <p:cTn id="20" dur="750" fill="hold"/>
                                        <p:tgtEl>
                                          <p:spTgt spid="417"/>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415"/>
                                        </p:tgtEl>
                                        <p:attrNameLst>
                                          <p:attrName>style.visibility</p:attrName>
                                        </p:attrNameLst>
                                      </p:cBhvr>
                                      <p:to>
                                        <p:strVal val="visible"/>
                                      </p:to>
                                    </p:set>
                                    <p:anim calcmode="lin" valueType="num">
                                      <p:cBhvr>
                                        <p:cTn id="23" dur="300" fill="hold"/>
                                        <p:tgtEl>
                                          <p:spTgt spid="415"/>
                                        </p:tgtEl>
                                        <p:attrNameLst>
                                          <p:attrName>ppt_w</p:attrName>
                                        </p:attrNameLst>
                                      </p:cBhvr>
                                      <p:tavLst>
                                        <p:tav tm="0">
                                          <p:val>
                                            <p:strVal val="(6*min(max(#ppt_w*#ppt_h,.3),1)-7.4)/-.7*#ppt_w"/>
                                          </p:val>
                                        </p:tav>
                                        <p:tav tm="100000">
                                          <p:val>
                                            <p:strVal val="#ppt_w"/>
                                          </p:val>
                                        </p:tav>
                                      </p:tavLst>
                                    </p:anim>
                                    <p:anim calcmode="lin" valueType="num">
                                      <p:cBhvr>
                                        <p:cTn id="24" dur="300" fill="hold"/>
                                        <p:tgtEl>
                                          <p:spTgt spid="415"/>
                                        </p:tgtEl>
                                        <p:attrNameLst>
                                          <p:attrName>ppt_h</p:attrName>
                                        </p:attrNameLst>
                                      </p:cBhvr>
                                      <p:tavLst>
                                        <p:tav tm="0">
                                          <p:val>
                                            <p:strVal val="(6*min(max(#ppt_w*#ppt_h,.3),1)-7.4)/-.7*#ppt_h"/>
                                          </p:val>
                                        </p:tav>
                                        <p:tav tm="100000">
                                          <p:val>
                                            <p:strVal val="#ppt_h"/>
                                          </p:val>
                                        </p:tav>
                                      </p:tavLst>
                                    </p:anim>
                                    <p:anim calcmode="lin" valueType="num">
                                      <p:cBhvr>
                                        <p:cTn id="25" dur="300" fill="hold"/>
                                        <p:tgtEl>
                                          <p:spTgt spid="415"/>
                                        </p:tgtEl>
                                        <p:attrNameLst>
                                          <p:attrName>ppt_x</p:attrName>
                                        </p:attrNameLst>
                                      </p:cBhvr>
                                      <p:tavLst>
                                        <p:tav tm="0">
                                          <p:val>
                                            <p:fltVal val="0.500000"/>
                                          </p:val>
                                        </p:tav>
                                        <p:tav tm="100000">
                                          <p:val>
                                            <p:strVal val="#ppt_x"/>
                                          </p:val>
                                        </p:tav>
                                      </p:tavLst>
                                    </p:anim>
                                    <p:anim calcmode="lin" valueType="num">
                                      <p:cBhvr>
                                        <p:cTn id="26" dur="300" fill="hold"/>
                                        <p:tgtEl>
                                          <p:spTgt spid="415"/>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750"/>
                                  </p:stCondLst>
                                  <p:childTnLst>
                                    <p:set>
                                      <p:cBhvr>
                                        <p:cTn id="28" dur="1" fill="hold">
                                          <p:stCondLst>
                                            <p:cond delay="0"/>
                                          </p:stCondLst>
                                        </p:cTn>
                                        <p:tgtEl>
                                          <p:spTgt spid="3145746"/>
                                        </p:tgtEl>
                                        <p:attrNameLst>
                                          <p:attrName>style.visibility</p:attrName>
                                        </p:attrNameLst>
                                      </p:cBhvr>
                                      <p:to>
                                        <p:strVal val="visible"/>
                                      </p:to>
                                    </p:set>
                                    <p:anim calcmode="lin" valueType="num">
                                      <p:cBhvr>
                                        <p:cTn id="29" dur="300" fill="hold"/>
                                        <p:tgtEl>
                                          <p:spTgt spid="3145746"/>
                                        </p:tgtEl>
                                        <p:attrNameLst>
                                          <p:attrName>ppt_w</p:attrName>
                                        </p:attrNameLst>
                                      </p:cBhvr>
                                      <p:tavLst>
                                        <p:tav tm="0">
                                          <p:val>
                                            <p:strVal val="(6*min(max(#ppt_w*#ppt_h,.3),1)-7.4)/-.7*#ppt_w"/>
                                          </p:val>
                                        </p:tav>
                                        <p:tav tm="100000">
                                          <p:val>
                                            <p:strVal val="#ppt_w"/>
                                          </p:val>
                                        </p:tav>
                                      </p:tavLst>
                                    </p:anim>
                                    <p:anim calcmode="lin" valueType="num">
                                      <p:cBhvr>
                                        <p:cTn id="30" dur="300" fill="hold"/>
                                        <p:tgtEl>
                                          <p:spTgt spid="3145746"/>
                                        </p:tgtEl>
                                        <p:attrNameLst>
                                          <p:attrName>ppt_h</p:attrName>
                                        </p:attrNameLst>
                                      </p:cBhvr>
                                      <p:tavLst>
                                        <p:tav tm="0">
                                          <p:val>
                                            <p:strVal val="(6*min(max(#ppt_w*#ppt_h,.3),1)-7.4)/-.7*#ppt_h"/>
                                          </p:val>
                                        </p:tav>
                                        <p:tav tm="100000">
                                          <p:val>
                                            <p:strVal val="#ppt_h"/>
                                          </p:val>
                                        </p:tav>
                                      </p:tavLst>
                                    </p:anim>
                                    <p:anim calcmode="lin" valueType="num">
                                      <p:cBhvr>
                                        <p:cTn id="31" dur="300" fill="hold"/>
                                        <p:tgtEl>
                                          <p:spTgt spid="3145746"/>
                                        </p:tgtEl>
                                        <p:attrNameLst>
                                          <p:attrName>ppt_x</p:attrName>
                                        </p:attrNameLst>
                                      </p:cBhvr>
                                      <p:tavLst>
                                        <p:tav tm="0">
                                          <p:val>
                                            <p:fltVal val="0.500000"/>
                                          </p:val>
                                        </p:tav>
                                        <p:tav tm="100000">
                                          <p:val>
                                            <p:strVal val="#ppt_x"/>
                                          </p:val>
                                        </p:tav>
                                      </p:tavLst>
                                    </p:anim>
                                    <p:anim calcmode="lin" valueType="num">
                                      <p:cBhvr>
                                        <p:cTn id="32" dur="300" fill="hold"/>
                                        <p:tgtEl>
                                          <p:spTgt spid="3145746"/>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9103" name="矩形 1049102"/>
          <p:cNvSpPr/>
          <p:nvPr/>
        </p:nvSpPr>
        <p:spPr>
          <a:xfrm>
            <a:off x="2465388" y="741363"/>
            <a:ext cx="5400675" cy="5400675"/>
          </a:xfrm>
          <a:prstGeom prst="rect">
            <a:avLst/>
          </a:prstGeom>
          <a:noFill/>
          <a:ln w="28575" cap="flat" cmpd="sng">
            <a:solidFill>
              <a:srgbClr val="C00000"/>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pic>
        <p:nvPicPr>
          <p:cNvPr id="2097301" name="图片 2097300"/>
          <p:cNvPicPr>
            <a:picLocks noChangeAspect="1"/>
          </p:cNvPicPr>
          <p:nvPr/>
        </p:nvPicPr>
        <p:blipFill>
          <a:blip r:embed="rId1"/>
          <a:srcRect l="-198" t="4256" r="198" b="3163"/>
          <a:stretch>
            <a:fillRect/>
          </a:stretch>
        </p:blipFill>
        <p:spPr>
          <a:xfrm>
            <a:off x="0" y="1465263"/>
            <a:ext cx="6378575" cy="3868737"/>
          </a:xfrm>
          <a:prstGeom prst="rect">
            <a:avLst/>
          </a:prstGeom>
          <a:noFill/>
          <a:ln w="9525">
            <a:noFill/>
          </a:ln>
        </p:spPr>
      </p:pic>
      <p:pic>
        <p:nvPicPr>
          <p:cNvPr id="2097303" name="图片 2097302"/>
          <p:cNvPicPr>
            <a:picLocks noChangeAspect="1"/>
          </p:cNvPicPr>
          <p:nvPr/>
        </p:nvPicPr>
        <p:blipFill>
          <a:blip r:embed="rId2"/>
          <a:stretch>
            <a:fillRect/>
          </a:stretch>
        </p:blipFill>
        <p:spPr>
          <a:xfrm>
            <a:off x="5483225" y="1160463"/>
            <a:ext cx="6708775" cy="4479925"/>
          </a:xfrm>
          <a:prstGeom prst="rect">
            <a:avLst/>
          </a:prstGeom>
          <a:noFill/>
          <a:ln w="9525">
            <a:noFill/>
          </a:ln>
        </p:spPr>
      </p:pic>
      <p:grpSp>
        <p:nvGrpSpPr>
          <p:cNvPr id="293" name="组合 292"/>
          <p:cNvGrpSpPr/>
          <p:nvPr/>
        </p:nvGrpSpPr>
        <p:grpSpPr>
          <a:xfrm>
            <a:off x="0" y="1042988"/>
            <a:ext cx="6376988" cy="5102225"/>
            <a:chOff x="0" y="657"/>
            <a:chExt cx="4017" cy="3214"/>
          </a:xfrm>
        </p:grpSpPr>
        <p:pic>
          <p:nvPicPr>
            <p:cNvPr id="20485" name="图片 2097304"/>
            <p:cNvPicPr>
              <a:picLocks noChangeAspect="1"/>
            </p:cNvPicPr>
            <p:nvPr/>
          </p:nvPicPr>
          <p:blipFill>
            <a:blip r:embed="rId3"/>
            <a:stretch>
              <a:fillRect/>
            </a:stretch>
          </p:blipFill>
          <p:spPr>
            <a:xfrm>
              <a:off x="0" y="657"/>
              <a:ext cx="4017" cy="3214"/>
            </a:xfrm>
            <a:prstGeom prst="rect">
              <a:avLst/>
            </a:prstGeom>
            <a:noFill/>
            <a:ln w="9525">
              <a:noFill/>
            </a:ln>
          </p:spPr>
        </p:pic>
        <p:sp>
          <p:nvSpPr>
            <p:cNvPr id="20486" name="矩形 1049104"/>
            <p:cNvSpPr/>
            <p:nvPr/>
          </p:nvSpPr>
          <p:spPr>
            <a:xfrm>
              <a:off x="0" y="658"/>
              <a:ext cx="4018" cy="3211"/>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107" name="矩形 1049106"/>
          <p:cNvSpPr/>
          <p:nvPr/>
        </p:nvSpPr>
        <p:spPr>
          <a:xfrm>
            <a:off x="7078663" y="2349500"/>
            <a:ext cx="4381500" cy="2184400"/>
          </a:xfrm>
          <a:prstGeom prst="rect">
            <a:avLst/>
          </a:prstGeom>
          <a:solidFill>
            <a:srgbClr val="C00000">
              <a:alpha val="78038"/>
            </a:srgbClr>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109" name="矩形 1049108"/>
          <p:cNvSpPr/>
          <p:nvPr/>
        </p:nvSpPr>
        <p:spPr>
          <a:xfrm>
            <a:off x="8085138" y="2887663"/>
            <a:ext cx="2370137" cy="1069975"/>
          </a:xfrm>
          <a:prstGeom prst="rect">
            <a:avLst/>
          </a:prstGeom>
          <a:noFill/>
          <a:ln w="9525">
            <a:noFill/>
          </a:ln>
        </p:spPr>
        <p:txBody>
          <a:bodyPr lIns="91440" tIns="45720" rIns="91440" bIns="45720" anchor="t" anchorCtr="0">
            <a:spAutoFit/>
          </a:bodyPr>
          <a:p>
            <a:pPr algn="ctr"/>
            <a:r>
              <a:rPr lang="zh-CN" altLang="en-US" sz="6600" dirty="0">
                <a:solidFill>
                  <a:srgbClr val="FDFDFD"/>
                </a:solidFill>
                <a:latin typeface="Century Gothic" panose="020B0502020202020204" pitchFamily="34" charset="0"/>
                <a:ea typeface="冬青黑体简体中文 W3"/>
              </a:rPr>
              <a:t>前言</a:t>
            </a:r>
            <a:endParaRPr lang="zh-CN" altLang="zh-CN" dirty="0">
              <a:latin typeface="Calibri" panose="020F0502020204030204" pitchFamily="34" charset="0"/>
              <a:ea typeface="宋体" panose="02010600030101010101" pitchFamily="2" charset="-122"/>
            </a:endParaRPr>
          </a:p>
        </p:txBody>
      </p:sp>
      <p:sp>
        <p:nvSpPr>
          <p:cNvPr id="1049111" name="矩形 1049110"/>
          <p:cNvSpPr/>
          <p:nvPr/>
        </p:nvSpPr>
        <p:spPr>
          <a:xfrm>
            <a:off x="0" y="1044575"/>
            <a:ext cx="6473825" cy="5262563"/>
          </a:xfrm>
          <a:prstGeom prst="rect">
            <a:avLst/>
          </a:prstGeom>
          <a:noFill/>
          <a:ln w="9525">
            <a:noFill/>
          </a:ln>
        </p:spPr>
        <p:txBody>
          <a:bodyPr lIns="91440" tIns="45720" rIns="91440" bIns="45720" anchor="t" anchorCtr="0">
            <a:spAutoFit/>
          </a:bodyPr>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夏季各种安全隐患增加，是意外事故的多发期。</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夏季是用电高峰期，用电不当，极易引发触电和火灾事故。</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夏季人容易疲乏，易出现头晕中暑现象。</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夏季雷雨大风天气频繁，易出现雷击和积水。</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为预防安全事故的发生，确保员工和公司安全，需要全员提高警惕，安全度夏。</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通过学习，使员工对夏季作业中容易存在的问题，以及防控的重点有一定的了解，提高安全意识；</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做到危化品安全使用和仓储，预防火灾爆炸事故；</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做到安全用电，预防触电和火灾事故；</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做好雷雨天气的防雷击和防水涝灾害；</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掌握中暑的预防和基本急救知识；</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r>
              <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掌握消防知识和基本的应急处理知识。</a:t>
            </a:r>
            <a:endParaRPr lang="zh-CN" altLang="zh-CN" dirty="0">
              <a:latin typeface="Calibri" panose="020F0502020204030204" pitchFamily="34" charset="0"/>
              <a:ea typeface="宋体" panose="02010600030101010101" pitchFamily="2" charset="-122"/>
            </a:endParaRPr>
          </a:p>
          <a:p>
            <a:pPr eaLnBrk="0" hangingPunct="0">
              <a:lnSpc>
                <a:spcPct val="150000"/>
              </a:lnSpc>
              <a:buSzPct val="100000"/>
            </a:pPr>
            <a:endParaRPr lang="zh-CN" altLang="en-US" sz="16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49113" name="矩形 1049112"/>
          <p:cNvSpPr/>
          <p:nvPr/>
        </p:nvSpPr>
        <p:spPr>
          <a:xfrm>
            <a:off x="7270750" y="2538413"/>
            <a:ext cx="4006850" cy="1812925"/>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103"/>
                                        </p:tgtEl>
                                        <p:attrNameLst>
                                          <p:attrName>style.visibility</p:attrName>
                                        </p:attrNameLst>
                                      </p:cBhvr>
                                      <p:to>
                                        <p:strVal val="visible"/>
                                      </p:to>
                                    </p:set>
                                    <p:anim calcmode="lin" valueType="num">
                                      <p:cBhvr additive="base">
                                        <p:cTn id="7" dur="750" fill="hold"/>
                                        <p:tgtEl>
                                          <p:spTgt spid="1049103"/>
                                        </p:tgtEl>
                                        <p:attrNameLst>
                                          <p:attrName>ppt_x</p:attrName>
                                        </p:attrNameLst>
                                      </p:cBhvr>
                                      <p:tavLst>
                                        <p:tav tm="0">
                                          <p:val>
                                            <p:strVal val="1+#ppt_w/2"/>
                                          </p:val>
                                        </p:tav>
                                        <p:tav tm="100000">
                                          <p:val>
                                            <p:strVal val="#ppt_x"/>
                                          </p:val>
                                        </p:tav>
                                      </p:tavLst>
                                    </p:anim>
                                    <p:anim calcmode="lin" valueType="num">
                                      <p:cBhvr additive="base">
                                        <p:cTn id="8" dur="750" fill="hold"/>
                                        <p:tgtEl>
                                          <p:spTgt spid="104910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2097301"/>
                                        </p:tgtEl>
                                        <p:attrNameLst>
                                          <p:attrName>style.visibility</p:attrName>
                                        </p:attrNameLst>
                                      </p:cBhvr>
                                      <p:to>
                                        <p:strVal val="visible"/>
                                      </p:to>
                                    </p:set>
                                    <p:anim calcmode="lin" valueType="num">
                                      <p:cBhvr additive="base">
                                        <p:cTn id="11" dur="750" fill="hold"/>
                                        <p:tgtEl>
                                          <p:spTgt spid="2097301"/>
                                        </p:tgtEl>
                                        <p:attrNameLst>
                                          <p:attrName>ppt_x</p:attrName>
                                        </p:attrNameLst>
                                      </p:cBhvr>
                                      <p:tavLst>
                                        <p:tav tm="0">
                                          <p:val>
                                            <p:strVal val="1+#ppt_w/2"/>
                                          </p:val>
                                        </p:tav>
                                        <p:tav tm="100000">
                                          <p:val>
                                            <p:strVal val="#ppt_x"/>
                                          </p:val>
                                        </p:tav>
                                      </p:tavLst>
                                    </p:anim>
                                    <p:anim calcmode="lin" valueType="num">
                                      <p:cBhvr additive="base">
                                        <p:cTn id="12" dur="750" fill="hold"/>
                                        <p:tgtEl>
                                          <p:spTgt spid="2097301"/>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00"/>
                                  </p:stCondLst>
                                  <p:childTnLst>
                                    <p:set>
                                      <p:cBhvr>
                                        <p:cTn id="14" dur="1" fill="hold">
                                          <p:stCondLst>
                                            <p:cond delay="0"/>
                                          </p:stCondLst>
                                        </p:cTn>
                                        <p:tgtEl>
                                          <p:spTgt spid="2097303"/>
                                        </p:tgtEl>
                                        <p:attrNameLst>
                                          <p:attrName>style.visibility</p:attrName>
                                        </p:attrNameLst>
                                      </p:cBhvr>
                                      <p:to>
                                        <p:strVal val="visible"/>
                                      </p:to>
                                    </p:set>
                                    <p:anim calcmode="lin" valueType="num">
                                      <p:cBhvr additive="base">
                                        <p:cTn id="15" dur="750" fill="hold"/>
                                        <p:tgtEl>
                                          <p:spTgt spid="2097303"/>
                                        </p:tgtEl>
                                        <p:attrNameLst>
                                          <p:attrName>ppt_x</p:attrName>
                                        </p:attrNameLst>
                                      </p:cBhvr>
                                      <p:tavLst>
                                        <p:tav tm="0">
                                          <p:val>
                                            <p:strVal val="1+#ppt_w/2"/>
                                          </p:val>
                                        </p:tav>
                                        <p:tav tm="100000">
                                          <p:val>
                                            <p:strVal val="#ppt_x"/>
                                          </p:val>
                                        </p:tav>
                                      </p:tavLst>
                                    </p:anim>
                                    <p:anim calcmode="lin" valueType="num">
                                      <p:cBhvr additive="base">
                                        <p:cTn id="16" dur="750" fill="hold"/>
                                        <p:tgtEl>
                                          <p:spTgt spid="209730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293"/>
                                        </p:tgtEl>
                                        <p:attrNameLst>
                                          <p:attrName>style.visibility</p:attrName>
                                        </p:attrNameLst>
                                      </p:cBhvr>
                                      <p:to>
                                        <p:strVal val="visible"/>
                                      </p:to>
                                    </p:set>
                                    <p:anim calcmode="lin" valueType="num">
                                      <p:cBhvr additive="base">
                                        <p:cTn id="19" dur="750" fill="hold"/>
                                        <p:tgtEl>
                                          <p:spTgt spid="293"/>
                                        </p:tgtEl>
                                        <p:attrNameLst>
                                          <p:attrName>ppt_x</p:attrName>
                                        </p:attrNameLst>
                                      </p:cBhvr>
                                      <p:tavLst>
                                        <p:tav tm="0">
                                          <p:val>
                                            <p:strVal val="1+#ppt_w/2"/>
                                          </p:val>
                                        </p:tav>
                                        <p:tav tm="100000">
                                          <p:val>
                                            <p:strVal val="#ppt_x"/>
                                          </p:val>
                                        </p:tav>
                                      </p:tavLst>
                                    </p:anim>
                                    <p:anim calcmode="lin" valueType="num">
                                      <p:cBhvr additive="base">
                                        <p:cTn id="20" dur="750" fill="hold"/>
                                        <p:tgtEl>
                                          <p:spTgt spid="29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300"/>
                                  </p:stCondLst>
                                  <p:childTnLst>
                                    <p:set>
                                      <p:cBhvr>
                                        <p:cTn id="22" dur="1" fill="hold">
                                          <p:stCondLst>
                                            <p:cond delay="0"/>
                                          </p:stCondLst>
                                        </p:cTn>
                                        <p:tgtEl>
                                          <p:spTgt spid="1049107"/>
                                        </p:tgtEl>
                                        <p:attrNameLst>
                                          <p:attrName>style.visibility</p:attrName>
                                        </p:attrNameLst>
                                      </p:cBhvr>
                                      <p:to>
                                        <p:strVal val="visible"/>
                                      </p:to>
                                    </p:set>
                                    <p:anim calcmode="lin" valueType="num">
                                      <p:cBhvr additive="base">
                                        <p:cTn id="23" dur="750" fill="hold"/>
                                        <p:tgtEl>
                                          <p:spTgt spid="1049107"/>
                                        </p:tgtEl>
                                        <p:attrNameLst>
                                          <p:attrName>ppt_x</p:attrName>
                                        </p:attrNameLst>
                                      </p:cBhvr>
                                      <p:tavLst>
                                        <p:tav tm="0">
                                          <p:val>
                                            <p:strVal val="1+#ppt_w/2"/>
                                          </p:val>
                                        </p:tav>
                                        <p:tav tm="100000">
                                          <p:val>
                                            <p:strVal val="#ppt_x"/>
                                          </p:val>
                                        </p:tav>
                                      </p:tavLst>
                                    </p:anim>
                                    <p:anim calcmode="lin" valueType="num">
                                      <p:cBhvr additive="base">
                                        <p:cTn id="24" dur="750" fill="hold"/>
                                        <p:tgtEl>
                                          <p:spTgt spid="104910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300"/>
                                  </p:stCondLst>
                                  <p:childTnLst>
                                    <p:set>
                                      <p:cBhvr>
                                        <p:cTn id="26" dur="1" fill="hold">
                                          <p:stCondLst>
                                            <p:cond delay="0"/>
                                          </p:stCondLst>
                                        </p:cTn>
                                        <p:tgtEl>
                                          <p:spTgt spid="1049109"/>
                                        </p:tgtEl>
                                        <p:attrNameLst>
                                          <p:attrName>style.visibility</p:attrName>
                                        </p:attrNameLst>
                                      </p:cBhvr>
                                      <p:to>
                                        <p:strVal val="visible"/>
                                      </p:to>
                                    </p:set>
                                    <p:anim calcmode="lin" valueType="num">
                                      <p:cBhvr additive="base">
                                        <p:cTn id="27" dur="750" fill="hold"/>
                                        <p:tgtEl>
                                          <p:spTgt spid="1049109"/>
                                        </p:tgtEl>
                                        <p:attrNameLst>
                                          <p:attrName>ppt_x</p:attrName>
                                        </p:attrNameLst>
                                      </p:cBhvr>
                                      <p:tavLst>
                                        <p:tav tm="0">
                                          <p:val>
                                            <p:strVal val="1+#ppt_w/2"/>
                                          </p:val>
                                        </p:tav>
                                        <p:tav tm="100000">
                                          <p:val>
                                            <p:strVal val="#ppt_x"/>
                                          </p:val>
                                        </p:tav>
                                      </p:tavLst>
                                    </p:anim>
                                    <p:anim calcmode="lin" valueType="num">
                                      <p:cBhvr additive="base">
                                        <p:cTn id="28" dur="750" fill="hold"/>
                                        <p:tgtEl>
                                          <p:spTgt spid="1049109"/>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50"/>
                                  </p:stCondLst>
                                  <p:childTnLst>
                                    <p:set>
                                      <p:cBhvr>
                                        <p:cTn id="30" dur="1" fill="hold">
                                          <p:stCondLst>
                                            <p:cond delay="0"/>
                                          </p:stCondLst>
                                        </p:cTn>
                                        <p:tgtEl>
                                          <p:spTgt spid="1049111"/>
                                        </p:tgtEl>
                                        <p:attrNameLst>
                                          <p:attrName>style.visibility</p:attrName>
                                        </p:attrNameLst>
                                      </p:cBhvr>
                                      <p:to>
                                        <p:strVal val="visible"/>
                                      </p:to>
                                    </p:set>
                                    <p:anim calcmode="lin" valueType="num">
                                      <p:cBhvr additive="base">
                                        <p:cTn id="31" dur="750" fill="hold"/>
                                        <p:tgtEl>
                                          <p:spTgt spid="1049111"/>
                                        </p:tgtEl>
                                        <p:attrNameLst>
                                          <p:attrName>ppt_x</p:attrName>
                                        </p:attrNameLst>
                                      </p:cBhvr>
                                      <p:tavLst>
                                        <p:tav tm="0">
                                          <p:val>
                                            <p:strVal val="1+#ppt_w/2"/>
                                          </p:val>
                                        </p:tav>
                                        <p:tav tm="100000">
                                          <p:val>
                                            <p:strVal val="#ppt_x"/>
                                          </p:val>
                                        </p:tav>
                                      </p:tavLst>
                                    </p:anim>
                                    <p:anim calcmode="lin" valueType="num">
                                      <p:cBhvr additive="base">
                                        <p:cTn id="32" dur="750" fill="hold"/>
                                        <p:tgtEl>
                                          <p:spTgt spid="1049111"/>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300"/>
                                  </p:stCondLst>
                                  <p:childTnLst>
                                    <p:set>
                                      <p:cBhvr>
                                        <p:cTn id="34" dur="1" fill="hold">
                                          <p:stCondLst>
                                            <p:cond delay="0"/>
                                          </p:stCondLst>
                                        </p:cTn>
                                        <p:tgtEl>
                                          <p:spTgt spid="1049113"/>
                                        </p:tgtEl>
                                        <p:attrNameLst>
                                          <p:attrName>style.visibility</p:attrName>
                                        </p:attrNameLst>
                                      </p:cBhvr>
                                      <p:to>
                                        <p:strVal val="visible"/>
                                      </p:to>
                                    </p:set>
                                    <p:anim calcmode="lin" valueType="num">
                                      <p:cBhvr additive="base">
                                        <p:cTn id="35" dur="750" fill="hold"/>
                                        <p:tgtEl>
                                          <p:spTgt spid="1049113"/>
                                        </p:tgtEl>
                                        <p:attrNameLst>
                                          <p:attrName>ppt_x</p:attrName>
                                        </p:attrNameLst>
                                      </p:cBhvr>
                                      <p:tavLst>
                                        <p:tav tm="0">
                                          <p:val>
                                            <p:strVal val="1+#ppt_w/2"/>
                                          </p:val>
                                        </p:tav>
                                        <p:tav tm="100000">
                                          <p:val>
                                            <p:strVal val="#ppt_x"/>
                                          </p:val>
                                        </p:tav>
                                      </p:tavLst>
                                    </p:anim>
                                    <p:anim calcmode="lin" valueType="num">
                                      <p:cBhvr additive="base">
                                        <p:cTn id="36" dur="750" fill="hold"/>
                                        <p:tgtEl>
                                          <p:spTgt spid="1049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矩形 1049384"/>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②气瓶安全</a:t>
            </a:r>
            <a:endParaRPr lang="zh-CN" altLang="zh-CN" dirty="0">
              <a:latin typeface="Calibri" panose="020F0502020204030204" pitchFamily="34" charset="0"/>
              <a:ea typeface="宋体" panose="02010600030101010101" pitchFamily="2" charset="-122"/>
            </a:endParaRPr>
          </a:p>
        </p:txBody>
      </p:sp>
      <p:sp>
        <p:nvSpPr>
          <p:cNvPr id="1049387" name="矩形 1049386"/>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液化石油气瓶</a:t>
            </a:r>
            <a:endParaRPr lang="zh-CN" altLang="zh-CN" dirty="0">
              <a:latin typeface="Calibri" panose="020F0502020204030204" pitchFamily="34" charset="0"/>
              <a:ea typeface="宋体" panose="02010600030101010101" pitchFamily="2" charset="-122"/>
            </a:endParaRPr>
          </a:p>
        </p:txBody>
      </p:sp>
      <p:pic>
        <p:nvPicPr>
          <p:cNvPr id="2097439" name="图片 2097438"/>
          <p:cNvPicPr>
            <a:picLocks noChangeAspect="1"/>
          </p:cNvPicPr>
          <p:nvPr/>
        </p:nvPicPr>
        <p:blipFill>
          <a:blip r:embed="rId1"/>
          <a:stretch>
            <a:fillRect/>
          </a:stretch>
        </p:blipFill>
        <p:spPr>
          <a:xfrm>
            <a:off x="6827838" y="2908300"/>
            <a:ext cx="365125" cy="30163"/>
          </a:xfrm>
          <a:prstGeom prst="rect">
            <a:avLst/>
          </a:prstGeom>
          <a:noFill/>
          <a:ln w="9525">
            <a:noFill/>
          </a:ln>
        </p:spPr>
      </p:pic>
      <p:sp>
        <p:nvSpPr>
          <p:cNvPr id="1049389" name="矩形 1049388"/>
          <p:cNvSpPr/>
          <p:nvPr/>
        </p:nvSpPr>
        <p:spPr>
          <a:xfrm>
            <a:off x="6400800" y="3089275"/>
            <a:ext cx="5175250" cy="1529715"/>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YSP35.5</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（小瓶）充装重量不得大于</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12.6kg</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 </a:t>
            </a:r>
            <a:endPar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30000"/>
              </a:lnSpc>
              <a:buSzPct val="100000"/>
            </a:pP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  YSP118</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（大瓶）充装重量不得大于</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40kg</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en-US" altLang="zh-CN" b="1" dirty="0">
              <a:solidFill>
                <a:srgbClr val="C00000"/>
              </a:solidFill>
              <a:latin typeface="微软雅黑" panose="020B0503020204020204" pitchFamily="34" charset="-122"/>
              <a:ea typeface="微软雅黑" panose="020B0503020204020204" pitchFamily="34" charset="-122"/>
            </a:endParaRPr>
          </a:p>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液化石油气钢瓶禁止加热或烘烤使用。</a:t>
            </a:r>
            <a:endParaRPr lang="zh-CN" altLang="zh-CN" dirty="0">
              <a:latin typeface="Calibri" panose="020F0502020204030204" pitchFamily="34" charset="0"/>
              <a:ea typeface="宋体" panose="02010600030101010101" pitchFamily="2" charset="-122"/>
            </a:endParaRPr>
          </a:p>
        </p:txBody>
      </p:sp>
      <p:grpSp>
        <p:nvGrpSpPr>
          <p:cNvPr id="421" name="组合 420"/>
          <p:cNvGrpSpPr/>
          <p:nvPr/>
        </p:nvGrpSpPr>
        <p:grpSpPr>
          <a:xfrm>
            <a:off x="10320338" y="5651500"/>
            <a:ext cx="1103312" cy="407988"/>
            <a:chOff x="6501" y="3560"/>
            <a:chExt cx="695" cy="257"/>
          </a:xfrm>
        </p:grpSpPr>
        <p:pic>
          <p:nvPicPr>
            <p:cNvPr id="38918" name="图片 2097440"/>
            <p:cNvPicPr>
              <a:picLocks noChangeAspect="1"/>
            </p:cNvPicPr>
            <p:nvPr/>
          </p:nvPicPr>
          <p:blipFill>
            <a:blip r:embed="rId2"/>
            <a:stretch>
              <a:fillRect/>
            </a:stretch>
          </p:blipFill>
          <p:spPr>
            <a:xfrm>
              <a:off x="6501" y="3560"/>
              <a:ext cx="695" cy="257"/>
            </a:xfrm>
            <a:prstGeom prst="rect">
              <a:avLst/>
            </a:prstGeom>
            <a:noFill/>
            <a:ln w="9525">
              <a:noFill/>
            </a:ln>
          </p:spPr>
        </p:pic>
        <p:sp>
          <p:nvSpPr>
            <p:cNvPr id="38919" name="矩形 1049390"/>
            <p:cNvSpPr/>
            <p:nvPr/>
          </p:nvSpPr>
          <p:spPr>
            <a:xfrm>
              <a:off x="6500" y="3558"/>
              <a:ext cx="697" cy="25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cxnSp>
        <p:nvCxnSpPr>
          <p:cNvPr id="3145748" name="直接箭头连接符 3145747"/>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38921" name="矩形 1049392"/>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38922" name="矩形 1049394"/>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grpSp>
        <p:nvGrpSpPr>
          <p:cNvPr id="423" name="组合 422"/>
          <p:cNvGrpSpPr/>
          <p:nvPr/>
        </p:nvGrpSpPr>
        <p:grpSpPr>
          <a:xfrm>
            <a:off x="55563" y="1908175"/>
            <a:ext cx="5613400" cy="3071813"/>
            <a:chOff x="35" y="1202"/>
            <a:chExt cx="3536" cy="1935"/>
          </a:xfrm>
        </p:grpSpPr>
        <p:pic>
          <p:nvPicPr>
            <p:cNvPr id="38924" name="图片 2097442"/>
            <p:cNvPicPr>
              <a:picLocks noChangeAspect="1"/>
            </p:cNvPicPr>
            <p:nvPr/>
          </p:nvPicPr>
          <p:blipFill>
            <a:blip r:embed="rId3"/>
            <a:stretch>
              <a:fillRect/>
            </a:stretch>
          </p:blipFill>
          <p:spPr>
            <a:xfrm>
              <a:off x="35" y="1202"/>
              <a:ext cx="3536" cy="1935"/>
            </a:xfrm>
            <a:prstGeom prst="rect">
              <a:avLst/>
            </a:prstGeom>
            <a:noFill/>
            <a:ln w="9525">
              <a:noFill/>
            </a:ln>
          </p:spPr>
        </p:pic>
        <p:sp>
          <p:nvSpPr>
            <p:cNvPr id="38925" name="矩形 1049396"/>
            <p:cNvSpPr/>
            <p:nvPr/>
          </p:nvSpPr>
          <p:spPr>
            <a:xfrm>
              <a:off x="42" y="1210"/>
              <a:ext cx="3516" cy="191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38926" name="矩形 1049398"/>
          <p:cNvSpPr/>
          <p:nvPr/>
        </p:nvSpPr>
        <p:spPr>
          <a:xfrm>
            <a:off x="66675" y="5119688"/>
            <a:ext cx="5661025" cy="1076325"/>
          </a:xfrm>
          <a:prstGeom prst="rect">
            <a:avLst/>
          </a:prstGeom>
          <a:noFill/>
          <a:ln w="9525">
            <a:noFill/>
          </a:ln>
        </p:spPr>
        <p:txBody>
          <a:bodyPr lIns="91440" tIns="45720" rIns="91440" bIns="45720" anchor="t" anchorCtr="0">
            <a:spAutoFit/>
          </a:bodyPr>
          <a:p>
            <a:pPr>
              <a:buSzPct val="100000"/>
            </a:pPr>
            <a:r>
              <a:rPr lang="zh-CN" altLang="en-US" sz="16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爆炸威力极大</a:t>
            </a:r>
            <a:endParaRPr lang="zh-CN" altLang="zh-CN" dirty="0">
              <a:latin typeface="Calibri" panose="020F0502020204030204" pitchFamily="34" charset="0"/>
              <a:ea typeface="宋体" panose="02010600030101010101" pitchFamily="2" charset="-122"/>
            </a:endParaRPr>
          </a:p>
          <a:p>
            <a:pPr>
              <a:buSzPct val="100000"/>
            </a:pPr>
            <a:r>
              <a:rPr lang="zh-CN" altLang="en-US" sz="16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爆炸速度达</a:t>
            </a:r>
            <a:r>
              <a:rPr lang="en-US" altLang="zh-CN" sz="16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2-3Km/S</a:t>
            </a:r>
            <a:endParaRPr lang="zh-CN" altLang="zh-CN" dirty="0">
              <a:latin typeface="Calibri" panose="020F0502020204030204" pitchFamily="34" charset="0"/>
              <a:ea typeface="宋体" panose="02010600030101010101" pitchFamily="2" charset="-122"/>
            </a:endParaRPr>
          </a:p>
          <a:p>
            <a:pPr>
              <a:buSzPct val="100000"/>
            </a:pPr>
            <a:r>
              <a:rPr lang="zh-CN" altLang="en-US" sz="16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1Kg液化石油气完全燃烧释放的能量相当于</a:t>
            </a:r>
            <a:r>
              <a:rPr lang="en-US" altLang="zh-CN" sz="16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10Kg  TNT</a:t>
            </a:r>
            <a:r>
              <a:rPr lang="zh-CN" altLang="en-US" sz="16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炸药的威力。</a:t>
            </a:r>
            <a:endParaRPr lang="zh-CN" altLang="zh-CN" dirty="0">
              <a:latin typeface="Calibri" panose="020F0502020204030204" pitchFamily="34" charset="0"/>
              <a:ea typeface="宋体" panose="02010600030101010101" pitchFamily="2" charset="-122"/>
            </a:endParaRPr>
          </a:p>
        </p:txBody>
      </p:sp>
      <p:pic>
        <p:nvPicPr>
          <p:cNvPr id="38927" name="图片 2097444"/>
          <p:cNvPicPr>
            <a:picLocks noChangeAspect="1"/>
          </p:cNvPicPr>
          <p:nvPr/>
        </p:nvPicPr>
        <p:blipFill>
          <a:blip r:embed="rId4"/>
          <a:stretch>
            <a:fillRect/>
          </a:stretch>
        </p:blipFill>
        <p:spPr>
          <a:xfrm>
            <a:off x="925513" y="2041525"/>
            <a:ext cx="3579812" cy="28003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387"/>
                                        </p:tgtEl>
                                        <p:attrNameLst>
                                          <p:attrName>style.visibility</p:attrName>
                                        </p:attrNameLst>
                                      </p:cBhvr>
                                      <p:to>
                                        <p:strVal val="visible"/>
                                      </p:to>
                                    </p:set>
                                    <p:anim calcmode="lin" valueType="num">
                                      <p:cBhvr additive="base">
                                        <p:cTn id="7" dur="750" fill="hold"/>
                                        <p:tgtEl>
                                          <p:spTgt spid="1049387"/>
                                        </p:tgtEl>
                                        <p:attrNameLst>
                                          <p:attrName>ppt_x</p:attrName>
                                        </p:attrNameLst>
                                      </p:cBhvr>
                                      <p:tavLst>
                                        <p:tav tm="0">
                                          <p:val>
                                            <p:strVal val="1+#ppt_w/2"/>
                                          </p:val>
                                        </p:tav>
                                        <p:tav tm="100000">
                                          <p:val>
                                            <p:strVal val="#ppt_x"/>
                                          </p:val>
                                        </p:tav>
                                      </p:tavLst>
                                    </p:anim>
                                    <p:anim calcmode="lin" valueType="num">
                                      <p:cBhvr additive="base">
                                        <p:cTn id="8" dur="750" fill="hold"/>
                                        <p:tgtEl>
                                          <p:spTgt spid="104938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39"/>
                                        </p:tgtEl>
                                        <p:attrNameLst>
                                          <p:attrName>style.visibility</p:attrName>
                                        </p:attrNameLst>
                                      </p:cBhvr>
                                      <p:to>
                                        <p:strVal val="visible"/>
                                      </p:to>
                                    </p:set>
                                    <p:anim calcmode="lin" valueType="num">
                                      <p:cBhvr additive="base">
                                        <p:cTn id="11" dur="750" fill="hold"/>
                                        <p:tgtEl>
                                          <p:spTgt spid="2097439"/>
                                        </p:tgtEl>
                                        <p:attrNameLst>
                                          <p:attrName>ppt_x</p:attrName>
                                        </p:attrNameLst>
                                      </p:cBhvr>
                                      <p:tavLst>
                                        <p:tav tm="0">
                                          <p:val>
                                            <p:strVal val="1+#ppt_w/2"/>
                                          </p:val>
                                        </p:tav>
                                        <p:tav tm="100000">
                                          <p:val>
                                            <p:strVal val="#ppt_x"/>
                                          </p:val>
                                        </p:tav>
                                      </p:tavLst>
                                    </p:anim>
                                    <p:anim calcmode="lin" valueType="num">
                                      <p:cBhvr additive="base">
                                        <p:cTn id="12" dur="750" fill="hold"/>
                                        <p:tgtEl>
                                          <p:spTgt spid="2097439"/>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389"/>
                                        </p:tgtEl>
                                        <p:attrNameLst>
                                          <p:attrName>style.visibility</p:attrName>
                                        </p:attrNameLst>
                                      </p:cBhvr>
                                      <p:to>
                                        <p:strVal val="visible"/>
                                      </p:to>
                                    </p:set>
                                    <p:anim calcmode="lin" valueType="num">
                                      <p:cBhvr additive="base">
                                        <p:cTn id="15" dur="750" fill="hold"/>
                                        <p:tgtEl>
                                          <p:spTgt spid="1049389"/>
                                        </p:tgtEl>
                                        <p:attrNameLst>
                                          <p:attrName>ppt_x</p:attrName>
                                        </p:attrNameLst>
                                      </p:cBhvr>
                                      <p:tavLst>
                                        <p:tav tm="0">
                                          <p:val>
                                            <p:strVal val="1+#ppt_w/2"/>
                                          </p:val>
                                        </p:tav>
                                        <p:tav tm="100000">
                                          <p:val>
                                            <p:strVal val="#ppt_x"/>
                                          </p:val>
                                        </p:tav>
                                      </p:tavLst>
                                    </p:anim>
                                    <p:anim calcmode="lin" valueType="num">
                                      <p:cBhvr additive="base">
                                        <p:cTn id="16" dur="750" fill="hold"/>
                                        <p:tgtEl>
                                          <p:spTgt spid="1049389"/>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23"/>
                                        </p:tgtEl>
                                        <p:attrNameLst>
                                          <p:attrName>style.visibility</p:attrName>
                                        </p:attrNameLst>
                                      </p:cBhvr>
                                      <p:to>
                                        <p:strVal val="visible"/>
                                      </p:to>
                                    </p:set>
                                    <p:anim calcmode="lin" valueType="num">
                                      <p:cBhvr additive="base">
                                        <p:cTn id="19" dur="750" fill="hold"/>
                                        <p:tgtEl>
                                          <p:spTgt spid="423"/>
                                        </p:tgtEl>
                                        <p:attrNameLst>
                                          <p:attrName>ppt_x</p:attrName>
                                        </p:attrNameLst>
                                      </p:cBhvr>
                                      <p:tavLst>
                                        <p:tav tm="0">
                                          <p:val>
                                            <p:strVal val="1+#ppt_w/2"/>
                                          </p:val>
                                        </p:tav>
                                        <p:tav tm="100000">
                                          <p:val>
                                            <p:strVal val="#ppt_x"/>
                                          </p:val>
                                        </p:tav>
                                      </p:tavLst>
                                    </p:anim>
                                    <p:anim calcmode="lin" valueType="num">
                                      <p:cBhvr additive="base">
                                        <p:cTn id="20" dur="750" fill="hold"/>
                                        <p:tgtEl>
                                          <p:spTgt spid="423"/>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421"/>
                                        </p:tgtEl>
                                        <p:attrNameLst>
                                          <p:attrName>style.visibility</p:attrName>
                                        </p:attrNameLst>
                                      </p:cBhvr>
                                      <p:to>
                                        <p:strVal val="visible"/>
                                      </p:to>
                                    </p:set>
                                    <p:anim calcmode="lin" valueType="num">
                                      <p:cBhvr>
                                        <p:cTn id="23" dur="300" fill="hold"/>
                                        <p:tgtEl>
                                          <p:spTgt spid="421"/>
                                        </p:tgtEl>
                                        <p:attrNameLst>
                                          <p:attrName>ppt_w</p:attrName>
                                        </p:attrNameLst>
                                      </p:cBhvr>
                                      <p:tavLst>
                                        <p:tav tm="0">
                                          <p:val>
                                            <p:strVal val="(6*min(max(#ppt_w*#ppt_h,.3),1)-7.4)/-.7*#ppt_w"/>
                                          </p:val>
                                        </p:tav>
                                        <p:tav tm="100000">
                                          <p:val>
                                            <p:strVal val="#ppt_w"/>
                                          </p:val>
                                        </p:tav>
                                      </p:tavLst>
                                    </p:anim>
                                    <p:anim calcmode="lin" valueType="num">
                                      <p:cBhvr>
                                        <p:cTn id="24" dur="300" fill="hold"/>
                                        <p:tgtEl>
                                          <p:spTgt spid="421"/>
                                        </p:tgtEl>
                                        <p:attrNameLst>
                                          <p:attrName>ppt_h</p:attrName>
                                        </p:attrNameLst>
                                      </p:cBhvr>
                                      <p:tavLst>
                                        <p:tav tm="0">
                                          <p:val>
                                            <p:strVal val="(6*min(max(#ppt_w*#ppt_h,.3),1)-7.4)/-.7*#ppt_h"/>
                                          </p:val>
                                        </p:tav>
                                        <p:tav tm="100000">
                                          <p:val>
                                            <p:strVal val="#ppt_h"/>
                                          </p:val>
                                        </p:tav>
                                      </p:tavLst>
                                    </p:anim>
                                    <p:anim calcmode="lin" valueType="num">
                                      <p:cBhvr>
                                        <p:cTn id="25" dur="300" fill="hold"/>
                                        <p:tgtEl>
                                          <p:spTgt spid="421"/>
                                        </p:tgtEl>
                                        <p:attrNameLst>
                                          <p:attrName>ppt_x</p:attrName>
                                        </p:attrNameLst>
                                      </p:cBhvr>
                                      <p:tavLst>
                                        <p:tav tm="0">
                                          <p:val>
                                            <p:fltVal val="0.500000"/>
                                          </p:val>
                                        </p:tav>
                                        <p:tav tm="100000">
                                          <p:val>
                                            <p:strVal val="#ppt_x"/>
                                          </p:val>
                                        </p:tav>
                                      </p:tavLst>
                                    </p:anim>
                                    <p:anim calcmode="lin" valueType="num">
                                      <p:cBhvr>
                                        <p:cTn id="26" dur="300" fill="hold"/>
                                        <p:tgtEl>
                                          <p:spTgt spid="421"/>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750"/>
                                  </p:stCondLst>
                                  <p:childTnLst>
                                    <p:set>
                                      <p:cBhvr>
                                        <p:cTn id="28" dur="1" fill="hold">
                                          <p:stCondLst>
                                            <p:cond delay="0"/>
                                          </p:stCondLst>
                                        </p:cTn>
                                        <p:tgtEl>
                                          <p:spTgt spid="3145748"/>
                                        </p:tgtEl>
                                        <p:attrNameLst>
                                          <p:attrName>style.visibility</p:attrName>
                                        </p:attrNameLst>
                                      </p:cBhvr>
                                      <p:to>
                                        <p:strVal val="visible"/>
                                      </p:to>
                                    </p:set>
                                    <p:anim calcmode="lin" valueType="num">
                                      <p:cBhvr>
                                        <p:cTn id="29" dur="300" fill="hold"/>
                                        <p:tgtEl>
                                          <p:spTgt spid="3145748"/>
                                        </p:tgtEl>
                                        <p:attrNameLst>
                                          <p:attrName>ppt_w</p:attrName>
                                        </p:attrNameLst>
                                      </p:cBhvr>
                                      <p:tavLst>
                                        <p:tav tm="0">
                                          <p:val>
                                            <p:strVal val="(6*min(max(#ppt_w*#ppt_h,.3),1)-7.4)/-.7*#ppt_w"/>
                                          </p:val>
                                        </p:tav>
                                        <p:tav tm="100000">
                                          <p:val>
                                            <p:strVal val="#ppt_w"/>
                                          </p:val>
                                        </p:tav>
                                      </p:tavLst>
                                    </p:anim>
                                    <p:anim calcmode="lin" valueType="num">
                                      <p:cBhvr>
                                        <p:cTn id="30" dur="300" fill="hold"/>
                                        <p:tgtEl>
                                          <p:spTgt spid="3145748"/>
                                        </p:tgtEl>
                                        <p:attrNameLst>
                                          <p:attrName>ppt_h</p:attrName>
                                        </p:attrNameLst>
                                      </p:cBhvr>
                                      <p:tavLst>
                                        <p:tav tm="0">
                                          <p:val>
                                            <p:strVal val="(6*min(max(#ppt_w*#ppt_h,.3),1)-7.4)/-.7*#ppt_h"/>
                                          </p:val>
                                        </p:tav>
                                        <p:tav tm="100000">
                                          <p:val>
                                            <p:strVal val="#ppt_h"/>
                                          </p:val>
                                        </p:tav>
                                      </p:tavLst>
                                    </p:anim>
                                    <p:anim calcmode="lin" valueType="num">
                                      <p:cBhvr>
                                        <p:cTn id="31" dur="300" fill="hold"/>
                                        <p:tgtEl>
                                          <p:spTgt spid="3145748"/>
                                        </p:tgtEl>
                                        <p:attrNameLst>
                                          <p:attrName>ppt_x</p:attrName>
                                        </p:attrNameLst>
                                      </p:cBhvr>
                                      <p:tavLst>
                                        <p:tav tm="0">
                                          <p:val>
                                            <p:fltVal val="0.500000"/>
                                          </p:val>
                                        </p:tav>
                                        <p:tav tm="100000">
                                          <p:val>
                                            <p:strVal val="#ppt_x"/>
                                          </p:val>
                                        </p:tav>
                                      </p:tavLst>
                                    </p:anim>
                                    <p:anim calcmode="lin" valueType="num">
                                      <p:cBhvr>
                                        <p:cTn id="32" dur="300" fill="hold"/>
                                        <p:tgtEl>
                                          <p:spTgt spid="314574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矩形 1049400"/>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②气瓶安全</a:t>
            </a:r>
            <a:endParaRPr lang="zh-CN" altLang="zh-CN" dirty="0">
              <a:latin typeface="Calibri" panose="020F0502020204030204" pitchFamily="34" charset="0"/>
              <a:ea typeface="宋体" panose="02010600030101010101" pitchFamily="2" charset="-122"/>
            </a:endParaRPr>
          </a:p>
        </p:txBody>
      </p:sp>
      <p:sp>
        <p:nvSpPr>
          <p:cNvPr id="1049403" name="矩形 1049402"/>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其他气瓶</a:t>
            </a:r>
            <a:endParaRPr lang="zh-CN" altLang="zh-CN" dirty="0">
              <a:latin typeface="Calibri" panose="020F0502020204030204" pitchFamily="34" charset="0"/>
              <a:ea typeface="宋体" panose="02010600030101010101" pitchFamily="2" charset="-122"/>
            </a:endParaRPr>
          </a:p>
        </p:txBody>
      </p:sp>
      <p:pic>
        <p:nvPicPr>
          <p:cNvPr id="2097447" name="图片 2097446"/>
          <p:cNvPicPr>
            <a:picLocks noChangeAspect="1"/>
          </p:cNvPicPr>
          <p:nvPr/>
        </p:nvPicPr>
        <p:blipFill>
          <a:blip r:embed="rId1"/>
          <a:stretch>
            <a:fillRect/>
          </a:stretch>
        </p:blipFill>
        <p:spPr>
          <a:xfrm>
            <a:off x="6827838" y="2908300"/>
            <a:ext cx="365125" cy="30163"/>
          </a:xfrm>
          <a:prstGeom prst="rect">
            <a:avLst/>
          </a:prstGeom>
          <a:noFill/>
          <a:ln w="9525">
            <a:noFill/>
          </a:ln>
        </p:spPr>
      </p:pic>
      <p:sp>
        <p:nvSpPr>
          <p:cNvPr id="1049405" name="矩形 1049404"/>
          <p:cNvSpPr/>
          <p:nvPr/>
        </p:nvSpPr>
        <p:spPr>
          <a:xfrm>
            <a:off x="6400800" y="3089275"/>
            <a:ext cx="5175250" cy="1170305"/>
          </a:xfrm>
          <a:prstGeom prst="rect">
            <a:avLst/>
          </a:prstGeom>
          <a:noFill/>
          <a:ln w="9525">
            <a:noFill/>
          </a:ln>
        </p:spPr>
        <p:txBody>
          <a:bodyPr lIns="91440" tIns="45720" rIns="91440" bIns="45720" anchor="t" anchorCtr="0">
            <a:spAutoFit/>
          </a:bodyPr>
          <a:p>
            <a:pPr>
              <a:lnSpc>
                <a:spcPct val="130000"/>
              </a:lnSpc>
              <a:buSzPct val="100000"/>
            </a:pPr>
            <a:r>
              <a:rPr lang="en-US" altLang="zh-CN" dirty="0">
                <a:latin typeface="Calibri" panose="020F0502020204030204" pitchFamily="34" charset="0"/>
                <a:ea typeface="宋体" panose="02010600030101010101" pitchFamily="2" charset="-122"/>
                <a:sym typeface="宋体" panose="02010600030101010101" pitchFamily="2" charset="-122"/>
              </a:rPr>
              <a:t>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现公司使用的其他气瓶为丙烷、氧气。丙烷也是液化石油气的主要成分，约占其中比例的（</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50-80%</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zh-CN" dirty="0">
              <a:latin typeface="Calibri" panose="020F0502020204030204" pitchFamily="34" charset="0"/>
              <a:ea typeface="宋体" panose="02010600030101010101" pitchFamily="2" charset="-122"/>
            </a:endParaRPr>
          </a:p>
        </p:txBody>
      </p:sp>
      <p:grpSp>
        <p:nvGrpSpPr>
          <p:cNvPr id="427" name="组合 426"/>
          <p:cNvGrpSpPr/>
          <p:nvPr/>
        </p:nvGrpSpPr>
        <p:grpSpPr>
          <a:xfrm>
            <a:off x="10320338" y="5651500"/>
            <a:ext cx="1103312" cy="407988"/>
            <a:chOff x="6501" y="3560"/>
            <a:chExt cx="695" cy="257"/>
          </a:xfrm>
        </p:grpSpPr>
        <p:pic>
          <p:nvPicPr>
            <p:cNvPr id="39942" name="图片 2097448"/>
            <p:cNvPicPr>
              <a:picLocks noChangeAspect="1"/>
            </p:cNvPicPr>
            <p:nvPr/>
          </p:nvPicPr>
          <p:blipFill>
            <a:blip r:embed="rId2"/>
            <a:stretch>
              <a:fillRect/>
            </a:stretch>
          </p:blipFill>
          <p:spPr>
            <a:xfrm>
              <a:off x="6501" y="3560"/>
              <a:ext cx="695" cy="257"/>
            </a:xfrm>
            <a:prstGeom prst="rect">
              <a:avLst/>
            </a:prstGeom>
            <a:noFill/>
            <a:ln w="9525">
              <a:noFill/>
            </a:ln>
          </p:spPr>
        </p:pic>
        <p:sp>
          <p:nvSpPr>
            <p:cNvPr id="39943" name="矩形 1049406"/>
            <p:cNvSpPr/>
            <p:nvPr/>
          </p:nvSpPr>
          <p:spPr>
            <a:xfrm>
              <a:off x="6500" y="3558"/>
              <a:ext cx="697" cy="259"/>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cxnSp>
        <p:nvCxnSpPr>
          <p:cNvPr id="3145750" name="直接箭头连接符 3145749"/>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39945" name="矩形 1049408"/>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39946" name="矩形 1049410"/>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grpSp>
        <p:nvGrpSpPr>
          <p:cNvPr id="429" name="组合 428"/>
          <p:cNvGrpSpPr/>
          <p:nvPr/>
        </p:nvGrpSpPr>
        <p:grpSpPr>
          <a:xfrm>
            <a:off x="122238" y="2352675"/>
            <a:ext cx="5608637" cy="3078163"/>
            <a:chOff x="77" y="1482"/>
            <a:chExt cx="3533" cy="1939"/>
          </a:xfrm>
        </p:grpSpPr>
        <p:pic>
          <p:nvPicPr>
            <p:cNvPr id="39948" name="图片 2097450"/>
            <p:cNvPicPr>
              <a:picLocks noChangeAspect="1"/>
            </p:cNvPicPr>
            <p:nvPr/>
          </p:nvPicPr>
          <p:blipFill>
            <a:blip r:embed="rId3"/>
            <a:stretch>
              <a:fillRect/>
            </a:stretch>
          </p:blipFill>
          <p:spPr>
            <a:xfrm>
              <a:off x="77" y="1482"/>
              <a:ext cx="3533" cy="1939"/>
            </a:xfrm>
            <a:prstGeom prst="rect">
              <a:avLst/>
            </a:prstGeom>
            <a:noFill/>
            <a:ln w="9525">
              <a:noFill/>
            </a:ln>
          </p:spPr>
        </p:pic>
        <p:sp>
          <p:nvSpPr>
            <p:cNvPr id="39949" name="矩形 1049412"/>
            <p:cNvSpPr/>
            <p:nvPr/>
          </p:nvSpPr>
          <p:spPr>
            <a:xfrm>
              <a:off x="84" y="1491"/>
              <a:ext cx="3516" cy="1917"/>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pic>
        <p:nvPicPr>
          <p:cNvPr id="39950" name="图片 2097452"/>
          <p:cNvPicPr>
            <a:picLocks noChangeAspect="1"/>
          </p:cNvPicPr>
          <p:nvPr/>
        </p:nvPicPr>
        <p:blipFill>
          <a:blip r:embed="rId4"/>
          <a:stretch>
            <a:fillRect/>
          </a:stretch>
        </p:blipFill>
        <p:spPr>
          <a:xfrm>
            <a:off x="1209675" y="2508250"/>
            <a:ext cx="3095625" cy="26860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403"/>
                                        </p:tgtEl>
                                        <p:attrNameLst>
                                          <p:attrName>style.visibility</p:attrName>
                                        </p:attrNameLst>
                                      </p:cBhvr>
                                      <p:to>
                                        <p:strVal val="visible"/>
                                      </p:to>
                                    </p:set>
                                    <p:anim calcmode="lin" valueType="num">
                                      <p:cBhvr additive="base">
                                        <p:cTn id="7" dur="750" fill="hold"/>
                                        <p:tgtEl>
                                          <p:spTgt spid="1049403"/>
                                        </p:tgtEl>
                                        <p:attrNameLst>
                                          <p:attrName>ppt_x</p:attrName>
                                        </p:attrNameLst>
                                      </p:cBhvr>
                                      <p:tavLst>
                                        <p:tav tm="0">
                                          <p:val>
                                            <p:strVal val="1+#ppt_w/2"/>
                                          </p:val>
                                        </p:tav>
                                        <p:tav tm="100000">
                                          <p:val>
                                            <p:strVal val="#ppt_x"/>
                                          </p:val>
                                        </p:tav>
                                      </p:tavLst>
                                    </p:anim>
                                    <p:anim calcmode="lin" valueType="num">
                                      <p:cBhvr additive="base">
                                        <p:cTn id="8" dur="750" fill="hold"/>
                                        <p:tgtEl>
                                          <p:spTgt spid="104940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47"/>
                                        </p:tgtEl>
                                        <p:attrNameLst>
                                          <p:attrName>style.visibility</p:attrName>
                                        </p:attrNameLst>
                                      </p:cBhvr>
                                      <p:to>
                                        <p:strVal val="visible"/>
                                      </p:to>
                                    </p:set>
                                    <p:anim calcmode="lin" valueType="num">
                                      <p:cBhvr additive="base">
                                        <p:cTn id="11" dur="750" fill="hold"/>
                                        <p:tgtEl>
                                          <p:spTgt spid="2097447"/>
                                        </p:tgtEl>
                                        <p:attrNameLst>
                                          <p:attrName>ppt_x</p:attrName>
                                        </p:attrNameLst>
                                      </p:cBhvr>
                                      <p:tavLst>
                                        <p:tav tm="0">
                                          <p:val>
                                            <p:strVal val="1+#ppt_w/2"/>
                                          </p:val>
                                        </p:tav>
                                        <p:tav tm="100000">
                                          <p:val>
                                            <p:strVal val="#ppt_x"/>
                                          </p:val>
                                        </p:tav>
                                      </p:tavLst>
                                    </p:anim>
                                    <p:anim calcmode="lin" valueType="num">
                                      <p:cBhvr additive="base">
                                        <p:cTn id="12" dur="750" fill="hold"/>
                                        <p:tgtEl>
                                          <p:spTgt spid="209744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405"/>
                                        </p:tgtEl>
                                        <p:attrNameLst>
                                          <p:attrName>style.visibility</p:attrName>
                                        </p:attrNameLst>
                                      </p:cBhvr>
                                      <p:to>
                                        <p:strVal val="visible"/>
                                      </p:to>
                                    </p:set>
                                    <p:anim calcmode="lin" valueType="num">
                                      <p:cBhvr additive="base">
                                        <p:cTn id="15" dur="750" fill="hold"/>
                                        <p:tgtEl>
                                          <p:spTgt spid="1049405"/>
                                        </p:tgtEl>
                                        <p:attrNameLst>
                                          <p:attrName>ppt_x</p:attrName>
                                        </p:attrNameLst>
                                      </p:cBhvr>
                                      <p:tavLst>
                                        <p:tav tm="0">
                                          <p:val>
                                            <p:strVal val="1+#ppt_w/2"/>
                                          </p:val>
                                        </p:tav>
                                        <p:tav tm="100000">
                                          <p:val>
                                            <p:strVal val="#ppt_x"/>
                                          </p:val>
                                        </p:tav>
                                      </p:tavLst>
                                    </p:anim>
                                    <p:anim calcmode="lin" valueType="num">
                                      <p:cBhvr additive="base">
                                        <p:cTn id="16" dur="750" fill="hold"/>
                                        <p:tgtEl>
                                          <p:spTgt spid="104940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29"/>
                                        </p:tgtEl>
                                        <p:attrNameLst>
                                          <p:attrName>style.visibility</p:attrName>
                                        </p:attrNameLst>
                                      </p:cBhvr>
                                      <p:to>
                                        <p:strVal val="visible"/>
                                      </p:to>
                                    </p:set>
                                    <p:anim calcmode="lin" valueType="num">
                                      <p:cBhvr additive="base">
                                        <p:cTn id="19" dur="750" fill="hold"/>
                                        <p:tgtEl>
                                          <p:spTgt spid="429"/>
                                        </p:tgtEl>
                                        <p:attrNameLst>
                                          <p:attrName>ppt_x</p:attrName>
                                        </p:attrNameLst>
                                      </p:cBhvr>
                                      <p:tavLst>
                                        <p:tav tm="0">
                                          <p:val>
                                            <p:strVal val="1+#ppt_w/2"/>
                                          </p:val>
                                        </p:tav>
                                        <p:tav tm="100000">
                                          <p:val>
                                            <p:strVal val="#ppt_x"/>
                                          </p:val>
                                        </p:tav>
                                      </p:tavLst>
                                    </p:anim>
                                    <p:anim calcmode="lin" valueType="num">
                                      <p:cBhvr additive="base">
                                        <p:cTn id="20" dur="750" fill="hold"/>
                                        <p:tgtEl>
                                          <p:spTgt spid="429"/>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427"/>
                                        </p:tgtEl>
                                        <p:attrNameLst>
                                          <p:attrName>style.visibility</p:attrName>
                                        </p:attrNameLst>
                                      </p:cBhvr>
                                      <p:to>
                                        <p:strVal val="visible"/>
                                      </p:to>
                                    </p:set>
                                    <p:anim calcmode="lin" valueType="num">
                                      <p:cBhvr>
                                        <p:cTn id="23" dur="300" fill="hold"/>
                                        <p:tgtEl>
                                          <p:spTgt spid="427"/>
                                        </p:tgtEl>
                                        <p:attrNameLst>
                                          <p:attrName>ppt_w</p:attrName>
                                        </p:attrNameLst>
                                      </p:cBhvr>
                                      <p:tavLst>
                                        <p:tav tm="0">
                                          <p:val>
                                            <p:strVal val="(6*min(max(#ppt_w*#ppt_h,.3),1)-7.4)/-.7*#ppt_w"/>
                                          </p:val>
                                        </p:tav>
                                        <p:tav tm="100000">
                                          <p:val>
                                            <p:strVal val="#ppt_w"/>
                                          </p:val>
                                        </p:tav>
                                      </p:tavLst>
                                    </p:anim>
                                    <p:anim calcmode="lin" valueType="num">
                                      <p:cBhvr>
                                        <p:cTn id="24" dur="300" fill="hold"/>
                                        <p:tgtEl>
                                          <p:spTgt spid="427"/>
                                        </p:tgtEl>
                                        <p:attrNameLst>
                                          <p:attrName>ppt_h</p:attrName>
                                        </p:attrNameLst>
                                      </p:cBhvr>
                                      <p:tavLst>
                                        <p:tav tm="0">
                                          <p:val>
                                            <p:strVal val="(6*min(max(#ppt_w*#ppt_h,.3),1)-7.4)/-.7*#ppt_h"/>
                                          </p:val>
                                        </p:tav>
                                        <p:tav tm="100000">
                                          <p:val>
                                            <p:strVal val="#ppt_h"/>
                                          </p:val>
                                        </p:tav>
                                      </p:tavLst>
                                    </p:anim>
                                    <p:anim calcmode="lin" valueType="num">
                                      <p:cBhvr>
                                        <p:cTn id="25" dur="300" fill="hold"/>
                                        <p:tgtEl>
                                          <p:spTgt spid="427"/>
                                        </p:tgtEl>
                                        <p:attrNameLst>
                                          <p:attrName>ppt_x</p:attrName>
                                        </p:attrNameLst>
                                      </p:cBhvr>
                                      <p:tavLst>
                                        <p:tav tm="0">
                                          <p:val>
                                            <p:fltVal val="0.500000"/>
                                          </p:val>
                                        </p:tav>
                                        <p:tav tm="100000">
                                          <p:val>
                                            <p:strVal val="#ppt_x"/>
                                          </p:val>
                                        </p:tav>
                                      </p:tavLst>
                                    </p:anim>
                                    <p:anim calcmode="lin" valueType="num">
                                      <p:cBhvr>
                                        <p:cTn id="26" dur="300" fill="hold"/>
                                        <p:tgtEl>
                                          <p:spTgt spid="427"/>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750"/>
                                  </p:stCondLst>
                                  <p:childTnLst>
                                    <p:set>
                                      <p:cBhvr>
                                        <p:cTn id="28" dur="1" fill="hold">
                                          <p:stCondLst>
                                            <p:cond delay="0"/>
                                          </p:stCondLst>
                                        </p:cTn>
                                        <p:tgtEl>
                                          <p:spTgt spid="3145750"/>
                                        </p:tgtEl>
                                        <p:attrNameLst>
                                          <p:attrName>style.visibility</p:attrName>
                                        </p:attrNameLst>
                                      </p:cBhvr>
                                      <p:to>
                                        <p:strVal val="visible"/>
                                      </p:to>
                                    </p:set>
                                    <p:anim calcmode="lin" valueType="num">
                                      <p:cBhvr>
                                        <p:cTn id="29" dur="300" fill="hold"/>
                                        <p:tgtEl>
                                          <p:spTgt spid="3145750"/>
                                        </p:tgtEl>
                                        <p:attrNameLst>
                                          <p:attrName>ppt_w</p:attrName>
                                        </p:attrNameLst>
                                      </p:cBhvr>
                                      <p:tavLst>
                                        <p:tav tm="0">
                                          <p:val>
                                            <p:strVal val="(6*min(max(#ppt_w*#ppt_h,.3),1)-7.4)/-.7*#ppt_w"/>
                                          </p:val>
                                        </p:tav>
                                        <p:tav tm="100000">
                                          <p:val>
                                            <p:strVal val="#ppt_w"/>
                                          </p:val>
                                        </p:tav>
                                      </p:tavLst>
                                    </p:anim>
                                    <p:anim calcmode="lin" valueType="num">
                                      <p:cBhvr>
                                        <p:cTn id="30" dur="300" fill="hold"/>
                                        <p:tgtEl>
                                          <p:spTgt spid="3145750"/>
                                        </p:tgtEl>
                                        <p:attrNameLst>
                                          <p:attrName>ppt_h</p:attrName>
                                        </p:attrNameLst>
                                      </p:cBhvr>
                                      <p:tavLst>
                                        <p:tav tm="0">
                                          <p:val>
                                            <p:strVal val="(6*min(max(#ppt_w*#ppt_h,.3),1)-7.4)/-.7*#ppt_h"/>
                                          </p:val>
                                        </p:tav>
                                        <p:tav tm="100000">
                                          <p:val>
                                            <p:strVal val="#ppt_h"/>
                                          </p:val>
                                        </p:tav>
                                      </p:tavLst>
                                    </p:anim>
                                    <p:anim calcmode="lin" valueType="num">
                                      <p:cBhvr>
                                        <p:cTn id="31" dur="300" fill="hold"/>
                                        <p:tgtEl>
                                          <p:spTgt spid="3145750"/>
                                        </p:tgtEl>
                                        <p:attrNameLst>
                                          <p:attrName>ppt_x</p:attrName>
                                        </p:attrNameLst>
                                      </p:cBhvr>
                                      <p:tavLst>
                                        <p:tav tm="0">
                                          <p:val>
                                            <p:fltVal val="0.500000"/>
                                          </p:val>
                                        </p:tav>
                                        <p:tav tm="100000">
                                          <p:val>
                                            <p:strVal val="#ppt_x"/>
                                          </p:val>
                                        </p:tav>
                                      </p:tavLst>
                                    </p:anim>
                                    <p:anim calcmode="lin" valueType="num">
                                      <p:cBhvr>
                                        <p:cTn id="32" dur="300" fill="hold"/>
                                        <p:tgtEl>
                                          <p:spTgt spid="314575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矩形 1049414"/>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②气瓶安全</a:t>
            </a:r>
            <a:endParaRPr lang="zh-CN" altLang="zh-CN" dirty="0">
              <a:latin typeface="Calibri" panose="020F0502020204030204" pitchFamily="34" charset="0"/>
              <a:ea typeface="宋体" panose="02010600030101010101" pitchFamily="2" charset="-122"/>
            </a:endParaRPr>
          </a:p>
        </p:txBody>
      </p:sp>
      <p:sp>
        <p:nvSpPr>
          <p:cNvPr id="1049417" name="矩形 1049416"/>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其他气瓶</a:t>
            </a:r>
            <a:endParaRPr lang="zh-CN" altLang="zh-CN" dirty="0">
              <a:latin typeface="Calibri" panose="020F0502020204030204" pitchFamily="34" charset="0"/>
              <a:ea typeface="宋体" panose="02010600030101010101" pitchFamily="2" charset="-122"/>
            </a:endParaRPr>
          </a:p>
        </p:txBody>
      </p:sp>
      <p:pic>
        <p:nvPicPr>
          <p:cNvPr id="2097455" name="图片 2097454"/>
          <p:cNvPicPr>
            <a:picLocks noChangeAspect="1"/>
          </p:cNvPicPr>
          <p:nvPr/>
        </p:nvPicPr>
        <p:blipFill>
          <a:blip r:embed="rId1"/>
          <a:stretch>
            <a:fillRect/>
          </a:stretch>
        </p:blipFill>
        <p:spPr>
          <a:xfrm>
            <a:off x="6827838" y="2908300"/>
            <a:ext cx="365125" cy="30163"/>
          </a:xfrm>
          <a:prstGeom prst="rect">
            <a:avLst/>
          </a:prstGeom>
          <a:noFill/>
          <a:ln w="9525">
            <a:noFill/>
          </a:ln>
        </p:spPr>
      </p:pic>
      <p:sp>
        <p:nvSpPr>
          <p:cNvPr id="1049419" name="矩形 1049418"/>
          <p:cNvSpPr/>
          <p:nvPr/>
        </p:nvSpPr>
        <p:spPr>
          <a:xfrm>
            <a:off x="5954713" y="2914650"/>
            <a:ext cx="5621337" cy="3327400"/>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丙烷气瓶距火源10m</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以上，距氧气瓶</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5m</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以上，不得烈日暴晒，瓶温不得超过</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40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动火点</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10m</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内禁止堆放其它易燃易爆物品；</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en-US" altLang="zh-CN" b="1" dirty="0">
              <a:solidFill>
                <a:srgbClr val="C00000"/>
              </a:solidFill>
              <a:latin typeface="微软雅黑" panose="020B0503020204020204" pitchFamily="34" charset="-122"/>
              <a:ea typeface="微软雅黑" panose="020B0503020204020204" pitchFamily="34" charset="-122"/>
            </a:endParaRPr>
          </a:p>
          <a:p>
            <a:pPr>
              <a:lnSpc>
                <a:spcPct val="130000"/>
              </a:lnSpc>
              <a:buSzPct val="100000"/>
            </a:pPr>
            <a:r>
              <a:rPr lang="en-US" altLang="zh-CN"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丙烷作为液化石油气的主要成分，膨胀系数是水的</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16</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倍。在</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0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时的饱和蒸汽压为</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0.42MPa</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，在</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30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时上升至</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1.08MPa</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，在</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50 ℃</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时达到</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1.77MPa</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，温度再上升，压力还会继续增加。所以在夏季高温季节户外切割作业时，不允许气瓶在阳光下暴晒。</a:t>
            </a:r>
            <a:endParaRPr lang="zh-CN" altLang="zh-CN" dirty="0">
              <a:latin typeface="Calibri" panose="020F0502020204030204" pitchFamily="34" charset="0"/>
              <a:ea typeface="宋体" panose="02010600030101010101" pitchFamily="2" charset="-122"/>
            </a:endParaRPr>
          </a:p>
        </p:txBody>
      </p:sp>
      <p:cxnSp>
        <p:nvCxnSpPr>
          <p:cNvPr id="3145752" name="直接箭头连接符 3145751"/>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40966" name="矩形 1049420"/>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0967" name="矩形 1049422"/>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grpSp>
        <p:nvGrpSpPr>
          <p:cNvPr id="433" name="组合 432"/>
          <p:cNvGrpSpPr/>
          <p:nvPr/>
        </p:nvGrpSpPr>
        <p:grpSpPr>
          <a:xfrm>
            <a:off x="55563" y="2481263"/>
            <a:ext cx="5613400" cy="3071812"/>
            <a:chOff x="35" y="1563"/>
            <a:chExt cx="3536" cy="1935"/>
          </a:xfrm>
        </p:grpSpPr>
        <p:pic>
          <p:nvPicPr>
            <p:cNvPr id="40969" name="图片 2097456"/>
            <p:cNvPicPr>
              <a:picLocks noChangeAspect="1"/>
            </p:cNvPicPr>
            <p:nvPr/>
          </p:nvPicPr>
          <p:blipFill>
            <a:blip r:embed="rId2"/>
            <a:stretch>
              <a:fillRect/>
            </a:stretch>
          </p:blipFill>
          <p:spPr>
            <a:xfrm>
              <a:off x="35" y="1563"/>
              <a:ext cx="3536" cy="1935"/>
            </a:xfrm>
            <a:prstGeom prst="rect">
              <a:avLst/>
            </a:prstGeom>
            <a:noFill/>
            <a:ln w="9525">
              <a:noFill/>
            </a:ln>
          </p:spPr>
        </p:pic>
        <p:sp>
          <p:nvSpPr>
            <p:cNvPr id="40970" name="矩形 1049424"/>
            <p:cNvSpPr/>
            <p:nvPr/>
          </p:nvSpPr>
          <p:spPr>
            <a:xfrm>
              <a:off x="42" y="1571"/>
              <a:ext cx="3516" cy="1917"/>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pic>
        <p:nvPicPr>
          <p:cNvPr id="40971" name="图片 2097458"/>
          <p:cNvPicPr>
            <a:picLocks noChangeAspect="1"/>
          </p:cNvPicPr>
          <p:nvPr/>
        </p:nvPicPr>
        <p:blipFill>
          <a:blip r:embed="rId3"/>
          <a:stretch>
            <a:fillRect/>
          </a:stretch>
        </p:blipFill>
        <p:spPr>
          <a:xfrm>
            <a:off x="1144588" y="2635250"/>
            <a:ext cx="3094037" cy="26860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417"/>
                                        </p:tgtEl>
                                        <p:attrNameLst>
                                          <p:attrName>style.visibility</p:attrName>
                                        </p:attrNameLst>
                                      </p:cBhvr>
                                      <p:to>
                                        <p:strVal val="visible"/>
                                      </p:to>
                                    </p:set>
                                    <p:anim calcmode="lin" valueType="num">
                                      <p:cBhvr additive="base">
                                        <p:cTn id="7" dur="750" fill="hold"/>
                                        <p:tgtEl>
                                          <p:spTgt spid="1049417"/>
                                        </p:tgtEl>
                                        <p:attrNameLst>
                                          <p:attrName>ppt_x</p:attrName>
                                        </p:attrNameLst>
                                      </p:cBhvr>
                                      <p:tavLst>
                                        <p:tav tm="0">
                                          <p:val>
                                            <p:strVal val="1+#ppt_w/2"/>
                                          </p:val>
                                        </p:tav>
                                        <p:tav tm="100000">
                                          <p:val>
                                            <p:strVal val="#ppt_x"/>
                                          </p:val>
                                        </p:tav>
                                      </p:tavLst>
                                    </p:anim>
                                    <p:anim calcmode="lin" valueType="num">
                                      <p:cBhvr additive="base">
                                        <p:cTn id="8" dur="750" fill="hold"/>
                                        <p:tgtEl>
                                          <p:spTgt spid="104941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55"/>
                                        </p:tgtEl>
                                        <p:attrNameLst>
                                          <p:attrName>style.visibility</p:attrName>
                                        </p:attrNameLst>
                                      </p:cBhvr>
                                      <p:to>
                                        <p:strVal val="visible"/>
                                      </p:to>
                                    </p:set>
                                    <p:anim calcmode="lin" valueType="num">
                                      <p:cBhvr additive="base">
                                        <p:cTn id="11" dur="750" fill="hold"/>
                                        <p:tgtEl>
                                          <p:spTgt spid="2097455"/>
                                        </p:tgtEl>
                                        <p:attrNameLst>
                                          <p:attrName>ppt_x</p:attrName>
                                        </p:attrNameLst>
                                      </p:cBhvr>
                                      <p:tavLst>
                                        <p:tav tm="0">
                                          <p:val>
                                            <p:strVal val="1+#ppt_w/2"/>
                                          </p:val>
                                        </p:tav>
                                        <p:tav tm="100000">
                                          <p:val>
                                            <p:strVal val="#ppt_x"/>
                                          </p:val>
                                        </p:tav>
                                      </p:tavLst>
                                    </p:anim>
                                    <p:anim calcmode="lin" valueType="num">
                                      <p:cBhvr additive="base">
                                        <p:cTn id="12" dur="750" fill="hold"/>
                                        <p:tgtEl>
                                          <p:spTgt spid="209745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419"/>
                                        </p:tgtEl>
                                        <p:attrNameLst>
                                          <p:attrName>style.visibility</p:attrName>
                                        </p:attrNameLst>
                                      </p:cBhvr>
                                      <p:to>
                                        <p:strVal val="visible"/>
                                      </p:to>
                                    </p:set>
                                    <p:anim calcmode="lin" valueType="num">
                                      <p:cBhvr additive="base">
                                        <p:cTn id="15" dur="750" fill="hold"/>
                                        <p:tgtEl>
                                          <p:spTgt spid="1049419"/>
                                        </p:tgtEl>
                                        <p:attrNameLst>
                                          <p:attrName>ppt_x</p:attrName>
                                        </p:attrNameLst>
                                      </p:cBhvr>
                                      <p:tavLst>
                                        <p:tav tm="0">
                                          <p:val>
                                            <p:strVal val="1+#ppt_w/2"/>
                                          </p:val>
                                        </p:tav>
                                        <p:tav tm="100000">
                                          <p:val>
                                            <p:strVal val="#ppt_x"/>
                                          </p:val>
                                        </p:tav>
                                      </p:tavLst>
                                    </p:anim>
                                    <p:anim calcmode="lin" valueType="num">
                                      <p:cBhvr additive="base">
                                        <p:cTn id="16" dur="750" fill="hold"/>
                                        <p:tgtEl>
                                          <p:spTgt spid="1049419"/>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33"/>
                                        </p:tgtEl>
                                        <p:attrNameLst>
                                          <p:attrName>style.visibility</p:attrName>
                                        </p:attrNameLst>
                                      </p:cBhvr>
                                      <p:to>
                                        <p:strVal val="visible"/>
                                      </p:to>
                                    </p:set>
                                    <p:anim calcmode="lin" valueType="num">
                                      <p:cBhvr additive="base">
                                        <p:cTn id="19" dur="750" fill="hold"/>
                                        <p:tgtEl>
                                          <p:spTgt spid="433"/>
                                        </p:tgtEl>
                                        <p:attrNameLst>
                                          <p:attrName>ppt_x</p:attrName>
                                        </p:attrNameLst>
                                      </p:cBhvr>
                                      <p:tavLst>
                                        <p:tav tm="0">
                                          <p:val>
                                            <p:strVal val="1+#ppt_w/2"/>
                                          </p:val>
                                        </p:tav>
                                        <p:tav tm="100000">
                                          <p:val>
                                            <p:strVal val="#ppt_x"/>
                                          </p:val>
                                        </p:tav>
                                      </p:tavLst>
                                    </p:anim>
                                    <p:anim calcmode="lin" valueType="num">
                                      <p:cBhvr additive="base">
                                        <p:cTn id="20" dur="750" fill="hold"/>
                                        <p:tgtEl>
                                          <p:spTgt spid="433"/>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3145752"/>
                                        </p:tgtEl>
                                        <p:attrNameLst>
                                          <p:attrName>style.visibility</p:attrName>
                                        </p:attrNameLst>
                                      </p:cBhvr>
                                      <p:to>
                                        <p:strVal val="visible"/>
                                      </p:to>
                                    </p:set>
                                    <p:anim calcmode="lin" valueType="num">
                                      <p:cBhvr>
                                        <p:cTn id="23" dur="300" fill="hold"/>
                                        <p:tgtEl>
                                          <p:spTgt spid="3145752"/>
                                        </p:tgtEl>
                                        <p:attrNameLst>
                                          <p:attrName>ppt_w</p:attrName>
                                        </p:attrNameLst>
                                      </p:cBhvr>
                                      <p:tavLst>
                                        <p:tav tm="0">
                                          <p:val>
                                            <p:strVal val="(6*min(max(#ppt_w*#ppt_h,.3),1)-7.4)/-.7*#ppt_w"/>
                                          </p:val>
                                        </p:tav>
                                        <p:tav tm="100000">
                                          <p:val>
                                            <p:strVal val="#ppt_w"/>
                                          </p:val>
                                        </p:tav>
                                      </p:tavLst>
                                    </p:anim>
                                    <p:anim calcmode="lin" valueType="num">
                                      <p:cBhvr>
                                        <p:cTn id="24" dur="300" fill="hold"/>
                                        <p:tgtEl>
                                          <p:spTgt spid="3145752"/>
                                        </p:tgtEl>
                                        <p:attrNameLst>
                                          <p:attrName>ppt_h</p:attrName>
                                        </p:attrNameLst>
                                      </p:cBhvr>
                                      <p:tavLst>
                                        <p:tav tm="0">
                                          <p:val>
                                            <p:strVal val="(6*min(max(#ppt_w*#ppt_h,.3),1)-7.4)/-.7*#ppt_h"/>
                                          </p:val>
                                        </p:tav>
                                        <p:tav tm="100000">
                                          <p:val>
                                            <p:strVal val="#ppt_h"/>
                                          </p:val>
                                        </p:tav>
                                      </p:tavLst>
                                    </p:anim>
                                    <p:anim calcmode="lin" valueType="num">
                                      <p:cBhvr>
                                        <p:cTn id="25" dur="300" fill="hold"/>
                                        <p:tgtEl>
                                          <p:spTgt spid="3145752"/>
                                        </p:tgtEl>
                                        <p:attrNameLst>
                                          <p:attrName>ppt_x</p:attrName>
                                        </p:attrNameLst>
                                      </p:cBhvr>
                                      <p:tavLst>
                                        <p:tav tm="0">
                                          <p:val>
                                            <p:fltVal val="0.500000"/>
                                          </p:val>
                                        </p:tav>
                                        <p:tav tm="100000">
                                          <p:val>
                                            <p:strVal val="#ppt_x"/>
                                          </p:val>
                                        </p:tav>
                                      </p:tavLst>
                                    </p:anim>
                                    <p:anim calcmode="lin" valueType="num">
                                      <p:cBhvr>
                                        <p:cTn id="26" dur="300" fill="hold"/>
                                        <p:tgtEl>
                                          <p:spTgt spid="314575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矩形 1049426"/>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②气瓶安全</a:t>
            </a:r>
            <a:endParaRPr lang="zh-CN" altLang="zh-CN" dirty="0">
              <a:latin typeface="Calibri" panose="020F0502020204030204" pitchFamily="34" charset="0"/>
              <a:ea typeface="宋体" panose="02010600030101010101" pitchFamily="2" charset="-122"/>
            </a:endParaRPr>
          </a:p>
        </p:txBody>
      </p:sp>
      <p:sp>
        <p:nvSpPr>
          <p:cNvPr id="1049429" name="矩形 1049428"/>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其他气瓶</a:t>
            </a:r>
            <a:endParaRPr lang="zh-CN" altLang="zh-CN" dirty="0">
              <a:latin typeface="Calibri" panose="020F0502020204030204" pitchFamily="34" charset="0"/>
              <a:ea typeface="宋体" panose="02010600030101010101" pitchFamily="2" charset="-122"/>
            </a:endParaRPr>
          </a:p>
        </p:txBody>
      </p:sp>
      <p:pic>
        <p:nvPicPr>
          <p:cNvPr id="2097461" name="图片 2097460"/>
          <p:cNvPicPr>
            <a:picLocks noChangeAspect="1"/>
          </p:cNvPicPr>
          <p:nvPr/>
        </p:nvPicPr>
        <p:blipFill>
          <a:blip r:embed="rId1"/>
          <a:stretch>
            <a:fillRect/>
          </a:stretch>
        </p:blipFill>
        <p:spPr>
          <a:xfrm>
            <a:off x="6827838" y="2908300"/>
            <a:ext cx="365125" cy="30163"/>
          </a:xfrm>
          <a:prstGeom prst="rect">
            <a:avLst/>
          </a:prstGeom>
          <a:noFill/>
          <a:ln w="9525">
            <a:noFill/>
          </a:ln>
        </p:spPr>
      </p:pic>
      <p:sp>
        <p:nvSpPr>
          <p:cNvPr id="1049431" name="矩形 1049430"/>
          <p:cNvSpPr/>
          <p:nvPr/>
        </p:nvSpPr>
        <p:spPr>
          <a:xfrm>
            <a:off x="5954713" y="2914650"/>
            <a:ext cx="5621337" cy="2968625"/>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丙烷气瓶的开启（参照乙炔气瓶），开启瓶阀应缓慢，严禁开启超过1.5</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圈，一般只开至</a:t>
            </a:r>
            <a:r>
              <a:rPr lang="en-US" altLang="zh-CN"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3/4</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圈以内便于紧急情况下迅速关闭气瓶。</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氧气开气速度要缓慢。开气速度过快，气体含有水珠、铁锈等微粒，高速流经瓶阀时产生静电火花。</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    无论是丙烷气瓶还是氧气气瓶，使用过程中必须在阀柄上备有专用扳手，以便在紧急情况下可以迅速关闭气路。</a:t>
            </a:r>
            <a:endParaRPr lang="zh-CN" altLang="zh-CN" dirty="0">
              <a:latin typeface="Calibri" panose="020F0502020204030204" pitchFamily="34" charset="0"/>
              <a:ea typeface="宋体" panose="02010600030101010101" pitchFamily="2" charset="-122"/>
            </a:endParaRPr>
          </a:p>
        </p:txBody>
      </p:sp>
      <p:cxnSp>
        <p:nvCxnSpPr>
          <p:cNvPr id="3145754" name="直接箭头连接符 3145753"/>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41990" name="矩形 1049432"/>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1991" name="矩形 1049434"/>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grpSp>
        <p:nvGrpSpPr>
          <p:cNvPr id="437" name="组合 436"/>
          <p:cNvGrpSpPr/>
          <p:nvPr/>
        </p:nvGrpSpPr>
        <p:grpSpPr>
          <a:xfrm>
            <a:off x="79375" y="2206625"/>
            <a:ext cx="5614988" cy="3078163"/>
            <a:chOff x="50" y="1390"/>
            <a:chExt cx="3537" cy="1939"/>
          </a:xfrm>
        </p:grpSpPr>
        <p:pic>
          <p:nvPicPr>
            <p:cNvPr id="41993" name="图片 2097462"/>
            <p:cNvPicPr>
              <a:picLocks noChangeAspect="1"/>
            </p:cNvPicPr>
            <p:nvPr/>
          </p:nvPicPr>
          <p:blipFill>
            <a:blip r:embed="rId2"/>
            <a:stretch>
              <a:fillRect/>
            </a:stretch>
          </p:blipFill>
          <p:spPr>
            <a:xfrm>
              <a:off x="50" y="1390"/>
              <a:ext cx="3537" cy="1939"/>
            </a:xfrm>
            <a:prstGeom prst="rect">
              <a:avLst/>
            </a:prstGeom>
            <a:noFill/>
            <a:ln w="9525">
              <a:noFill/>
            </a:ln>
          </p:spPr>
        </p:pic>
        <p:sp>
          <p:nvSpPr>
            <p:cNvPr id="41994" name="矩形 1049436"/>
            <p:cNvSpPr/>
            <p:nvPr/>
          </p:nvSpPr>
          <p:spPr>
            <a:xfrm>
              <a:off x="59" y="1400"/>
              <a:ext cx="3516" cy="191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pic>
        <p:nvPicPr>
          <p:cNvPr id="41995" name="图片 2097464"/>
          <p:cNvPicPr>
            <a:picLocks noChangeAspect="1"/>
          </p:cNvPicPr>
          <p:nvPr/>
        </p:nvPicPr>
        <p:blipFill>
          <a:blip r:embed="rId3"/>
          <a:stretch>
            <a:fillRect/>
          </a:stretch>
        </p:blipFill>
        <p:spPr>
          <a:xfrm>
            <a:off x="1171575" y="2362200"/>
            <a:ext cx="3094038" cy="26876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429"/>
                                        </p:tgtEl>
                                        <p:attrNameLst>
                                          <p:attrName>style.visibility</p:attrName>
                                        </p:attrNameLst>
                                      </p:cBhvr>
                                      <p:to>
                                        <p:strVal val="visible"/>
                                      </p:to>
                                    </p:set>
                                    <p:anim calcmode="lin" valueType="num">
                                      <p:cBhvr additive="base">
                                        <p:cTn id="7" dur="750" fill="hold"/>
                                        <p:tgtEl>
                                          <p:spTgt spid="1049429"/>
                                        </p:tgtEl>
                                        <p:attrNameLst>
                                          <p:attrName>ppt_x</p:attrName>
                                        </p:attrNameLst>
                                      </p:cBhvr>
                                      <p:tavLst>
                                        <p:tav tm="0">
                                          <p:val>
                                            <p:strVal val="1+#ppt_w/2"/>
                                          </p:val>
                                        </p:tav>
                                        <p:tav tm="100000">
                                          <p:val>
                                            <p:strVal val="#ppt_x"/>
                                          </p:val>
                                        </p:tav>
                                      </p:tavLst>
                                    </p:anim>
                                    <p:anim calcmode="lin" valueType="num">
                                      <p:cBhvr additive="base">
                                        <p:cTn id="8" dur="750" fill="hold"/>
                                        <p:tgtEl>
                                          <p:spTgt spid="1049429"/>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61"/>
                                        </p:tgtEl>
                                        <p:attrNameLst>
                                          <p:attrName>style.visibility</p:attrName>
                                        </p:attrNameLst>
                                      </p:cBhvr>
                                      <p:to>
                                        <p:strVal val="visible"/>
                                      </p:to>
                                    </p:set>
                                    <p:anim calcmode="lin" valueType="num">
                                      <p:cBhvr additive="base">
                                        <p:cTn id="11" dur="750" fill="hold"/>
                                        <p:tgtEl>
                                          <p:spTgt spid="2097461"/>
                                        </p:tgtEl>
                                        <p:attrNameLst>
                                          <p:attrName>ppt_x</p:attrName>
                                        </p:attrNameLst>
                                      </p:cBhvr>
                                      <p:tavLst>
                                        <p:tav tm="0">
                                          <p:val>
                                            <p:strVal val="1+#ppt_w/2"/>
                                          </p:val>
                                        </p:tav>
                                        <p:tav tm="100000">
                                          <p:val>
                                            <p:strVal val="#ppt_x"/>
                                          </p:val>
                                        </p:tav>
                                      </p:tavLst>
                                    </p:anim>
                                    <p:anim calcmode="lin" valueType="num">
                                      <p:cBhvr additive="base">
                                        <p:cTn id="12" dur="750" fill="hold"/>
                                        <p:tgtEl>
                                          <p:spTgt spid="209746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431"/>
                                        </p:tgtEl>
                                        <p:attrNameLst>
                                          <p:attrName>style.visibility</p:attrName>
                                        </p:attrNameLst>
                                      </p:cBhvr>
                                      <p:to>
                                        <p:strVal val="visible"/>
                                      </p:to>
                                    </p:set>
                                    <p:anim calcmode="lin" valueType="num">
                                      <p:cBhvr additive="base">
                                        <p:cTn id="15" dur="750" fill="hold"/>
                                        <p:tgtEl>
                                          <p:spTgt spid="1049431"/>
                                        </p:tgtEl>
                                        <p:attrNameLst>
                                          <p:attrName>ppt_x</p:attrName>
                                        </p:attrNameLst>
                                      </p:cBhvr>
                                      <p:tavLst>
                                        <p:tav tm="0">
                                          <p:val>
                                            <p:strVal val="1+#ppt_w/2"/>
                                          </p:val>
                                        </p:tav>
                                        <p:tav tm="100000">
                                          <p:val>
                                            <p:strVal val="#ppt_x"/>
                                          </p:val>
                                        </p:tav>
                                      </p:tavLst>
                                    </p:anim>
                                    <p:anim calcmode="lin" valueType="num">
                                      <p:cBhvr additive="base">
                                        <p:cTn id="16" dur="750" fill="hold"/>
                                        <p:tgtEl>
                                          <p:spTgt spid="104943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37"/>
                                        </p:tgtEl>
                                        <p:attrNameLst>
                                          <p:attrName>style.visibility</p:attrName>
                                        </p:attrNameLst>
                                      </p:cBhvr>
                                      <p:to>
                                        <p:strVal val="visible"/>
                                      </p:to>
                                    </p:set>
                                    <p:anim calcmode="lin" valueType="num">
                                      <p:cBhvr additive="base">
                                        <p:cTn id="19" dur="750" fill="hold"/>
                                        <p:tgtEl>
                                          <p:spTgt spid="437"/>
                                        </p:tgtEl>
                                        <p:attrNameLst>
                                          <p:attrName>ppt_x</p:attrName>
                                        </p:attrNameLst>
                                      </p:cBhvr>
                                      <p:tavLst>
                                        <p:tav tm="0">
                                          <p:val>
                                            <p:strVal val="1+#ppt_w/2"/>
                                          </p:val>
                                        </p:tav>
                                        <p:tav tm="100000">
                                          <p:val>
                                            <p:strVal val="#ppt_x"/>
                                          </p:val>
                                        </p:tav>
                                      </p:tavLst>
                                    </p:anim>
                                    <p:anim calcmode="lin" valueType="num">
                                      <p:cBhvr additive="base">
                                        <p:cTn id="20" dur="750" fill="hold"/>
                                        <p:tgtEl>
                                          <p:spTgt spid="437"/>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3145754"/>
                                        </p:tgtEl>
                                        <p:attrNameLst>
                                          <p:attrName>style.visibility</p:attrName>
                                        </p:attrNameLst>
                                      </p:cBhvr>
                                      <p:to>
                                        <p:strVal val="visible"/>
                                      </p:to>
                                    </p:set>
                                    <p:anim calcmode="lin" valueType="num">
                                      <p:cBhvr>
                                        <p:cTn id="23" dur="300" fill="hold"/>
                                        <p:tgtEl>
                                          <p:spTgt spid="3145754"/>
                                        </p:tgtEl>
                                        <p:attrNameLst>
                                          <p:attrName>ppt_w</p:attrName>
                                        </p:attrNameLst>
                                      </p:cBhvr>
                                      <p:tavLst>
                                        <p:tav tm="0">
                                          <p:val>
                                            <p:strVal val="(6*min(max(#ppt_w*#ppt_h,.3),1)-7.4)/-.7*#ppt_w"/>
                                          </p:val>
                                        </p:tav>
                                        <p:tav tm="100000">
                                          <p:val>
                                            <p:strVal val="#ppt_w"/>
                                          </p:val>
                                        </p:tav>
                                      </p:tavLst>
                                    </p:anim>
                                    <p:anim calcmode="lin" valueType="num">
                                      <p:cBhvr>
                                        <p:cTn id="24" dur="300" fill="hold"/>
                                        <p:tgtEl>
                                          <p:spTgt spid="3145754"/>
                                        </p:tgtEl>
                                        <p:attrNameLst>
                                          <p:attrName>ppt_h</p:attrName>
                                        </p:attrNameLst>
                                      </p:cBhvr>
                                      <p:tavLst>
                                        <p:tav tm="0">
                                          <p:val>
                                            <p:strVal val="(6*min(max(#ppt_w*#ppt_h,.3),1)-7.4)/-.7*#ppt_h"/>
                                          </p:val>
                                        </p:tav>
                                        <p:tav tm="100000">
                                          <p:val>
                                            <p:strVal val="#ppt_h"/>
                                          </p:val>
                                        </p:tav>
                                      </p:tavLst>
                                    </p:anim>
                                    <p:anim calcmode="lin" valueType="num">
                                      <p:cBhvr>
                                        <p:cTn id="25" dur="300" fill="hold"/>
                                        <p:tgtEl>
                                          <p:spTgt spid="3145754"/>
                                        </p:tgtEl>
                                        <p:attrNameLst>
                                          <p:attrName>ppt_x</p:attrName>
                                        </p:attrNameLst>
                                      </p:cBhvr>
                                      <p:tavLst>
                                        <p:tav tm="0">
                                          <p:val>
                                            <p:fltVal val="0.500000"/>
                                          </p:val>
                                        </p:tav>
                                        <p:tav tm="100000">
                                          <p:val>
                                            <p:strVal val="#ppt_x"/>
                                          </p:val>
                                        </p:tav>
                                      </p:tavLst>
                                    </p:anim>
                                    <p:anim calcmode="lin" valueType="num">
                                      <p:cBhvr>
                                        <p:cTn id="26" dur="300" fill="hold"/>
                                        <p:tgtEl>
                                          <p:spTgt spid="314575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矩形 1049438"/>
          <p:cNvSpPr/>
          <p:nvPr/>
        </p:nvSpPr>
        <p:spPr>
          <a:xfrm>
            <a:off x="6800850" y="1662113"/>
            <a:ext cx="2571750"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②气瓶安全</a:t>
            </a:r>
            <a:endParaRPr lang="zh-CN" altLang="zh-CN" dirty="0">
              <a:latin typeface="Calibri" panose="020F0502020204030204" pitchFamily="34" charset="0"/>
              <a:ea typeface="宋体" panose="02010600030101010101" pitchFamily="2" charset="-122"/>
            </a:endParaRPr>
          </a:p>
        </p:txBody>
      </p:sp>
      <p:sp>
        <p:nvSpPr>
          <p:cNvPr id="1049441" name="矩形 1049440"/>
          <p:cNvSpPr/>
          <p:nvPr/>
        </p:nvSpPr>
        <p:spPr>
          <a:xfrm>
            <a:off x="6704013" y="2222500"/>
            <a:ext cx="276542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8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其他气瓶</a:t>
            </a:r>
            <a:endParaRPr lang="zh-CN" altLang="zh-CN" dirty="0">
              <a:latin typeface="Calibri" panose="020F0502020204030204" pitchFamily="34" charset="0"/>
              <a:ea typeface="宋体" panose="02010600030101010101" pitchFamily="2" charset="-122"/>
            </a:endParaRPr>
          </a:p>
        </p:txBody>
      </p:sp>
      <p:pic>
        <p:nvPicPr>
          <p:cNvPr id="2097467" name="图片 2097466"/>
          <p:cNvPicPr>
            <a:picLocks noChangeAspect="1"/>
          </p:cNvPicPr>
          <p:nvPr/>
        </p:nvPicPr>
        <p:blipFill>
          <a:blip r:embed="rId1"/>
          <a:stretch>
            <a:fillRect/>
          </a:stretch>
        </p:blipFill>
        <p:spPr>
          <a:xfrm>
            <a:off x="6827838" y="2908300"/>
            <a:ext cx="365125" cy="30163"/>
          </a:xfrm>
          <a:prstGeom prst="rect">
            <a:avLst/>
          </a:prstGeom>
          <a:noFill/>
          <a:ln w="9525">
            <a:noFill/>
          </a:ln>
        </p:spPr>
      </p:pic>
      <p:sp>
        <p:nvSpPr>
          <p:cNvPr id="1049443" name="矩形 1049442"/>
          <p:cNvSpPr/>
          <p:nvPr/>
        </p:nvSpPr>
        <p:spPr>
          <a:xfrm>
            <a:off x="5954713" y="2914650"/>
            <a:ext cx="5621337" cy="2968625"/>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严禁将压缩氧用来通风换气，更不得代替压缩空气进行吹扫作业。</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搬运气瓶时，严禁暴力操作，忌滚动。</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氧气瓶各个接口严禁沾染油脂，尤其注意装卸减压阀、开关阀门、安装软管时，手、工具不得有油污。</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00B0F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rPr>
              <a:t>各种气瓶软管不得混用，氧气胶管颜色为蓝色、乙炔气胶管颜色为红色、液化石油气胶管颜色为橙色。一侧红色一侧橙色的胶管为乙炔、液化石油气共用胶管。</a:t>
            </a:r>
            <a:endParaRPr lang="zh-CN" altLang="zh-CN" dirty="0">
              <a:latin typeface="Calibri" panose="020F0502020204030204" pitchFamily="34" charset="0"/>
              <a:ea typeface="宋体" panose="02010600030101010101" pitchFamily="2" charset="-122"/>
            </a:endParaRPr>
          </a:p>
        </p:txBody>
      </p:sp>
      <p:cxnSp>
        <p:nvCxnSpPr>
          <p:cNvPr id="3145756" name="直接箭头连接符 3145755"/>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43014" name="矩形 1049444"/>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3015" name="矩形 1049446"/>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3</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、危化品安全</a:t>
            </a:r>
            <a:endParaRPr lang="zh-CN" altLang="zh-CN" dirty="0">
              <a:latin typeface="Calibri" panose="020F0502020204030204" pitchFamily="34" charset="0"/>
              <a:ea typeface="宋体" panose="02010600030101010101" pitchFamily="2" charset="-122"/>
            </a:endParaRPr>
          </a:p>
        </p:txBody>
      </p:sp>
      <p:grpSp>
        <p:nvGrpSpPr>
          <p:cNvPr id="441" name="组合 440"/>
          <p:cNvGrpSpPr/>
          <p:nvPr/>
        </p:nvGrpSpPr>
        <p:grpSpPr>
          <a:xfrm>
            <a:off x="55563" y="2590800"/>
            <a:ext cx="5613400" cy="3071813"/>
            <a:chOff x="35" y="1632"/>
            <a:chExt cx="3536" cy="1935"/>
          </a:xfrm>
        </p:grpSpPr>
        <p:pic>
          <p:nvPicPr>
            <p:cNvPr id="43017" name="图片 2097468"/>
            <p:cNvPicPr>
              <a:picLocks noChangeAspect="1"/>
            </p:cNvPicPr>
            <p:nvPr/>
          </p:nvPicPr>
          <p:blipFill>
            <a:blip r:embed="rId2"/>
            <a:stretch>
              <a:fillRect/>
            </a:stretch>
          </p:blipFill>
          <p:spPr>
            <a:xfrm>
              <a:off x="35" y="1632"/>
              <a:ext cx="3536" cy="1935"/>
            </a:xfrm>
            <a:prstGeom prst="rect">
              <a:avLst/>
            </a:prstGeom>
            <a:noFill/>
            <a:ln w="9525">
              <a:noFill/>
            </a:ln>
          </p:spPr>
        </p:pic>
        <p:sp>
          <p:nvSpPr>
            <p:cNvPr id="43018" name="矩形 1049448"/>
            <p:cNvSpPr/>
            <p:nvPr/>
          </p:nvSpPr>
          <p:spPr>
            <a:xfrm>
              <a:off x="42" y="1640"/>
              <a:ext cx="3516" cy="1917"/>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pic>
        <p:nvPicPr>
          <p:cNvPr id="43019" name="图片 2097470"/>
          <p:cNvPicPr>
            <a:picLocks noChangeAspect="1"/>
          </p:cNvPicPr>
          <p:nvPr/>
        </p:nvPicPr>
        <p:blipFill>
          <a:blip r:embed="rId3"/>
          <a:stretch>
            <a:fillRect/>
          </a:stretch>
        </p:blipFill>
        <p:spPr>
          <a:xfrm>
            <a:off x="1144588" y="2743200"/>
            <a:ext cx="3094037" cy="26876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
                                  </p:stCondLst>
                                  <p:childTnLst>
                                    <p:set>
                                      <p:cBhvr>
                                        <p:cTn id="6" dur="1" fill="hold">
                                          <p:stCondLst>
                                            <p:cond delay="0"/>
                                          </p:stCondLst>
                                        </p:cTn>
                                        <p:tgtEl>
                                          <p:spTgt spid="1049441"/>
                                        </p:tgtEl>
                                        <p:attrNameLst>
                                          <p:attrName>style.visibility</p:attrName>
                                        </p:attrNameLst>
                                      </p:cBhvr>
                                      <p:to>
                                        <p:strVal val="visible"/>
                                      </p:to>
                                    </p:set>
                                    <p:anim calcmode="lin" valueType="num">
                                      <p:cBhvr additive="base">
                                        <p:cTn id="7" dur="750" fill="hold"/>
                                        <p:tgtEl>
                                          <p:spTgt spid="1049441"/>
                                        </p:tgtEl>
                                        <p:attrNameLst>
                                          <p:attrName>ppt_x</p:attrName>
                                        </p:attrNameLst>
                                      </p:cBhvr>
                                      <p:tavLst>
                                        <p:tav tm="0">
                                          <p:val>
                                            <p:strVal val="1+#ppt_w/2"/>
                                          </p:val>
                                        </p:tav>
                                        <p:tav tm="100000">
                                          <p:val>
                                            <p:strVal val="#ppt_x"/>
                                          </p:val>
                                        </p:tav>
                                      </p:tavLst>
                                    </p:anim>
                                    <p:anim calcmode="lin" valueType="num">
                                      <p:cBhvr additive="base">
                                        <p:cTn id="8" dur="750" fill="hold"/>
                                        <p:tgtEl>
                                          <p:spTgt spid="104944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
                                  </p:stCondLst>
                                  <p:childTnLst>
                                    <p:set>
                                      <p:cBhvr>
                                        <p:cTn id="10" dur="1" fill="hold">
                                          <p:stCondLst>
                                            <p:cond delay="0"/>
                                          </p:stCondLst>
                                        </p:cTn>
                                        <p:tgtEl>
                                          <p:spTgt spid="2097467"/>
                                        </p:tgtEl>
                                        <p:attrNameLst>
                                          <p:attrName>style.visibility</p:attrName>
                                        </p:attrNameLst>
                                      </p:cBhvr>
                                      <p:to>
                                        <p:strVal val="visible"/>
                                      </p:to>
                                    </p:set>
                                    <p:anim calcmode="lin" valueType="num">
                                      <p:cBhvr additive="base">
                                        <p:cTn id="11" dur="750" fill="hold"/>
                                        <p:tgtEl>
                                          <p:spTgt spid="2097467"/>
                                        </p:tgtEl>
                                        <p:attrNameLst>
                                          <p:attrName>ppt_x</p:attrName>
                                        </p:attrNameLst>
                                      </p:cBhvr>
                                      <p:tavLst>
                                        <p:tav tm="0">
                                          <p:val>
                                            <p:strVal val="1+#ppt_w/2"/>
                                          </p:val>
                                        </p:tav>
                                        <p:tav tm="100000">
                                          <p:val>
                                            <p:strVal val="#ppt_x"/>
                                          </p:val>
                                        </p:tav>
                                      </p:tavLst>
                                    </p:anim>
                                    <p:anim calcmode="lin" valueType="num">
                                      <p:cBhvr additive="base">
                                        <p:cTn id="12" dur="750" fill="hold"/>
                                        <p:tgtEl>
                                          <p:spTgt spid="209746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049443"/>
                                        </p:tgtEl>
                                        <p:attrNameLst>
                                          <p:attrName>style.visibility</p:attrName>
                                        </p:attrNameLst>
                                      </p:cBhvr>
                                      <p:to>
                                        <p:strVal val="visible"/>
                                      </p:to>
                                    </p:set>
                                    <p:anim calcmode="lin" valueType="num">
                                      <p:cBhvr additive="base">
                                        <p:cTn id="15" dur="750" fill="hold"/>
                                        <p:tgtEl>
                                          <p:spTgt spid="1049443"/>
                                        </p:tgtEl>
                                        <p:attrNameLst>
                                          <p:attrName>ppt_x</p:attrName>
                                        </p:attrNameLst>
                                      </p:cBhvr>
                                      <p:tavLst>
                                        <p:tav tm="0">
                                          <p:val>
                                            <p:strVal val="1+#ppt_w/2"/>
                                          </p:val>
                                        </p:tav>
                                        <p:tav tm="100000">
                                          <p:val>
                                            <p:strVal val="#ppt_x"/>
                                          </p:val>
                                        </p:tav>
                                      </p:tavLst>
                                    </p:anim>
                                    <p:anim calcmode="lin" valueType="num">
                                      <p:cBhvr additive="base">
                                        <p:cTn id="16" dur="750" fill="hold"/>
                                        <p:tgtEl>
                                          <p:spTgt spid="104944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441"/>
                                        </p:tgtEl>
                                        <p:attrNameLst>
                                          <p:attrName>style.visibility</p:attrName>
                                        </p:attrNameLst>
                                      </p:cBhvr>
                                      <p:to>
                                        <p:strVal val="visible"/>
                                      </p:to>
                                    </p:set>
                                    <p:anim calcmode="lin" valueType="num">
                                      <p:cBhvr additive="base">
                                        <p:cTn id="19" dur="750" fill="hold"/>
                                        <p:tgtEl>
                                          <p:spTgt spid="441"/>
                                        </p:tgtEl>
                                        <p:attrNameLst>
                                          <p:attrName>ppt_x</p:attrName>
                                        </p:attrNameLst>
                                      </p:cBhvr>
                                      <p:tavLst>
                                        <p:tav tm="0">
                                          <p:val>
                                            <p:strVal val="1+#ppt_w/2"/>
                                          </p:val>
                                        </p:tav>
                                        <p:tav tm="100000">
                                          <p:val>
                                            <p:strVal val="#ppt_x"/>
                                          </p:val>
                                        </p:tav>
                                      </p:tavLst>
                                    </p:anim>
                                    <p:anim calcmode="lin" valueType="num">
                                      <p:cBhvr additive="base">
                                        <p:cTn id="20" dur="750" fill="hold"/>
                                        <p:tgtEl>
                                          <p:spTgt spid="441"/>
                                        </p:tgtEl>
                                        <p:attrNameLst>
                                          <p:attrName>ppt_y</p:attrName>
                                        </p:attrNameLst>
                                      </p:cBhvr>
                                      <p:tavLst>
                                        <p:tav tm="0">
                                          <p:val>
                                            <p:strVal val="#ppt_y"/>
                                          </p:val>
                                        </p:tav>
                                        <p:tav tm="100000">
                                          <p:val>
                                            <p:strVal val="#ppt_y"/>
                                          </p:val>
                                        </p:tav>
                                      </p:tavLst>
                                    </p:anim>
                                  </p:childTnLst>
                                </p:cTn>
                              </p:par>
                              <p:par>
                                <p:cTn id="21" presetID="23" presetClass="entr" presetSubtype="36" fill="hold" nodeType="withEffect">
                                  <p:stCondLst>
                                    <p:cond delay="750"/>
                                  </p:stCondLst>
                                  <p:childTnLst>
                                    <p:set>
                                      <p:cBhvr>
                                        <p:cTn id="22" dur="1" fill="hold">
                                          <p:stCondLst>
                                            <p:cond delay="0"/>
                                          </p:stCondLst>
                                        </p:cTn>
                                        <p:tgtEl>
                                          <p:spTgt spid="3145756"/>
                                        </p:tgtEl>
                                        <p:attrNameLst>
                                          <p:attrName>style.visibility</p:attrName>
                                        </p:attrNameLst>
                                      </p:cBhvr>
                                      <p:to>
                                        <p:strVal val="visible"/>
                                      </p:to>
                                    </p:set>
                                    <p:anim calcmode="lin" valueType="num">
                                      <p:cBhvr>
                                        <p:cTn id="23" dur="300" fill="hold"/>
                                        <p:tgtEl>
                                          <p:spTgt spid="3145756"/>
                                        </p:tgtEl>
                                        <p:attrNameLst>
                                          <p:attrName>ppt_w</p:attrName>
                                        </p:attrNameLst>
                                      </p:cBhvr>
                                      <p:tavLst>
                                        <p:tav tm="0">
                                          <p:val>
                                            <p:strVal val="(6*min(max(#ppt_w*#ppt_h,.3),1)-7.4)/-.7*#ppt_w"/>
                                          </p:val>
                                        </p:tav>
                                        <p:tav tm="100000">
                                          <p:val>
                                            <p:strVal val="#ppt_w"/>
                                          </p:val>
                                        </p:tav>
                                      </p:tavLst>
                                    </p:anim>
                                    <p:anim calcmode="lin" valueType="num">
                                      <p:cBhvr>
                                        <p:cTn id="24" dur="300" fill="hold"/>
                                        <p:tgtEl>
                                          <p:spTgt spid="3145756"/>
                                        </p:tgtEl>
                                        <p:attrNameLst>
                                          <p:attrName>ppt_h</p:attrName>
                                        </p:attrNameLst>
                                      </p:cBhvr>
                                      <p:tavLst>
                                        <p:tav tm="0">
                                          <p:val>
                                            <p:strVal val="(6*min(max(#ppt_w*#ppt_h,.3),1)-7.4)/-.7*#ppt_h"/>
                                          </p:val>
                                        </p:tav>
                                        <p:tav tm="100000">
                                          <p:val>
                                            <p:strVal val="#ppt_h"/>
                                          </p:val>
                                        </p:tav>
                                      </p:tavLst>
                                    </p:anim>
                                    <p:anim calcmode="lin" valueType="num">
                                      <p:cBhvr>
                                        <p:cTn id="25" dur="300" fill="hold"/>
                                        <p:tgtEl>
                                          <p:spTgt spid="3145756"/>
                                        </p:tgtEl>
                                        <p:attrNameLst>
                                          <p:attrName>ppt_x</p:attrName>
                                        </p:attrNameLst>
                                      </p:cBhvr>
                                      <p:tavLst>
                                        <p:tav tm="0">
                                          <p:val>
                                            <p:fltVal val="0.500000"/>
                                          </p:val>
                                        </p:tav>
                                        <p:tav tm="100000">
                                          <p:val>
                                            <p:strVal val="#ppt_x"/>
                                          </p:val>
                                        </p:tav>
                                      </p:tavLst>
                                    </p:anim>
                                    <p:anim calcmode="lin" valueType="num">
                                      <p:cBhvr>
                                        <p:cTn id="26" dur="300" fill="hold"/>
                                        <p:tgtEl>
                                          <p:spTgt spid="3145756"/>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3145758" name="直接箭头连接符 3145757"/>
          <p:cNvCxnSpPr/>
          <p:nvPr/>
        </p:nvCxnSpPr>
        <p:spPr>
          <a:xfrm>
            <a:off x="10655300" y="5853113"/>
            <a:ext cx="433388" cy="0"/>
          </a:xfrm>
          <a:prstGeom prst="straightConnector1">
            <a:avLst/>
          </a:prstGeom>
          <a:ln w="28575" cap="flat" cmpd="sng">
            <a:solidFill>
              <a:srgbClr val="FFFFFF"/>
            </a:solidFill>
            <a:prstDash val="solid"/>
            <a:round/>
            <a:headEnd type="none" w="med" len="med"/>
            <a:tailEnd type="triangle" w="med" len="med"/>
          </a:ln>
        </p:spPr>
      </p:cxnSp>
      <p:sp>
        <p:nvSpPr>
          <p:cNvPr id="44034" name="矩形 1049450"/>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4035" name="矩形 1049452"/>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pic>
        <p:nvPicPr>
          <p:cNvPr id="44036" name="图片 2097472"/>
          <p:cNvPicPr>
            <a:picLocks noChangeAspect="1"/>
          </p:cNvPicPr>
          <p:nvPr/>
        </p:nvPicPr>
        <p:blipFill>
          <a:blip r:embed="rId1"/>
          <a:stretch>
            <a:fillRect/>
          </a:stretch>
        </p:blipFill>
        <p:spPr>
          <a:xfrm>
            <a:off x="2781300" y="1576388"/>
            <a:ext cx="6840538" cy="4433887"/>
          </a:xfrm>
          <a:prstGeom prst="rect">
            <a:avLst/>
          </a:prstGeom>
          <a:noFill/>
          <a:ln w="9525">
            <a:noFill/>
          </a:ln>
        </p:spPr>
      </p:pic>
      <p:sp>
        <p:nvSpPr>
          <p:cNvPr id="44037" name="矩形 1049454"/>
          <p:cNvSpPr/>
          <p:nvPr/>
        </p:nvSpPr>
        <p:spPr>
          <a:xfrm>
            <a:off x="4416425" y="6121400"/>
            <a:ext cx="3786188" cy="398463"/>
          </a:xfrm>
          <a:prstGeom prst="rect">
            <a:avLst/>
          </a:prstGeom>
          <a:noFill/>
          <a:ln w="9525">
            <a:noFill/>
          </a:ln>
        </p:spPr>
        <p:txBody>
          <a:bodyPr lIns="91440" tIns="45720" rIns="91440" bIns="45720" anchor="t" anchorCtr="0">
            <a:spAutoFit/>
          </a:bodyPr>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隐患险于明火，防范胜于救灾！</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750"/>
                                  </p:stCondLst>
                                  <p:childTnLst>
                                    <p:set>
                                      <p:cBhvr>
                                        <p:cTn id="6" dur="1" fill="hold">
                                          <p:stCondLst>
                                            <p:cond delay="0"/>
                                          </p:stCondLst>
                                        </p:cTn>
                                        <p:tgtEl>
                                          <p:spTgt spid="3145758"/>
                                        </p:tgtEl>
                                        <p:attrNameLst>
                                          <p:attrName>style.visibility</p:attrName>
                                        </p:attrNameLst>
                                      </p:cBhvr>
                                      <p:to>
                                        <p:strVal val="visible"/>
                                      </p:to>
                                    </p:set>
                                    <p:anim calcmode="lin" valueType="num">
                                      <p:cBhvr>
                                        <p:cTn id="7" dur="300" fill="hold"/>
                                        <p:tgtEl>
                                          <p:spTgt spid="3145758"/>
                                        </p:tgtEl>
                                        <p:attrNameLst>
                                          <p:attrName>ppt_w</p:attrName>
                                        </p:attrNameLst>
                                      </p:cBhvr>
                                      <p:tavLst>
                                        <p:tav tm="0">
                                          <p:val>
                                            <p:strVal val="(6*min(max(#ppt_w*#ppt_h,.3),1)-7.4)/-.7*#ppt_w"/>
                                          </p:val>
                                        </p:tav>
                                        <p:tav tm="100000">
                                          <p:val>
                                            <p:strVal val="#ppt_w"/>
                                          </p:val>
                                        </p:tav>
                                      </p:tavLst>
                                    </p:anim>
                                    <p:anim calcmode="lin" valueType="num">
                                      <p:cBhvr>
                                        <p:cTn id="8" dur="300" fill="hold"/>
                                        <p:tgtEl>
                                          <p:spTgt spid="3145758"/>
                                        </p:tgtEl>
                                        <p:attrNameLst>
                                          <p:attrName>ppt_h</p:attrName>
                                        </p:attrNameLst>
                                      </p:cBhvr>
                                      <p:tavLst>
                                        <p:tav tm="0">
                                          <p:val>
                                            <p:strVal val="(6*min(max(#ppt_w*#ppt_h,.3),1)-7.4)/-.7*#ppt_h"/>
                                          </p:val>
                                        </p:tav>
                                        <p:tav tm="100000">
                                          <p:val>
                                            <p:strVal val="#ppt_h"/>
                                          </p:val>
                                        </p:tav>
                                      </p:tavLst>
                                    </p:anim>
                                    <p:anim calcmode="lin" valueType="num">
                                      <p:cBhvr>
                                        <p:cTn id="9" dur="300" fill="hold"/>
                                        <p:tgtEl>
                                          <p:spTgt spid="3145758"/>
                                        </p:tgtEl>
                                        <p:attrNameLst>
                                          <p:attrName>ppt_x</p:attrName>
                                        </p:attrNameLst>
                                      </p:cBhvr>
                                      <p:tavLst>
                                        <p:tav tm="0">
                                          <p:val>
                                            <p:fltVal val="0.500000"/>
                                          </p:val>
                                        </p:tav>
                                        <p:tav tm="100000">
                                          <p:val>
                                            <p:strVal val="#ppt_x"/>
                                          </p:val>
                                        </p:tav>
                                      </p:tavLst>
                                    </p:anim>
                                    <p:anim calcmode="lin" valueType="num">
                                      <p:cBhvr>
                                        <p:cTn id="10" dur="300" fill="hold"/>
                                        <p:tgtEl>
                                          <p:spTgt spid="314575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矩形 1049456"/>
          <p:cNvSpPr/>
          <p:nvPr/>
        </p:nvSpPr>
        <p:spPr>
          <a:xfrm>
            <a:off x="2166938" y="1714500"/>
            <a:ext cx="3714750"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FF0000"/>
                </a:solidFill>
                <a:latin typeface="微软雅黑" panose="020B0503020204020204" pitchFamily="34" charset="-122"/>
                <a:ea typeface="微软雅黑" panose="020B0503020204020204" pitchFamily="34" charset="-122"/>
              </a:rPr>
              <a:t>燃烧的三要素</a:t>
            </a:r>
            <a:endParaRPr lang="zh-CN" altLang="zh-CN" dirty="0">
              <a:latin typeface="Calibri" panose="020F0502020204030204" pitchFamily="34" charset="0"/>
              <a:ea typeface="宋体" panose="02010600030101010101" pitchFamily="2" charset="-122"/>
            </a:endParaRPr>
          </a:p>
        </p:txBody>
      </p:sp>
      <p:sp>
        <p:nvSpPr>
          <p:cNvPr id="45058" name="椭圆 1049458"/>
          <p:cNvSpPr/>
          <p:nvPr/>
        </p:nvSpPr>
        <p:spPr>
          <a:xfrm>
            <a:off x="5095875" y="1785938"/>
            <a:ext cx="1676400" cy="1828800"/>
          </a:xfrm>
          <a:prstGeom prst="ellipse">
            <a:avLst/>
          </a:prstGeom>
          <a:solidFill>
            <a:srgbClr val="800080">
              <a:alpha val="50195"/>
            </a:srgbClr>
          </a:solidFill>
          <a:ln w="9525"/>
          <a:scene3d>
            <a:camera prst="legacyPerspectiveBottom">
              <a:rot lat="0" lon="0" rev="0"/>
            </a:camera>
            <a:lightRig rig="legacyFlat3" dir="t"/>
          </a:scene3d>
          <a:sp3d extrusionH="860400" prstMaterial="legacyMatte">
            <a:bevelT w="13500" h="13500" prst="angle"/>
            <a:bevelB w="13500" h="13500" prst="angle"/>
            <a:extrusionClr>
              <a:srgbClr val="800080"/>
            </a:extrusionClr>
          </a:sp3d>
        </p:spPr>
        <p:txBody>
          <a:bodyPr wrap="none" lIns="91440" tIns="45720" rIns="91440" bIns="45720" anchor="t" anchorCtr="0">
            <a:flatTx/>
          </a:bodyPr>
          <a:p>
            <a:pPr algn="ctr">
              <a:spcBef>
                <a:spcPct val="20000"/>
              </a:spcBef>
              <a:buSzPct val="100000"/>
            </a:pPr>
            <a:endParaRPr lang="en-US" altLang="zh-CN" sz="3600" dirty="0">
              <a:solidFill>
                <a:srgbClr val="1F497D"/>
              </a:solidFill>
              <a:latin typeface="Times New Roman" panose="02020603050405020304" pitchFamily="18" charset="0"/>
              <a:ea typeface="宋体" panose="02010600030101010101" pitchFamily="2" charset="-122"/>
            </a:endParaRPr>
          </a:p>
          <a:p>
            <a:pPr algn="ctr">
              <a:spcBef>
                <a:spcPct val="20000"/>
              </a:spcBef>
              <a:buSzPct val="100000"/>
            </a:pPr>
            <a:r>
              <a:rPr lang="zh-CN" altLang="en-US" sz="2400" b="1" dirty="0">
                <a:solidFill>
                  <a:srgbClr val="002060"/>
                </a:solidFill>
                <a:latin typeface="微软雅黑" panose="020B0503020204020204" pitchFamily="34" charset="-122"/>
                <a:ea typeface="微软雅黑" panose="020B0503020204020204" pitchFamily="34" charset="-122"/>
              </a:rPr>
              <a:t>可燃物</a:t>
            </a:r>
            <a:endParaRPr lang="zh-CN" altLang="zh-CN" dirty="0">
              <a:latin typeface="Calibri" panose="020F0502020204030204" pitchFamily="34" charset="0"/>
              <a:ea typeface="宋体" panose="02010600030101010101" pitchFamily="2" charset="-122"/>
            </a:endParaRPr>
          </a:p>
          <a:p>
            <a:pPr algn="ctr">
              <a:spcBef>
                <a:spcPct val="20000"/>
              </a:spcBef>
              <a:buSzPct val="100000"/>
            </a:pPr>
            <a:endParaRPr lang="en-US" altLang="zh-CN" sz="2400" dirty="0">
              <a:solidFill>
                <a:srgbClr val="1F497D"/>
              </a:solidFill>
              <a:latin typeface="Times New Roman" panose="02020603050405020304" pitchFamily="18" charset="0"/>
              <a:ea typeface="宋体" panose="02010600030101010101" pitchFamily="2" charset="-122"/>
            </a:endParaRPr>
          </a:p>
        </p:txBody>
      </p:sp>
      <p:sp>
        <p:nvSpPr>
          <p:cNvPr id="45059" name="椭圆 1049460"/>
          <p:cNvSpPr/>
          <p:nvPr/>
        </p:nvSpPr>
        <p:spPr>
          <a:xfrm>
            <a:off x="3738563" y="3500438"/>
            <a:ext cx="1676400" cy="1828800"/>
          </a:xfrm>
          <a:prstGeom prst="ellipse">
            <a:avLst/>
          </a:prstGeom>
          <a:solidFill>
            <a:srgbClr val="CCFF33"/>
          </a:solidFill>
          <a:ln w="9525"/>
          <a:scene3d>
            <a:camera prst="legacyObliqueTopRight">
              <a:rot lat="0" lon="0" rev="0"/>
            </a:camera>
            <a:lightRig rig="legacyFlat3" dir="b"/>
          </a:scene3d>
          <a:sp3d extrusionH="403200" prstMaterial="legacyMatte">
            <a:bevelT w="13500" h="13500" prst="angle"/>
            <a:bevelB w="13500" h="13500" prst="angle"/>
            <a:extrusionClr>
              <a:srgbClr val="CCFF33"/>
            </a:extrusionClr>
          </a:sp3d>
        </p:spPr>
        <p:txBody>
          <a:bodyPr wrap="none" lIns="91440" tIns="45720" rIns="91440" bIns="45720" anchor="ctr" anchorCtr="0">
            <a:flatTx/>
          </a:bodyPr>
          <a:p>
            <a:pPr algn="ctr">
              <a:spcBef>
                <a:spcPct val="20000"/>
              </a:spcBef>
              <a:buSzPct val="100000"/>
            </a:pPr>
            <a:r>
              <a:rPr lang="zh-CN" altLang="en-US" sz="2400" b="1" dirty="0">
                <a:solidFill>
                  <a:srgbClr val="C00000"/>
                </a:solidFill>
                <a:latin typeface="微软雅黑" panose="020B0503020204020204" pitchFamily="34" charset="-122"/>
                <a:ea typeface="微软雅黑" panose="020B0503020204020204" pitchFamily="34" charset="-122"/>
              </a:rPr>
              <a:t>助燃物</a:t>
            </a:r>
            <a:endParaRPr lang="zh-CN" altLang="zh-CN" dirty="0">
              <a:latin typeface="Calibri" panose="020F0502020204030204" pitchFamily="34" charset="0"/>
              <a:ea typeface="宋体" panose="02010600030101010101" pitchFamily="2" charset="-122"/>
            </a:endParaRPr>
          </a:p>
        </p:txBody>
      </p:sp>
      <p:sp>
        <p:nvSpPr>
          <p:cNvPr id="45060" name="椭圆 1049462"/>
          <p:cNvSpPr/>
          <p:nvPr/>
        </p:nvSpPr>
        <p:spPr>
          <a:xfrm>
            <a:off x="6238875" y="3500438"/>
            <a:ext cx="1738313" cy="1751012"/>
          </a:xfrm>
          <a:prstGeom prst="ellipse">
            <a:avLst/>
          </a:prstGeom>
          <a:solidFill>
            <a:srgbClr val="4F81BD"/>
          </a:solidFill>
          <a:ln w="9525"/>
          <a:scene3d>
            <a:camera prst="legacyPerspectiveTopRight">
              <a:rot lat="0" lon="0" rev="0"/>
            </a:camera>
            <a:lightRig rig="legacyFlat3" dir="b"/>
          </a:scene3d>
          <a:sp3d extrusionH="860400" prstMaterial="legacyMatte">
            <a:bevelT w="13500" h="13500" prst="angle"/>
            <a:bevelB w="13500" h="13500" prst="angle"/>
            <a:extrusionClr>
              <a:srgbClr val="4F81BD"/>
            </a:extrusionClr>
          </a:sp3d>
        </p:spPr>
        <p:txBody>
          <a:bodyPr lIns="91440" tIns="45720" rIns="91440" bIns="45720" anchor="t" anchorCtr="0">
            <a:flatTx/>
          </a:bodyPr>
          <a:p>
            <a:pPr marL="342900">
              <a:spcBef>
                <a:spcPct val="20000"/>
              </a:spcBef>
              <a:buSzPct val="100000"/>
            </a:pPr>
            <a:endParaRPr lang="en-US" altLang="zh-CN" sz="2400" dirty="0">
              <a:latin typeface="Calibri" panose="020F0502020204030204" pitchFamily="34" charset="0"/>
              <a:ea typeface="宋体" panose="02010600030101010101" pitchFamily="2" charset="-122"/>
            </a:endParaRPr>
          </a:p>
          <a:p>
            <a:pPr marL="342900">
              <a:spcBef>
                <a:spcPct val="20000"/>
              </a:spcBef>
              <a:buSzPct val="100000"/>
            </a:pPr>
            <a:r>
              <a:rPr lang="zh-CN" altLang="en-US" sz="2400" b="1" dirty="0">
                <a:solidFill>
                  <a:srgbClr val="FFFF00"/>
                </a:solidFill>
                <a:latin typeface="微软雅黑" panose="020B0503020204020204" pitchFamily="34" charset="-122"/>
                <a:ea typeface="微软雅黑" panose="020B0503020204020204" pitchFamily="34" charset="-122"/>
              </a:rPr>
              <a:t> 着火源</a:t>
            </a:r>
            <a:endParaRPr lang="zh-CN" altLang="zh-CN" dirty="0">
              <a:latin typeface="Calibri" panose="020F0502020204030204" pitchFamily="34" charset="0"/>
              <a:ea typeface="宋体" panose="02010600030101010101" pitchFamily="2" charset="-122"/>
            </a:endParaRPr>
          </a:p>
        </p:txBody>
      </p:sp>
      <p:sp>
        <p:nvSpPr>
          <p:cNvPr id="45061" name="矩形 1049464"/>
          <p:cNvSpPr/>
          <p:nvPr/>
        </p:nvSpPr>
        <p:spPr>
          <a:xfrm>
            <a:off x="6881813" y="1285875"/>
            <a:ext cx="2286000" cy="1322388"/>
          </a:xfrm>
          <a:prstGeom prst="rect">
            <a:avLst/>
          </a:prstGeom>
          <a:noFill/>
          <a:ln w="9525">
            <a:noFill/>
          </a:ln>
        </p:spPr>
        <p:txBody>
          <a:bodyPr lIns="91440" tIns="45720" rIns="91440" bIns="45720" anchor="t" anchorCtr="0">
            <a:spAutoFit/>
          </a:bodyPr>
          <a:p>
            <a:pPr>
              <a:buSzPct val="100000"/>
            </a:pPr>
            <a:r>
              <a:rPr lang="zh-CN" altLang="en-US" sz="2000" b="1" dirty="0">
                <a:solidFill>
                  <a:srgbClr val="7030A0"/>
                </a:solidFill>
                <a:latin typeface="微软雅黑" panose="020B0503020204020204" pitchFamily="34" charset="-122"/>
                <a:ea typeface="微软雅黑" panose="020B0503020204020204" pitchFamily="34" charset="-122"/>
              </a:rPr>
              <a:t>可燃物：凡是能与空气中氧或其它氧化 剂起化学反应的物质为可燃物</a:t>
            </a:r>
            <a:endParaRPr lang="zh-CN" altLang="zh-CN" dirty="0">
              <a:latin typeface="Calibri" panose="020F0502020204030204" pitchFamily="34" charset="0"/>
              <a:ea typeface="宋体" panose="02010600030101010101" pitchFamily="2" charset="-122"/>
            </a:endParaRPr>
          </a:p>
        </p:txBody>
      </p:sp>
      <p:sp>
        <p:nvSpPr>
          <p:cNvPr id="45062" name="矩形 1049466"/>
          <p:cNvSpPr/>
          <p:nvPr/>
        </p:nvSpPr>
        <p:spPr>
          <a:xfrm>
            <a:off x="7881938" y="4929188"/>
            <a:ext cx="2786062" cy="1630362"/>
          </a:xfrm>
          <a:prstGeom prst="rect">
            <a:avLst/>
          </a:prstGeom>
          <a:noFill/>
          <a:ln w="9525">
            <a:noFill/>
          </a:ln>
        </p:spPr>
        <p:txBody>
          <a:bodyPr lIns="91440" tIns="45720" rIns="91440" bIns="45720" anchor="t" anchorCtr="0">
            <a:spAutoFit/>
          </a:bodyPr>
          <a:p>
            <a:pPr>
              <a:buSzPct val="100000"/>
            </a:pPr>
            <a:r>
              <a:rPr lang="zh-CN" altLang="en-US" sz="2000" b="1" dirty="0">
                <a:solidFill>
                  <a:srgbClr val="002060"/>
                </a:solidFill>
                <a:latin typeface="微软雅黑" panose="020B0503020204020204" pitchFamily="34" charset="-122"/>
                <a:ea typeface="微软雅黑" panose="020B0503020204020204" pitchFamily="34" charset="-122"/>
              </a:rPr>
              <a:t>点火源：能供给可燃物与氧或助燃物发生燃烧反应的能量来源如腐蚀的蓄电池接头、闸刀开关、烟头等 </a:t>
            </a:r>
            <a:endParaRPr lang="zh-CN" altLang="zh-CN" dirty="0">
              <a:latin typeface="Calibri" panose="020F0502020204030204" pitchFamily="34" charset="0"/>
              <a:ea typeface="宋体" panose="02010600030101010101" pitchFamily="2" charset="-122"/>
            </a:endParaRPr>
          </a:p>
        </p:txBody>
      </p:sp>
      <p:sp>
        <p:nvSpPr>
          <p:cNvPr id="45063" name="矩形 1049468"/>
          <p:cNvSpPr/>
          <p:nvPr/>
        </p:nvSpPr>
        <p:spPr>
          <a:xfrm>
            <a:off x="1524000" y="4714875"/>
            <a:ext cx="2500313" cy="1630363"/>
          </a:xfrm>
          <a:prstGeom prst="rect">
            <a:avLst/>
          </a:prstGeom>
          <a:noFill/>
          <a:ln w="9525">
            <a:noFill/>
          </a:ln>
        </p:spPr>
        <p:txBody>
          <a:bodyPr lIns="91440" tIns="45720" rIns="91440" bIns="45720" anchor="t" anchorCtr="0">
            <a:spAutoFit/>
          </a:bodyPr>
          <a:p>
            <a:pPr>
              <a:buSzPct val="100000"/>
            </a:pPr>
            <a:r>
              <a:rPr lang="zh-CN" altLang="en-US" sz="2000" b="1" dirty="0">
                <a:solidFill>
                  <a:srgbClr val="00B050"/>
                </a:solidFill>
                <a:latin typeface="微软雅黑" panose="020B0503020204020204" pitchFamily="34" charset="-122"/>
                <a:ea typeface="微软雅黑" panose="020B0503020204020204" pitchFamily="34" charset="-122"/>
              </a:rPr>
              <a:t>助燃物：能帮助和支持可燃物燃烧的物质，即能与可燃物发生氧化反 应的物质称为助燃物</a:t>
            </a:r>
            <a:endParaRPr lang="zh-CN" altLang="zh-CN" dirty="0">
              <a:latin typeface="Calibri" panose="020F0502020204030204" pitchFamily="34" charset="0"/>
              <a:ea typeface="宋体" panose="02010600030101010101" pitchFamily="2" charset="-122"/>
            </a:endParaRPr>
          </a:p>
        </p:txBody>
      </p:sp>
      <p:sp>
        <p:nvSpPr>
          <p:cNvPr id="45064" name="矩形 1049470"/>
          <p:cNvSpPr/>
          <p:nvPr/>
        </p:nvSpPr>
        <p:spPr>
          <a:xfrm>
            <a:off x="738188" y="403225"/>
            <a:ext cx="3500437"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5065" name="矩形 1049472"/>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任意多边形 1049474"/>
          <p:cNvSpPr/>
          <p:nvPr/>
        </p:nvSpPr>
        <p:spPr>
          <a:xfrm>
            <a:off x="7810500" y="5143500"/>
            <a:ext cx="1069975" cy="1000125"/>
          </a:xfrm>
          <a:custGeom>
            <a:avLst/>
            <a:gdLst/>
            <a:ahLst/>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path>
            </a:pathLst>
          </a:custGeom>
          <a:gradFill rotWithShape="0">
            <a:gsLst>
              <a:gs pos="0">
                <a:srgbClr val="9B2D2A">
                  <a:alpha val="100000"/>
                </a:srgbClr>
              </a:gs>
              <a:gs pos="0">
                <a:srgbClr val="9B2D2A">
                  <a:alpha val="100000"/>
                </a:srgbClr>
              </a:gs>
              <a:gs pos="80000">
                <a:srgbClr val="CB3D3A">
                  <a:alpha val="100000"/>
                </a:srgbClr>
              </a:gs>
              <a:gs pos="100000">
                <a:srgbClr val="CE3B37">
                  <a:alpha val="100000"/>
                </a:srgbClr>
              </a:gs>
              <a:gs pos="100000">
                <a:srgbClr val="CE3B37">
                  <a:alpha val="100000"/>
                </a:srgbClr>
              </a:gs>
            </a:gsLst>
            <a:lin ang="16200000" scaled="1"/>
            <a:tileRect/>
          </a:gradFill>
          <a:ln w="9525" cap="flat" cmpd="sng">
            <a:solidFill>
              <a:srgbClr val="BE4B48"/>
            </a:solidFill>
            <a:prstDash val="solid"/>
            <a:round/>
            <a:headEnd type="none" w="med" len="med"/>
            <a:tailEnd type="none" w="med" len="med"/>
          </a:ln>
          <a:effectLst>
            <a:outerShdw dist="23000" dir="5400000" rotWithShape="0">
              <a:srgbClr val="000000">
                <a:alpha val="34999"/>
              </a:srgbClr>
            </a:outerShdw>
          </a:effectLst>
        </p:spPr>
        <p:txBody>
          <a:bodyPr/>
          <a:p>
            <a:endParaRPr lang="zh-CN" altLang="en-US"/>
          </a:p>
        </p:txBody>
      </p:sp>
      <p:sp>
        <p:nvSpPr>
          <p:cNvPr id="46082" name="任意多边形 1049476"/>
          <p:cNvSpPr/>
          <p:nvPr/>
        </p:nvSpPr>
        <p:spPr>
          <a:xfrm>
            <a:off x="9167813" y="2928938"/>
            <a:ext cx="1069975" cy="1000125"/>
          </a:xfrm>
          <a:custGeom>
            <a:avLst/>
            <a:gdLst/>
            <a:ahLst/>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path>
            </a:pathLst>
          </a:custGeom>
          <a:gradFill rotWithShape="0">
            <a:gsLst>
              <a:gs pos="0">
                <a:srgbClr val="9B2D2A">
                  <a:alpha val="100000"/>
                </a:srgbClr>
              </a:gs>
              <a:gs pos="0">
                <a:srgbClr val="9B2D2A">
                  <a:alpha val="100000"/>
                </a:srgbClr>
              </a:gs>
              <a:gs pos="80000">
                <a:srgbClr val="CB3D3A">
                  <a:alpha val="100000"/>
                </a:srgbClr>
              </a:gs>
              <a:gs pos="100000">
                <a:srgbClr val="CE3B37">
                  <a:alpha val="100000"/>
                </a:srgbClr>
              </a:gs>
              <a:gs pos="100000">
                <a:srgbClr val="CE3B37">
                  <a:alpha val="100000"/>
                </a:srgbClr>
              </a:gs>
            </a:gsLst>
            <a:lin ang="16200000" scaled="1"/>
            <a:tileRect/>
          </a:gradFill>
          <a:ln w="9525" cap="flat" cmpd="sng">
            <a:solidFill>
              <a:srgbClr val="BE4B48"/>
            </a:solidFill>
            <a:prstDash val="solid"/>
            <a:round/>
            <a:headEnd type="none" w="med" len="med"/>
            <a:tailEnd type="none" w="med" len="med"/>
          </a:ln>
          <a:effectLst>
            <a:outerShdw dist="23000" dir="5400000" rotWithShape="0">
              <a:srgbClr val="000000">
                <a:alpha val="34999"/>
              </a:srgbClr>
            </a:outerShdw>
          </a:effectLst>
        </p:spPr>
        <p:txBody>
          <a:bodyPr/>
          <a:p>
            <a:endParaRPr lang="zh-CN" altLang="en-US"/>
          </a:p>
        </p:txBody>
      </p:sp>
      <p:sp>
        <p:nvSpPr>
          <p:cNvPr id="46083" name="任意多边形 1049478"/>
          <p:cNvSpPr/>
          <p:nvPr/>
        </p:nvSpPr>
        <p:spPr>
          <a:xfrm>
            <a:off x="6453188" y="2857500"/>
            <a:ext cx="1069975" cy="1000125"/>
          </a:xfrm>
          <a:custGeom>
            <a:avLst/>
            <a:gdLst/>
            <a:ahLst/>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path>
            </a:pathLst>
          </a:custGeom>
          <a:gradFill rotWithShape="0">
            <a:gsLst>
              <a:gs pos="0">
                <a:srgbClr val="9B2D2A">
                  <a:alpha val="100000"/>
                </a:srgbClr>
              </a:gs>
              <a:gs pos="0">
                <a:srgbClr val="9B2D2A">
                  <a:alpha val="100000"/>
                </a:srgbClr>
              </a:gs>
              <a:gs pos="80000">
                <a:srgbClr val="CB3D3A">
                  <a:alpha val="100000"/>
                </a:srgbClr>
              </a:gs>
              <a:gs pos="100000">
                <a:srgbClr val="CE3B37">
                  <a:alpha val="100000"/>
                </a:srgbClr>
              </a:gs>
              <a:gs pos="100000">
                <a:srgbClr val="CE3B37">
                  <a:alpha val="100000"/>
                </a:srgbClr>
              </a:gs>
            </a:gsLst>
            <a:lin ang="16200000" scaled="1"/>
            <a:tileRect/>
          </a:gradFill>
          <a:ln w="9525" cap="flat" cmpd="sng">
            <a:solidFill>
              <a:srgbClr val="BE4B48"/>
            </a:solidFill>
            <a:prstDash val="solid"/>
            <a:round/>
            <a:headEnd type="none" w="med" len="med"/>
            <a:tailEnd type="none" w="med" len="med"/>
          </a:ln>
          <a:effectLst>
            <a:outerShdw dist="23000" dir="5400000" rotWithShape="0">
              <a:srgbClr val="000000">
                <a:alpha val="34999"/>
              </a:srgbClr>
            </a:outerShdw>
          </a:effectLst>
        </p:spPr>
        <p:txBody>
          <a:bodyPr/>
          <a:p>
            <a:endParaRPr lang="zh-CN" altLang="en-US"/>
          </a:p>
        </p:txBody>
      </p:sp>
      <p:sp>
        <p:nvSpPr>
          <p:cNvPr id="46084" name="矩形 1049480"/>
          <p:cNvSpPr/>
          <p:nvPr/>
        </p:nvSpPr>
        <p:spPr>
          <a:xfrm>
            <a:off x="2238375" y="1571625"/>
            <a:ext cx="6072188" cy="584200"/>
          </a:xfrm>
          <a:prstGeom prst="rect">
            <a:avLst/>
          </a:prstGeom>
          <a:noFill/>
          <a:ln w="9525">
            <a:noFill/>
          </a:ln>
        </p:spPr>
        <p:txBody>
          <a:bodyPr lIns="91440" tIns="45720" rIns="91440" bIns="45720" anchor="t" anchorCtr="0">
            <a:spAutoFit/>
          </a:bodyPr>
          <a:p>
            <a:pPr>
              <a:buSzPct val="100000"/>
            </a:pPr>
            <a:r>
              <a:rPr lang="zh-CN" altLang="en-US" sz="3200" b="1" dirty="0">
                <a:solidFill>
                  <a:srgbClr val="0070C0"/>
                </a:solidFill>
                <a:latin typeface="微软雅黑" panose="020B0503020204020204" pitchFamily="34" charset="-122"/>
                <a:ea typeface="微软雅黑" panose="020B0503020204020204" pitchFamily="34" charset="-122"/>
              </a:rPr>
              <a:t>燃烧条件在消防工作中的应用</a:t>
            </a:r>
            <a:endParaRPr lang="zh-CN" altLang="zh-CN" dirty="0">
              <a:latin typeface="Calibri" panose="020F0502020204030204" pitchFamily="34" charset="0"/>
              <a:ea typeface="宋体" panose="02010600030101010101" pitchFamily="2" charset="-122"/>
            </a:endParaRPr>
          </a:p>
        </p:txBody>
      </p:sp>
      <p:sp>
        <p:nvSpPr>
          <p:cNvPr id="46085" name="矩形 1049482"/>
          <p:cNvSpPr/>
          <p:nvPr/>
        </p:nvSpPr>
        <p:spPr>
          <a:xfrm>
            <a:off x="2452688" y="2428875"/>
            <a:ext cx="3571875" cy="3071813"/>
          </a:xfrm>
          <a:prstGeom prst="rect">
            <a:avLst/>
          </a:prstGeom>
          <a:noFill/>
          <a:ln w="9525">
            <a:noFill/>
          </a:ln>
        </p:spPr>
        <p:txBody>
          <a:bodyPr lIns="91440" tIns="45720" rIns="91440" bIns="45720" anchor="t" anchorCtr="0"/>
          <a:p>
            <a:pPr marL="342900">
              <a:spcBef>
                <a:spcPct val="20000"/>
              </a:spcBef>
              <a:buSzPct val="100000"/>
            </a:pPr>
            <a:r>
              <a:rPr lang="zh-CN" altLang="zh-CN" sz="2400" b="1" dirty="0">
                <a:solidFill>
                  <a:srgbClr val="0000FF"/>
                </a:solidFill>
                <a:latin typeface="微软雅黑" panose="020B0503020204020204" pitchFamily="34" charset="-122"/>
                <a:ea typeface="微软雅黑" panose="020B0503020204020204" pitchFamily="34" charset="-122"/>
              </a:rPr>
              <a:t>防火的基本措施</a:t>
            </a:r>
            <a:endParaRPr lang="zh-CN" altLang="zh-CN" dirty="0">
              <a:latin typeface="Calibri" panose="020F0502020204030204" pitchFamily="34" charset="0"/>
              <a:ea typeface="宋体" panose="02010600030101010101" pitchFamily="2" charset="-122"/>
            </a:endParaRPr>
          </a:p>
          <a:p>
            <a:pPr marL="342900">
              <a:spcBef>
                <a:spcPct val="20000"/>
              </a:spcBef>
              <a:buSzPct val="100000"/>
              <a:buFont typeface="Arial" panose="020B0604020202020204" pitchFamily="34" charset="0"/>
              <a:buChar char="•"/>
            </a:pPr>
            <a:r>
              <a:rPr lang="zh-CN" altLang="zh-CN" sz="2400" b="1" dirty="0">
                <a:solidFill>
                  <a:srgbClr val="0000FF"/>
                </a:solidFill>
                <a:latin typeface="微软雅黑" panose="020B0503020204020204" pitchFamily="34" charset="-122"/>
                <a:ea typeface="微软雅黑" panose="020B0503020204020204" pitchFamily="34" charset="-122"/>
              </a:rPr>
              <a:t>控制可燃物</a:t>
            </a:r>
            <a:endParaRPr lang="zh-CN" altLang="zh-CN" dirty="0">
              <a:latin typeface="Calibri" panose="020F0502020204030204" pitchFamily="34" charset="0"/>
              <a:ea typeface="宋体" panose="02010600030101010101" pitchFamily="2" charset="-122"/>
            </a:endParaRPr>
          </a:p>
          <a:p>
            <a:pPr marL="342900">
              <a:spcBef>
                <a:spcPct val="20000"/>
              </a:spcBef>
              <a:buSzPct val="100000"/>
              <a:buFont typeface="Arial" panose="020B0604020202020204" pitchFamily="34" charset="0"/>
              <a:buChar char="•"/>
            </a:pPr>
            <a:r>
              <a:rPr lang="zh-CN" altLang="zh-CN" sz="2400" b="1" dirty="0">
                <a:solidFill>
                  <a:srgbClr val="0000FF"/>
                </a:solidFill>
                <a:latin typeface="微软雅黑" panose="020B0503020204020204" pitchFamily="34" charset="-122"/>
                <a:ea typeface="微软雅黑" panose="020B0503020204020204" pitchFamily="34" charset="-122"/>
              </a:rPr>
              <a:t>隔绝助燃物</a:t>
            </a:r>
            <a:endParaRPr lang="zh-CN" altLang="zh-CN" dirty="0">
              <a:latin typeface="Calibri" panose="020F0502020204030204" pitchFamily="34" charset="0"/>
              <a:ea typeface="宋体" panose="02010600030101010101" pitchFamily="2" charset="-122"/>
            </a:endParaRPr>
          </a:p>
          <a:p>
            <a:pPr marL="342900">
              <a:spcBef>
                <a:spcPct val="20000"/>
              </a:spcBef>
              <a:buSzPct val="100000"/>
              <a:buFont typeface="Arial" panose="020B0604020202020204" pitchFamily="34" charset="0"/>
              <a:buChar char="•"/>
            </a:pPr>
            <a:r>
              <a:rPr lang="zh-CN" altLang="zh-CN" sz="2400" b="1" dirty="0">
                <a:solidFill>
                  <a:srgbClr val="0000FF"/>
                </a:solidFill>
                <a:latin typeface="微软雅黑" panose="020B0503020204020204" pitchFamily="34" charset="-122"/>
                <a:ea typeface="微软雅黑" panose="020B0503020204020204" pitchFamily="34" charset="-122"/>
              </a:rPr>
              <a:t>消除着火源</a:t>
            </a:r>
            <a:endParaRPr lang="zh-CN" altLang="zh-CN" dirty="0">
              <a:latin typeface="Calibri" panose="020F0502020204030204" pitchFamily="34" charset="0"/>
              <a:ea typeface="宋体" panose="02010600030101010101" pitchFamily="2" charset="-122"/>
            </a:endParaRPr>
          </a:p>
          <a:p>
            <a:pPr marL="342900">
              <a:spcBef>
                <a:spcPct val="20000"/>
              </a:spcBef>
              <a:buSzPct val="100000"/>
            </a:pPr>
            <a:r>
              <a:rPr lang="zh-CN" altLang="zh-CN" sz="2400" b="1" dirty="0">
                <a:solidFill>
                  <a:srgbClr val="0000FF"/>
                </a:solidFill>
                <a:latin typeface="微软雅黑" panose="020B0503020204020204" pitchFamily="34" charset="-122"/>
                <a:ea typeface="微软雅黑" panose="020B0503020204020204" pitchFamily="34" charset="-122"/>
              </a:rPr>
              <a:t>即可阻止燃烧发生，从</a:t>
            </a:r>
            <a:endParaRPr lang="zh-CN" altLang="zh-CN" dirty="0">
              <a:latin typeface="Calibri" panose="020F0502020204030204" pitchFamily="34" charset="0"/>
              <a:ea typeface="宋体" panose="02010600030101010101" pitchFamily="2" charset="-122"/>
            </a:endParaRPr>
          </a:p>
          <a:p>
            <a:pPr marL="342900">
              <a:spcBef>
                <a:spcPct val="20000"/>
              </a:spcBef>
              <a:buSzPct val="100000"/>
            </a:pPr>
            <a:r>
              <a:rPr lang="zh-CN" altLang="zh-CN" sz="2400" b="1" dirty="0">
                <a:solidFill>
                  <a:srgbClr val="0000FF"/>
                </a:solidFill>
                <a:latin typeface="微软雅黑" panose="020B0503020204020204" pitchFamily="34" charset="-122"/>
                <a:ea typeface="微软雅黑" panose="020B0503020204020204" pitchFamily="34" charset="-122"/>
              </a:rPr>
              <a:t>而实现防火救灾的目的</a:t>
            </a:r>
            <a:r>
              <a:rPr lang="zh-CN" altLang="zh-CN" sz="3200" b="1" dirty="0">
                <a:solidFill>
                  <a:srgbClr val="0000FF"/>
                </a:solidFill>
                <a:latin typeface="微软雅黑" panose="020B0503020204020204" pitchFamily="34" charset="-122"/>
                <a:ea typeface="微软雅黑" panose="020B0503020204020204" pitchFamily="34" charset="-122"/>
              </a:rPr>
              <a:t>。</a:t>
            </a:r>
            <a:endParaRPr lang="zh-CN" altLang="zh-CN" dirty="0">
              <a:latin typeface="Calibri" panose="020F0502020204030204" pitchFamily="34" charset="0"/>
              <a:ea typeface="宋体" panose="02010600030101010101" pitchFamily="2" charset="-122"/>
            </a:endParaRPr>
          </a:p>
          <a:p>
            <a:pPr marL="342900">
              <a:spcBef>
                <a:spcPct val="20000"/>
              </a:spcBef>
              <a:buSzPct val="100000"/>
            </a:pPr>
            <a:endParaRPr lang="zh-CN" altLang="zh-CN" sz="3200" dirty="0">
              <a:latin typeface="Calibri" panose="020F0502020204030204" pitchFamily="34" charset="0"/>
              <a:ea typeface="宋体" panose="02010600030101010101" pitchFamily="2" charset="-122"/>
            </a:endParaRPr>
          </a:p>
        </p:txBody>
      </p:sp>
      <p:sp>
        <p:nvSpPr>
          <p:cNvPr id="46086" name="矩形 1049484"/>
          <p:cNvSpPr/>
          <p:nvPr/>
        </p:nvSpPr>
        <p:spPr>
          <a:xfrm>
            <a:off x="804863" y="457200"/>
            <a:ext cx="3500437" cy="520700"/>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grpSp>
        <p:nvGrpSpPr>
          <p:cNvPr id="46087" name="组合 448"/>
          <p:cNvGrpSpPr/>
          <p:nvPr/>
        </p:nvGrpSpPr>
        <p:grpSpPr>
          <a:xfrm>
            <a:off x="6310313" y="1857375"/>
            <a:ext cx="4038600" cy="4495800"/>
            <a:chOff x="0" y="0"/>
            <a:chExt cx="2544" cy="2832"/>
          </a:xfrm>
        </p:grpSpPr>
        <p:sp>
          <p:nvSpPr>
            <p:cNvPr id="46088" name="矩形 1049486"/>
            <p:cNvSpPr/>
            <p:nvPr/>
          </p:nvSpPr>
          <p:spPr>
            <a:xfrm>
              <a:off x="0" y="0"/>
              <a:ext cx="2544" cy="2832"/>
            </a:xfrm>
            <a:prstGeom prst="rect">
              <a:avLst/>
            </a:prstGeom>
            <a:noFill/>
            <a:ln w="9525">
              <a:noFill/>
            </a:ln>
          </p:spPr>
          <p:txBody>
            <a:bodyPr anchor="t" anchorCtr="0"/>
            <a:p>
              <a:endParaRPr lang="zh-CN" altLang="en-US">
                <a:latin typeface="Calibri" panose="020F0502020204030204" pitchFamily="34" charset="0"/>
                <a:ea typeface="宋体" panose="02010600030101010101" pitchFamily="2" charset="-122"/>
              </a:endParaRPr>
            </a:p>
          </p:txBody>
        </p:sp>
        <p:sp>
          <p:nvSpPr>
            <p:cNvPr id="46089" name="任意多边形 1049488"/>
            <p:cNvSpPr/>
            <p:nvPr/>
          </p:nvSpPr>
          <p:spPr>
            <a:xfrm rot="7200000">
              <a:off x="675" y="724"/>
              <a:ext cx="1644" cy="1644"/>
            </a:xfrm>
            <a:custGeom>
              <a:avLst/>
              <a:gdLst/>
              <a:ahLst/>
              <a:cxnLst/>
              <a:pathLst>
                <a:path w="21600" h="21600">
                  <a:moveTo>
                    <a:pt x="12050" y="3709"/>
                  </a:moveTo>
                  <a:lnTo>
                    <a:pt x="12049" y="3709"/>
                  </a:lnTo>
                  <a:cubicBezTo>
                    <a:pt x="11637" y="3636"/>
                    <a:pt x="11219" y="3600"/>
                    <a:pt x="10800" y="3600"/>
                  </a:cubicBezTo>
                  <a:cubicBezTo>
                    <a:pt x="9107" y="3599"/>
                    <a:pt x="7468" y="4196"/>
                    <a:pt x="6172" y="5284"/>
                  </a:cubicBezTo>
                  <a:lnTo>
                    <a:pt x="3857" y="2526"/>
                  </a:lnTo>
                  <a:lnTo>
                    <a:pt x="3856" y="2525"/>
                  </a:lnTo>
                  <a:cubicBezTo>
                    <a:pt x="5801" y="893"/>
                    <a:pt x="8259" y="-2"/>
                    <a:pt x="10799" y="-1"/>
                  </a:cubicBezTo>
                  <a:cubicBezTo>
                    <a:pt x="11427" y="-1"/>
                    <a:pt x="12055" y="53"/>
                    <a:pt x="12674" y="163"/>
                  </a:cubicBezTo>
                  <a:lnTo>
                    <a:pt x="13144" y="-2494"/>
                  </a:lnTo>
                  <a:lnTo>
                    <a:pt x="16794" y="2718"/>
                  </a:lnTo>
                  <a:lnTo>
                    <a:pt x="11581" y="6368"/>
                  </a:lnTo>
                  <a:lnTo>
                    <a:pt x="12050" y="3709"/>
                  </a:lnTo>
                </a:path>
              </a:pathLst>
            </a:custGeom>
            <a:solidFill>
              <a:srgbClr val="4F81BD"/>
            </a:solidFill>
            <a:ln w="9525" cap="flat" cmpd="sng">
              <a:solidFill>
                <a:srgbClr val="000000"/>
              </a:solidFill>
              <a:prstDash val="solid"/>
              <a:round/>
              <a:headEnd type="none" w="med" len="med"/>
              <a:tailEnd type="none" w="med" len="med"/>
            </a:ln>
          </p:spPr>
          <p:txBody>
            <a:bodyPr/>
            <a:p>
              <a:endParaRPr lang="zh-CN" altLang="en-US"/>
            </a:p>
          </p:txBody>
        </p:sp>
        <p:sp>
          <p:nvSpPr>
            <p:cNvPr id="46090" name="任意多边形 1049490"/>
            <p:cNvSpPr/>
            <p:nvPr/>
          </p:nvSpPr>
          <p:spPr>
            <a:xfrm rot="-7200000">
              <a:off x="225" y="724"/>
              <a:ext cx="1644" cy="1644"/>
            </a:xfrm>
            <a:custGeom>
              <a:avLst/>
              <a:gdLst/>
              <a:ahLst/>
              <a:cxnLst/>
              <a:pathLst>
                <a:path w="21600" h="21600">
                  <a:moveTo>
                    <a:pt x="12050" y="3709"/>
                  </a:moveTo>
                  <a:lnTo>
                    <a:pt x="12049" y="3709"/>
                  </a:lnTo>
                  <a:cubicBezTo>
                    <a:pt x="11637" y="3636"/>
                    <a:pt x="11219" y="3600"/>
                    <a:pt x="10800" y="3600"/>
                  </a:cubicBezTo>
                  <a:cubicBezTo>
                    <a:pt x="9107" y="3599"/>
                    <a:pt x="7468" y="4196"/>
                    <a:pt x="6172" y="5284"/>
                  </a:cubicBezTo>
                  <a:lnTo>
                    <a:pt x="3857" y="2526"/>
                  </a:lnTo>
                  <a:lnTo>
                    <a:pt x="3856" y="2525"/>
                  </a:lnTo>
                  <a:cubicBezTo>
                    <a:pt x="5801" y="893"/>
                    <a:pt x="8259" y="-2"/>
                    <a:pt x="10799" y="-1"/>
                  </a:cubicBezTo>
                  <a:cubicBezTo>
                    <a:pt x="11427" y="-1"/>
                    <a:pt x="12055" y="53"/>
                    <a:pt x="12674" y="163"/>
                  </a:cubicBezTo>
                  <a:lnTo>
                    <a:pt x="13144" y="-2494"/>
                  </a:lnTo>
                  <a:lnTo>
                    <a:pt x="16794" y="2718"/>
                  </a:lnTo>
                  <a:lnTo>
                    <a:pt x="11581" y="6368"/>
                  </a:lnTo>
                  <a:lnTo>
                    <a:pt x="12050" y="3709"/>
                  </a:lnTo>
                </a:path>
              </a:pathLst>
            </a:custGeom>
            <a:solidFill>
              <a:srgbClr val="4F81BD"/>
            </a:solidFill>
            <a:ln w="9525" cap="flat" cmpd="sng">
              <a:solidFill>
                <a:srgbClr val="000000"/>
              </a:solidFill>
              <a:prstDash val="solid"/>
              <a:round/>
              <a:headEnd type="none" w="med" len="med"/>
              <a:tailEnd type="none" w="med" len="med"/>
            </a:ln>
          </p:spPr>
          <p:txBody>
            <a:bodyPr/>
            <a:p>
              <a:endParaRPr lang="zh-CN" altLang="en-US"/>
            </a:p>
          </p:txBody>
        </p:sp>
        <p:sp>
          <p:nvSpPr>
            <p:cNvPr id="46091" name="任意多边形 1049492"/>
            <p:cNvSpPr/>
            <p:nvPr/>
          </p:nvSpPr>
          <p:spPr>
            <a:xfrm>
              <a:off x="450" y="335"/>
              <a:ext cx="1644" cy="1644"/>
            </a:xfrm>
            <a:custGeom>
              <a:avLst/>
              <a:gdLst/>
              <a:ahLst/>
              <a:cxnLst/>
              <a:pathLst>
                <a:path w="21600" h="21600">
                  <a:moveTo>
                    <a:pt x="12050" y="3709"/>
                  </a:moveTo>
                  <a:lnTo>
                    <a:pt x="12049" y="3709"/>
                  </a:lnTo>
                  <a:cubicBezTo>
                    <a:pt x="11637" y="3636"/>
                    <a:pt x="11219" y="3600"/>
                    <a:pt x="10800" y="3600"/>
                  </a:cubicBezTo>
                  <a:cubicBezTo>
                    <a:pt x="9107" y="3599"/>
                    <a:pt x="7468" y="4196"/>
                    <a:pt x="6172" y="5284"/>
                  </a:cubicBezTo>
                  <a:lnTo>
                    <a:pt x="3857" y="2526"/>
                  </a:lnTo>
                  <a:lnTo>
                    <a:pt x="3856" y="2525"/>
                  </a:lnTo>
                  <a:cubicBezTo>
                    <a:pt x="5801" y="893"/>
                    <a:pt x="8259" y="-2"/>
                    <a:pt x="10799" y="-1"/>
                  </a:cubicBezTo>
                  <a:cubicBezTo>
                    <a:pt x="11427" y="-1"/>
                    <a:pt x="12055" y="53"/>
                    <a:pt x="12674" y="163"/>
                  </a:cubicBezTo>
                  <a:lnTo>
                    <a:pt x="13144" y="-2494"/>
                  </a:lnTo>
                  <a:lnTo>
                    <a:pt x="16794" y="2718"/>
                  </a:lnTo>
                  <a:lnTo>
                    <a:pt x="11581" y="6368"/>
                  </a:lnTo>
                  <a:lnTo>
                    <a:pt x="12050" y="3709"/>
                  </a:lnTo>
                </a:path>
              </a:pathLst>
            </a:custGeom>
            <a:solidFill>
              <a:srgbClr val="4F81BD"/>
            </a:solidFill>
            <a:ln w="9525" cap="flat" cmpd="sng">
              <a:solidFill>
                <a:srgbClr val="000000"/>
              </a:solidFill>
              <a:prstDash val="solid"/>
              <a:round/>
              <a:headEnd type="none" w="med" len="med"/>
              <a:tailEnd type="none" w="med" len="med"/>
            </a:ln>
          </p:spPr>
          <p:txBody>
            <a:bodyPr/>
            <a:p>
              <a:endParaRPr lang="zh-CN" altLang="en-US"/>
            </a:p>
          </p:txBody>
        </p:sp>
        <p:sp>
          <p:nvSpPr>
            <p:cNvPr id="46092" name="矩形 1049494"/>
            <p:cNvSpPr/>
            <p:nvPr/>
          </p:nvSpPr>
          <p:spPr>
            <a:xfrm>
              <a:off x="1723" y="636"/>
              <a:ext cx="659" cy="659"/>
            </a:xfrm>
            <a:prstGeom prst="rect">
              <a:avLst/>
            </a:prstGeom>
            <a:noFill/>
            <a:ln w="9525">
              <a:noFill/>
            </a:ln>
          </p:spPr>
          <p:txBody>
            <a:bodyPr lIns="91440" tIns="45720" rIns="91440" bIns="45720" anchor="t" anchorCtr="0"/>
            <a:p>
              <a:pPr eaLnBrk="0" hangingPunct="0"/>
              <a:endParaRPr lang="zh-CN" altLang="zh-CN">
                <a:latin typeface="Calibri" panose="020F0502020204030204" pitchFamily="34" charset="0"/>
                <a:ea typeface="宋体" panose="02010600030101010101" pitchFamily="2" charset="-122"/>
              </a:endParaRPr>
            </a:p>
          </p:txBody>
        </p:sp>
        <p:sp>
          <p:nvSpPr>
            <p:cNvPr id="46093" name="矩形 1049496"/>
            <p:cNvSpPr/>
            <p:nvPr/>
          </p:nvSpPr>
          <p:spPr>
            <a:xfrm>
              <a:off x="943" y="1987"/>
              <a:ext cx="659" cy="659"/>
            </a:xfrm>
            <a:prstGeom prst="rect">
              <a:avLst/>
            </a:prstGeom>
            <a:noFill/>
            <a:ln w="9525">
              <a:noFill/>
            </a:ln>
          </p:spPr>
          <p:txBody>
            <a:bodyPr lIns="91440" tIns="45720" rIns="91440" bIns="45720" anchor="t" anchorCtr="0"/>
            <a:p>
              <a:pPr eaLnBrk="0" hangingPunct="0"/>
              <a:endParaRPr lang="zh-CN" altLang="zh-CN">
                <a:latin typeface="Calibri" panose="020F0502020204030204" pitchFamily="34" charset="0"/>
                <a:ea typeface="宋体" panose="02010600030101010101" pitchFamily="2" charset="-122"/>
              </a:endParaRPr>
            </a:p>
          </p:txBody>
        </p:sp>
        <p:sp>
          <p:nvSpPr>
            <p:cNvPr id="46094" name="矩形 1049498"/>
            <p:cNvSpPr/>
            <p:nvPr/>
          </p:nvSpPr>
          <p:spPr>
            <a:xfrm>
              <a:off x="163" y="637"/>
              <a:ext cx="659" cy="659"/>
            </a:xfrm>
            <a:prstGeom prst="rect">
              <a:avLst/>
            </a:prstGeom>
            <a:noFill/>
            <a:ln w="9525">
              <a:noFill/>
            </a:ln>
          </p:spPr>
          <p:txBody>
            <a:bodyPr lIns="91440" tIns="45720" rIns="91440" bIns="45720" anchor="t" anchorCtr="0"/>
            <a:p>
              <a:pPr eaLnBrk="0" hangingPunct="0"/>
              <a:endParaRPr lang="zh-CN" altLang="zh-CN">
                <a:latin typeface="Calibri" panose="020F0502020204030204" pitchFamily="34" charset="0"/>
                <a:ea typeface="宋体" panose="02010600030101010101" pitchFamily="2" charset="-122"/>
              </a:endParaRPr>
            </a:p>
          </p:txBody>
        </p:sp>
      </p:grpSp>
      <p:sp>
        <p:nvSpPr>
          <p:cNvPr id="46095" name="矩形 1049500"/>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矩形 1049502"/>
          <p:cNvSpPr/>
          <p:nvPr/>
        </p:nvSpPr>
        <p:spPr>
          <a:xfrm>
            <a:off x="1758950" y="1958975"/>
            <a:ext cx="3786188" cy="460375"/>
          </a:xfrm>
          <a:prstGeom prst="rect">
            <a:avLst/>
          </a:prstGeom>
          <a:noFill/>
          <a:ln w="9525">
            <a:noFill/>
          </a:ln>
        </p:spPr>
        <p:txBody>
          <a:bodyPr lIns="91440" tIns="45720" rIns="91440" bIns="45720" anchor="t" anchorCtr="0">
            <a:spAutoFit/>
          </a:bodyPr>
          <a:p>
            <a:pPr>
              <a:buSzPct val="100000"/>
            </a:pPr>
            <a:r>
              <a:rPr lang="zh-CN" altLang="en-US" sz="2400" b="1" dirty="0">
                <a:solidFill>
                  <a:srgbClr val="C00000"/>
                </a:solidFill>
                <a:latin typeface="微软雅黑" panose="020B0503020204020204" pitchFamily="34" charset="-122"/>
                <a:ea typeface="微软雅黑" panose="020B0503020204020204" pitchFamily="34" charset="-122"/>
              </a:rPr>
              <a:t>▲火灾发生的一般原因</a:t>
            </a:r>
            <a:endParaRPr lang="zh-CN" altLang="zh-CN" dirty="0">
              <a:latin typeface="Calibri" panose="020F0502020204030204" pitchFamily="34" charset="0"/>
              <a:ea typeface="宋体" panose="02010600030101010101" pitchFamily="2" charset="-122"/>
            </a:endParaRPr>
          </a:p>
        </p:txBody>
      </p:sp>
      <p:sp>
        <p:nvSpPr>
          <p:cNvPr id="47106" name="矩形 1049504"/>
          <p:cNvSpPr/>
          <p:nvPr/>
        </p:nvSpPr>
        <p:spPr>
          <a:xfrm>
            <a:off x="1409700" y="2620963"/>
            <a:ext cx="4972050" cy="2860675"/>
          </a:xfrm>
          <a:prstGeom prst="rect">
            <a:avLst/>
          </a:prstGeom>
          <a:noFill/>
          <a:ln w="9525">
            <a:noFill/>
          </a:ln>
        </p:spPr>
        <p:txBody>
          <a:bodyPr lIns="91440" tIns="45720" rIns="91440" bIns="45720" anchor="t" anchorCtr="0">
            <a:spAutoFit/>
          </a:bodyPr>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人的因素</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70C0"/>
                </a:solidFill>
                <a:latin typeface="微软雅黑" panose="020B0503020204020204" pitchFamily="34" charset="-122"/>
                <a:ea typeface="微软雅黑" panose="020B0503020204020204" pitchFamily="34" charset="-122"/>
              </a:rPr>
              <a:t>    </a:t>
            </a:r>
            <a:r>
              <a:rPr lang="zh-CN" altLang="en-US" sz="2000" b="1" dirty="0">
                <a:solidFill>
                  <a:srgbClr val="0070C0"/>
                </a:solidFill>
                <a:latin typeface="微软雅黑" panose="020B0503020204020204" pitchFamily="34" charset="-122"/>
                <a:ea typeface="微软雅黑" panose="020B0503020204020204" pitchFamily="34" charset="-122"/>
              </a:rPr>
              <a:t>（如乱扔烟头、违章用火用电）</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设备的原因</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70C0"/>
                </a:solidFill>
                <a:latin typeface="微软雅黑" panose="020B0503020204020204" pitchFamily="34" charset="-122"/>
                <a:ea typeface="微软雅黑" panose="020B0503020204020204" pitchFamily="34" charset="-122"/>
              </a:rPr>
              <a:t>    </a:t>
            </a:r>
            <a:r>
              <a:rPr lang="zh-CN" altLang="en-US" sz="2000" b="1" dirty="0">
                <a:solidFill>
                  <a:srgbClr val="0070C0"/>
                </a:solidFill>
                <a:latin typeface="微软雅黑" panose="020B0503020204020204" pitchFamily="34" charset="-122"/>
                <a:ea typeface="微软雅黑" panose="020B0503020204020204" pitchFamily="34" charset="-122"/>
              </a:rPr>
              <a:t>（如超负荷用电、线路缺乏维护检修等）</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物料的原因</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70C0"/>
                </a:solidFill>
                <a:latin typeface="微软雅黑" panose="020B0503020204020204" pitchFamily="34" charset="-122"/>
                <a:ea typeface="微软雅黑" panose="020B0503020204020204" pitchFamily="34" charset="-122"/>
              </a:rPr>
              <a:t>    </a:t>
            </a:r>
            <a:r>
              <a:rPr lang="zh-CN" altLang="en-US" sz="2000" b="1" dirty="0">
                <a:solidFill>
                  <a:srgbClr val="0070C0"/>
                </a:solidFill>
                <a:latin typeface="微软雅黑" panose="020B0503020204020204" pitchFamily="34" charset="-122"/>
                <a:ea typeface="微软雅黑" panose="020B0503020204020204" pitchFamily="34" charset="-122"/>
              </a:rPr>
              <a:t>（如易燃易爆品）</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环境的原因</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70C0"/>
                </a:solidFill>
                <a:latin typeface="微软雅黑" panose="020B0503020204020204" pitchFamily="34" charset="-122"/>
                <a:ea typeface="微软雅黑" panose="020B0503020204020204" pitchFamily="34" charset="-122"/>
              </a:rPr>
              <a:t>    </a:t>
            </a:r>
            <a:r>
              <a:rPr lang="zh-CN" altLang="en-US" sz="2000" b="1" dirty="0">
                <a:solidFill>
                  <a:srgbClr val="0070C0"/>
                </a:solidFill>
                <a:latin typeface="微软雅黑" panose="020B0503020204020204" pitchFamily="34" charset="-122"/>
                <a:ea typeface="微软雅黑" panose="020B0503020204020204" pitchFamily="34" charset="-122"/>
              </a:rPr>
              <a:t>（如雷击、自燃等）</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0070C0"/>
                </a:solidFill>
                <a:latin typeface="微软雅黑" panose="020B0503020204020204" pitchFamily="34" charset="-122"/>
                <a:ea typeface="微软雅黑" panose="020B0503020204020204" pitchFamily="34" charset="-122"/>
              </a:rPr>
              <a:t>管理的原因 </a:t>
            </a:r>
            <a:endParaRPr lang="zh-CN" altLang="zh-CN" dirty="0">
              <a:latin typeface="Calibri" panose="020F0502020204030204" pitchFamily="34" charset="0"/>
              <a:ea typeface="宋体" panose="02010600030101010101" pitchFamily="2" charset="-122"/>
            </a:endParaRPr>
          </a:p>
        </p:txBody>
      </p:sp>
      <p:sp>
        <p:nvSpPr>
          <p:cNvPr id="47107" name="矩形 1049506"/>
          <p:cNvSpPr/>
          <p:nvPr/>
        </p:nvSpPr>
        <p:spPr>
          <a:xfrm>
            <a:off x="7016750" y="1958975"/>
            <a:ext cx="3143250" cy="460375"/>
          </a:xfrm>
          <a:prstGeom prst="rect">
            <a:avLst/>
          </a:prstGeom>
          <a:noFill/>
          <a:ln w="9525">
            <a:noFill/>
          </a:ln>
        </p:spPr>
        <p:txBody>
          <a:bodyPr lIns="91440" tIns="45720" rIns="91440" bIns="45720" anchor="t" anchorCtr="0">
            <a:spAutoFit/>
          </a:bodyPr>
          <a:p>
            <a:pPr>
              <a:buSzPct val="100000"/>
            </a:pPr>
            <a:r>
              <a:rPr lang="zh-CN" altLang="en-US" sz="2400" b="1" dirty="0">
                <a:solidFill>
                  <a:srgbClr val="C00000"/>
                </a:solidFill>
                <a:latin typeface="微软雅黑" panose="020B0503020204020204" pitchFamily="34" charset="-122"/>
                <a:ea typeface="微软雅黑" panose="020B0503020204020204" pitchFamily="34" charset="-122"/>
              </a:rPr>
              <a:t>■灭火的四种方法</a:t>
            </a:r>
            <a:endParaRPr lang="zh-CN" altLang="zh-CN" dirty="0">
              <a:latin typeface="Calibri" panose="020F0502020204030204" pitchFamily="34" charset="0"/>
              <a:ea typeface="宋体" panose="02010600030101010101" pitchFamily="2" charset="-122"/>
            </a:endParaRPr>
          </a:p>
        </p:txBody>
      </p:sp>
      <p:sp>
        <p:nvSpPr>
          <p:cNvPr id="47108" name="矩形 1049508"/>
          <p:cNvSpPr/>
          <p:nvPr/>
        </p:nvSpPr>
        <p:spPr>
          <a:xfrm>
            <a:off x="7175500" y="2797175"/>
            <a:ext cx="3214688" cy="2244725"/>
          </a:xfrm>
          <a:prstGeom prst="rect">
            <a:avLst/>
          </a:prstGeom>
          <a:noFill/>
          <a:ln w="9525">
            <a:noFill/>
          </a:ln>
        </p:spPr>
        <p:txBody>
          <a:bodyPr lIns="91440" tIns="45720" rIns="91440" bIns="45720" anchor="t" anchorCtr="0">
            <a:spAutoFit/>
          </a:bodyPr>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冷却灭火法</a:t>
            </a:r>
            <a:endParaRPr lang="zh-CN" altLang="zh-CN" dirty="0">
              <a:latin typeface="Calibri" panose="020F0502020204030204" pitchFamily="34" charset="0"/>
              <a:ea typeface="宋体" panose="02010600030101010101" pitchFamily="2" charset="-122"/>
            </a:endParaRPr>
          </a:p>
          <a:p>
            <a:pPr>
              <a:buSzPct val="100000"/>
            </a:pPr>
            <a:endParaRPr lang="en-US" altLang="zh-CN" sz="2000" b="1" dirty="0">
              <a:solidFill>
                <a:srgbClr val="0070C0"/>
              </a:solidFill>
              <a:latin typeface="微软雅黑" panose="020B0503020204020204" pitchFamily="34" charset="-122"/>
              <a:ea typeface="微软雅黑" panose="020B0503020204020204" pitchFamily="34"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隔绝灭火法</a:t>
            </a:r>
            <a:endParaRPr lang="zh-CN" altLang="zh-CN" dirty="0">
              <a:latin typeface="Calibri" panose="020F0502020204030204" pitchFamily="34" charset="0"/>
              <a:ea typeface="宋体" panose="02010600030101010101" pitchFamily="2" charset="-122"/>
            </a:endParaRPr>
          </a:p>
          <a:p>
            <a:pPr>
              <a:buSzPct val="100000"/>
            </a:pPr>
            <a:endParaRPr lang="en-US" altLang="zh-CN" sz="2000" b="1" dirty="0">
              <a:solidFill>
                <a:srgbClr val="0070C0"/>
              </a:solidFill>
              <a:latin typeface="微软雅黑" panose="020B0503020204020204" pitchFamily="34" charset="-122"/>
              <a:ea typeface="微软雅黑" panose="020B0503020204020204" pitchFamily="34"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70C0"/>
                </a:solidFill>
                <a:latin typeface="微软雅黑" panose="020B0503020204020204" pitchFamily="34" charset="-122"/>
                <a:ea typeface="微软雅黑" panose="020B0503020204020204" pitchFamily="34" charset="-122"/>
              </a:rPr>
              <a:t>窒息灭火法</a:t>
            </a:r>
            <a:endParaRPr lang="zh-CN" altLang="zh-CN" dirty="0">
              <a:latin typeface="Calibri" panose="020F0502020204030204" pitchFamily="34" charset="0"/>
              <a:ea typeface="宋体" panose="02010600030101010101" pitchFamily="2" charset="-122"/>
            </a:endParaRPr>
          </a:p>
          <a:p>
            <a:pPr>
              <a:buSzPct val="100000"/>
            </a:pPr>
            <a:endParaRPr lang="en-US" altLang="zh-CN" sz="2000" b="1" dirty="0">
              <a:solidFill>
                <a:srgbClr val="0070C0"/>
              </a:solidFill>
              <a:latin typeface="微软雅黑" panose="020B0503020204020204" pitchFamily="34" charset="-122"/>
              <a:ea typeface="微软雅黑" panose="020B0503020204020204" pitchFamily="34"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0070C0"/>
                </a:solidFill>
                <a:latin typeface="微软雅黑" panose="020B0503020204020204" pitchFamily="34" charset="-122"/>
                <a:ea typeface="微软雅黑" panose="020B0503020204020204" pitchFamily="34" charset="-122"/>
              </a:rPr>
              <a:t>化学抑制灭火法</a:t>
            </a:r>
            <a:endParaRPr lang="zh-CN" altLang="zh-CN" dirty="0">
              <a:latin typeface="Calibri" panose="020F0502020204030204" pitchFamily="34" charset="0"/>
              <a:ea typeface="宋体" panose="02010600030101010101" pitchFamily="2" charset="-122"/>
            </a:endParaRPr>
          </a:p>
        </p:txBody>
      </p:sp>
      <p:cxnSp>
        <p:nvCxnSpPr>
          <p:cNvPr id="47109" name="直接连接符 3145759"/>
          <p:cNvCxnSpPr/>
          <p:nvPr/>
        </p:nvCxnSpPr>
        <p:spPr>
          <a:xfrm rot="5400000">
            <a:off x="4389438" y="4027488"/>
            <a:ext cx="4143375" cy="3175"/>
          </a:xfrm>
          <a:prstGeom prst="line">
            <a:avLst/>
          </a:prstGeom>
          <a:ln w="25400" cap="flat" cmpd="sng">
            <a:solidFill>
              <a:srgbClr val="9BBB59"/>
            </a:solidFill>
            <a:prstDash val="solid"/>
            <a:round/>
            <a:headEnd type="none" w="med" len="med"/>
            <a:tailEnd type="none" w="med" len="med"/>
          </a:ln>
          <a:effectLst>
            <a:outerShdw dist="20000" dir="5400000" rotWithShape="0">
              <a:srgbClr val="000000">
                <a:alpha val="37999"/>
              </a:srgbClr>
            </a:outerShdw>
          </a:effectLst>
        </p:spPr>
      </p:cxnSp>
      <p:sp>
        <p:nvSpPr>
          <p:cNvPr id="47110" name="矩形 1049510"/>
          <p:cNvSpPr/>
          <p:nvPr/>
        </p:nvSpPr>
        <p:spPr>
          <a:xfrm>
            <a:off x="830263" y="417513"/>
            <a:ext cx="3500437"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7111" name="矩形 1049512"/>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8129" name="组合 454"/>
          <p:cNvGrpSpPr/>
          <p:nvPr/>
        </p:nvGrpSpPr>
        <p:grpSpPr>
          <a:xfrm>
            <a:off x="2309813" y="1785938"/>
            <a:ext cx="7643812" cy="1214437"/>
            <a:chOff x="624" y="1152"/>
            <a:chExt cx="4080" cy="720"/>
          </a:xfrm>
        </p:grpSpPr>
        <p:sp>
          <p:nvSpPr>
            <p:cNvPr id="48130" name="矩形 1049514"/>
            <p:cNvSpPr/>
            <p:nvPr/>
          </p:nvSpPr>
          <p:spPr>
            <a:xfrm rot="3419335">
              <a:off x="624" y="1200"/>
              <a:ext cx="672" cy="672"/>
            </a:xfrm>
            <a:prstGeom prst="rect">
              <a:avLst/>
            </a:prstGeom>
            <a:gradFill rotWithShape="0">
              <a:gsLst>
                <a:gs pos="0">
                  <a:srgbClr val="0000FF"/>
                </a:gs>
                <a:gs pos="100000">
                  <a:srgbClr val="000076"/>
                </a:gs>
              </a:gsLst>
              <a:lin ang="5400000" scaled="1"/>
              <a:tileRect/>
            </a:gradFill>
            <a:ln w="9525"/>
            <a:scene3d>
              <a:camera prst="legacyPerspectiveFront">
                <a:rot lat="0" lon="1500000" rev="0"/>
              </a:camera>
              <a:lightRig rig="legacyFlat4" dir="b"/>
            </a:scene3d>
            <a:sp3d extrusionH="860400" prstMaterial="legacyMatte">
              <a:bevelT w="13500" h="13500" prst="angle"/>
              <a:bevelB w="13500" h="13500" prst="angle"/>
              <a:extrusionClr>
                <a:srgbClr val="0000FF"/>
              </a:extrusionClr>
            </a:sp3d>
          </p:spPr>
          <p:txBody>
            <a:bodyPr wrap="none" lIns="91440" tIns="45720" rIns="91440" bIns="45720" anchor="ctr" anchorCtr="0">
              <a:flatTx/>
            </a:bodyPr>
            <a:p>
              <a:pPr eaLnBrk="0" hangingPunct="0"/>
              <a:endParaRPr lang="zh-CN" altLang="zh-CN">
                <a:latin typeface="Calibri" panose="020F0502020204030204" pitchFamily="34" charset="0"/>
                <a:ea typeface="宋体" panose="02010600030101010101" pitchFamily="2" charset="-122"/>
              </a:endParaRPr>
            </a:p>
          </p:txBody>
        </p:sp>
        <p:grpSp>
          <p:nvGrpSpPr>
            <p:cNvPr id="48131" name="组合 456"/>
            <p:cNvGrpSpPr/>
            <p:nvPr/>
          </p:nvGrpSpPr>
          <p:grpSpPr>
            <a:xfrm>
              <a:off x="1292" y="1296"/>
              <a:ext cx="623" cy="96"/>
              <a:chOff x="2003" y="3439"/>
              <a:chExt cx="468" cy="244"/>
            </a:xfrm>
          </p:grpSpPr>
          <p:sp>
            <p:nvSpPr>
              <p:cNvPr id="48132" name="椭圆 1049516"/>
              <p:cNvSpPr/>
              <p:nvPr/>
            </p:nvSpPr>
            <p:spPr>
              <a:xfrm>
                <a:off x="2003" y="3439"/>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33" name="矩形 1049518"/>
              <p:cNvSpPr/>
              <p:nvPr/>
            </p:nvSpPr>
            <p:spPr>
              <a:xfrm>
                <a:off x="2048" y="3441"/>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34" name="椭圆 1049520"/>
              <p:cNvSpPr/>
              <p:nvPr/>
            </p:nvSpPr>
            <p:spPr>
              <a:xfrm>
                <a:off x="2400" y="3441"/>
                <a:ext cx="71" cy="237"/>
              </a:xfrm>
              <a:prstGeom prst="ellipse">
                <a:avLst/>
              </a:prstGeom>
              <a:gradFill rotWithShape="0">
                <a:gsLst>
                  <a:gs pos="0">
                    <a:srgbClr val="767676"/>
                  </a:gs>
                  <a:gs pos="50000">
                    <a:srgbClr val="FFFFFF"/>
                  </a:gs>
                  <a:gs pos="100000">
                    <a:srgbClr val="767676"/>
                  </a:gs>
                </a:gsLst>
                <a:lin ang="5400000" scaled="1"/>
                <a:tileRect/>
              </a:gradFill>
              <a:ln w="12700" cap="flat" cmpd="sng">
                <a:solidFill>
                  <a:srgbClr val="FFFFFF"/>
                </a:solidFill>
                <a:prstDash val="solid"/>
                <a:round/>
                <a:headEnd type="none" w="med" len="med"/>
                <a:tailEnd type="none" w="med" len="med"/>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35" name="椭圆 1049522"/>
              <p:cNvSpPr/>
              <p:nvPr/>
            </p:nvSpPr>
            <p:spPr>
              <a:xfrm>
                <a:off x="2438" y="3520"/>
                <a:ext cx="20" cy="67"/>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48136" name="矩形 1049524"/>
            <p:cNvSpPr/>
            <p:nvPr/>
          </p:nvSpPr>
          <p:spPr>
            <a:xfrm rot="3419335">
              <a:off x="1776" y="1152"/>
              <a:ext cx="672" cy="672"/>
            </a:xfrm>
            <a:prstGeom prst="rect">
              <a:avLst/>
            </a:prstGeom>
            <a:solidFill>
              <a:srgbClr val="4F81BD"/>
            </a:solidFill>
            <a:ln w="9525"/>
            <a:scene3d>
              <a:camera prst="legacyPerspectiveFront">
                <a:rot lat="0" lon="1500000" rev="0"/>
              </a:camera>
              <a:lightRig rig="legacyFlat4" dir="b"/>
            </a:scene3d>
            <a:sp3d extrusionH="860400" prstMaterial="legacyMatte">
              <a:bevelT w="13500" h="13500" prst="angle"/>
              <a:bevelB w="13500" h="13500" prst="angle"/>
              <a:extrusionClr>
                <a:srgbClr val="4F81BD"/>
              </a:extrusionClr>
            </a:sp3d>
          </p:spPr>
          <p:txBody>
            <a:bodyPr wrap="none" lIns="91440" tIns="45720" rIns="91440" bIns="45720" anchor="ctr" anchorCtr="0">
              <a:flatTx/>
            </a:bodyPr>
            <a:p>
              <a:pPr eaLnBrk="0" hangingPunct="0"/>
              <a:endParaRPr lang="zh-CN" altLang="zh-CN">
                <a:latin typeface="Calibri" panose="020F0502020204030204" pitchFamily="34" charset="0"/>
                <a:ea typeface="宋体" panose="02010600030101010101" pitchFamily="2" charset="-122"/>
              </a:endParaRPr>
            </a:p>
          </p:txBody>
        </p:sp>
        <p:grpSp>
          <p:nvGrpSpPr>
            <p:cNvPr id="48137" name="组合 458"/>
            <p:cNvGrpSpPr/>
            <p:nvPr/>
          </p:nvGrpSpPr>
          <p:grpSpPr>
            <a:xfrm>
              <a:off x="2444" y="1296"/>
              <a:ext cx="623" cy="96"/>
              <a:chOff x="2003" y="3439"/>
              <a:chExt cx="468" cy="244"/>
            </a:xfrm>
          </p:grpSpPr>
          <p:sp>
            <p:nvSpPr>
              <p:cNvPr id="48138" name="椭圆 1049526"/>
              <p:cNvSpPr/>
              <p:nvPr/>
            </p:nvSpPr>
            <p:spPr>
              <a:xfrm>
                <a:off x="2003" y="3439"/>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39" name="矩形 1049528"/>
              <p:cNvSpPr/>
              <p:nvPr/>
            </p:nvSpPr>
            <p:spPr>
              <a:xfrm>
                <a:off x="2048" y="3441"/>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40" name="椭圆 1049530"/>
              <p:cNvSpPr/>
              <p:nvPr/>
            </p:nvSpPr>
            <p:spPr>
              <a:xfrm>
                <a:off x="2400" y="3441"/>
                <a:ext cx="71" cy="237"/>
              </a:xfrm>
              <a:prstGeom prst="ellipse">
                <a:avLst/>
              </a:prstGeom>
              <a:gradFill rotWithShape="0">
                <a:gsLst>
                  <a:gs pos="0">
                    <a:srgbClr val="767676"/>
                  </a:gs>
                  <a:gs pos="50000">
                    <a:srgbClr val="FFFFFF"/>
                  </a:gs>
                  <a:gs pos="100000">
                    <a:srgbClr val="767676"/>
                  </a:gs>
                </a:gsLst>
                <a:lin ang="5400000" scaled="1"/>
                <a:tileRect/>
              </a:gradFill>
              <a:ln w="12700" cap="flat" cmpd="sng">
                <a:solidFill>
                  <a:srgbClr val="FFFFFF"/>
                </a:solidFill>
                <a:prstDash val="solid"/>
                <a:round/>
                <a:headEnd type="none" w="med" len="med"/>
                <a:tailEnd type="none" w="med" len="med"/>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41" name="椭圆 1049532"/>
              <p:cNvSpPr/>
              <p:nvPr/>
            </p:nvSpPr>
            <p:spPr>
              <a:xfrm>
                <a:off x="2438" y="3520"/>
                <a:ext cx="20" cy="67"/>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48142" name="矩形 1049534"/>
            <p:cNvSpPr/>
            <p:nvPr/>
          </p:nvSpPr>
          <p:spPr>
            <a:xfrm rot="3419335">
              <a:off x="2876" y="1151"/>
              <a:ext cx="672" cy="671"/>
            </a:xfrm>
            <a:prstGeom prst="rect">
              <a:avLst/>
            </a:prstGeom>
            <a:gradFill rotWithShape="0">
              <a:gsLst>
                <a:gs pos="0">
                  <a:srgbClr val="0000FF"/>
                </a:gs>
                <a:gs pos="100000">
                  <a:srgbClr val="000076"/>
                </a:gs>
              </a:gsLst>
              <a:lin ang="5400000" scaled="1"/>
              <a:tileRect/>
            </a:gradFill>
            <a:ln w="9525"/>
            <a:scene3d>
              <a:camera prst="legacyPerspectiveFront">
                <a:rot lat="0" lon="1500000" rev="0"/>
              </a:camera>
              <a:lightRig rig="legacyFlat4" dir="b"/>
            </a:scene3d>
            <a:sp3d extrusionH="860400" prstMaterial="legacyMatte">
              <a:bevelT w="13500" h="13500" prst="angle"/>
              <a:bevelB w="13500" h="13500" prst="angle"/>
              <a:extrusionClr>
                <a:srgbClr val="0000FF"/>
              </a:extrusionClr>
            </a:sp3d>
          </p:spPr>
          <p:txBody>
            <a:bodyPr wrap="none" lIns="91440" tIns="45720" rIns="91440" bIns="45720" anchor="ctr" anchorCtr="0">
              <a:flatTx/>
            </a:bodyPr>
            <a:p>
              <a:pPr eaLnBrk="0" hangingPunct="0"/>
              <a:endParaRPr lang="zh-CN" altLang="zh-CN">
                <a:latin typeface="Calibri" panose="020F0502020204030204" pitchFamily="34" charset="0"/>
                <a:ea typeface="宋体" panose="02010600030101010101" pitchFamily="2" charset="-122"/>
              </a:endParaRPr>
            </a:p>
          </p:txBody>
        </p:sp>
        <p:grpSp>
          <p:nvGrpSpPr>
            <p:cNvPr id="48143" name="组合 460"/>
            <p:cNvGrpSpPr/>
            <p:nvPr/>
          </p:nvGrpSpPr>
          <p:grpSpPr>
            <a:xfrm>
              <a:off x="3605" y="1296"/>
              <a:ext cx="817" cy="96"/>
              <a:chOff x="2003" y="3439"/>
              <a:chExt cx="468" cy="244"/>
            </a:xfrm>
          </p:grpSpPr>
          <p:sp>
            <p:nvSpPr>
              <p:cNvPr id="48144" name="椭圆 1049536"/>
              <p:cNvSpPr/>
              <p:nvPr/>
            </p:nvSpPr>
            <p:spPr>
              <a:xfrm>
                <a:off x="2003" y="3439"/>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45" name="矩形 1049538"/>
              <p:cNvSpPr/>
              <p:nvPr/>
            </p:nvSpPr>
            <p:spPr>
              <a:xfrm>
                <a:off x="2048" y="3441"/>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46" name="椭圆 1049540"/>
              <p:cNvSpPr/>
              <p:nvPr/>
            </p:nvSpPr>
            <p:spPr>
              <a:xfrm>
                <a:off x="2400" y="3441"/>
                <a:ext cx="71" cy="237"/>
              </a:xfrm>
              <a:prstGeom prst="ellipse">
                <a:avLst/>
              </a:prstGeom>
              <a:gradFill rotWithShape="0">
                <a:gsLst>
                  <a:gs pos="0">
                    <a:srgbClr val="767676"/>
                  </a:gs>
                  <a:gs pos="50000">
                    <a:srgbClr val="FFFFFF"/>
                  </a:gs>
                  <a:gs pos="100000">
                    <a:srgbClr val="767676"/>
                  </a:gs>
                </a:gsLst>
                <a:lin ang="5400000" scaled="1"/>
                <a:tileRect/>
              </a:gradFill>
              <a:ln w="12700" cap="flat" cmpd="sng">
                <a:solidFill>
                  <a:srgbClr val="FFFFFF"/>
                </a:solidFill>
                <a:prstDash val="solid"/>
                <a:round/>
                <a:headEnd type="none" w="med" len="med"/>
                <a:tailEnd type="none" w="med" len="med"/>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48147" name="椭圆 1049542"/>
              <p:cNvSpPr/>
              <p:nvPr/>
            </p:nvSpPr>
            <p:spPr>
              <a:xfrm>
                <a:off x="2438" y="3520"/>
                <a:ext cx="20" cy="67"/>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48148" name="矩形 1049544"/>
            <p:cNvSpPr/>
            <p:nvPr/>
          </p:nvSpPr>
          <p:spPr>
            <a:xfrm rot="3419335">
              <a:off x="4032" y="1152"/>
              <a:ext cx="672" cy="672"/>
            </a:xfrm>
            <a:prstGeom prst="rect">
              <a:avLst/>
            </a:prstGeom>
            <a:solidFill>
              <a:srgbClr val="4F81BD"/>
            </a:solidFill>
            <a:ln w="9525"/>
            <a:scene3d>
              <a:camera prst="legacyPerspectiveFront">
                <a:rot lat="0" lon="1500000" rev="0"/>
              </a:camera>
              <a:lightRig rig="legacyFlat4" dir="b"/>
            </a:scene3d>
            <a:sp3d extrusionH="860400" prstMaterial="legacyMatte">
              <a:bevelT w="13500" h="13500" prst="angle"/>
              <a:bevelB w="13500" h="13500" prst="angle"/>
              <a:extrusionClr>
                <a:srgbClr val="4F81BD"/>
              </a:extrusionClr>
            </a:sp3d>
          </p:spPr>
          <p:txBody>
            <a:bodyPr wrap="none" lIns="91440" tIns="45720" rIns="91440" bIns="45720" anchor="ctr" anchorCtr="0">
              <a:flatTx/>
            </a:bodyPr>
            <a:p>
              <a:pPr eaLnBrk="0" hangingPunct="0"/>
              <a:endParaRPr lang="zh-CN" altLang="zh-CN">
                <a:latin typeface="Calibri" panose="020F0502020204030204" pitchFamily="34" charset="0"/>
                <a:ea typeface="宋体" panose="02010600030101010101" pitchFamily="2" charset="-122"/>
              </a:endParaRPr>
            </a:p>
          </p:txBody>
        </p:sp>
      </p:grpSp>
      <p:sp>
        <p:nvSpPr>
          <p:cNvPr id="48149" name="矩形 1049546"/>
          <p:cNvSpPr/>
          <p:nvPr/>
        </p:nvSpPr>
        <p:spPr>
          <a:xfrm>
            <a:off x="2357438" y="2190750"/>
            <a:ext cx="1203325" cy="398463"/>
          </a:xfrm>
          <a:prstGeom prst="rect">
            <a:avLst/>
          </a:prstGeom>
          <a:noFill/>
          <a:ln w="9525">
            <a:noFill/>
          </a:ln>
        </p:spPr>
        <p:txBody>
          <a:bodyPr wrap="none"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rPr>
              <a:t>抑制灭火</a:t>
            </a:r>
            <a:endParaRPr lang="zh-CN" altLang="zh-CN" dirty="0">
              <a:latin typeface="Calibri" panose="020F0502020204030204" pitchFamily="34" charset="0"/>
              <a:ea typeface="宋体" panose="02010600030101010101" pitchFamily="2" charset="-122"/>
            </a:endParaRPr>
          </a:p>
        </p:txBody>
      </p:sp>
      <p:sp>
        <p:nvSpPr>
          <p:cNvPr id="48150" name="矩形 1049548"/>
          <p:cNvSpPr/>
          <p:nvPr/>
        </p:nvSpPr>
        <p:spPr>
          <a:xfrm>
            <a:off x="4551363" y="2127250"/>
            <a:ext cx="1204912" cy="400050"/>
          </a:xfrm>
          <a:prstGeom prst="rect">
            <a:avLst/>
          </a:prstGeom>
          <a:noFill/>
          <a:ln w="9525">
            <a:noFill/>
          </a:ln>
        </p:spPr>
        <p:txBody>
          <a:bodyPr wrap="none"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rPr>
              <a:t>冷却灭火</a:t>
            </a:r>
            <a:endParaRPr lang="zh-CN" altLang="zh-CN" dirty="0">
              <a:latin typeface="Calibri" panose="020F0502020204030204" pitchFamily="34" charset="0"/>
              <a:ea typeface="宋体" panose="02010600030101010101" pitchFamily="2" charset="-122"/>
            </a:endParaRPr>
          </a:p>
        </p:txBody>
      </p:sp>
      <p:sp>
        <p:nvSpPr>
          <p:cNvPr id="48151" name="矩形 1049550"/>
          <p:cNvSpPr/>
          <p:nvPr/>
        </p:nvSpPr>
        <p:spPr>
          <a:xfrm>
            <a:off x="6691313" y="2127250"/>
            <a:ext cx="1203325" cy="400050"/>
          </a:xfrm>
          <a:prstGeom prst="rect">
            <a:avLst/>
          </a:prstGeom>
          <a:noFill/>
          <a:ln w="9525">
            <a:noFill/>
          </a:ln>
        </p:spPr>
        <p:txBody>
          <a:bodyPr wrap="none"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rPr>
              <a:t>隔离灭火</a:t>
            </a:r>
            <a:endParaRPr lang="zh-CN" altLang="zh-CN" dirty="0">
              <a:latin typeface="Calibri" panose="020F0502020204030204" pitchFamily="34" charset="0"/>
              <a:ea typeface="宋体" panose="02010600030101010101" pitchFamily="2" charset="-122"/>
            </a:endParaRPr>
          </a:p>
        </p:txBody>
      </p:sp>
      <p:sp>
        <p:nvSpPr>
          <p:cNvPr id="48152" name="矩形 1049552"/>
          <p:cNvSpPr/>
          <p:nvPr/>
        </p:nvSpPr>
        <p:spPr>
          <a:xfrm>
            <a:off x="8851900" y="2152650"/>
            <a:ext cx="1203325" cy="398463"/>
          </a:xfrm>
          <a:prstGeom prst="rect">
            <a:avLst/>
          </a:prstGeom>
          <a:noFill/>
          <a:ln w="9525">
            <a:noFill/>
          </a:ln>
        </p:spPr>
        <p:txBody>
          <a:bodyPr wrap="none" lIns="91440" tIns="45720" rIns="91440" bIns="45720" anchor="t" anchorCtr="0">
            <a:spAutoFit/>
          </a:bodyPr>
          <a:p>
            <a:pPr>
              <a:buSzPct val="100000"/>
            </a:pPr>
            <a:r>
              <a:rPr lang="zh-CN" altLang="en-US" sz="2000" b="1" dirty="0">
                <a:solidFill>
                  <a:srgbClr val="FFFFFF"/>
                </a:solidFill>
                <a:latin typeface="微软雅黑" panose="020B0503020204020204" pitchFamily="34" charset="-122"/>
                <a:ea typeface="微软雅黑" panose="020B0503020204020204" pitchFamily="34" charset="-122"/>
              </a:rPr>
              <a:t>窒息灭火</a:t>
            </a:r>
            <a:endParaRPr lang="zh-CN" altLang="zh-CN" dirty="0">
              <a:latin typeface="Calibri" panose="020F0502020204030204" pitchFamily="34" charset="0"/>
              <a:ea typeface="宋体" panose="02010600030101010101" pitchFamily="2" charset="-122"/>
            </a:endParaRPr>
          </a:p>
        </p:txBody>
      </p:sp>
      <p:sp>
        <p:nvSpPr>
          <p:cNvPr id="48153" name="圆角矩形 1049554"/>
          <p:cNvSpPr/>
          <p:nvPr/>
        </p:nvSpPr>
        <p:spPr>
          <a:xfrm>
            <a:off x="1666875" y="3286125"/>
            <a:ext cx="1928813" cy="2738438"/>
          </a:xfrm>
          <a:prstGeom prst="roundRect">
            <a:avLst>
              <a:gd name="adj" fmla="val 13745"/>
            </a:avLst>
          </a:prstGeom>
          <a:solidFill>
            <a:srgbClr val="FFFFFF"/>
          </a:solidFill>
          <a:ln w="25400" cap="flat" cmpd="sng">
            <a:solidFill>
              <a:srgbClr val="9BBB59"/>
            </a:solidFill>
            <a:prstDash val="solid"/>
            <a:round/>
            <a:headEnd type="none" w="med" len="med"/>
            <a:tailEnd type="none" w="med" len="med"/>
          </a:ln>
        </p:spPr>
        <p:txBody>
          <a:bodyPr wrap="none" lIns="91440" tIns="45720" rIns="91440" bIns="45720" anchor="ctr" anchorCtr="0"/>
          <a:p>
            <a:r>
              <a:rPr lang="zh-CN" altLang="en-US" sz="2000" b="1" dirty="0">
                <a:solidFill>
                  <a:srgbClr val="002060"/>
                </a:solidFill>
                <a:latin typeface="微软雅黑" panose="020B0503020204020204" pitchFamily="34" charset="-122"/>
                <a:ea typeface="微软雅黑" panose="020B0503020204020204" pitchFamily="34" charset="-122"/>
              </a:rPr>
              <a:t>（化学灭火法）</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使灭火剂参与</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到燃烧反应过</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程中去，抑制</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燃烧反应（可</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用干粉灭火器）</a:t>
            </a:r>
            <a:endParaRPr lang="zh-CN" altLang="zh-CN" dirty="0">
              <a:latin typeface="Calibri" panose="020F0502020204030204" pitchFamily="34" charset="0"/>
              <a:ea typeface="宋体" panose="02010600030101010101" pitchFamily="2" charset="-122"/>
            </a:endParaRPr>
          </a:p>
          <a:p>
            <a:endParaRPr lang="zh-CN" altLang="zh-CN" dirty="0">
              <a:latin typeface="Calibri" panose="020F0502020204030204" pitchFamily="34" charset="0"/>
              <a:ea typeface="宋体" panose="02010600030101010101" pitchFamily="2" charset="-122"/>
            </a:endParaRPr>
          </a:p>
        </p:txBody>
      </p:sp>
      <p:sp>
        <p:nvSpPr>
          <p:cNvPr id="48154" name="圆角矩形 1049556"/>
          <p:cNvSpPr/>
          <p:nvPr/>
        </p:nvSpPr>
        <p:spPr>
          <a:xfrm>
            <a:off x="3952875" y="3286125"/>
            <a:ext cx="1928813" cy="2738438"/>
          </a:xfrm>
          <a:prstGeom prst="roundRect">
            <a:avLst>
              <a:gd name="adj" fmla="val 13745"/>
            </a:avLst>
          </a:prstGeom>
          <a:solidFill>
            <a:srgbClr val="FFFFFF"/>
          </a:solidFill>
          <a:ln w="25400" cap="flat" cmpd="sng">
            <a:solidFill>
              <a:srgbClr val="9BBB59"/>
            </a:solidFill>
            <a:prstDash val="solid"/>
            <a:round/>
            <a:headEnd type="none" w="med" len="med"/>
            <a:tailEnd type="none" w="med" len="med"/>
          </a:ln>
        </p:spPr>
        <p:txBody>
          <a:bodyPr wrap="none" lIns="91440" tIns="45720" rIns="91440" bIns="45720" anchor="ctr" anchorCtr="0"/>
          <a:p>
            <a:r>
              <a:rPr lang="zh-CN" altLang="en-US" sz="2000" b="1" dirty="0">
                <a:solidFill>
                  <a:srgbClr val="002060"/>
                </a:solidFill>
                <a:latin typeface="微软雅黑" panose="020B0503020204020204" pitchFamily="34" charset="-122"/>
                <a:ea typeface="微软雅黑" panose="020B0503020204020204" pitchFamily="34" charset="-122"/>
              </a:rPr>
              <a:t>用吸收大量的</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热使燃烧物的</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温度降低于燃</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点以下（可用</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ＣＯ２灭火器）</a:t>
            </a:r>
            <a:br>
              <a:rPr lang="zh-CN" altLang="zh-CN" sz="2000" b="1" dirty="0">
                <a:solidFill>
                  <a:srgbClr val="002060"/>
                </a:solidFill>
                <a:latin typeface="微软雅黑" panose="020B0503020204020204" pitchFamily="34" charset="-122"/>
                <a:ea typeface="微软雅黑" panose="020B0503020204020204" pitchFamily="34" charset="-122"/>
              </a:rPr>
            </a:br>
            <a:endParaRPr lang="zh-CN" altLang="en-US" b="1" dirty="0">
              <a:solidFill>
                <a:srgbClr val="002060"/>
              </a:solidFill>
              <a:latin typeface="Calibri" panose="020F0502020204030204" pitchFamily="34" charset="0"/>
              <a:ea typeface="宋体" panose="02010600030101010101" pitchFamily="2" charset="-122"/>
            </a:endParaRPr>
          </a:p>
          <a:p>
            <a:endParaRPr lang="zh-CN" altLang="zh-CN" dirty="0">
              <a:latin typeface="Calibri" panose="020F0502020204030204" pitchFamily="34" charset="0"/>
              <a:ea typeface="宋体" panose="02010600030101010101" pitchFamily="2" charset="-122"/>
            </a:endParaRPr>
          </a:p>
        </p:txBody>
      </p:sp>
      <p:sp>
        <p:nvSpPr>
          <p:cNvPr id="48155" name="圆角矩形 1049558"/>
          <p:cNvSpPr/>
          <p:nvPr/>
        </p:nvSpPr>
        <p:spPr>
          <a:xfrm>
            <a:off x="6238875" y="3286125"/>
            <a:ext cx="1857375" cy="2738438"/>
          </a:xfrm>
          <a:prstGeom prst="roundRect">
            <a:avLst>
              <a:gd name="adj" fmla="val 13745"/>
            </a:avLst>
          </a:prstGeom>
          <a:solidFill>
            <a:srgbClr val="FFFFFF"/>
          </a:solidFill>
          <a:ln w="25400" cap="flat" cmpd="sng">
            <a:solidFill>
              <a:srgbClr val="9BBB59"/>
            </a:solidFill>
            <a:prstDash val="solid"/>
            <a:round/>
            <a:headEnd type="none" w="med" len="med"/>
            <a:tailEnd type="none" w="med" len="med"/>
          </a:ln>
        </p:spPr>
        <p:txBody>
          <a:bodyPr wrap="none" lIns="91440" tIns="45720" rIns="91440" bIns="45720" anchor="ctr" anchorCtr="0"/>
          <a:p>
            <a:r>
              <a:rPr lang="zh-CN" altLang="en-US" sz="2000" b="1" dirty="0">
                <a:solidFill>
                  <a:srgbClr val="002060"/>
                </a:solidFill>
                <a:latin typeface="微软雅黑" panose="020B0503020204020204" pitchFamily="34" charset="-122"/>
                <a:ea typeface="微软雅黑" panose="020B0503020204020204" pitchFamily="34" charset="-122"/>
              </a:rPr>
              <a:t>利用各种方法</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使可燃物质隔</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离或移开（可</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用泡沫灭火器</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或干粉灭火器）</a:t>
            </a:r>
            <a:endParaRPr lang="zh-CN" altLang="zh-CN" dirty="0">
              <a:latin typeface="Calibri" panose="020F0502020204030204" pitchFamily="34" charset="0"/>
              <a:ea typeface="宋体" panose="02010600030101010101" pitchFamily="2" charset="-122"/>
            </a:endParaRPr>
          </a:p>
        </p:txBody>
      </p:sp>
      <p:sp>
        <p:nvSpPr>
          <p:cNvPr id="48156" name="圆角矩形 1049560"/>
          <p:cNvSpPr/>
          <p:nvPr/>
        </p:nvSpPr>
        <p:spPr>
          <a:xfrm>
            <a:off x="8453438" y="3286125"/>
            <a:ext cx="2000250" cy="2738438"/>
          </a:xfrm>
          <a:prstGeom prst="roundRect">
            <a:avLst>
              <a:gd name="adj" fmla="val 13745"/>
            </a:avLst>
          </a:prstGeom>
          <a:solidFill>
            <a:srgbClr val="FFFFFF"/>
          </a:solidFill>
          <a:ln w="25400" cap="flat" cmpd="sng">
            <a:solidFill>
              <a:srgbClr val="9BBB59"/>
            </a:solidFill>
            <a:prstDash val="solid"/>
            <a:round/>
            <a:headEnd type="none" w="med" len="med"/>
            <a:tailEnd type="none" w="med" len="med"/>
          </a:ln>
        </p:spPr>
        <p:txBody>
          <a:bodyPr wrap="none" lIns="91440" tIns="45720" rIns="91440" bIns="45720" anchor="ctr" anchorCtr="0"/>
          <a:p>
            <a:r>
              <a:rPr lang="zh-CN" altLang="en-US" sz="2000" b="1" dirty="0">
                <a:solidFill>
                  <a:srgbClr val="002060"/>
                </a:solidFill>
                <a:latin typeface="微软雅黑" panose="020B0503020204020204" pitchFamily="34" charset="-122"/>
                <a:ea typeface="微软雅黑" panose="020B0503020204020204" pitchFamily="34" charset="-122"/>
              </a:rPr>
              <a:t>阻止空气流入</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燃烧区或用不</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燃物质冲淡空</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气 ，使燃烧物</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质得不到足够</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的氧气而熄灭 </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（可作ＣＯ２</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灭火器或干粉</a:t>
            </a:r>
            <a:endParaRPr lang="zh-CN" altLang="zh-CN" dirty="0">
              <a:latin typeface="Calibri" panose="020F0502020204030204" pitchFamily="34" charset="0"/>
              <a:ea typeface="宋体" panose="02010600030101010101" pitchFamily="2" charset="-122"/>
            </a:endParaRPr>
          </a:p>
          <a:p>
            <a:r>
              <a:rPr lang="zh-CN" altLang="en-US" sz="2000" b="1" dirty="0">
                <a:solidFill>
                  <a:srgbClr val="002060"/>
                </a:solidFill>
                <a:latin typeface="微软雅黑" panose="020B0503020204020204" pitchFamily="34" charset="-122"/>
                <a:ea typeface="微软雅黑" panose="020B0503020204020204" pitchFamily="34" charset="-122"/>
              </a:rPr>
              <a:t>灭火器 ）</a:t>
            </a:r>
            <a:endParaRPr lang="zh-CN" altLang="zh-CN" dirty="0">
              <a:latin typeface="Calibri" panose="020F0502020204030204" pitchFamily="34" charset="0"/>
              <a:ea typeface="宋体" panose="02010600030101010101" pitchFamily="2" charset="-122"/>
            </a:endParaRPr>
          </a:p>
        </p:txBody>
      </p:sp>
      <p:sp>
        <p:nvSpPr>
          <p:cNvPr id="48157" name="矩形 1049562"/>
          <p:cNvSpPr/>
          <p:nvPr/>
        </p:nvSpPr>
        <p:spPr>
          <a:xfrm>
            <a:off x="633413" y="430213"/>
            <a:ext cx="3500437"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8158" name="矩形 1049564"/>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97307" name="图片 2097306"/>
          <p:cNvPicPr>
            <a:picLocks noChangeAspect="1"/>
          </p:cNvPicPr>
          <p:nvPr/>
        </p:nvPicPr>
        <p:blipFill>
          <a:blip r:embed="rId1"/>
          <a:srcRect l="28720" r="19983"/>
          <a:stretch>
            <a:fillRect/>
          </a:stretch>
        </p:blipFill>
        <p:spPr>
          <a:xfrm>
            <a:off x="0" y="0"/>
            <a:ext cx="5334000" cy="6858000"/>
          </a:xfrm>
          <a:prstGeom prst="rect">
            <a:avLst/>
          </a:prstGeom>
          <a:noFill/>
          <a:ln w="9525">
            <a:noFill/>
          </a:ln>
        </p:spPr>
      </p:pic>
      <p:sp>
        <p:nvSpPr>
          <p:cNvPr id="1049121" name="矩形 1049120"/>
          <p:cNvSpPr/>
          <p:nvPr/>
        </p:nvSpPr>
        <p:spPr>
          <a:xfrm>
            <a:off x="0" y="-25400"/>
            <a:ext cx="5334000" cy="6883400"/>
          </a:xfrm>
          <a:prstGeom prst="rect">
            <a:avLst/>
          </a:prstGeom>
          <a:gradFill rotWithShape="0">
            <a:gsLst>
              <a:gs pos="0">
                <a:srgbClr val="DC1218">
                  <a:alpha val="95000"/>
                </a:srgbClr>
              </a:gs>
              <a:gs pos="100000">
                <a:srgbClr val="901518">
                  <a:alpha val="93999"/>
                </a:srgbClr>
              </a:gs>
            </a:gsLst>
            <a:lin ang="5400000" scaled="1"/>
            <a:tileRect/>
          </a:gra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123" name="矩形 1049122"/>
          <p:cNvSpPr/>
          <p:nvPr/>
        </p:nvSpPr>
        <p:spPr>
          <a:xfrm>
            <a:off x="173038" y="161925"/>
            <a:ext cx="4987925" cy="650875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125" name="矩形 1049124"/>
          <p:cNvSpPr/>
          <p:nvPr/>
        </p:nvSpPr>
        <p:spPr>
          <a:xfrm>
            <a:off x="1495425" y="2206625"/>
            <a:ext cx="2343150" cy="1285875"/>
          </a:xfrm>
          <a:prstGeom prst="rect">
            <a:avLst/>
          </a:prstGeom>
          <a:noFill/>
          <a:ln w="9525">
            <a:noFill/>
          </a:ln>
        </p:spPr>
        <p:txBody>
          <a:bodyPr lIns="91440" tIns="45720" rIns="91440" bIns="45720" anchor="t" anchorCtr="0">
            <a:spAutoFit/>
          </a:bodyPr>
          <a:p>
            <a:pPr algn="ctr">
              <a:buSzPct val="100000"/>
            </a:pPr>
            <a:r>
              <a:rPr lang="zh-CN" altLang="en-US" sz="8000" dirty="0">
                <a:solidFill>
                  <a:srgbClr val="FFFFFF"/>
                </a:solidFill>
                <a:latin typeface="冬青黑体简体中文 W3"/>
                <a:ea typeface="冬青黑体简体中文 W3"/>
              </a:rPr>
              <a:t>目录</a:t>
            </a:r>
            <a:endParaRPr lang="zh-CN" altLang="zh-CN" dirty="0">
              <a:latin typeface="Calibri" panose="020F0502020204030204" pitchFamily="34" charset="0"/>
              <a:ea typeface="宋体" panose="02010600030101010101" pitchFamily="2" charset="-122"/>
            </a:endParaRPr>
          </a:p>
        </p:txBody>
      </p:sp>
      <p:sp>
        <p:nvSpPr>
          <p:cNvPr id="1049127" name="矩形 1049126"/>
          <p:cNvSpPr/>
          <p:nvPr/>
        </p:nvSpPr>
        <p:spPr>
          <a:xfrm>
            <a:off x="461963" y="3343275"/>
            <a:ext cx="4410075" cy="892175"/>
          </a:xfrm>
          <a:prstGeom prst="rect">
            <a:avLst/>
          </a:prstGeom>
          <a:noFill/>
          <a:ln w="9525">
            <a:noFill/>
          </a:ln>
        </p:spPr>
        <p:txBody>
          <a:bodyPr lIns="91440" tIns="45720" rIns="91440" bIns="45720" anchor="t" anchorCtr="0">
            <a:spAutoFit/>
          </a:bodyPr>
          <a:p>
            <a:pPr algn="ctr">
              <a:buSzPct val="100000"/>
            </a:pPr>
            <a:r>
              <a:rPr lang="en-US" altLang="zh-CN" sz="5400" dirty="0">
                <a:solidFill>
                  <a:srgbClr val="FFFFFF"/>
                </a:solidFill>
                <a:latin typeface="Century Gothic" panose="020B0502020202020204" pitchFamily="34" charset="0"/>
                <a:ea typeface="方正正大黑简体" pitchFamily="2" charset="-122"/>
              </a:rPr>
              <a:t>CONTENTS</a:t>
            </a:r>
            <a:endParaRPr lang="zh-CN" altLang="zh-CN" dirty="0">
              <a:latin typeface="Calibri" panose="020F0502020204030204" pitchFamily="34" charset="0"/>
              <a:ea typeface="宋体" panose="02010600030101010101" pitchFamily="2" charset="-122"/>
            </a:endParaRPr>
          </a:p>
        </p:txBody>
      </p:sp>
      <p:grpSp>
        <p:nvGrpSpPr>
          <p:cNvPr id="299" name="组合 298"/>
          <p:cNvGrpSpPr/>
          <p:nvPr/>
        </p:nvGrpSpPr>
        <p:grpSpPr>
          <a:xfrm>
            <a:off x="6384290" y="1772920"/>
            <a:ext cx="3963353" cy="711200"/>
            <a:chOff x="6367119" y="1321282"/>
            <a:chExt cx="3963015" cy="711200"/>
          </a:xfrm>
        </p:grpSpPr>
        <p:sp>
          <p:nvSpPr>
            <p:cNvPr id="21511" name="圆角矩形 1049128"/>
            <p:cNvSpPr/>
            <p:nvPr/>
          </p:nvSpPr>
          <p:spPr>
            <a:xfrm>
              <a:off x="6367119" y="1321282"/>
              <a:ext cx="711139" cy="711200"/>
            </a:xfrm>
            <a:prstGeom prst="roundRect">
              <a:avLst>
                <a:gd name="adj" fmla="val 21356"/>
              </a:avLst>
            </a:prstGeom>
            <a:solidFill>
              <a:srgbClr val="FFFFFF"/>
            </a:solidFill>
            <a:ln w="9525">
              <a:noFill/>
            </a:ln>
            <a:effectLst>
              <a:outerShdw sx="102000" sy="102000" algn="ctr" rotWithShape="0">
                <a:srgbClr val="000000">
                  <a:alpha val="4999"/>
                </a:srgbClr>
              </a:outerShdw>
            </a:effectLst>
          </p:spPr>
          <p:txBody>
            <a:bodyPr lIns="91440" tIns="45720" rIns="91440" bIns="45720" anchor="ctr" anchorCtr="0"/>
            <a:p>
              <a:pPr eaLnBrk="0" hangingPunct="0"/>
              <a:endParaRPr lang="zh-CN" altLang="zh-CN" sz="2800">
                <a:latin typeface="Calibri" panose="020F0502020204030204" pitchFamily="34" charset="0"/>
                <a:ea typeface="宋体" panose="02010600030101010101" pitchFamily="2" charset="-122"/>
              </a:endParaRPr>
            </a:p>
          </p:txBody>
        </p:sp>
        <p:sp>
          <p:nvSpPr>
            <p:cNvPr id="21512" name="任意多边形 1049130"/>
            <p:cNvSpPr/>
            <p:nvPr/>
          </p:nvSpPr>
          <p:spPr>
            <a:xfrm>
              <a:off x="6475060" y="1476857"/>
              <a:ext cx="398429" cy="400050"/>
            </a:xfrm>
            <a:custGeom>
              <a:avLst/>
              <a:gdLst/>
              <a:ahLst/>
              <a:cxnLst/>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path>
              </a:pathLst>
            </a:custGeom>
            <a:gradFill rotWithShape="0">
              <a:gsLst>
                <a:gs pos="0">
                  <a:srgbClr val="C00000"/>
                </a:gs>
                <a:gs pos="100000">
                  <a:srgbClr val="FF0000"/>
                </a:gs>
              </a:gsLst>
              <a:lin ang="10800000" scaled="1"/>
              <a:tileRect/>
            </a:gradFill>
            <a:ln w="9525">
              <a:noFill/>
            </a:ln>
          </p:spPr>
          <p:txBody>
            <a:bodyPr/>
            <a:p>
              <a:endParaRPr lang="zh-CN" altLang="en-US" sz="2800"/>
            </a:p>
          </p:txBody>
        </p:sp>
        <p:sp>
          <p:nvSpPr>
            <p:cNvPr id="21513" name="矩形 1049132"/>
            <p:cNvSpPr/>
            <p:nvPr/>
          </p:nvSpPr>
          <p:spPr>
            <a:xfrm>
              <a:off x="7302712" y="1373987"/>
              <a:ext cx="3027422" cy="583565"/>
            </a:xfrm>
            <a:prstGeom prst="rect">
              <a:avLst/>
            </a:prstGeom>
            <a:noFill/>
            <a:ln w="9525">
              <a:noFill/>
            </a:ln>
          </p:spPr>
          <p:txBody>
            <a:bodyPr wrap="none" lIns="91440" tIns="45720" rIns="91440" bIns="45720" anchor="t" anchorCtr="0">
              <a:spAutoFit/>
            </a:bodyPr>
            <a:p>
              <a:r>
                <a:rPr lang="zh-CN" altLang="en-US" sz="32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t>夏季作业的特点</a:t>
              </a:r>
              <a:endParaRPr lang="zh-CN" altLang="en-US" sz="3200" b="1" dirty="0">
                <a:solidFill>
                  <a:srgbClr val="0070C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01" name="组合 300"/>
          <p:cNvGrpSpPr/>
          <p:nvPr/>
        </p:nvGrpSpPr>
        <p:grpSpPr>
          <a:xfrm>
            <a:off x="6384290" y="2873058"/>
            <a:ext cx="4346893" cy="711200"/>
            <a:chOff x="6367119" y="2198254"/>
            <a:chExt cx="4347376" cy="711200"/>
          </a:xfrm>
        </p:grpSpPr>
        <p:sp>
          <p:nvSpPr>
            <p:cNvPr id="21515" name="圆角矩形 1049134"/>
            <p:cNvSpPr/>
            <p:nvPr/>
          </p:nvSpPr>
          <p:spPr>
            <a:xfrm>
              <a:off x="6367119" y="2198254"/>
              <a:ext cx="711279" cy="711200"/>
            </a:xfrm>
            <a:prstGeom prst="roundRect">
              <a:avLst>
                <a:gd name="adj" fmla="val 21356"/>
              </a:avLst>
            </a:prstGeom>
            <a:solidFill>
              <a:srgbClr val="FFFFFF"/>
            </a:solidFill>
            <a:ln w="9525">
              <a:noFill/>
            </a:ln>
            <a:effectLst>
              <a:outerShdw sx="102000" sy="102000" algn="ctr" rotWithShape="0">
                <a:srgbClr val="000000">
                  <a:alpha val="4999"/>
                </a:srgbClr>
              </a:outerShdw>
            </a:effectLst>
          </p:spPr>
          <p:txBody>
            <a:bodyPr lIns="91440" tIns="45720" rIns="91440" bIns="45720" anchor="ctr" anchorCtr="0"/>
            <a:p>
              <a:pPr eaLnBrk="0" hangingPunct="0"/>
              <a:endParaRPr lang="zh-CN" altLang="zh-CN" sz="2800">
                <a:latin typeface="Calibri" panose="020F0502020204030204" pitchFamily="34" charset="0"/>
                <a:ea typeface="宋体" panose="02010600030101010101" pitchFamily="2" charset="-122"/>
              </a:endParaRPr>
            </a:p>
          </p:txBody>
        </p:sp>
        <p:pic>
          <p:nvPicPr>
            <p:cNvPr id="21516" name="图片 2097308"/>
            <p:cNvPicPr>
              <a:picLocks noChangeAspect="1"/>
            </p:cNvPicPr>
            <p:nvPr/>
          </p:nvPicPr>
          <p:blipFill>
            <a:blip r:embed="rId2"/>
            <a:stretch>
              <a:fillRect/>
            </a:stretch>
          </p:blipFill>
          <p:spPr>
            <a:xfrm>
              <a:off x="6482194" y="2327857"/>
              <a:ext cx="475541" cy="475488"/>
            </a:xfrm>
            <a:prstGeom prst="rect">
              <a:avLst/>
            </a:prstGeom>
            <a:noFill/>
            <a:ln w="9525">
              <a:noFill/>
            </a:ln>
          </p:spPr>
        </p:pic>
        <p:sp>
          <p:nvSpPr>
            <p:cNvPr id="21517" name="矩形 1049136"/>
            <p:cNvSpPr/>
            <p:nvPr/>
          </p:nvSpPr>
          <p:spPr>
            <a:xfrm>
              <a:off x="7280033" y="2255404"/>
              <a:ext cx="3434462" cy="583565"/>
            </a:xfrm>
            <a:prstGeom prst="rect">
              <a:avLst/>
            </a:prstGeom>
            <a:noFill/>
            <a:ln w="9525">
              <a:noFill/>
            </a:ln>
          </p:spPr>
          <p:txBody>
            <a:bodyPr wrap="none" lIns="91440" tIns="45720" rIns="91440" bIns="45720" anchor="t" anchorCtr="0">
              <a:spAutoFit/>
            </a:bodyPr>
            <a:p>
              <a:r>
                <a:rPr lang="zh-CN" altLang="en-US" sz="32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高温作业安全要点</a:t>
              </a:r>
              <a:endParaRPr lang="zh-CN" altLang="en-US" sz="32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03" name="组合 302"/>
          <p:cNvGrpSpPr/>
          <p:nvPr/>
        </p:nvGrpSpPr>
        <p:grpSpPr>
          <a:xfrm>
            <a:off x="6393815" y="4104958"/>
            <a:ext cx="2719705" cy="711200"/>
            <a:chOff x="6376646" y="3075226"/>
            <a:chExt cx="2720410" cy="711200"/>
          </a:xfrm>
        </p:grpSpPr>
        <p:sp>
          <p:nvSpPr>
            <p:cNvPr id="21519" name="圆角矩形 1049138"/>
            <p:cNvSpPr/>
            <p:nvPr/>
          </p:nvSpPr>
          <p:spPr>
            <a:xfrm>
              <a:off x="6376646" y="3075226"/>
              <a:ext cx="711384" cy="711200"/>
            </a:xfrm>
            <a:prstGeom prst="roundRect">
              <a:avLst>
                <a:gd name="adj" fmla="val 21356"/>
              </a:avLst>
            </a:prstGeom>
            <a:solidFill>
              <a:srgbClr val="FFFFFF"/>
            </a:solidFill>
            <a:ln w="9525">
              <a:noFill/>
            </a:ln>
            <a:effectLst>
              <a:outerShdw sx="102000" sy="102000" algn="ctr" rotWithShape="0">
                <a:srgbClr val="000000">
                  <a:alpha val="4999"/>
                </a:srgbClr>
              </a:outerShdw>
            </a:effectLst>
          </p:spPr>
          <p:txBody>
            <a:bodyPr lIns="91440" tIns="45720" rIns="91440" bIns="45720" anchor="ctr" anchorCtr="0"/>
            <a:p>
              <a:pPr eaLnBrk="0" hangingPunct="0"/>
              <a:endParaRPr lang="zh-CN" altLang="zh-CN" sz="2800">
                <a:latin typeface="Calibri" panose="020F0502020204030204" pitchFamily="34" charset="0"/>
                <a:ea typeface="宋体" panose="02010600030101010101" pitchFamily="2" charset="-122"/>
              </a:endParaRPr>
            </a:p>
          </p:txBody>
        </p:sp>
        <p:sp>
          <p:nvSpPr>
            <p:cNvPr id="21520" name="任意多边形 1049140"/>
            <p:cNvSpPr/>
            <p:nvPr/>
          </p:nvSpPr>
          <p:spPr>
            <a:xfrm>
              <a:off x="6486213" y="3251438"/>
              <a:ext cx="447791" cy="309563"/>
            </a:xfrm>
            <a:custGeom>
              <a:avLst/>
              <a:gdLst/>
              <a:ahLst/>
              <a:cxnLst/>
              <a:pathLst>
                <a:path w="73" h="50">
                  <a:moveTo>
                    <a:pt x="73" y="36"/>
                  </a:moveTo>
                  <a:cubicBezTo>
                    <a:pt x="73" y="44"/>
                    <a:pt x="66" y="50"/>
                    <a:pt x="58" y="50"/>
                  </a:cubicBezTo>
                  <a:cubicBezTo>
                    <a:pt x="58" y="50"/>
                    <a:pt x="58" y="50"/>
                    <a:pt x="58" y="50"/>
                  </a:cubicBezTo>
                  <a:cubicBezTo>
                    <a:pt x="15" y="50"/>
                    <a:pt x="15" y="50"/>
                    <a:pt x="15" y="50"/>
                  </a:cubicBezTo>
                  <a:cubicBezTo>
                    <a:pt x="15" y="50"/>
                    <a:pt x="15" y="50"/>
                    <a:pt x="15" y="50"/>
                  </a:cubicBezTo>
                  <a:cubicBezTo>
                    <a:pt x="14" y="50"/>
                    <a:pt x="14" y="50"/>
                    <a:pt x="14" y="50"/>
                  </a:cubicBezTo>
                  <a:cubicBezTo>
                    <a:pt x="14" y="50"/>
                    <a:pt x="14" y="50"/>
                    <a:pt x="14" y="50"/>
                  </a:cubicBezTo>
                  <a:cubicBezTo>
                    <a:pt x="6" y="50"/>
                    <a:pt x="0" y="43"/>
                    <a:pt x="0" y="35"/>
                  </a:cubicBezTo>
                  <a:cubicBezTo>
                    <a:pt x="0" y="30"/>
                    <a:pt x="3" y="26"/>
                    <a:pt x="7" y="23"/>
                  </a:cubicBezTo>
                  <a:cubicBezTo>
                    <a:pt x="7" y="22"/>
                    <a:pt x="7" y="21"/>
                    <a:pt x="7" y="20"/>
                  </a:cubicBezTo>
                  <a:cubicBezTo>
                    <a:pt x="7" y="15"/>
                    <a:pt x="11" y="10"/>
                    <a:pt x="17" y="10"/>
                  </a:cubicBezTo>
                  <a:cubicBezTo>
                    <a:pt x="19" y="10"/>
                    <a:pt x="21" y="11"/>
                    <a:pt x="23" y="12"/>
                  </a:cubicBezTo>
                  <a:cubicBezTo>
                    <a:pt x="26" y="5"/>
                    <a:pt x="34" y="0"/>
                    <a:pt x="42" y="0"/>
                  </a:cubicBezTo>
                  <a:cubicBezTo>
                    <a:pt x="54" y="0"/>
                    <a:pt x="64" y="10"/>
                    <a:pt x="64" y="21"/>
                  </a:cubicBezTo>
                  <a:cubicBezTo>
                    <a:pt x="64" y="22"/>
                    <a:pt x="64" y="22"/>
                    <a:pt x="64" y="23"/>
                  </a:cubicBezTo>
                  <a:cubicBezTo>
                    <a:pt x="69" y="25"/>
                    <a:pt x="73" y="30"/>
                    <a:pt x="73" y="36"/>
                  </a:cubicBezTo>
                  <a:close/>
                  <a:moveTo>
                    <a:pt x="27" y="42"/>
                  </a:moveTo>
                  <a:cubicBezTo>
                    <a:pt x="30" y="42"/>
                    <a:pt x="33" y="41"/>
                    <a:pt x="35" y="38"/>
                  </a:cubicBezTo>
                  <a:cubicBezTo>
                    <a:pt x="34" y="37"/>
                    <a:pt x="33" y="36"/>
                    <a:pt x="32" y="34"/>
                  </a:cubicBezTo>
                  <a:cubicBezTo>
                    <a:pt x="31" y="36"/>
                    <a:pt x="29" y="37"/>
                    <a:pt x="27" y="37"/>
                  </a:cubicBezTo>
                  <a:cubicBezTo>
                    <a:pt x="25" y="37"/>
                    <a:pt x="22" y="35"/>
                    <a:pt x="22" y="32"/>
                  </a:cubicBezTo>
                  <a:cubicBezTo>
                    <a:pt x="22" y="30"/>
                    <a:pt x="25" y="28"/>
                    <a:pt x="27" y="28"/>
                  </a:cubicBezTo>
                  <a:cubicBezTo>
                    <a:pt x="35" y="28"/>
                    <a:pt x="37" y="42"/>
                    <a:pt x="48" y="42"/>
                  </a:cubicBezTo>
                  <a:cubicBezTo>
                    <a:pt x="54" y="42"/>
                    <a:pt x="58" y="38"/>
                    <a:pt x="58" y="32"/>
                  </a:cubicBezTo>
                  <a:cubicBezTo>
                    <a:pt x="58" y="26"/>
                    <a:pt x="53" y="23"/>
                    <a:pt x="48" y="23"/>
                  </a:cubicBezTo>
                  <a:cubicBezTo>
                    <a:pt x="44" y="23"/>
                    <a:pt x="42" y="24"/>
                    <a:pt x="39" y="26"/>
                  </a:cubicBezTo>
                  <a:cubicBezTo>
                    <a:pt x="40" y="28"/>
                    <a:pt x="41" y="29"/>
                    <a:pt x="43" y="30"/>
                  </a:cubicBezTo>
                  <a:cubicBezTo>
                    <a:pt x="44" y="29"/>
                    <a:pt x="46" y="28"/>
                    <a:pt x="48" y="28"/>
                  </a:cubicBezTo>
                  <a:cubicBezTo>
                    <a:pt x="50" y="28"/>
                    <a:pt x="52" y="30"/>
                    <a:pt x="52" y="32"/>
                  </a:cubicBezTo>
                  <a:cubicBezTo>
                    <a:pt x="52" y="35"/>
                    <a:pt x="50" y="37"/>
                    <a:pt x="48" y="37"/>
                  </a:cubicBezTo>
                  <a:cubicBezTo>
                    <a:pt x="40" y="37"/>
                    <a:pt x="38" y="23"/>
                    <a:pt x="27" y="23"/>
                  </a:cubicBezTo>
                  <a:cubicBezTo>
                    <a:pt x="21" y="23"/>
                    <a:pt x="16" y="26"/>
                    <a:pt x="16" y="32"/>
                  </a:cubicBezTo>
                  <a:cubicBezTo>
                    <a:pt x="16" y="38"/>
                    <a:pt x="21" y="42"/>
                    <a:pt x="27" y="42"/>
                  </a:cubicBezTo>
                </a:path>
              </a:pathLst>
            </a:custGeom>
            <a:gradFill rotWithShape="0">
              <a:gsLst>
                <a:gs pos="0">
                  <a:srgbClr val="C00000"/>
                </a:gs>
                <a:gs pos="100000">
                  <a:srgbClr val="FF0000"/>
                </a:gs>
              </a:gsLst>
              <a:lin ang="10800000" scaled="1"/>
              <a:tileRect/>
            </a:gradFill>
            <a:ln w="9525">
              <a:noFill/>
            </a:ln>
          </p:spPr>
          <p:txBody>
            <a:bodyPr/>
            <a:p>
              <a:endParaRPr lang="zh-CN" altLang="en-US" sz="2800"/>
            </a:p>
          </p:txBody>
        </p:sp>
        <p:sp>
          <p:nvSpPr>
            <p:cNvPr id="21521" name="矩形 1049142"/>
            <p:cNvSpPr/>
            <p:nvPr/>
          </p:nvSpPr>
          <p:spPr>
            <a:xfrm>
              <a:off x="7288107" y="3108563"/>
              <a:ext cx="1808949" cy="583565"/>
            </a:xfrm>
            <a:prstGeom prst="rect">
              <a:avLst/>
            </a:prstGeom>
            <a:noFill/>
            <a:ln w="9525">
              <a:noFill/>
            </a:ln>
          </p:spPr>
          <p:txBody>
            <a:bodyPr wrap="none" lIns="91440" tIns="45720" rIns="91440" bIns="45720" anchor="t" anchorCtr="0">
              <a:spAutoFit/>
            </a:bodyPr>
            <a:p>
              <a:r>
                <a:rPr lang="zh-CN" altLang="en-US" sz="3200" b="1" dirty="0">
                  <a:solidFill>
                    <a:srgbClr val="00B05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en-US" sz="3200" b="1" dirty="0">
                <a:solidFill>
                  <a:srgbClr val="00B05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05" name="组合 304"/>
          <p:cNvGrpSpPr/>
          <p:nvPr/>
        </p:nvGrpSpPr>
        <p:grpSpPr>
          <a:xfrm>
            <a:off x="11449050" y="-171450"/>
            <a:ext cx="882650" cy="877888"/>
            <a:chOff x="7212" y="-108"/>
            <a:chExt cx="556" cy="553"/>
          </a:xfrm>
        </p:grpSpPr>
        <p:pic>
          <p:nvPicPr>
            <p:cNvPr id="21523" name="图片 2097310"/>
            <p:cNvPicPr>
              <a:picLocks noChangeAspect="1"/>
            </p:cNvPicPr>
            <p:nvPr/>
          </p:nvPicPr>
          <p:blipFill>
            <a:blip r:embed="rId3"/>
            <a:stretch>
              <a:fillRect/>
            </a:stretch>
          </p:blipFill>
          <p:spPr>
            <a:xfrm>
              <a:off x="7212" y="-108"/>
              <a:ext cx="556" cy="553"/>
            </a:xfrm>
            <a:prstGeom prst="rect">
              <a:avLst/>
            </a:prstGeom>
            <a:noFill/>
            <a:ln w="9525">
              <a:noFill/>
            </a:ln>
          </p:spPr>
        </p:pic>
        <p:sp>
          <p:nvSpPr>
            <p:cNvPr id="21524" name="矩形 1049144"/>
            <p:cNvSpPr/>
            <p:nvPr/>
          </p:nvSpPr>
          <p:spPr>
            <a:xfrm>
              <a:off x="7220" y="-101"/>
              <a:ext cx="535" cy="535"/>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nvGrpSpPr>
          <p:cNvPr id="307" name="组合 306"/>
          <p:cNvGrpSpPr/>
          <p:nvPr/>
        </p:nvGrpSpPr>
        <p:grpSpPr>
          <a:xfrm>
            <a:off x="11106150" y="390525"/>
            <a:ext cx="604838" cy="603250"/>
            <a:chOff x="6996" y="246"/>
            <a:chExt cx="381" cy="380"/>
          </a:xfrm>
        </p:grpSpPr>
        <p:pic>
          <p:nvPicPr>
            <p:cNvPr id="21526" name="图片 2097312"/>
            <p:cNvPicPr>
              <a:picLocks noChangeAspect="1"/>
            </p:cNvPicPr>
            <p:nvPr/>
          </p:nvPicPr>
          <p:blipFill>
            <a:blip r:embed="rId4"/>
            <a:stretch>
              <a:fillRect/>
            </a:stretch>
          </p:blipFill>
          <p:spPr>
            <a:xfrm>
              <a:off x="6996" y="246"/>
              <a:ext cx="381" cy="380"/>
            </a:xfrm>
            <a:prstGeom prst="rect">
              <a:avLst/>
            </a:prstGeom>
            <a:noFill/>
            <a:ln w="9525">
              <a:noFill/>
            </a:ln>
          </p:spPr>
        </p:pic>
        <p:sp>
          <p:nvSpPr>
            <p:cNvPr id="21527" name="矩形 1049146"/>
            <p:cNvSpPr/>
            <p:nvPr/>
          </p:nvSpPr>
          <p:spPr>
            <a:xfrm>
              <a:off x="7005" y="254"/>
              <a:ext cx="359" cy="36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iterate type="lt">
                                    <p:tmPct val="10000"/>
                                  </p:iterate>
                                  <p:childTnLst>
                                    <p:set>
                                      <p:cBhvr>
                                        <p:cTn id="6" dur="1" fill="hold">
                                          <p:stCondLst>
                                            <p:cond delay="0"/>
                                          </p:stCondLst>
                                        </p:cTn>
                                        <p:tgtEl>
                                          <p:spTgt spid="2097307"/>
                                        </p:tgtEl>
                                        <p:attrNameLst>
                                          <p:attrName>style.visibility</p:attrName>
                                        </p:attrNameLst>
                                      </p:cBhvr>
                                      <p:to>
                                        <p:strVal val="visible"/>
                                      </p:to>
                                    </p:set>
                                    <p:anim calcmode="lin" valueType="num">
                                      <p:cBhvr additive="base">
                                        <p:cTn id="7" dur="750" fill="hold"/>
                                        <p:tgtEl>
                                          <p:spTgt spid="2097307"/>
                                        </p:tgtEl>
                                        <p:attrNameLst>
                                          <p:attrName>ppt_x</p:attrName>
                                        </p:attrNameLst>
                                      </p:cBhvr>
                                      <p:tavLst>
                                        <p:tav tm="0">
                                          <p:val>
                                            <p:strVal val="0-#ppt_w/2"/>
                                          </p:val>
                                        </p:tav>
                                        <p:tav tm="100000">
                                          <p:val>
                                            <p:strVal val="#ppt_x"/>
                                          </p:val>
                                        </p:tav>
                                      </p:tavLst>
                                    </p:anim>
                                    <p:anim calcmode="lin" valueType="num">
                                      <p:cBhvr additive="base">
                                        <p:cTn id="8" dur="750" fill="hold"/>
                                        <p:tgtEl>
                                          <p:spTgt spid="209730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1049121"/>
                                        </p:tgtEl>
                                        <p:attrNameLst>
                                          <p:attrName>style.visibility</p:attrName>
                                        </p:attrNameLst>
                                      </p:cBhvr>
                                      <p:to>
                                        <p:strVal val="visible"/>
                                      </p:to>
                                    </p:set>
                                    <p:anim calcmode="lin" valueType="num">
                                      <p:cBhvr additive="base">
                                        <p:cTn id="11" dur="750" fill="hold"/>
                                        <p:tgtEl>
                                          <p:spTgt spid="1049121"/>
                                        </p:tgtEl>
                                        <p:attrNameLst>
                                          <p:attrName>ppt_x</p:attrName>
                                        </p:attrNameLst>
                                      </p:cBhvr>
                                      <p:tavLst>
                                        <p:tav tm="0">
                                          <p:val>
                                            <p:strVal val="0-#ppt_w/2"/>
                                          </p:val>
                                        </p:tav>
                                        <p:tav tm="100000">
                                          <p:val>
                                            <p:strVal val="#ppt_x"/>
                                          </p:val>
                                        </p:tav>
                                      </p:tavLst>
                                    </p:anim>
                                    <p:anim calcmode="lin" valueType="num">
                                      <p:cBhvr additive="base">
                                        <p:cTn id="12" dur="750" fill="hold"/>
                                        <p:tgtEl>
                                          <p:spTgt spid="104912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049123"/>
                                        </p:tgtEl>
                                        <p:attrNameLst>
                                          <p:attrName>style.visibility</p:attrName>
                                        </p:attrNameLst>
                                      </p:cBhvr>
                                      <p:to>
                                        <p:strVal val="visible"/>
                                      </p:to>
                                    </p:set>
                                    <p:anim calcmode="lin" valueType="num">
                                      <p:cBhvr additive="base">
                                        <p:cTn id="15" dur="750" fill="hold"/>
                                        <p:tgtEl>
                                          <p:spTgt spid="1049123"/>
                                        </p:tgtEl>
                                        <p:attrNameLst>
                                          <p:attrName>ppt_x</p:attrName>
                                        </p:attrNameLst>
                                      </p:cBhvr>
                                      <p:tavLst>
                                        <p:tav tm="0">
                                          <p:val>
                                            <p:strVal val="0-#ppt_w/2"/>
                                          </p:val>
                                        </p:tav>
                                        <p:tav tm="100000">
                                          <p:val>
                                            <p:strVal val="#ppt_x"/>
                                          </p:val>
                                        </p:tav>
                                      </p:tavLst>
                                    </p:anim>
                                    <p:anim calcmode="lin" valueType="num">
                                      <p:cBhvr additive="base">
                                        <p:cTn id="16" dur="750" fill="hold"/>
                                        <p:tgtEl>
                                          <p:spTgt spid="104912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1049125"/>
                                        </p:tgtEl>
                                        <p:attrNameLst>
                                          <p:attrName>style.visibility</p:attrName>
                                        </p:attrNameLst>
                                      </p:cBhvr>
                                      <p:to>
                                        <p:strVal val="visible"/>
                                      </p:to>
                                    </p:set>
                                    <p:anim calcmode="lin" valueType="num">
                                      <p:cBhvr additive="base">
                                        <p:cTn id="19" dur="750" fill="hold"/>
                                        <p:tgtEl>
                                          <p:spTgt spid="1049125"/>
                                        </p:tgtEl>
                                        <p:attrNameLst>
                                          <p:attrName>ppt_x</p:attrName>
                                        </p:attrNameLst>
                                      </p:cBhvr>
                                      <p:tavLst>
                                        <p:tav tm="0">
                                          <p:val>
                                            <p:strVal val="0-#ppt_w/2"/>
                                          </p:val>
                                        </p:tav>
                                        <p:tav tm="100000">
                                          <p:val>
                                            <p:strVal val="#ppt_x"/>
                                          </p:val>
                                        </p:tav>
                                      </p:tavLst>
                                    </p:anim>
                                    <p:anim calcmode="lin" valueType="num">
                                      <p:cBhvr additive="base">
                                        <p:cTn id="20" dur="750" fill="hold"/>
                                        <p:tgtEl>
                                          <p:spTgt spid="1049125"/>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1049127"/>
                                        </p:tgtEl>
                                        <p:attrNameLst>
                                          <p:attrName>style.visibility</p:attrName>
                                        </p:attrNameLst>
                                      </p:cBhvr>
                                      <p:to>
                                        <p:strVal val="visible"/>
                                      </p:to>
                                    </p:set>
                                    <p:anim calcmode="lin" valueType="num">
                                      <p:cBhvr additive="base">
                                        <p:cTn id="23" dur="750" fill="hold"/>
                                        <p:tgtEl>
                                          <p:spTgt spid="1049127"/>
                                        </p:tgtEl>
                                        <p:attrNameLst>
                                          <p:attrName>ppt_x</p:attrName>
                                        </p:attrNameLst>
                                      </p:cBhvr>
                                      <p:tavLst>
                                        <p:tav tm="0">
                                          <p:val>
                                            <p:strVal val="0-#ppt_w/2"/>
                                          </p:val>
                                        </p:tav>
                                        <p:tav tm="100000">
                                          <p:val>
                                            <p:strVal val="#ppt_x"/>
                                          </p:val>
                                        </p:tav>
                                      </p:tavLst>
                                    </p:anim>
                                    <p:anim calcmode="lin" valueType="num">
                                      <p:cBhvr additive="base">
                                        <p:cTn id="24" dur="750" fill="hold"/>
                                        <p:tgtEl>
                                          <p:spTgt spid="1049127"/>
                                        </p:tgtEl>
                                        <p:attrNameLst>
                                          <p:attrName>ppt_y</p:attrName>
                                        </p:attrNameLst>
                                      </p:cBhvr>
                                      <p:tavLst>
                                        <p:tav tm="0">
                                          <p:val>
                                            <p:strVal val="#ppt_y"/>
                                          </p:val>
                                        </p:tav>
                                        <p:tav tm="100000">
                                          <p:val>
                                            <p:strVal val="#ppt_y"/>
                                          </p:val>
                                        </p:tav>
                                      </p:tavLst>
                                    </p:anim>
                                  </p:childTnLst>
                                </p:cTn>
                              </p:par>
                              <p:par>
                                <p:cTn id="25" presetID="2" presetClass="entr" presetSubtype="3" decel="100000" fill="hold" nodeType="withEffect">
                                  <p:stCondLst>
                                    <p:cond delay="300"/>
                                  </p:stCondLst>
                                  <p:childTnLst>
                                    <p:set>
                                      <p:cBhvr>
                                        <p:cTn id="26" dur="1" fill="hold">
                                          <p:stCondLst>
                                            <p:cond delay="0"/>
                                          </p:stCondLst>
                                        </p:cTn>
                                        <p:tgtEl>
                                          <p:spTgt spid="305"/>
                                        </p:tgtEl>
                                        <p:attrNameLst>
                                          <p:attrName>style.visibility</p:attrName>
                                        </p:attrNameLst>
                                      </p:cBhvr>
                                      <p:to>
                                        <p:strVal val="visible"/>
                                      </p:to>
                                    </p:set>
                                    <p:anim calcmode="lin" valueType="num">
                                      <p:cBhvr additive="base">
                                        <p:cTn id="27" dur="750" fill="hold"/>
                                        <p:tgtEl>
                                          <p:spTgt spid="305"/>
                                        </p:tgtEl>
                                        <p:attrNameLst>
                                          <p:attrName>ppt_x</p:attrName>
                                        </p:attrNameLst>
                                      </p:cBhvr>
                                      <p:tavLst>
                                        <p:tav tm="0">
                                          <p:val>
                                            <p:strVal val="1+#ppt_w/2"/>
                                          </p:val>
                                        </p:tav>
                                        <p:tav tm="100000">
                                          <p:val>
                                            <p:strVal val="#ppt_x"/>
                                          </p:val>
                                        </p:tav>
                                      </p:tavLst>
                                    </p:anim>
                                    <p:anim calcmode="lin" valueType="num">
                                      <p:cBhvr additive="base">
                                        <p:cTn id="28" dur="750" fill="hold"/>
                                        <p:tgtEl>
                                          <p:spTgt spid="305"/>
                                        </p:tgtEl>
                                        <p:attrNameLst>
                                          <p:attrName>ppt_y</p:attrName>
                                        </p:attrNameLst>
                                      </p:cBhvr>
                                      <p:tavLst>
                                        <p:tav tm="0">
                                          <p:val>
                                            <p:strVal val="0-#ppt_h/2"/>
                                          </p:val>
                                        </p:tav>
                                        <p:tav tm="100000">
                                          <p:val>
                                            <p:strVal val="#ppt_y"/>
                                          </p:val>
                                        </p:tav>
                                      </p:tavLst>
                                    </p:anim>
                                  </p:childTnLst>
                                </p:cTn>
                              </p:par>
                              <p:par>
                                <p:cTn id="29" presetID="2" presetClass="entr" presetSubtype="3" decel="100000" fill="hold" nodeType="withEffect">
                                  <p:stCondLst>
                                    <p:cond delay="200"/>
                                  </p:stCondLst>
                                  <p:childTnLst>
                                    <p:set>
                                      <p:cBhvr>
                                        <p:cTn id="30" dur="1" fill="hold">
                                          <p:stCondLst>
                                            <p:cond delay="0"/>
                                          </p:stCondLst>
                                        </p:cTn>
                                        <p:tgtEl>
                                          <p:spTgt spid="307"/>
                                        </p:tgtEl>
                                        <p:attrNameLst>
                                          <p:attrName>style.visibility</p:attrName>
                                        </p:attrNameLst>
                                      </p:cBhvr>
                                      <p:to>
                                        <p:strVal val="visible"/>
                                      </p:to>
                                    </p:set>
                                    <p:anim calcmode="lin" valueType="num">
                                      <p:cBhvr additive="base">
                                        <p:cTn id="31" dur="750" fill="hold"/>
                                        <p:tgtEl>
                                          <p:spTgt spid="307"/>
                                        </p:tgtEl>
                                        <p:attrNameLst>
                                          <p:attrName>ppt_x</p:attrName>
                                        </p:attrNameLst>
                                      </p:cBhvr>
                                      <p:tavLst>
                                        <p:tav tm="0">
                                          <p:val>
                                            <p:strVal val="1+#ppt_w/2"/>
                                          </p:val>
                                        </p:tav>
                                        <p:tav tm="100000">
                                          <p:val>
                                            <p:strVal val="#ppt_x"/>
                                          </p:val>
                                        </p:tav>
                                      </p:tavLst>
                                    </p:anim>
                                    <p:anim calcmode="lin" valueType="num">
                                      <p:cBhvr additive="base">
                                        <p:cTn id="32" dur="750" fill="hold"/>
                                        <p:tgtEl>
                                          <p:spTgt spid="307"/>
                                        </p:tgtEl>
                                        <p:attrNameLst>
                                          <p:attrName>ppt_y</p:attrName>
                                        </p:attrNameLst>
                                      </p:cBhvr>
                                      <p:tavLst>
                                        <p:tav tm="0">
                                          <p:val>
                                            <p:strVal val="0-#ppt_h/2"/>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299"/>
                                        </p:tgtEl>
                                        <p:attrNameLst>
                                          <p:attrName>style.visibility</p:attrName>
                                        </p:attrNameLst>
                                      </p:cBhvr>
                                      <p:to>
                                        <p:strVal val="visible"/>
                                      </p:to>
                                    </p:set>
                                    <p:anim calcmode="lin" valueType="num">
                                      <p:cBhvr additive="base">
                                        <p:cTn id="35" dur="750" fill="hold"/>
                                        <p:tgtEl>
                                          <p:spTgt spid="299"/>
                                        </p:tgtEl>
                                        <p:attrNameLst>
                                          <p:attrName>ppt_x</p:attrName>
                                        </p:attrNameLst>
                                      </p:cBhvr>
                                      <p:tavLst>
                                        <p:tav tm="0">
                                          <p:val>
                                            <p:strVal val="1+#ppt_w/2"/>
                                          </p:val>
                                        </p:tav>
                                        <p:tav tm="100000">
                                          <p:val>
                                            <p:strVal val="#ppt_x"/>
                                          </p:val>
                                        </p:tav>
                                      </p:tavLst>
                                    </p:anim>
                                    <p:anim calcmode="lin" valueType="num">
                                      <p:cBhvr additive="base">
                                        <p:cTn id="36" dur="750" fill="hold"/>
                                        <p:tgtEl>
                                          <p:spTgt spid="299"/>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00"/>
                                  </p:stCondLst>
                                  <p:childTnLst>
                                    <p:set>
                                      <p:cBhvr>
                                        <p:cTn id="38" dur="1" fill="hold">
                                          <p:stCondLst>
                                            <p:cond delay="0"/>
                                          </p:stCondLst>
                                        </p:cTn>
                                        <p:tgtEl>
                                          <p:spTgt spid="301"/>
                                        </p:tgtEl>
                                        <p:attrNameLst>
                                          <p:attrName>style.visibility</p:attrName>
                                        </p:attrNameLst>
                                      </p:cBhvr>
                                      <p:to>
                                        <p:strVal val="visible"/>
                                      </p:to>
                                    </p:set>
                                    <p:anim calcmode="lin" valueType="num">
                                      <p:cBhvr additive="base">
                                        <p:cTn id="39" dur="750" fill="hold"/>
                                        <p:tgtEl>
                                          <p:spTgt spid="301"/>
                                        </p:tgtEl>
                                        <p:attrNameLst>
                                          <p:attrName>ppt_x</p:attrName>
                                        </p:attrNameLst>
                                      </p:cBhvr>
                                      <p:tavLst>
                                        <p:tav tm="0">
                                          <p:val>
                                            <p:strVal val="1+#ppt_w/2"/>
                                          </p:val>
                                        </p:tav>
                                        <p:tav tm="100000">
                                          <p:val>
                                            <p:strVal val="#ppt_x"/>
                                          </p:val>
                                        </p:tav>
                                      </p:tavLst>
                                    </p:anim>
                                    <p:anim calcmode="lin" valueType="num">
                                      <p:cBhvr additive="base">
                                        <p:cTn id="40" dur="750" fill="hold"/>
                                        <p:tgtEl>
                                          <p:spTgt spid="301"/>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
                                  </p:stCondLst>
                                  <p:childTnLst>
                                    <p:set>
                                      <p:cBhvr>
                                        <p:cTn id="42" dur="1" fill="hold">
                                          <p:stCondLst>
                                            <p:cond delay="0"/>
                                          </p:stCondLst>
                                        </p:cTn>
                                        <p:tgtEl>
                                          <p:spTgt spid="303"/>
                                        </p:tgtEl>
                                        <p:attrNameLst>
                                          <p:attrName>style.visibility</p:attrName>
                                        </p:attrNameLst>
                                      </p:cBhvr>
                                      <p:to>
                                        <p:strVal val="visible"/>
                                      </p:to>
                                    </p:set>
                                    <p:anim calcmode="lin" valueType="num">
                                      <p:cBhvr additive="base">
                                        <p:cTn id="43" dur="750" fill="hold"/>
                                        <p:tgtEl>
                                          <p:spTgt spid="303"/>
                                        </p:tgtEl>
                                        <p:attrNameLst>
                                          <p:attrName>ppt_x</p:attrName>
                                        </p:attrNameLst>
                                      </p:cBhvr>
                                      <p:tavLst>
                                        <p:tav tm="0">
                                          <p:val>
                                            <p:strVal val="1+#ppt_w/2"/>
                                          </p:val>
                                        </p:tav>
                                        <p:tav tm="100000">
                                          <p:val>
                                            <p:strVal val="#ppt_x"/>
                                          </p:val>
                                        </p:tav>
                                      </p:tavLst>
                                    </p:anim>
                                    <p:anim calcmode="lin" valueType="num">
                                      <p:cBhvr additive="base">
                                        <p:cTn id="44" dur="750" fill="hold"/>
                                        <p:tgtEl>
                                          <p:spTgt spid="3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矩形 1049566"/>
          <p:cNvSpPr/>
          <p:nvPr/>
        </p:nvSpPr>
        <p:spPr>
          <a:xfrm>
            <a:off x="2595563" y="1811338"/>
            <a:ext cx="4000500" cy="584200"/>
          </a:xfrm>
          <a:prstGeom prst="rect">
            <a:avLst/>
          </a:prstGeom>
          <a:noFill/>
          <a:ln w="9525">
            <a:noFill/>
          </a:ln>
        </p:spPr>
        <p:txBody>
          <a:bodyPr lIns="91440" tIns="45720" rIns="91440" bIns="45720" anchor="t" anchorCtr="0">
            <a:spAutoFit/>
          </a:bodyPr>
          <a:p>
            <a:pPr>
              <a:buSzPct val="100000"/>
            </a:pPr>
            <a:r>
              <a:rPr lang="zh-CN" altLang="en-US" sz="3200" b="1" dirty="0">
                <a:solidFill>
                  <a:srgbClr val="00B0F0"/>
                </a:solidFill>
                <a:latin typeface="微软雅黑" panose="020B0503020204020204" pitchFamily="34" charset="-122"/>
                <a:ea typeface="微软雅黑" panose="020B0503020204020204" pitchFamily="34" charset="-122"/>
              </a:rPr>
              <a:t>扑救火灾的一般原则</a:t>
            </a:r>
            <a:endParaRPr lang="zh-CN" altLang="zh-CN" dirty="0">
              <a:latin typeface="Calibri" panose="020F0502020204030204" pitchFamily="34" charset="0"/>
              <a:ea typeface="宋体" panose="02010600030101010101" pitchFamily="2" charset="-122"/>
            </a:endParaRPr>
          </a:p>
        </p:txBody>
      </p:sp>
      <p:sp>
        <p:nvSpPr>
          <p:cNvPr id="49154" name="矩形 1049568"/>
          <p:cNvSpPr/>
          <p:nvPr/>
        </p:nvSpPr>
        <p:spPr>
          <a:xfrm>
            <a:off x="2595563" y="2844800"/>
            <a:ext cx="5000625" cy="3168650"/>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、扑救早、损失小。宜在初期阶段扑灭；</a:t>
            </a:r>
            <a:endParaRPr lang="zh-CN" altLang="zh-CN" dirty="0">
              <a:latin typeface="Calibri" panose="020F0502020204030204" pitchFamily="34" charset="0"/>
              <a:ea typeface="宋体" panose="02010600030101010101" pitchFamily="2" charset="-122"/>
            </a:endParaRPr>
          </a:p>
          <a:p>
            <a:pPr>
              <a:buSzPct val="100000"/>
            </a:pPr>
            <a:endParaRPr lang="zh-CN" altLang="en-US" sz="2000" b="1" dirty="0">
              <a:latin typeface="微软雅黑" panose="020B0503020204020204" pitchFamily="34" charset="-122"/>
              <a:ea typeface="微软雅黑" panose="020B0503020204020204" pitchFamily="34" charset="-122"/>
            </a:endParaRPr>
          </a:p>
          <a:p>
            <a:pPr>
              <a:buSzPct val="100000"/>
            </a:pPr>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、边报警边扑救（打电话、按铃、呼喊）；</a:t>
            </a:r>
            <a:endParaRPr lang="zh-CN" altLang="zh-CN" dirty="0">
              <a:latin typeface="Calibri" panose="020F0502020204030204" pitchFamily="34" charset="0"/>
              <a:ea typeface="宋体" panose="02010600030101010101" pitchFamily="2" charset="-122"/>
            </a:endParaRPr>
          </a:p>
          <a:p>
            <a:pPr>
              <a:buSzPct val="100000"/>
            </a:pPr>
            <a:endParaRPr lang="zh-CN" altLang="en-US" sz="2000" b="1" dirty="0">
              <a:latin typeface="微软雅黑" panose="020B0503020204020204" pitchFamily="34" charset="-122"/>
              <a:ea typeface="微软雅黑" panose="020B0503020204020204" pitchFamily="34" charset="-122"/>
            </a:endParaRPr>
          </a:p>
          <a:p>
            <a:pPr>
              <a:buSzPct val="100000"/>
            </a:pPr>
            <a:r>
              <a:rPr lang="en-US" altLang="zh-CN" sz="2000" b="1" dirty="0">
                <a:latin typeface="微软雅黑" panose="020B0503020204020204" pitchFamily="34" charset="-122"/>
                <a:ea typeface="微软雅黑" panose="020B0503020204020204" pitchFamily="34" charset="-122"/>
              </a:rPr>
              <a:t>3</a:t>
            </a:r>
            <a:r>
              <a:rPr lang="zh-CN" altLang="en-US" sz="2000" b="1" dirty="0">
                <a:latin typeface="微软雅黑" panose="020B0503020204020204" pitchFamily="34" charset="-122"/>
                <a:ea typeface="微软雅黑" panose="020B0503020204020204" pitchFamily="34" charset="-122"/>
              </a:rPr>
              <a:t>、先控制火势，再全面灭火，紧闭门窗减少烟气的流通；</a:t>
            </a:r>
            <a:endParaRPr lang="zh-CN" altLang="zh-CN" dirty="0">
              <a:latin typeface="Calibri" panose="020F0502020204030204" pitchFamily="34" charset="0"/>
              <a:ea typeface="宋体" panose="02010600030101010101" pitchFamily="2" charset="-122"/>
            </a:endParaRPr>
          </a:p>
          <a:p>
            <a:pPr>
              <a:buSzPct val="100000"/>
            </a:pPr>
            <a:endParaRPr lang="zh-CN" altLang="en-US" sz="2000" b="1" dirty="0">
              <a:latin typeface="微软雅黑" panose="020B0503020204020204" pitchFamily="34" charset="-122"/>
              <a:ea typeface="微软雅黑" panose="020B0503020204020204" pitchFamily="34" charset="-122"/>
            </a:endParaRPr>
          </a:p>
          <a:p>
            <a:pPr>
              <a:buSzPct val="100000"/>
            </a:pPr>
            <a:r>
              <a:rPr lang="en-US" altLang="zh-CN"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、先救人、再救物，不可再返回火场；</a:t>
            </a:r>
            <a:endParaRPr lang="zh-CN" altLang="zh-CN" dirty="0">
              <a:latin typeface="Calibri" panose="020F0502020204030204" pitchFamily="34" charset="0"/>
              <a:ea typeface="宋体" panose="02010600030101010101" pitchFamily="2" charset="-122"/>
            </a:endParaRPr>
          </a:p>
          <a:p>
            <a:pPr>
              <a:buSzPct val="100000"/>
            </a:pPr>
            <a:endParaRPr lang="zh-CN" altLang="en-US" sz="2000" b="1" dirty="0">
              <a:latin typeface="微软雅黑" panose="020B0503020204020204" pitchFamily="34" charset="-122"/>
              <a:ea typeface="微软雅黑" panose="020B0503020204020204" pitchFamily="34" charset="-122"/>
            </a:endParaRPr>
          </a:p>
          <a:p>
            <a:pPr>
              <a:buSzPct val="100000"/>
            </a:pPr>
            <a:r>
              <a:rPr lang="en-US" altLang="zh-CN" sz="2000" b="1" dirty="0">
                <a:latin typeface="微软雅黑" panose="020B0503020204020204" pitchFamily="34" charset="-122"/>
                <a:ea typeface="微软雅黑" panose="020B0503020204020204" pitchFamily="34" charset="-122"/>
              </a:rPr>
              <a:t>5</a:t>
            </a:r>
            <a:r>
              <a:rPr lang="zh-CN" altLang="en-US" sz="2000" b="1" dirty="0">
                <a:latin typeface="微软雅黑" panose="020B0503020204020204" pitchFamily="34" charset="-122"/>
                <a:ea typeface="微软雅黑" panose="020B0503020204020204" pitchFamily="34" charset="-122"/>
              </a:rPr>
              <a:t>、防中毒、防窒息、听指挥、别惊慌。</a:t>
            </a:r>
            <a:endParaRPr lang="zh-CN" altLang="zh-CN" dirty="0">
              <a:latin typeface="Calibri" panose="020F0502020204030204" pitchFamily="34" charset="0"/>
              <a:ea typeface="宋体" panose="02010600030101010101" pitchFamily="2" charset="-122"/>
            </a:endParaRPr>
          </a:p>
        </p:txBody>
      </p:sp>
      <p:sp>
        <p:nvSpPr>
          <p:cNvPr id="49155" name="矩形 1049570"/>
          <p:cNvSpPr/>
          <p:nvPr/>
        </p:nvSpPr>
        <p:spPr>
          <a:xfrm>
            <a:off x="8377238" y="3314700"/>
            <a:ext cx="2652712" cy="1014413"/>
          </a:xfrm>
          <a:prstGeom prst="rect">
            <a:avLst/>
          </a:prstGeom>
          <a:noFill/>
          <a:ln w="9525">
            <a:noFill/>
          </a:ln>
        </p:spPr>
        <p:txBody>
          <a:bodyPr lIns="91440" tIns="45720" rIns="91440" bIns="45720" anchor="t" anchorCtr="0">
            <a:spAutoFit/>
          </a:bodyPr>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物品疏散的原则：</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FF0000"/>
                </a:solidFill>
                <a:latin typeface="微软雅黑" panose="020B0503020204020204" pitchFamily="34" charset="-122"/>
                <a:ea typeface="微软雅黑" panose="020B0503020204020204" pitchFamily="34" charset="-122"/>
              </a:rPr>
              <a:t>先易燃易爆品，后其他可燃物品。</a:t>
            </a:r>
            <a:endParaRPr lang="zh-CN" altLang="zh-CN" dirty="0">
              <a:latin typeface="Calibri" panose="020F0502020204030204" pitchFamily="34" charset="0"/>
              <a:ea typeface="宋体" panose="02010600030101010101" pitchFamily="2" charset="-122"/>
            </a:endParaRPr>
          </a:p>
        </p:txBody>
      </p:sp>
      <p:sp>
        <p:nvSpPr>
          <p:cNvPr id="49156" name="矩形 1049572"/>
          <p:cNvSpPr/>
          <p:nvPr/>
        </p:nvSpPr>
        <p:spPr>
          <a:xfrm>
            <a:off x="830263" y="365125"/>
            <a:ext cx="3500437" cy="520700"/>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49157" name="矩形 1049574"/>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矩形 1049576"/>
          <p:cNvSpPr/>
          <p:nvPr/>
        </p:nvSpPr>
        <p:spPr>
          <a:xfrm>
            <a:off x="2452688" y="1643063"/>
            <a:ext cx="2428875" cy="584200"/>
          </a:xfrm>
          <a:prstGeom prst="rect">
            <a:avLst/>
          </a:prstGeom>
          <a:noFill/>
          <a:ln w="9525">
            <a:noFill/>
          </a:ln>
        </p:spPr>
        <p:txBody>
          <a:bodyPr lIns="91440" tIns="45720" rIns="91440" bIns="45720" anchor="t" anchorCtr="0">
            <a:spAutoFit/>
          </a:bodyPr>
          <a:p>
            <a:pPr>
              <a:buSzPct val="100000"/>
            </a:pPr>
            <a:r>
              <a:rPr lang="zh-CN" altLang="en-US" sz="3200" b="1" dirty="0">
                <a:solidFill>
                  <a:srgbClr val="00B0F0"/>
                </a:solidFill>
                <a:latin typeface="微软雅黑" panose="020B0503020204020204" pitchFamily="34" charset="-122"/>
                <a:ea typeface="微软雅黑" panose="020B0503020204020204" pitchFamily="34" charset="-122"/>
              </a:rPr>
              <a:t>火灾的分类</a:t>
            </a:r>
            <a:endParaRPr lang="zh-CN" altLang="zh-CN" dirty="0">
              <a:latin typeface="Calibri" panose="020F0502020204030204" pitchFamily="34" charset="0"/>
              <a:ea typeface="宋体" panose="02010600030101010101" pitchFamily="2" charset="-122"/>
            </a:endParaRPr>
          </a:p>
        </p:txBody>
      </p:sp>
      <p:sp>
        <p:nvSpPr>
          <p:cNvPr id="50178" name="圆角矩形 1049578"/>
          <p:cNvSpPr/>
          <p:nvPr/>
        </p:nvSpPr>
        <p:spPr>
          <a:xfrm>
            <a:off x="5238750" y="2000250"/>
            <a:ext cx="1962150" cy="411163"/>
          </a:xfrm>
          <a:prstGeom prst="roundRect">
            <a:avLst>
              <a:gd name="adj" fmla="val 50000"/>
            </a:avLst>
          </a:prstGeom>
          <a:gradFill rotWithShape="0">
            <a:gsLst>
              <a:gs pos="0">
                <a:srgbClr val="33CCFF"/>
              </a:gs>
              <a:gs pos="50000">
                <a:srgbClr val="2287A9"/>
              </a:gs>
              <a:gs pos="100000">
                <a:srgbClr val="33CCFF"/>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33CCFF"/>
            </a:extrusionClr>
          </a:sp3d>
        </p:spPr>
        <p:txBody>
          <a:bodyPr wrap="none" lIns="91440" tIns="45720" rIns="91440" bIns="45720" anchor="ctr" anchorCtr="0">
            <a:flatTx/>
          </a:bodyPr>
          <a:p>
            <a:pPr algn="ctr">
              <a:buSzPct val="100000"/>
            </a:pPr>
            <a:r>
              <a:rPr lang="zh-CN" altLang="en-US" b="1" dirty="0">
                <a:solidFill>
                  <a:srgbClr val="FFFF00"/>
                </a:solidFill>
                <a:latin typeface="微软雅黑" panose="020B0503020204020204" pitchFamily="34" charset="-122"/>
                <a:ea typeface="微软雅黑" panose="020B0503020204020204" pitchFamily="34" charset="-122"/>
              </a:rPr>
              <a:t>按燃烧的特性分</a:t>
            </a:r>
            <a:endParaRPr lang="zh-CN" altLang="zh-CN" dirty="0">
              <a:latin typeface="Calibri" panose="020F0502020204030204" pitchFamily="34" charset="0"/>
              <a:ea typeface="宋体" panose="02010600030101010101" pitchFamily="2" charset="-122"/>
            </a:endParaRPr>
          </a:p>
        </p:txBody>
      </p:sp>
      <p:sp>
        <p:nvSpPr>
          <p:cNvPr id="50179" name="圆角矩形 1049580"/>
          <p:cNvSpPr/>
          <p:nvPr/>
        </p:nvSpPr>
        <p:spPr>
          <a:xfrm>
            <a:off x="2024063" y="3786188"/>
            <a:ext cx="1374775" cy="2025650"/>
          </a:xfrm>
          <a:prstGeom prst="roundRect">
            <a:avLst>
              <a:gd name="adj" fmla="val 10699"/>
            </a:avLst>
          </a:prstGeom>
          <a:gradFill rotWithShape="0">
            <a:gsLst>
              <a:gs pos="0">
                <a:srgbClr val="FFFFFF"/>
              </a:gs>
              <a:gs pos="100000">
                <a:srgbClr val="C0C0C0">
                  <a:alpha val="29999"/>
                </a:srgbClr>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C0C0C0"/>
            </a:extrusionClr>
          </a:sp3d>
        </p:spPr>
        <p:txBody>
          <a:bodyPr wrap="none" lIns="91440" tIns="45720" rIns="91440" bIns="45720" anchor="ctr" anchorCtr="0">
            <a:flatTx/>
          </a:bodyPr>
          <a:p>
            <a:pPr>
              <a:buSzPct val="100000"/>
            </a:pPr>
            <a:r>
              <a:rPr lang="zh-CN" altLang="en-US" b="1" dirty="0">
                <a:solidFill>
                  <a:srgbClr val="0070C0"/>
                </a:solidFill>
                <a:latin typeface="微软雅黑" panose="020B0503020204020204" pitchFamily="34" charset="-122"/>
                <a:ea typeface="微软雅黑" panose="020B0503020204020204" pitchFamily="34" charset="-122"/>
              </a:rPr>
              <a:t>指固体物质</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火灾。</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（如纸张、</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木材、衣服、</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塑胶等引起</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的火灾）</a:t>
            </a:r>
            <a:endParaRPr lang="zh-CN" altLang="zh-CN" dirty="0">
              <a:latin typeface="Calibri" panose="020F0502020204030204" pitchFamily="34" charset="0"/>
              <a:ea typeface="宋体" panose="02010600030101010101" pitchFamily="2" charset="-122"/>
            </a:endParaRPr>
          </a:p>
        </p:txBody>
      </p:sp>
      <p:sp>
        <p:nvSpPr>
          <p:cNvPr id="50180" name="圆角矩形 1049582"/>
          <p:cNvSpPr/>
          <p:nvPr/>
        </p:nvSpPr>
        <p:spPr>
          <a:xfrm>
            <a:off x="2095500" y="2928938"/>
            <a:ext cx="1408113" cy="411162"/>
          </a:xfrm>
          <a:prstGeom prst="roundRect">
            <a:avLst>
              <a:gd name="adj" fmla="val 50000"/>
            </a:avLst>
          </a:prstGeom>
          <a:gradFill rotWithShape="0">
            <a:gsLst>
              <a:gs pos="0">
                <a:srgbClr val="5D98B9"/>
              </a:gs>
              <a:gs pos="50000">
                <a:srgbClr val="3E657B"/>
              </a:gs>
              <a:gs pos="100000">
                <a:srgbClr val="5D98B9"/>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5D98B9"/>
            </a:extrusionClr>
          </a:sp3d>
        </p:spPr>
        <p:txBody>
          <a:bodyPr wrap="none" lIns="91440" tIns="45720" rIns="91440" bIns="45720" anchor="ctr" anchorCtr="0">
            <a:flatTx/>
          </a:bodyPr>
          <a:p>
            <a:pPr algn="ctr">
              <a:buSzPct val="100000"/>
            </a:pPr>
            <a:r>
              <a:rPr lang="en-US" altLang="zh-CN" b="1" dirty="0">
                <a:solidFill>
                  <a:srgbClr val="FFC000"/>
                </a:solidFill>
                <a:latin typeface="微软雅黑" panose="020B0503020204020204" pitchFamily="34" charset="-122"/>
                <a:ea typeface="微软雅黑" panose="020B0503020204020204" pitchFamily="34" charset="-122"/>
              </a:rPr>
              <a:t>A</a:t>
            </a:r>
            <a:r>
              <a:rPr lang="zh-CN" altLang="en-US" b="1" dirty="0">
                <a:solidFill>
                  <a:srgbClr val="FFC000"/>
                </a:solidFill>
                <a:latin typeface="微软雅黑" panose="020B0503020204020204" pitchFamily="34" charset="-122"/>
                <a:ea typeface="微软雅黑" panose="020B0503020204020204" pitchFamily="34" charset="-122"/>
              </a:rPr>
              <a:t>类火灾</a:t>
            </a:r>
            <a:endParaRPr lang="zh-CN" altLang="zh-CN" dirty="0">
              <a:latin typeface="Calibri" panose="020F0502020204030204" pitchFamily="34" charset="0"/>
              <a:ea typeface="宋体" panose="02010600030101010101" pitchFamily="2" charset="-122"/>
            </a:endParaRPr>
          </a:p>
        </p:txBody>
      </p:sp>
      <p:sp>
        <p:nvSpPr>
          <p:cNvPr id="50181" name="圆角矩形 1049584"/>
          <p:cNvSpPr/>
          <p:nvPr/>
        </p:nvSpPr>
        <p:spPr>
          <a:xfrm>
            <a:off x="3738563" y="3786188"/>
            <a:ext cx="1374775" cy="2071687"/>
          </a:xfrm>
          <a:prstGeom prst="roundRect">
            <a:avLst>
              <a:gd name="adj" fmla="val 10699"/>
            </a:avLst>
          </a:prstGeom>
          <a:gradFill rotWithShape="0">
            <a:gsLst>
              <a:gs pos="0">
                <a:srgbClr val="FFFFFF"/>
              </a:gs>
              <a:gs pos="100000">
                <a:srgbClr val="C0C0C0">
                  <a:alpha val="29999"/>
                </a:srgbClr>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C0C0C0"/>
            </a:extrusionClr>
          </a:sp3d>
        </p:spPr>
        <p:txBody>
          <a:bodyPr wrap="none" lIns="91440" tIns="45720" rIns="91440" bIns="45720" anchor="ctr" anchorCtr="0">
            <a:flatTx/>
          </a:bodyPr>
          <a:p>
            <a:pPr>
              <a:buSzPct val="100000"/>
            </a:pPr>
            <a:r>
              <a:rPr lang="zh-CN" altLang="en-US" b="1" dirty="0">
                <a:solidFill>
                  <a:srgbClr val="0070C0"/>
                </a:solidFill>
                <a:latin typeface="微软雅黑" panose="020B0503020204020204" pitchFamily="34" charset="-122"/>
                <a:ea typeface="微软雅黑" panose="020B0503020204020204" pitchFamily="34" charset="-122"/>
              </a:rPr>
              <a:t>指液体火灾</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和可溶化固</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体物质火灾。</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（如酒精、</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汽油等）</a:t>
            </a:r>
            <a:endParaRPr lang="zh-CN" altLang="zh-CN" dirty="0">
              <a:latin typeface="Calibri" panose="020F0502020204030204" pitchFamily="34" charset="0"/>
              <a:ea typeface="宋体" panose="02010600030101010101" pitchFamily="2" charset="-122"/>
            </a:endParaRPr>
          </a:p>
          <a:p>
            <a:pPr>
              <a:buSzPct val="100000"/>
            </a:pPr>
            <a:endParaRPr lang="ko-KR" altLang="en-US" sz="2400" dirty="0">
              <a:latin typeface="微软雅黑" panose="020B0503020204020204" pitchFamily="34" charset="-122"/>
              <a:ea typeface="微软雅黑" panose="020B0503020204020204" pitchFamily="34" charset="-122"/>
            </a:endParaRPr>
          </a:p>
        </p:txBody>
      </p:sp>
      <p:sp>
        <p:nvSpPr>
          <p:cNvPr id="50182" name="圆角矩形 1049586"/>
          <p:cNvSpPr/>
          <p:nvPr/>
        </p:nvSpPr>
        <p:spPr>
          <a:xfrm>
            <a:off x="3810000" y="2928938"/>
            <a:ext cx="1408113" cy="411162"/>
          </a:xfrm>
          <a:prstGeom prst="roundRect">
            <a:avLst>
              <a:gd name="adj" fmla="val 50000"/>
            </a:avLst>
          </a:prstGeom>
          <a:gradFill rotWithShape="0">
            <a:gsLst>
              <a:gs pos="0">
                <a:srgbClr val="5D98B9"/>
              </a:gs>
              <a:gs pos="50000">
                <a:srgbClr val="3E657B"/>
              </a:gs>
              <a:gs pos="100000">
                <a:srgbClr val="5D98B9"/>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5D98B9"/>
            </a:extrusionClr>
          </a:sp3d>
        </p:spPr>
        <p:txBody>
          <a:bodyPr wrap="none" lIns="91440" tIns="45720" rIns="91440" bIns="45720" anchor="ctr" anchorCtr="0">
            <a:flatTx/>
          </a:bodyPr>
          <a:p>
            <a:pPr algn="ctr">
              <a:buSzPct val="100000"/>
            </a:pPr>
            <a:r>
              <a:rPr lang="en-US" altLang="zh-CN" b="1" dirty="0">
                <a:solidFill>
                  <a:srgbClr val="FFC000"/>
                </a:solidFill>
                <a:latin typeface="微软雅黑" panose="020B0503020204020204" pitchFamily="34" charset="-122"/>
                <a:ea typeface="微软雅黑" panose="020B0503020204020204" pitchFamily="34" charset="-122"/>
              </a:rPr>
              <a:t>B</a:t>
            </a:r>
            <a:r>
              <a:rPr lang="zh-CN" altLang="en-US" b="1" dirty="0">
                <a:solidFill>
                  <a:srgbClr val="FFC000"/>
                </a:solidFill>
                <a:latin typeface="微软雅黑" panose="020B0503020204020204" pitchFamily="34" charset="-122"/>
                <a:ea typeface="微软雅黑" panose="020B0503020204020204" pitchFamily="34" charset="-122"/>
              </a:rPr>
              <a:t>类火灾</a:t>
            </a:r>
            <a:endParaRPr lang="zh-CN" altLang="zh-CN" dirty="0">
              <a:latin typeface="Calibri" panose="020F0502020204030204" pitchFamily="34" charset="0"/>
              <a:ea typeface="宋体" panose="02010600030101010101" pitchFamily="2" charset="-122"/>
            </a:endParaRPr>
          </a:p>
        </p:txBody>
      </p:sp>
      <p:sp>
        <p:nvSpPr>
          <p:cNvPr id="50183" name="圆角矩形 1049588"/>
          <p:cNvSpPr/>
          <p:nvPr/>
        </p:nvSpPr>
        <p:spPr>
          <a:xfrm>
            <a:off x="5524500" y="3786188"/>
            <a:ext cx="1374775" cy="2000250"/>
          </a:xfrm>
          <a:prstGeom prst="roundRect">
            <a:avLst>
              <a:gd name="adj" fmla="val 10699"/>
            </a:avLst>
          </a:prstGeom>
          <a:gradFill rotWithShape="0">
            <a:gsLst>
              <a:gs pos="0">
                <a:srgbClr val="FFFFFF"/>
              </a:gs>
              <a:gs pos="100000">
                <a:srgbClr val="C0C0C0">
                  <a:alpha val="29999"/>
                </a:srgbClr>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C0C0C0"/>
            </a:extrusionClr>
          </a:sp3d>
        </p:spPr>
        <p:txBody>
          <a:bodyPr wrap="none" lIns="91440" tIns="45720" rIns="91440" bIns="45720" anchor="ctr" anchorCtr="0">
            <a:flatTx/>
          </a:bodyPr>
          <a:p>
            <a:pPr>
              <a:buSzPct val="100000"/>
            </a:pPr>
            <a:r>
              <a:rPr lang="zh-CN" altLang="en-US" b="1" dirty="0">
                <a:solidFill>
                  <a:srgbClr val="0070C0"/>
                </a:solidFill>
                <a:latin typeface="微软雅黑" panose="020B0503020204020204" pitchFamily="34" charset="-122"/>
                <a:ea typeface="微软雅黑" panose="020B0503020204020204" pitchFamily="34" charset="-122"/>
              </a:rPr>
              <a:t>指气体火灾。</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（如煤气、</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液化石油气、</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天然气等引</a:t>
            </a:r>
            <a:endParaRPr lang="zh-CN" altLang="zh-CN" dirty="0">
              <a:latin typeface="Calibri" panose="020F0502020204030204" pitchFamily="34" charset="0"/>
              <a:ea typeface="宋体" panose="02010600030101010101" pitchFamily="2" charset="-122"/>
            </a:endParaRPr>
          </a:p>
          <a:p>
            <a:pPr>
              <a:buSzPct val="100000"/>
            </a:pPr>
            <a:r>
              <a:rPr lang="zh-CN" altLang="en-US" b="1" dirty="0">
                <a:solidFill>
                  <a:srgbClr val="0070C0"/>
                </a:solidFill>
                <a:latin typeface="微软雅黑" panose="020B0503020204020204" pitchFamily="34" charset="-122"/>
                <a:ea typeface="微软雅黑" panose="020B0503020204020204" pitchFamily="34" charset="-122"/>
              </a:rPr>
              <a:t>起的火灾）</a:t>
            </a:r>
            <a:endParaRPr lang="zh-CN" altLang="zh-CN" dirty="0">
              <a:latin typeface="Calibri" panose="020F0502020204030204" pitchFamily="34" charset="0"/>
              <a:ea typeface="宋体" panose="02010600030101010101" pitchFamily="2" charset="-122"/>
            </a:endParaRPr>
          </a:p>
        </p:txBody>
      </p:sp>
      <p:sp>
        <p:nvSpPr>
          <p:cNvPr id="50184" name="圆角矩形 1049590"/>
          <p:cNvSpPr/>
          <p:nvPr/>
        </p:nvSpPr>
        <p:spPr>
          <a:xfrm>
            <a:off x="5524500" y="2928938"/>
            <a:ext cx="1408113" cy="411162"/>
          </a:xfrm>
          <a:prstGeom prst="roundRect">
            <a:avLst>
              <a:gd name="adj" fmla="val 50000"/>
            </a:avLst>
          </a:prstGeom>
          <a:gradFill rotWithShape="0">
            <a:gsLst>
              <a:gs pos="0">
                <a:srgbClr val="5D98B9"/>
              </a:gs>
              <a:gs pos="50000">
                <a:srgbClr val="3E657B"/>
              </a:gs>
              <a:gs pos="100000">
                <a:srgbClr val="5D98B9"/>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5D98B9"/>
            </a:extrusionClr>
          </a:sp3d>
        </p:spPr>
        <p:txBody>
          <a:bodyPr wrap="none" lIns="91440" tIns="45720" rIns="91440" bIns="45720" anchor="ctr" anchorCtr="0">
            <a:flatTx/>
          </a:bodyPr>
          <a:p>
            <a:pPr algn="ctr">
              <a:buSzPct val="100000"/>
            </a:pPr>
            <a:r>
              <a:rPr lang="en-US" altLang="zh-CN" b="1" dirty="0">
                <a:solidFill>
                  <a:srgbClr val="FFC000"/>
                </a:solidFill>
                <a:latin typeface="微软雅黑" panose="020B0503020204020204" pitchFamily="34" charset="-122"/>
                <a:ea typeface="微软雅黑" panose="020B0503020204020204" pitchFamily="34" charset="-122"/>
              </a:rPr>
              <a:t>C</a:t>
            </a:r>
            <a:r>
              <a:rPr lang="zh-CN" altLang="en-US" b="1" dirty="0">
                <a:solidFill>
                  <a:srgbClr val="FFC000"/>
                </a:solidFill>
                <a:latin typeface="微软雅黑" panose="020B0503020204020204" pitchFamily="34" charset="-122"/>
                <a:ea typeface="微软雅黑" panose="020B0503020204020204" pitchFamily="34" charset="-122"/>
              </a:rPr>
              <a:t>类火灾</a:t>
            </a:r>
            <a:endParaRPr lang="zh-CN" altLang="zh-CN" dirty="0">
              <a:latin typeface="Calibri" panose="020F0502020204030204" pitchFamily="34" charset="0"/>
              <a:ea typeface="宋体" panose="02010600030101010101" pitchFamily="2" charset="-122"/>
            </a:endParaRPr>
          </a:p>
        </p:txBody>
      </p:sp>
      <p:sp>
        <p:nvSpPr>
          <p:cNvPr id="50185" name="圆角矩形 1049592"/>
          <p:cNvSpPr/>
          <p:nvPr/>
        </p:nvSpPr>
        <p:spPr>
          <a:xfrm>
            <a:off x="7239000" y="3714750"/>
            <a:ext cx="1357313" cy="2071688"/>
          </a:xfrm>
          <a:prstGeom prst="roundRect">
            <a:avLst>
              <a:gd name="adj" fmla="val 10699"/>
            </a:avLst>
          </a:prstGeom>
          <a:gradFill rotWithShape="0">
            <a:gsLst>
              <a:gs pos="0">
                <a:srgbClr val="FFFFFF"/>
              </a:gs>
              <a:gs pos="100000">
                <a:srgbClr val="C0C0C0">
                  <a:alpha val="29999"/>
                </a:srgbClr>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C0C0C0"/>
            </a:extrusionClr>
          </a:sp3d>
        </p:spPr>
        <p:txBody>
          <a:bodyPr wrap="none" lIns="91440" tIns="45720" rIns="91440" bIns="45720" anchor="ctr" anchorCtr="0">
            <a:flatTx/>
          </a:bodyPr>
          <a:p>
            <a:pPr>
              <a:lnSpc>
                <a:spcPct val="120000"/>
              </a:lnSpc>
              <a:buSzPct val="100000"/>
            </a:pPr>
            <a:r>
              <a:rPr lang="ko-KR" altLang="en-US" sz="1000" b="1" dirty="0">
                <a:latin typeface="微软雅黑" panose="020B0503020204020204" pitchFamily="34" charset="-122"/>
                <a:ea typeface="微软雅黑" panose="020B0503020204020204" pitchFamily="34" charset="-122"/>
              </a:rPr>
              <a:t> </a:t>
            </a:r>
            <a:endParaRPr lang="zh-CN" altLang="zh-CN" dirty="0">
              <a:latin typeface="Calibri" panose="020F0502020204030204" pitchFamily="34" charset="0"/>
              <a:ea typeface="宋体" panose="02010600030101010101" pitchFamily="2" charset="-122"/>
            </a:endParaRPr>
          </a:p>
          <a:p>
            <a:pPr>
              <a:lnSpc>
                <a:spcPct val="120000"/>
              </a:lnSpc>
              <a:buSzPct val="100000"/>
            </a:pPr>
            <a:endParaRPr lang="en-US" altLang="ko-KR" sz="1000" b="1" dirty="0">
              <a:latin typeface="微软雅黑" panose="020B0503020204020204" pitchFamily="34" charset="-122"/>
              <a:ea typeface="微软雅黑" panose="020B0503020204020204" pitchFamily="34" charset="-122"/>
            </a:endParaRPr>
          </a:p>
          <a:p>
            <a:pPr>
              <a:lnSpc>
                <a:spcPct val="120000"/>
              </a:lnSpc>
              <a:buSzPct val="100000"/>
            </a:pPr>
            <a:r>
              <a:rPr lang="zh-CN" altLang="en-US" b="1" dirty="0">
                <a:solidFill>
                  <a:srgbClr val="0070C0"/>
                </a:solidFill>
                <a:latin typeface="微软雅黑" panose="020B0503020204020204" pitchFamily="34" charset="-122"/>
                <a:ea typeface="微软雅黑" panose="020B0503020204020204" pitchFamily="34" charset="-122"/>
              </a:rPr>
              <a:t>指金属、化</a:t>
            </a:r>
            <a:endParaRPr lang="zh-CN" altLang="zh-CN" dirty="0">
              <a:latin typeface="Calibri" panose="020F0502020204030204" pitchFamily="34" charset="0"/>
              <a:ea typeface="宋体" panose="02010600030101010101" pitchFamily="2" charset="-122"/>
            </a:endParaRPr>
          </a:p>
          <a:p>
            <a:pPr>
              <a:lnSpc>
                <a:spcPct val="120000"/>
              </a:lnSpc>
              <a:buSzPct val="100000"/>
            </a:pPr>
            <a:r>
              <a:rPr lang="zh-CN" altLang="en-US" b="1" dirty="0">
                <a:solidFill>
                  <a:srgbClr val="0070C0"/>
                </a:solidFill>
                <a:latin typeface="微软雅黑" panose="020B0503020204020204" pitchFamily="34" charset="-122"/>
                <a:ea typeface="微软雅黑" panose="020B0503020204020204" pitchFamily="34" charset="-122"/>
              </a:rPr>
              <a:t>学物质火灾</a:t>
            </a:r>
            <a:endParaRPr lang="zh-CN" altLang="zh-CN" dirty="0">
              <a:latin typeface="Calibri" panose="020F0502020204030204" pitchFamily="34" charset="0"/>
              <a:ea typeface="宋体" panose="02010600030101010101" pitchFamily="2" charset="-122"/>
            </a:endParaRPr>
          </a:p>
          <a:p>
            <a:pPr>
              <a:lnSpc>
                <a:spcPct val="120000"/>
              </a:lnSpc>
              <a:buSzPct val="100000"/>
            </a:pPr>
            <a:r>
              <a:rPr lang="zh-CN" altLang="en-US" b="1" dirty="0">
                <a:solidFill>
                  <a:srgbClr val="0070C0"/>
                </a:solidFill>
                <a:latin typeface="微软雅黑" panose="020B0503020204020204" pitchFamily="34" charset="-122"/>
                <a:ea typeface="微软雅黑" panose="020B0503020204020204" pitchFamily="34" charset="-122"/>
              </a:rPr>
              <a:t>如钠、镁、</a:t>
            </a:r>
            <a:endParaRPr lang="zh-CN" altLang="zh-CN" dirty="0">
              <a:latin typeface="Calibri" panose="020F0502020204030204" pitchFamily="34" charset="0"/>
              <a:ea typeface="宋体" panose="02010600030101010101" pitchFamily="2" charset="-122"/>
            </a:endParaRPr>
          </a:p>
          <a:p>
            <a:pPr>
              <a:lnSpc>
                <a:spcPct val="120000"/>
              </a:lnSpc>
              <a:buSzPct val="100000"/>
            </a:pPr>
            <a:r>
              <a:rPr lang="zh-CN" altLang="en-US" b="1" dirty="0">
                <a:solidFill>
                  <a:srgbClr val="0070C0"/>
                </a:solidFill>
                <a:latin typeface="微软雅黑" panose="020B0503020204020204" pitchFamily="34" charset="-122"/>
                <a:ea typeface="微软雅黑" panose="020B0503020204020204" pitchFamily="34" charset="-122"/>
              </a:rPr>
              <a:t>钾、锂等及</a:t>
            </a:r>
            <a:endParaRPr lang="zh-CN" altLang="zh-CN" dirty="0">
              <a:latin typeface="Calibri" panose="020F0502020204030204" pitchFamily="34" charset="0"/>
              <a:ea typeface="宋体" panose="02010600030101010101" pitchFamily="2" charset="-122"/>
            </a:endParaRPr>
          </a:p>
          <a:p>
            <a:pPr>
              <a:lnSpc>
                <a:spcPct val="120000"/>
              </a:lnSpc>
              <a:buSzPct val="100000"/>
            </a:pPr>
            <a:r>
              <a:rPr lang="zh-CN" altLang="en-US" b="1" dirty="0">
                <a:solidFill>
                  <a:srgbClr val="0070C0"/>
                </a:solidFill>
                <a:latin typeface="微软雅黑" panose="020B0503020204020204" pitchFamily="34" charset="-122"/>
                <a:ea typeface="微软雅黑" panose="020B0503020204020204" pitchFamily="34" charset="-122"/>
              </a:rPr>
              <a:t>禁水物质引</a:t>
            </a:r>
            <a:endParaRPr lang="zh-CN" altLang="zh-CN" dirty="0">
              <a:latin typeface="Calibri" panose="020F0502020204030204" pitchFamily="34" charset="0"/>
              <a:ea typeface="宋体" panose="02010600030101010101" pitchFamily="2" charset="-122"/>
            </a:endParaRPr>
          </a:p>
          <a:p>
            <a:pPr>
              <a:lnSpc>
                <a:spcPct val="120000"/>
              </a:lnSpc>
              <a:buSzPct val="100000"/>
            </a:pPr>
            <a:r>
              <a:rPr lang="zh-CN" altLang="en-US" b="1" dirty="0">
                <a:solidFill>
                  <a:srgbClr val="0070C0"/>
                </a:solidFill>
                <a:latin typeface="微软雅黑" panose="020B0503020204020204" pitchFamily="34" charset="-122"/>
                <a:ea typeface="微软雅黑" panose="020B0503020204020204" pitchFamily="34" charset="-122"/>
              </a:rPr>
              <a:t>起的火灾。</a:t>
            </a:r>
            <a:endParaRPr lang="zh-CN" altLang="zh-CN" dirty="0">
              <a:latin typeface="Calibri" panose="020F0502020204030204" pitchFamily="34" charset="0"/>
              <a:ea typeface="宋体" panose="02010600030101010101" pitchFamily="2" charset="-122"/>
            </a:endParaRPr>
          </a:p>
          <a:p>
            <a:pPr>
              <a:buSzPct val="100000"/>
            </a:pPr>
            <a:endParaRPr lang="ko-KR" altLang="en-US" sz="2400" dirty="0">
              <a:latin typeface="微软雅黑" panose="020B0503020204020204" pitchFamily="34" charset="-122"/>
              <a:ea typeface="微软雅黑" panose="020B0503020204020204" pitchFamily="34" charset="-122"/>
            </a:endParaRPr>
          </a:p>
        </p:txBody>
      </p:sp>
      <p:sp>
        <p:nvSpPr>
          <p:cNvPr id="50186" name="圆角矩形 1049594"/>
          <p:cNvSpPr/>
          <p:nvPr/>
        </p:nvSpPr>
        <p:spPr>
          <a:xfrm>
            <a:off x="7096125" y="2928938"/>
            <a:ext cx="1409700" cy="411162"/>
          </a:xfrm>
          <a:prstGeom prst="roundRect">
            <a:avLst>
              <a:gd name="adj" fmla="val 50000"/>
            </a:avLst>
          </a:prstGeom>
          <a:gradFill rotWithShape="0">
            <a:gsLst>
              <a:gs pos="0">
                <a:srgbClr val="5D98B9"/>
              </a:gs>
              <a:gs pos="50000">
                <a:srgbClr val="3E657B"/>
              </a:gs>
              <a:gs pos="100000">
                <a:srgbClr val="5D98B9"/>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5D98B9"/>
            </a:extrusionClr>
          </a:sp3d>
        </p:spPr>
        <p:txBody>
          <a:bodyPr wrap="none" lIns="91440" tIns="45720" rIns="91440" bIns="45720" anchor="ctr" anchorCtr="0">
            <a:flatTx/>
          </a:bodyPr>
          <a:p>
            <a:pPr algn="ctr">
              <a:buSzPct val="100000"/>
            </a:pPr>
            <a:r>
              <a:rPr lang="en-US" altLang="zh-CN" b="1" dirty="0">
                <a:solidFill>
                  <a:srgbClr val="FFC000"/>
                </a:solidFill>
                <a:latin typeface="微软雅黑" panose="020B0503020204020204" pitchFamily="34" charset="-122"/>
                <a:ea typeface="微软雅黑" panose="020B0503020204020204" pitchFamily="34" charset="-122"/>
              </a:rPr>
              <a:t>D</a:t>
            </a:r>
            <a:r>
              <a:rPr lang="zh-CN" altLang="en-US" b="1" dirty="0">
                <a:solidFill>
                  <a:srgbClr val="FFC000"/>
                </a:solidFill>
                <a:latin typeface="微软雅黑" panose="020B0503020204020204" pitchFamily="34" charset="-122"/>
                <a:ea typeface="微软雅黑" panose="020B0503020204020204" pitchFamily="34" charset="-122"/>
              </a:rPr>
              <a:t>类火灾</a:t>
            </a:r>
            <a:endParaRPr lang="zh-CN" altLang="zh-CN" dirty="0">
              <a:latin typeface="Calibri" panose="020F0502020204030204" pitchFamily="34" charset="0"/>
              <a:ea typeface="宋体" panose="02010600030101010101" pitchFamily="2" charset="-122"/>
            </a:endParaRPr>
          </a:p>
        </p:txBody>
      </p:sp>
      <p:sp>
        <p:nvSpPr>
          <p:cNvPr id="50187" name="圆角矩形 1049596"/>
          <p:cNvSpPr/>
          <p:nvPr/>
        </p:nvSpPr>
        <p:spPr>
          <a:xfrm>
            <a:off x="8810625" y="3714750"/>
            <a:ext cx="1377950" cy="2071688"/>
          </a:xfrm>
          <a:prstGeom prst="roundRect">
            <a:avLst>
              <a:gd name="adj" fmla="val 10699"/>
            </a:avLst>
          </a:prstGeom>
          <a:gradFill rotWithShape="0">
            <a:gsLst>
              <a:gs pos="0">
                <a:srgbClr val="FFFFFF"/>
              </a:gs>
              <a:gs pos="100000">
                <a:srgbClr val="C0C0C0">
                  <a:alpha val="29999"/>
                </a:srgbClr>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C0C0C0"/>
            </a:extrusionClr>
          </a:sp3d>
        </p:spPr>
        <p:txBody>
          <a:bodyPr wrap="none" lIns="91440" tIns="45720" rIns="91440" bIns="45720" anchor="t" anchorCtr="0">
            <a:flatTx/>
          </a:bodyPr>
          <a:p>
            <a:pPr>
              <a:spcBef>
                <a:spcPct val="20000"/>
              </a:spcBef>
              <a:buSzPct val="100000"/>
            </a:pPr>
            <a:r>
              <a:rPr lang="zh-CN" altLang="en-US" b="1" dirty="0">
                <a:solidFill>
                  <a:srgbClr val="0070C0"/>
                </a:solidFill>
                <a:latin typeface="微软雅黑" panose="020B0503020204020204" pitchFamily="34" charset="-122"/>
                <a:ea typeface="微软雅黑" panose="020B0503020204020204" pitchFamily="34" charset="-122"/>
              </a:rPr>
              <a:t>电气线路和</a:t>
            </a:r>
            <a:endParaRPr lang="zh-CN" altLang="zh-CN" dirty="0">
              <a:latin typeface="Calibri" panose="020F0502020204030204" pitchFamily="34" charset="0"/>
              <a:ea typeface="宋体" panose="02010600030101010101" pitchFamily="2" charset="-122"/>
            </a:endParaRPr>
          </a:p>
          <a:p>
            <a:pPr>
              <a:spcBef>
                <a:spcPct val="20000"/>
              </a:spcBef>
              <a:buSzPct val="100000"/>
            </a:pPr>
            <a:r>
              <a:rPr lang="zh-CN" altLang="en-US" b="1" dirty="0">
                <a:solidFill>
                  <a:srgbClr val="0070C0"/>
                </a:solidFill>
                <a:latin typeface="微软雅黑" panose="020B0503020204020204" pitchFamily="34" charset="-122"/>
                <a:ea typeface="微软雅黑" panose="020B0503020204020204" pitchFamily="34" charset="-122"/>
              </a:rPr>
              <a:t>设备使用不</a:t>
            </a:r>
            <a:endParaRPr lang="zh-CN" altLang="zh-CN" dirty="0">
              <a:latin typeface="Calibri" panose="020F0502020204030204" pitchFamily="34" charset="0"/>
              <a:ea typeface="宋体" panose="02010600030101010101" pitchFamily="2" charset="-122"/>
            </a:endParaRPr>
          </a:p>
          <a:p>
            <a:pPr>
              <a:spcBef>
                <a:spcPct val="20000"/>
              </a:spcBef>
              <a:buSzPct val="100000"/>
            </a:pPr>
            <a:r>
              <a:rPr lang="zh-CN" altLang="en-US" b="1" dirty="0">
                <a:solidFill>
                  <a:srgbClr val="0070C0"/>
                </a:solidFill>
                <a:latin typeface="微软雅黑" panose="020B0503020204020204" pitchFamily="34" charset="-122"/>
                <a:ea typeface="微软雅黑" panose="020B0503020204020204" pitchFamily="34" charset="-122"/>
              </a:rPr>
              <a:t>当从而使带</a:t>
            </a:r>
            <a:endParaRPr lang="zh-CN" altLang="zh-CN" dirty="0">
              <a:latin typeface="Calibri" panose="020F0502020204030204" pitchFamily="34" charset="0"/>
              <a:ea typeface="宋体" panose="02010600030101010101" pitchFamily="2" charset="-122"/>
            </a:endParaRPr>
          </a:p>
          <a:p>
            <a:pPr>
              <a:spcBef>
                <a:spcPct val="20000"/>
              </a:spcBef>
              <a:buSzPct val="100000"/>
            </a:pPr>
            <a:r>
              <a:rPr lang="zh-CN" altLang="en-US" b="1" dirty="0">
                <a:solidFill>
                  <a:srgbClr val="0070C0"/>
                </a:solidFill>
                <a:latin typeface="微软雅黑" panose="020B0503020204020204" pitchFamily="34" charset="-122"/>
                <a:ea typeface="微软雅黑" panose="020B0503020204020204" pitchFamily="34" charset="-122"/>
              </a:rPr>
              <a:t>电设备起火</a:t>
            </a:r>
            <a:endParaRPr lang="zh-CN" altLang="zh-CN" dirty="0">
              <a:latin typeface="Calibri" panose="020F0502020204030204" pitchFamily="34" charset="0"/>
              <a:ea typeface="宋体" panose="02010600030101010101" pitchFamily="2" charset="-122"/>
            </a:endParaRPr>
          </a:p>
          <a:p>
            <a:pPr>
              <a:spcBef>
                <a:spcPct val="20000"/>
              </a:spcBef>
              <a:buSzPct val="100000"/>
            </a:pPr>
            <a:r>
              <a:rPr lang="zh-CN" altLang="en-US" b="1" dirty="0">
                <a:solidFill>
                  <a:srgbClr val="0070C0"/>
                </a:solidFill>
                <a:latin typeface="微软雅黑" panose="020B0503020204020204" pitchFamily="34" charset="-122"/>
                <a:ea typeface="微软雅黑" panose="020B0503020204020204" pitchFamily="34" charset="-122"/>
              </a:rPr>
              <a:t>所引起的火</a:t>
            </a:r>
            <a:endParaRPr lang="zh-CN" altLang="zh-CN" dirty="0">
              <a:latin typeface="Calibri" panose="020F0502020204030204" pitchFamily="34" charset="0"/>
              <a:ea typeface="宋体" panose="02010600030101010101" pitchFamily="2" charset="-122"/>
            </a:endParaRPr>
          </a:p>
          <a:p>
            <a:pPr>
              <a:spcBef>
                <a:spcPct val="20000"/>
              </a:spcBef>
              <a:buSzPct val="100000"/>
            </a:pPr>
            <a:r>
              <a:rPr lang="zh-CN" altLang="en-US" b="1" dirty="0">
                <a:solidFill>
                  <a:srgbClr val="0070C0"/>
                </a:solidFill>
                <a:latin typeface="微软雅黑" panose="020B0503020204020204" pitchFamily="34" charset="-122"/>
                <a:ea typeface="微软雅黑" panose="020B0503020204020204" pitchFamily="34" charset="-122"/>
              </a:rPr>
              <a:t>灾。</a:t>
            </a:r>
            <a:endParaRPr lang="zh-CN" altLang="zh-CN" dirty="0">
              <a:latin typeface="Calibri" panose="020F0502020204030204" pitchFamily="34" charset="0"/>
              <a:ea typeface="宋体" panose="02010600030101010101" pitchFamily="2" charset="-122"/>
            </a:endParaRPr>
          </a:p>
          <a:p>
            <a:pPr>
              <a:spcBef>
                <a:spcPct val="20000"/>
              </a:spcBef>
              <a:buSzPct val="100000"/>
              <a:buChar char="•"/>
            </a:pPr>
            <a:endParaRPr lang="en-US" altLang="ko-KR" sz="1000" b="1" dirty="0">
              <a:latin typeface="微软雅黑" panose="020B0503020204020204" pitchFamily="34" charset="-122"/>
              <a:ea typeface="微软雅黑" panose="020B0503020204020204" pitchFamily="34" charset="-122"/>
            </a:endParaRPr>
          </a:p>
        </p:txBody>
      </p:sp>
      <p:sp>
        <p:nvSpPr>
          <p:cNvPr id="50188" name="圆角矩形 1049598"/>
          <p:cNvSpPr/>
          <p:nvPr/>
        </p:nvSpPr>
        <p:spPr>
          <a:xfrm>
            <a:off x="8739188" y="2928938"/>
            <a:ext cx="1409700" cy="411162"/>
          </a:xfrm>
          <a:prstGeom prst="roundRect">
            <a:avLst>
              <a:gd name="adj" fmla="val 50000"/>
            </a:avLst>
          </a:prstGeom>
          <a:gradFill rotWithShape="0">
            <a:gsLst>
              <a:gs pos="0">
                <a:srgbClr val="5D98B9"/>
              </a:gs>
              <a:gs pos="50000">
                <a:srgbClr val="3E657B"/>
              </a:gs>
              <a:gs pos="100000">
                <a:srgbClr val="5D98B9"/>
              </a:gs>
            </a:gsLst>
            <a:lin ang="2700000" scaled="1"/>
            <a:tileRect/>
          </a:gradFill>
          <a:ln w="9525"/>
          <a:scene3d>
            <a:camera prst="legacyObliqueTopRight">
              <a:rot lat="0" lon="0" rev="0"/>
            </a:camera>
            <a:lightRig rig="legacyFlat3" dir="b"/>
          </a:scene3d>
          <a:sp3d extrusionH="73000" prstMaterial="legacyMatte">
            <a:bevelT w="13500" h="13500" prst="angle"/>
            <a:bevelB w="13500" h="13500" prst="angle"/>
            <a:extrusionClr>
              <a:srgbClr val="5D98B9"/>
            </a:extrusionClr>
          </a:sp3d>
        </p:spPr>
        <p:txBody>
          <a:bodyPr wrap="none" lIns="91440" tIns="45720" rIns="91440" bIns="45720" anchor="ctr" anchorCtr="0">
            <a:flatTx/>
          </a:bodyPr>
          <a:p>
            <a:pPr algn="ctr">
              <a:buSzPct val="100000"/>
            </a:pPr>
            <a:r>
              <a:rPr lang="en-US" altLang="zh-CN" b="1" dirty="0">
                <a:solidFill>
                  <a:srgbClr val="FFC000"/>
                </a:solidFill>
                <a:latin typeface="微软雅黑" panose="020B0503020204020204" pitchFamily="34" charset="-122"/>
                <a:ea typeface="微软雅黑" panose="020B0503020204020204" pitchFamily="34" charset="-122"/>
              </a:rPr>
              <a:t>E</a:t>
            </a:r>
            <a:r>
              <a:rPr lang="zh-CN" altLang="en-US" b="1" dirty="0">
                <a:solidFill>
                  <a:srgbClr val="FFC000"/>
                </a:solidFill>
                <a:latin typeface="微软雅黑" panose="020B0503020204020204" pitchFamily="34" charset="-122"/>
                <a:ea typeface="微软雅黑" panose="020B0503020204020204" pitchFamily="34" charset="-122"/>
              </a:rPr>
              <a:t>电气火灾</a:t>
            </a:r>
            <a:endParaRPr lang="zh-CN" altLang="zh-CN" dirty="0">
              <a:latin typeface="Calibri" panose="020F0502020204030204" pitchFamily="34" charset="0"/>
              <a:ea typeface="宋体" panose="02010600030101010101" pitchFamily="2" charset="-122"/>
            </a:endParaRPr>
          </a:p>
        </p:txBody>
      </p:sp>
      <p:sp>
        <p:nvSpPr>
          <p:cNvPr id="50189" name="矩形 1049600"/>
          <p:cNvSpPr/>
          <p:nvPr/>
        </p:nvSpPr>
        <p:spPr>
          <a:xfrm>
            <a:off x="765175" y="377825"/>
            <a:ext cx="3500438"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50190" name="矩形 1049602"/>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圆角矩形 1049604"/>
          <p:cNvSpPr/>
          <p:nvPr/>
        </p:nvSpPr>
        <p:spPr>
          <a:xfrm>
            <a:off x="3452813" y="3571875"/>
            <a:ext cx="1643062" cy="2738438"/>
          </a:xfrm>
          <a:prstGeom prst="roundRect">
            <a:avLst>
              <a:gd name="adj" fmla="val 13745"/>
            </a:avLst>
          </a:prstGeom>
          <a:gradFill rotWithShape="0">
            <a:gsLst>
              <a:gs pos="0">
                <a:srgbClr val="DAFDA7">
                  <a:alpha val="100000"/>
                </a:srgbClr>
              </a:gs>
              <a:gs pos="0">
                <a:srgbClr val="DAFDA7">
                  <a:alpha val="100000"/>
                </a:srgbClr>
              </a:gs>
              <a:gs pos="35001">
                <a:srgbClr val="E4FDC2">
                  <a:alpha val="100000"/>
                </a:srgbClr>
              </a:gs>
              <a:gs pos="100000">
                <a:srgbClr val="F5FFE6">
                  <a:alpha val="100000"/>
                </a:srgbClr>
              </a:gs>
              <a:gs pos="100000">
                <a:srgbClr val="F5FFE6">
                  <a:alpha val="100000"/>
                </a:srgbClr>
              </a:gs>
            </a:gsLst>
            <a:lin ang="16200000" scaled="1"/>
            <a:tileRect/>
          </a:gradFill>
          <a:ln w="9525" cap="flat" cmpd="sng">
            <a:solidFill>
              <a:srgbClr val="98B954"/>
            </a:solidFill>
            <a:prstDash val="solid"/>
            <a:round/>
            <a:headEnd type="none" w="med" len="med"/>
            <a:tailEnd type="none" w="med" len="med"/>
          </a:ln>
          <a:effectLst>
            <a:outerShdw dist="20000" dir="5400000" rotWithShape="0">
              <a:srgbClr val="000000">
                <a:alpha val="37999"/>
              </a:srgbClr>
            </a:outerShdw>
          </a:effectLst>
        </p:spPr>
        <p:txBody>
          <a:bodyPr wrap="none" lIns="91440" tIns="45720" rIns="91440" bIns="45720" anchor="ctr" anchorCtr="0"/>
          <a:p>
            <a:r>
              <a:rPr lang="zh-CN" altLang="en-US" b="1" dirty="0">
                <a:latin typeface="微软雅黑" panose="020B0503020204020204" pitchFamily="34" charset="-122"/>
                <a:ea typeface="微软雅黑" panose="020B0503020204020204" pitchFamily="34" charset="-122"/>
              </a:rPr>
              <a:t>干粉、泡沫、</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二氧化碳灭</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火器。</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（极性溶剂不</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得使用泡沫灭</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火器，如乙醇</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、丙酮）</a:t>
            </a:r>
            <a:endParaRPr lang="zh-CN" altLang="zh-CN" dirty="0">
              <a:latin typeface="Calibri" panose="020F0502020204030204" pitchFamily="34" charset="0"/>
              <a:ea typeface="宋体" panose="02010600030101010101" pitchFamily="2" charset="-122"/>
            </a:endParaRPr>
          </a:p>
        </p:txBody>
      </p:sp>
      <p:sp>
        <p:nvSpPr>
          <p:cNvPr id="51202" name="圆角矩形 1049606"/>
          <p:cNvSpPr/>
          <p:nvPr/>
        </p:nvSpPr>
        <p:spPr>
          <a:xfrm>
            <a:off x="5310188" y="3571875"/>
            <a:ext cx="1500187" cy="2738438"/>
          </a:xfrm>
          <a:prstGeom prst="roundRect">
            <a:avLst>
              <a:gd name="adj" fmla="val 13745"/>
            </a:avLst>
          </a:prstGeom>
          <a:gradFill rotWithShape="0">
            <a:gsLst>
              <a:gs pos="0">
                <a:srgbClr val="769535">
                  <a:alpha val="100000"/>
                </a:srgbClr>
              </a:gs>
              <a:gs pos="0">
                <a:srgbClr val="769535">
                  <a:alpha val="100000"/>
                </a:srgbClr>
              </a:gs>
              <a:gs pos="80000">
                <a:srgbClr val="9BC348">
                  <a:alpha val="100000"/>
                </a:srgbClr>
              </a:gs>
              <a:gs pos="100000">
                <a:srgbClr val="9CC746">
                  <a:alpha val="100000"/>
                </a:srgbClr>
              </a:gs>
              <a:gs pos="100000">
                <a:srgbClr val="9CC746">
                  <a:alpha val="100000"/>
                </a:srgbClr>
              </a:gs>
            </a:gsLst>
            <a:lin ang="16200000" scaled="1"/>
            <a:tileRect/>
          </a:gradFill>
          <a:ln w="9525" cap="flat" cmpd="sng">
            <a:solidFill>
              <a:srgbClr val="98B954"/>
            </a:solidFill>
            <a:prstDash val="solid"/>
            <a:round/>
            <a:headEnd type="none" w="med" len="med"/>
            <a:tailEnd type="none" w="med" len="med"/>
          </a:ln>
          <a:effectLst>
            <a:outerShdw dist="23000" dir="5400000" rotWithShape="0">
              <a:srgbClr val="000000">
                <a:alpha val="34999"/>
              </a:srgbClr>
            </a:outerShdw>
          </a:effectLst>
        </p:spPr>
        <p:txBody>
          <a:bodyPr wrap="none" lIns="91440" tIns="45720" rIns="91440" bIns="45720" anchor="ctr" anchorCtr="0"/>
          <a:p>
            <a:r>
              <a:rPr lang="zh-CN" altLang="en-US" b="1" dirty="0">
                <a:solidFill>
                  <a:srgbClr val="FFFFFF"/>
                </a:solidFill>
                <a:latin typeface="微软雅黑" panose="020B0503020204020204" pitchFamily="34" charset="-122"/>
                <a:ea typeface="微软雅黑" panose="020B0503020204020204" pitchFamily="34" charset="-122"/>
              </a:rPr>
              <a:t>干粉、二氧</a:t>
            </a:r>
            <a:endParaRPr lang="zh-CN" altLang="zh-CN" dirty="0">
              <a:latin typeface="Calibri" panose="020F0502020204030204" pitchFamily="34" charset="0"/>
              <a:ea typeface="宋体" panose="02010600030101010101" pitchFamily="2" charset="-122"/>
            </a:endParaRPr>
          </a:p>
          <a:p>
            <a:r>
              <a:rPr lang="zh-CN" altLang="en-US" b="1" dirty="0">
                <a:solidFill>
                  <a:srgbClr val="FFFFFF"/>
                </a:solidFill>
                <a:latin typeface="微软雅黑" panose="020B0503020204020204" pitchFamily="34" charset="-122"/>
                <a:ea typeface="微软雅黑" panose="020B0503020204020204" pitchFamily="34" charset="-122"/>
              </a:rPr>
              <a:t>化碳灭火器</a:t>
            </a:r>
            <a:r>
              <a:rPr lang="zh-CN" altLang="zh-CN" dirty="0">
                <a:solidFill>
                  <a:srgbClr val="FFFFFF"/>
                </a:solidFill>
                <a:latin typeface="微软雅黑" panose="020B0503020204020204" pitchFamily="34" charset="-122"/>
                <a:ea typeface="微软雅黑" panose="020B0503020204020204" pitchFamily="34" charset="-122"/>
              </a:rPr>
              <a:t>。</a:t>
            </a:r>
            <a:endParaRPr lang="zh-CN" altLang="zh-CN" dirty="0">
              <a:latin typeface="Calibri" panose="020F0502020204030204" pitchFamily="34" charset="0"/>
              <a:ea typeface="宋体" panose="02010600030101010101" pitchFamily="2" charset="-122"/>
            </a:endParaRPr>
          </a:p>
        </p:txBody>
      </p:sp>
      <p:sp>
        <p:nvSpPr>
          <p:cNvPr id="51203" name="圆角矩形 1049608"/>
          <p:cNvSpPr/>
          <p:nvPr/>
        </p:nvSpPr>
        <p:spPr>
          <a:xfrm>
            <a:off x="7096125" y="3571875"/>
            <a:ext cx="1643063" cy="2738438"/>
          </a:xfrm>
          <a:prstGeom prst="roundRect">
            <a:avLst>
              <a:gd name="adj" fmla="val 13745"/>
            </a:avLst>
          </a:prstGeom>
          <a:solidFill>
            <a:srgbClr val="339966"/>
          </a:solidFill>
          <a:ln w="38100" cap="flat" cmpd="sng">
            <a:solidFill>
              <a:srgbClr val="3366FF"/>
            </a:solidFill>
            <a:prstDash val="solid"/>
            <a:round/>
            <a:headEnd type="none" w="med" len="med"/>
            <a:tailEnd type="none" w="med" len="med"/>
          </a:ln>
        </p:spPr>
        <p:txBody>
          <a:bodyPr wrap="none" lIns="91440" tIns="45720" rIns="91440" bIns="45720" anchor="ctr" anchorCtr="0"/>
          <a:p>
            <a:pPr>
              <a:buSzPct val="100000"/>
            </a:pPr>
            <a:r>
              <a:rPr lang="zh-CN" altLang="en-US" b="1" dirty="0">
                <a:solidFill>
                  <a:srgbClr val="FFFFFF"/>
                </a:solidFill>
                <a:latin typeface="微软雅黑" panose="020B0503020204020204" pitchFamily="34" charset="-122"/>
                <a:ea typeface="微软雅黑" panose="020B0503020204020204" pitchFamily="34" charset="-122"/>
              </a:rPr>
              <a:t>干消防沙灭火</a:t>
            </a:r>
            <a:r>
              <a:rPr lang="zh-CN" altLang="zh-CN" dirty="0">
                <a:solidFill>
                  <a:srgbClr val="FFFFFF"/>
                </a:solidFill>
                <a:latin typeface="微软雅黑" panose="020B0503020204020204" pitchFamily="34" charset="-122"/>
                <a:ea typeface="微软雅黑" panose="020B0503020204020204" pitchFamily="34" charset="-122"/>
              </a:rPr>
              <a:t>。</a:t>
            </a:r>
            <a:endParaRPr lang="zh-CN" altLang="zh-CN" dirty="0">
              <a:latin typeface="Calibri" panose="020F0502020204030204" pitchFamily="34" charset="0"/>
              <a:ea typeface="宋体" panose="02010600030101010101" pitchFamily="2" charset="-122"/>
            </a:endParaRPr>
          </a:p>
        </p:txBody>
      </p:sp>
      <p:sp>
        <p:nvSpPr>
          <p:cNvPr id="51204" name="圆角矩形 1049610"/>
          <p:cNvSpPr/>
          <p:nvPr/>
        </p:nvSpPr>
        <p:spPr>
          <a:xfrm>
            <a:off x="8953500" y="3571875"/>
            <a:ext cx="1571625" cy="2738438"/>
          </a:xfrm>
          <a:prstGeom prst="roundRect">
            <a:avLst>
              <a:gd name="adj" fmla="val 13745"/>
            </a:avLst>
          </a:prstGeom>
          <a:gradFill rotWithShape="0">
            <a:gsLst>
              <a:gs pos="0">
                <a:srgbClr val="5D417E">
                  <a:alpha val="100000"/>
                </a:srgbClr>
              </a:gs>
              <a:gs pos="0">
                <a:srgbClr val="5D417E">
                  <a:alpha val="100000"/>
                </a:srgbClr>
              </a:gs>
              <a:gs pos="80000">
                <a:srgbClr val="7B58A6">
                  <a:alpha val="100000"/>
                </a:srgbClr>
              </a:gs>
              <a:gs pos="100000">
                <a:srgbClr val="7B57A8">
                  <a:alpha val="100000"/>
                </a:srgbClr>
              </a:gs>
              <a:gs pos="100000">
                <a:srgbClr val="7B57A8">
                  <a:alpha val="100000"/>
                </a:srgbClr>
              </a:gs>
            </a:gsLst>
            <a:lin ang="16200000" scaled="1"/>
            <a:tileRect/>
          </a:gradFill>
          <a:ln w="9525" cap="flat" cmpd="sng">
            <a:solidFill>
              <a:srgbClr val="7D60A0"/>
            </a:solidFill>
            <a:prstDash val="solid"/>
            <a:round/>
            <a:headEnd type="none" w="med" len="med"/>
            <a:tailEnd type="none" w="med" len="med"/>
          </a:ln>
          <a:effectLst>
            <a:outerShdw dist="23000" dir="5400000" rotWithShape="0">
              <a:srgbClr val="000000">
                <a:alpha val="34999"/>
              </a:srgbClr>
            </a:outerShdw>
          </a:effectLst>
        </p:spPr>
        <p:txBody>
          <a:bodyPr wrap="none" lIns="91440" tIns="45720" rIns="91440" bIns="45720" anchor="ctr" anchorCtr="0"/>
          <a:p>
            <a:r>
              <a:rPr lang="zh-CN" altLang="en-US" b="1" dirty="0">
                <a:solidFill>
                  <a:srgbClr val="FFFFFF"/>
                </a:solidFill>
                <a:latin typeface="微软雅黑" panose="020B0503020204020204" pitchFamily="34" charset="-122"/>
                <a:ea typeface="微软雅黑" panose="020B0503020204020204" pitchFamily="34" charset="-122"/>
              </a:rPr>
              <a:t>二氧化碳、</a:t>
            </a:r>
            <a:endParaRPr lang="zh-CN" altLang="zh-CN" dirty="0">
              <a:latin typeface="Calibri" panose="020F0502020204030204" pitchFamily="34" charset="0"/>
              <a:ea typeface="宋体" panose="02010600030101010101" pitchFamily="2" charset="-122"/>
            </a:endParaRPr>
          </a:p>
          <a:p>
            <a:r>
              <a:rPr lang="zh-CN" altLang="en-US" b="1" dirty="0">
                <a:solidFill>
                  <a:srgbClr val="FFFFFF"/>
                </a:solidFill>
                <a:latin typeface="微软雅黑" panose="020B0503020204020204" pitchFamily="34" charset="-122"/>
                <a:ea typeface="微软雅黑" panose="020B0503020204020204" pitchFamily="34" charset="-122"/>
              </a:rPr>
              <a:t>干粉灭火器。</a:t>
            </a:r>
            <a:endParaRPr lang="zh-CN" altLang="zh-CN" dirty="0">
              <a:latin typeface="Calibri" panose="020F0502020204030204" pitchFamily="34" charset="0"/>
              <a:ea typeface="宋体" panose="02010600030101010101" pitchFamily="2" charset="-122"/>
            </a:endParaRPr>
          </a:p>
        </p:txBody>
      </p:sp>
      <p:sp>
        <p:nvSpPr>
          <p:cNvPr id="51205" name="矩形 1049612"/>
          <p:cNvSpPr/>
          <p:nvPr/>
        </p:nvSpPr>
        <p:spPr>
          <a:xfrm>
            <a:off x="2166938" y="1714500"/>
            <a:ext cx="642937" cy="368300"/>
          </a:xfrm>
          <a:prstGeom prst="rect">
            <a:avLst/>
          </a:prstGeom>
          <a:noFill/>
          <a:ln w="9525">
            <a:noFill/>
          </a:ln>
        </p:spPr>
        <p:txBody>
          <a:bodyPr lIns="91440" tIns="45720" rIns="91440" bIns="45720" anchor="t" anchorCtr="0">
            <a:spAutoFit/>
          </a:bodyPr>
          <a:p>
            <a:pPr>
              <a:buSzPct val="100000"/>
            </a:pPr>
            <a:r>
              <a:rPr lang="en-US" altLang="zh-CN" b="1" dirty="0">
                <a:solidFill>
                  <a:srgbClr val="FFFFFF"/>
                </a:solidFill>
                <a:latin typeface="微软雅黑" panose="020B0503020204020204" pitchFamily="34" charset="-122"/>
                <a:ea typeface="微软雅黑" panose="020B0503020204020204" pitchFamily="34" charset="-122"/>
              </a:rPr>
              <a:t>A</a:t>
            </a:r>
            <a:r>
              <a:rPr lang="zh-CN" altLang="en-US" b="1" dirty="0">
                <a:solidFill>
                  <a:srgbClr val="FFFFFF"/>
                </a:solidFill>
                <a:latin typeface="微软雅黑" panose="020B0503020204020204" pitchFamily="34" charset="-122"/>
                <a:ea typeface="微软雅黑" panose="020B0503020204020204" pitchFamily="34" charset="-122"/>
              </a:rPr>
              <a:t>类</a:t>
            </a:r>
            <a:endParaRPr lang="zh-CN" altLang="zh-CN" dirty="0">
              <a:latin typeface="Calibri" panose="020F0502020204030204" pitchFamily="34" charset="0"/>
              <a:ea typeface="宋体" panose="02010600030101010101" pitchFamily="2" charset="-122"/>
            </a:endParaRPr>
          </a:p>
        </p:txBody>
      </p:sp>
      <p:sp>
        <p:nvSpPr>
          <p:cNvPr id="51206" name="矩形 1049614"/>
          <p:cNvSpPr/>
          <p:nvPr/>
        </p:nvSpPr>
        <p:spPr>
          <a:xfrm>
            <a:off x="7524750" y="1714500"/>
            <a:ext cx="642938" cy="368300"/>
          </a:xfrm>
          <a:prstGeom prst="rect">
            <a:avLst/>
          </a:prstGeom>
          <a:noFill/>
          <a:ln w="9525">
            <a:noFill/>
          </a:ln>
        </p:spPr>
        <p:txBody>
          <a:bodyPr lIns="91440" tIns="45720" rIns="91440" bIns="45720" anchor="t" anchorCtr="0">
            <a:spAutoFit/>
          </a:bodyPr>
          <a:p>
            <a:pPr>
              <a:buSzPct val="100000"/>
            </a:pPr>
            <a:r>
              <a:rPr lang="en-US" altLang="zh-CN" b="1" dirty="0">
                <a:solidFill>
                  <a:srgbClr val="FFFFFF"/>
                </a:solidFill>
                <a:latin typeface="微软雅黑" panose="020B0503020204020204" pitchFamily="34" charset="-122"/>
                <a:ea typeface="微软雅黑" panose="020B0503020204020204" pitchFamily="34" charset="-122"/>
              </a:rPr>
              <a:t>D</a:t>
            </a:r>
            <a:r>
              <a:rPr lang="zh-CN" altLang="en-US" b="1" dirty="0">
                <a:solidFill>
                  <a:srgbClr val="FFFFFF"/>
                </a:solidFill>
                <a:latin typeface="微软雅黑" panose="020B0503020204020204" pitchFamily="34" charset="-122"/>
                <a:ea typeface="微软雅黑" panose="020B0503020204020204" pitchFamily="34" charset="-122"/>
              </a:rPr>
              <a:t>类</a:t>
            </a:r>
            <a:endParaRPr lang="zh-CN" altLang="zh-CN" dirty="0">
              <a:latin typeface="Calibri" panose="020F0502020204030204" pitchFamily="34" charset="0"/>
              <a:ea typeface="宋体" panose="02010600030101010101" pitchFamily="2" charset="-122"/>
            </a:endParaRPr>
          </a:p>
        </p:txBody>
      </p:sp>
      <p:sp>
        <p:nvSpPr>
          <p:cNvPr id="51207" name="矩形 1049616"/>
          <p:cNvSpPr/>
          <p:nvPr/>
        </p:nvSpPr>
        <p:spPr>
          <a:xfrm>
            <a:off x="5667375" y="1714500"/>
            <a:ext cx="642938" cy="368300"/>
          </a:xfrm>
          <a:prstGeom prst="rect">
            <a:avLst/>
          </a:prstGeom>
          <a:noFill/>
          <a:ln w="9525">
            <a:noFill/>
          </a:ln>
        </p:spPr>
        <p:txBody>
          <a:bodyPr lIns="91440" tIns="45720" rIns="91440" bIns="45720" anchor="t" anchorCtr="0">
            <a:spAutoFit/>
          </a:bodyPr>
          <a:p>
            <a:pPr>
              <a:buSzPct val="100000"/>
            </a:pPr>
            <a:r>
              <a:rPr lang="en-US" altLang="zh-CN" b="1" dirty="0">
                <a:solidFill>
                  <a:srgbClr val="FFFFFF"/>
                </a:solidFill>
                <a:latin typeface="微软雅黑" panose="020B0503020204020204" pitchFamily="34" charset="-122"/>
                <a:ea typeface="微软雅黑" panose="020B0503020204020204" pitchFamily="34" charset="-122"/>
              </a:rPr>
              <a:t>C</a:t>
            </a:r>
            <a:r>
              <a:rPr lang="zh-CN" altLang="en-US" b="1" dirty="0">
                <a:solidFill>
                  <a:srgbClr val="FFFFFF"/>
                </a:solidFill>
                <a:latin typeface="微软雅黑" panose="020B0503020204020204" pitchFamily="34" charset="-122"/>
                <a:ea typeface="微软雅黑" panose="020B0503020204020204" pitchFamily="34" charset="-122"/>
              </a:rPr>
              <a:t>类</a:t>
            </a:r>
            <a:endParaRPr lang="zh-CN" altLang="zh-CN" dirty="0">
              <a:latin typeface="Calibri" panose="020F0502020204030204" pitchFamily="34" charset="0"/>
              <a:ea typeface="宋体" panose="02010600030101010101" pitchFamily="2" charset="-122"/>
            </a:endParaRPr>
          </a:p>
        </p:txBody>
      </p:sp>
      <p:sp>
        <p:nvSpPr>
          <p:cNvPr id="51208" name="矩形 1049618"/>
          <p:cNvSpPr/>
          <p:nvPr/>
        </p:nvSpPr>
        <p:spPr>
          <a:xfrm>
            <a:off x="3810000" y="1714500"/>
            <a:ext cx="714375" cy="368300"/>
          </a:xfrm>
          <a:prstGeom prst="rect">
            <a:avLst/>
          </a:prstGeom>
          <a:noFill/>
          <a:ln w="9525">
            <a:noFill/>
          </a:ln>
        </p:spPr>
        <p:txBody>
          <a:bodyPr lIns="91440" tIns="45720" rIns="91440" bIns="45720" anchor="t" anchorCtr="0">
            <a:spAutoFit/>
          </a:bodyPr>
          <a:p>
            <a:pPr>
              <a:buSzPct val="100000"/>
            </a:pPr>
            <a:r>
              <a:rPr lang="en-US" altLang="zh-CN" b="1" dirty="0">
                <a:solidFill>
                  <a:srgbClr val="FFFFFF"/>
                </a:solidFill>
                <a:latin typeface="微软雅黑" panose="020B0503020204020204" pitchFamily="34" charset="-122"/>
                <a:ea typeface="微软雅黑" panose="020B0503020204020204" pitchFamily="34" charset="-122"/>
              </a:rPr>
              <a:t>B</a:t>
            </a:r>
            <a:r>
              <a:rPr lang="zh-CN" altLang="en-US" b="1" dirty="0">
                <a:solidFill>
                  <a:srgbClr val="FFFFFF"/>
                </a:solidFill>
                <a:latin typeface="微软雅黑" panose="020B0503020204020204" pitchFamily="34" charset="-122"/>
                <a:ea typeface="微软雅黑" panose="020B0503020204020204" pitchFamily="34" charset="-122"/>
              </a:rPr>
              <a:t>类</a:t>
            </a:r>
            <a:endParaRPr lang="zh-CN" altLang="zh-CN" dirty="0">
              <a:latin typeface="Calibri" panose="020F0502020204030204" pitchFamily="34" charset="0"/>
              <a:ea typeface="宋体" panose="02010600030101010101" pitchFamily="2" charset="-122"/>
            </a:endParaRPr>
          </a:p>
        </p:txBody>
      </p:sp>
      <p:sp>
        <p:nvSpPr>
          <p:cNvPr id="51209" name="圆角矩形 1049620"/>
          <p:cNvSpPr/>
          <p:nvPr/>
        </p:nvSpPr>
        <p:spPr>
          <a:xfrm>
            <a:off x="1809750" y="3571875"/>
            <a:ext cx="1500188" cy="2738438"/>
          </a:xfrm>
          <a:prstGeom prst="roundRect">
            <a:avLst>
              <a:gd name="adj" fmla="val 13745"/>
            </a:avLst>
          </a:prstGeom>
          <a:gradFill rotWithShape="0">
            <a:gsLst>
              <a:gs pos="0">
                <a:srgbClr val="FFBE86">
                  <a:alpha val="100000"/>
                </a:srgbClr>
              </a:gs>
              <a:gs pos="0">
                <a:srgbClr val="FFBE86">
                  <a:alpha val="100000"/>
                </a:srgbClr>
              </a:gs>
              <a:gs pos="35001">
                <a:srgbClr val="FFD0AA">
                  <a:alpha val="100000"/>
                </a:srgbClr>
              </a:gs>
              <a:gs pos="100000">
                <a:srgbClr val="FFEBDB">
                  <a:alpha val="100000"/>
                </a:srgbClr>
              </a:gs>
              <a:gs pos="100000">
                <a:srgbClr val="FFEBDB">
                  <a:alpha val="100000"/>
                </a:srgbClr>
              </a:gs>
            </a:gsLst>
            <a:lin ang="16200000" scaled="1"/>
            <a:tileRect/>
          </a:gradFill>
          <a:ln w="9525" cap="flat" cmpd="sng">
            <a:solidFill>
              <a:srgbClr val="F69240"/>
            </a:solidFill>
            <a:prstDash val="solid"/>
            <a:round/>
            <a:headEnd type="none" w="med" len="med"/>
            <a:tailEnd type="none" w="med" len="med"/>
          </a:ln>
          <a:effectLst>
            <a:outerShdw dist="20000" dir="5400000" rotWithShape="0">
              <a:srgbClr val="000000">
                <a:alpha val="37999"/>
              </a:srgbClr>
            </a:outerShdw>
          </a:effectLst>
        </p:spPr>
        <p:txBody>
          <a:bodyPr wrap="none" lIns="91440" tIns="45720" rIns="91440" bIns="45720" anchor="ctr" anchorCtr="0"/>
          <a:p>
            <a:r>
              <a:rPr lang="zh-CN" altLang="en-US" b="1" dirty="0">
                <a:latin typeface="微软雅黑" panose="020B0503020204020204" pitchFamily="34" charset="-122"/>
                <a:ea typeface="微软雅黑" panose="020B0503020204020204" pitchFamily="34" charset="-122"/>
              </a:rPr>
              <a:t>水型、泡沫、</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干粉、二氧</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化碳等灭火</a:t>
            </a:r>
            <a:endParaRPr lang="zh-CN" altLang="zh-CN" dirty="0">
              <a:latin typeface="Calibri" panose="020F0502020204030204" pitchFamily="34" charset="0"/>
              <a:ea typeface="宋体" panose="02010600030101010101" pitchFamily="2" charset="-122"/>
            </a:endParaRPr>
          </a:p>
          <a:p>
            <a:r>
              <a:rPr lang="zh-CN" altLang="en-US" b="1" dirty="0">
                <a:latin typeface="微软雅黑" panose="020B0503020204020204" pitchFamily="34" charset="-122"/>
                <a:ea typeface="微软雅黑" panose="020B0503020204020204" pitchFamily="34" charset="-122"/>
              </a:rPr>
              <a:t>器。</a:t>
            </a:r>
            <a:endParaRPr lang="zh-CN" altLang="zh-CN" dirty="0">
              <a:latin typeface="Calibri" panose="020F0502020204030204" pitchFamily="34" charset="0"/>
              <a:ea typeface="宋体" panose="02010600030101010101" pitchFamily="2" charset="-122"/>
            </a:endParaRPr>
          </a:p>
        </p:txBody>
      </p:sp>
      <p:sp>
        <p:nvSpPr>
          <p:cNvPr id="51210" name="矩形 1049622"/>
          <p:cNvSpPr/>
          <p:nvPr/>
        </p:nvSpPr>
        <p:spPr>
          <a:xfrm>
            <a:off x="9239250" y="1714500"/>
            <a:ext cx="642938" cy="368300"/>
          </a:xfrm>
          <a:prstGeom prst="rect">
            <a:avLst/>
          </a:prstGeom>
          <a:noFill/>
          <a:ln w="9525">
            <a:noFill/>
          </a:ln>
        </p:spPr>
        <p:txBody>
          <a:bodyPr lIns="91440" tIns="45720" rIns="91440" bIns="45720" anchor="t" anchorCtr="0">
            <a:spAutoFit/>
          </a:bodyPr>
          <a:p>
            <a:pPr>
              <a:buSzPct val="100000"/>
            </a:pPr>
            <a:r>
              <a:rPr lang="en-US" altLang="zh-CN" b="1" dirty="0">
                <a:solidFill>
                  <a:srgbClr val="FFFFFF"/>
                </a:solidFill>
                <a:latin typeface="微软雅黑" panose="020B0503020204020204" pitchFamily="34" charset="-122"/>
                <a:ea typeface="微软雅黑" panose="020B0503020204020204" pitchFamily="34" charset="-122"/>
              </a:rPr>
              <a:t>E</a:t>
            </a:r>
            <a:r>
              <a:rPr lang="zh-CN" altLang="en-US" b="1" dirty="0">
                <a:solidFill>
                  <a:srgbClr val="FFFFFF"/>
                </a:solidFill>
                <a:latin typeface="微软雅黑" panose="020B0503020204020204" pitchFamily="34" charset="-122"/>
                <a:ea typeface="微软雅黑" panose="020B0503020204020204" pitchFamily="34" charset="-122"/>
              </a:rPr>
              <a:t>类</a:t>
            </a:r>
            <a:endParaRPr lang="zh-CN" altLang="zh-CN" dirty="0">
              <a:latin typeface="Calibri" panose="020F0502020204030204" pitchFamily="34" charset="0"/>
              <a:ea typeface="宋体" panose="02010600030101010101" pitchFamily="2" charset="-122"/>
            </a:endParaRPr>
          </a:p>
        </p:txBody>
      </p:sp>
      <p:sp>
        <p:nvSpPr>
          <p:cNvPr id="51211" name="矩形 1049624"/>
          <p:cNvSpPr/>
          <p:nvPr/>
        </p:nvSpPr>
        <p:spPr>
          <a:xfrm>
            <a:off x="738188" y="417513"/>
            <a:ext cx="3500437"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pic>
        <p:nvPicPr>
          <p:cNvPr id="51212" name="图片 2097474"/>
          <p:cNvPicPr>
            <a:picLocks noChangeAspect="1"/>
          </p:cNvPicPr>
          <p:nvPr/>
        </p:nvPicPr>
        <p:blipFill>
          <a:blip r:embed="rId1"/>
          <a:stretch>
            <a:fillRect/>
          </a:stretch>
        </p:blipFill>
        <p:spPr>
          <a:xfrm>
            <a:off x="1481138" y="1619250"/>
            <a:ext cx="9144000" cy="1452563"/>
          </a:xfrm>
          <a:prstGeom prst="rect">
            <a:avLst/>
          </a:prstGeom>
          <a:noFill/>
          <a:ln w="9525">
            <a:noFill/>
          </a:ln>
        </p:spPr>
      </p:pic>
      <p:sp>
        <p:nvSpPr>
          <p:cNvPr id="51213" name="矩形 1049626"/>
          <p:cNvSpPr/>
          <p:nvPr/>
        </p:nvSpPr>
        <p:spPr>
          <a:xfrm>
            <a:off x="738188" y="1116013"/>
            <a:ext cx="3429000" cy="460375"/>
          </a:xfrm>
          <a:prstGeom prst="rect">
            <a:avLst/>
          </a:prstGeom>
          <a:noFill/>
          <a:ln w="9525">
            <a:noFill/>
          </a:ln>
        </p:spPr>
        <p:txBody>
          <a:bodyPr lIns="91440" tIns="45720" rIns="91440" bIns="45720" anchor="t" anchorCtr="0">
            <a:spAutoFit/>
          </a:bodyPr>
          <a:p>
            <a:pPr>
              <a:buSzPct val="100000"/>
            </a:pPr>
            <a:r>
              <a:rPr lang="en-US" altLang="zh-CN" sz="2400" b="1" dirty="0">
                <a:latin typeface="微软雅黑" panose="020B0503020204020204" pitchFamily="34" charset="-122"/>
                <a:ea typeface="微软雅黑" panose="020B0503020204020204" pitchFamily="34" charset="-122"/>
                <a:sym typeface="宋体" panose="02010600030101010101" pitchFamily="2" charset="-122"/>
              </a:rPr>
              <a:t>4</a:t>
            </a:r>
            <a:r>
              <a:rPr lang="zh-CN" altLang="en-US" sz="2400" b="1" dirty="0">
                <a:latin typeface="微软雅黑" panose="020B0503020204020204" pitchFamily="34" charset="-122"/>
                <a:ea typeface="微软雅黑" panose="020B0503020204020204" pitchFamily="34" charset="-122"/>
                <a:sym typeface="宋体" panose="02010600030101010101" pitchFamily="2" charset="-122"/>
              </a:rPr>
              <a:t>、消防安全</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52226" name="组合 470"/>
          <p:cNvGrpSpPr/>
          <p:nvPr/>
        </p:nvGrpSpPr>
        <p:grpSpPr>
          <a:xfrm>
            <a:off x="323850" y="407988"/>
            <a:ext cx="11544300" cy="6042025"/>
            <a:chOff x="204" y="257"/>
            <a:chExt cx="7272" cy="3806"/>
          </a:xfrm>
        </p:grpSpPr>
        <p:pic>
          <p:nvPicPr>
            <p:cNvPr id="52227" name="图片 2097476"/>
            <p:cNvPicPr>
              <a:picLocks noChangeAspect="1"/>
            </p:cNvPicPr>
            <p:nvPr/>
          </p:nvPicPr>
          <p:blipFill>
            <a:blip r:embed="rId2"/>
            <a:stretch>
              <a:fillRect/>
            </a:stretch>
          </p:blipFill>
          <p:spPr>
            <a:xfrm>
              <a:off x="204" y="257"/>
              <a:ext cx="7272" cy="3806"/>
            </a:xfrm>
            <a:prstGeom prst="rect">
              <a:avLst/>
            </a:prstGeom>
            <a:noFill/>
            <a:ln w="9525">
              <a:noFill/>
            </a:ln>
          </p:spPr>
        </p:pic>
        <p:sp>
          <p:nvSpPr>
            <p:cNvPr id="52228" name="矩形 1049628"/>
            <p:cNvSpPr/>
            <p:nvPr/>
          </p:nvSpPr>
          <p:spPr>
            <a:xfrm>
              <a:off x="204" y="256"/>
              <a:ext cx="7272" cy="3808"/>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52229" name="矩形 1049630"/>
          <p:cNvSpPr/>
          <p:nvPr/>
        </p:nvSpPr>
        <p:spPr>
          <a:xfrm>
            <a:off x="612775" y="776288"/>
            <a:ext cx="10966450" cy="5305425"/>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52230" name="圆角矩形 1049632"/>
          <p:cNvSpPr/>
          <p:nvPr/>
        </p:nvSpPr>
        <p:spPr>
          <a:xfrm>
            <a:off x="5251450" y="3106738"/>
            <a:ext cx="711200" cy="711200"/>
          </a:xfrm>
          <a:prstGeom prst="roundRect">
            <a:avLst>
              <a:gd name="adj" fmla="val 21356"/>
            </a:avLst>
          </a:prstGeom>
          <a:solidFill>
            <a:srgbClr val="FFFFFF"/>
          </a:solidFill>
          <a:ln w="9525">
            <a:noFill/>
          </a:ln>
          <a:effectLst>
            <a:outerShdw sx="102000" sy="102000" algn="ctr" rotWithShape="0">
              <a:srgbClr val="000000">
                <a:alpha val="10999"/>
              </a:srgbClr>
            </a:outerShdw>
          </a:effectLst>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52231" name="矩形 1049634"/>
          <p:cNvSpPr/>
          <p:nvPr/>
        </p:nvSpPr>
        <p:spPr>
          <a:xfrm>
            <a:off x="5575300" y="3000375"/>
            <a:ext cx="5299075" cy="922338"/>
          </a:xfrm>
          <a:prstGeom prst="rect">
            <a:avLst/>
          </a:prstGeom>
          <a:noFill/>
          <a:ln w="9525">
            <a:noFill/>
          </a:ln>
        </p:spPr>
        <p:txBody>
          <a:bodyPr lIns="91440" tIns="45720" rIns="91440" bIns="45720" anchor="t" anchorCtr="0">
            <a:spAutoFit/>
          </a:bodyPr>
          <a:p>
            <a:pPr algn="ctr"/>
            <a:r>
              <a:rPr lang="zh-CN" altLang="en-US" sz="5400" dirty="0">
                <a:solidFill>
                  <a:srgbClr val="FDFDFD"/>
                </a:solidFill>
                <a:latin typeface="Century Gothic" panose="020B0502020202020204" pitchFamily="34" charset="0"/>
                <a:ea typeface="冬青黑体简体中文 W3"/>
              </a:rPr>
              <a:t>应急知识</a:t>
            </a:r>
            <a:endParaRPr lang="zh-CN" altLang="zh-CN" dirty="0">
              <a:latin typeface="Calibri" panose="020F0502020204030204" pitchFamily="34" charset="0"/>
              <a:ea typeface="宋体" panose="02010600030101010101" pitchFamily="2" charset="-122"/>
            </a:endParaRPr>
          </a:p>
        </p:txBody>
      </p:sp>
      <p:sp>
        <p:nvSpPr>
          <p:cNvPr id="52232" name="矩形 1049636"/>
          <p:cNvSpPr/>
          <p:nvPr/>
        </p:nvSpPr>
        <p:spPr>
          <a:xfrm>
            <a:off x="1373188" y="1920875"/>
            <a:ext cx="3435350" cy="3152775"/>
          </a:xfrm>
          <a:prstGeom prst="rect">
            <a:avLst/>
          </a:prstGeom>
          <a:noFill/>
          <a:ln w="9525">
            <a:noFill/>
          </a:ln>
        </p:spPr>
        <p:txBody>
          <a:bodyPr lIns="91440" tIns="45720" rIns="91440" bIns="45720" anchor="t" anchorCtr="0">
            <a:spAutoFit/>
          </a:bodyPr>
          <a:p>
            <a:pPr algn="ctr">
              <a:buSzPct val="100000"/>
            </a:pPr>
            <a:r>
              <a:rPr lang="en-US" altLang="zh-CN" sz="19900" dirty="0">
                <a:solidFill>
                  <a:srgbClr val="FDFDFD"/>
                </a:solidFill>
                <a:latin typeface="Century Gothic" panose="020B0502020202020204" pitchFamily="34" charset="0"/>
                <a:ea typeface="冬青黑体简体中文 W3"/>
              </a:rPr>
              <a:t>03</a:t>
            </a:r>
            <a:endParaRPr lang="zh-CN" altLang="zh-CN" dirty="0">
              <a:latin typeface="Calibri" panose="020F0502020204030204" pitchFamily="34" charset="0"/>
              <a:ea typeface="宋体" panose="02010600030101010101" pitchFamily="2" charset="-122"/>
            </a:endParaRPr>
          </a:p>
        </p:txBody>
      </p:sp>
      <p:pic>
        <p:nvPicPr>
          <p:cNvPr id="52233" name="图片 2097478"/>
          <p:cNvPicPr>
            <a:picLocks noChangeAspect="1"/>
          </p:cNvPicPr>
          <p:nvPr/>
        </p:nvPicPr>
        <p:blipFill>
          <a:blip r:embed="rId3"/>
          <a:stretch>
            <a:fillRect/>
          </a:stretch>
        </p:blipFill>
        <p:spPr>
          <a:xfrm>
            <a:off x="5364163" y="3224213"/>
            <a:ext cx="476250" cy="476250"/>
          </a:xfrm>
          <a:prstGeom prst="rect">
            <a:avLst/>
          </a:prstGeom>
          <a:noFill/>
          <a:ln w="9525">
            <a:noFill/>
          </a:ln>
        </p:spPr>
      </p:pic>
    </p:spTree>
  </p:cSld>
  <p:clrMapOvr>
    <a:masterClrMapping/>
  </p:clrMapOvr>
  <p:transition spd="slow" advClick="0">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3249" name="图片 2097480"/>
          <p:cNvPicPr>
            <a:picLocks noChangeAspect="1"/>
          </p:cNvPicPr>
          <p:nvPr/>
        </p:nvPicPr>
        <p:blipFill>
          <a:blip r:embed="rId1"/>
          <a:stretch>
            <a:fillRect/>
          </a:stretch>
        </p:blipFill>
        <p:spPr>
          <a:xfrm>
            <a:off x="6738620" y="2080895"/>
            <a:ext cx="5163185" cy="3445510"/>
          </a:xfrm>
          <a:prstGeom prst="rect">
            <a:avLst/>
          </a:prstGeom>
          <a:noFill/>
          <a:ln w="9525">
            <a:noFill/>
          </a:ln>
        </p:spPr>
      </p:pic>
      <p:grpSp>
        <p:nvGrpSpPr>
          <p:cNvPr id="53250" name="组合 476"/>
          <p:cNvGrpSpPr/>
          <p:nvPr/>
        </p:nvGrpSpPr>
        <p:grpSpPr>
          <a:xfrm>
            <a:off x="0" y="530225"/>
            <a:ext cx="622300" cy="287338"/>
            <a:chOff x="0" y="334"/>
            <a:chExt cx="392" cy="181"/>
          </a:xfrm>
        </p:grpSpPr>
        <p:pic>
          <p:nvPicPr>
            <p:cNvPr id="53251" name="图片 2097482"/>
            <p:cNvPicPr>
              <a:picLocks noChangeAspect="1"/>
            </p:cNvPicPr>
            <p:nvPr/>
          </p:nvPicPr>
          <p:blipFill>
            <a:blip r:embed="rId2"/>
            <a:stretch>
              <a:fillRect/>
            </a:stretch>
          </p:blipFill>
          <p:spPr>
            <a:xfrm>
              <a:off x="0" y="334"/>
              <a:ext cx="392" cy="181"/>
            </a:xfrm>
            <a:prstGeom prst="rect">
              <a:avLst/>
            </a:prstGeom>
            <a:noFill/>
            <a:ln w="9525">
              <a:noFill/>
            </a:ln>
          </p:spPr>
        </p:pic>
        <p:sp>
          <p:nvSpPr>
            <p:cNvPr id="53252" name="矩形 1049644"/>
            <p:cNvSpPr/>
            <p:nvPr/>
          </p:nvSpPr>
          <p:spPr>
            <a:xfrm>
              <a:off x="0" y="336"/>
              <a:ext cx="390" cy="18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53253" name="矩形 1049646"/>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grpSp>
        <p:nvGrpSpPr>
          <p:cNvPr id="479" name="组合 478"/>
          <p:cNvGrpSpPr/>
          <p:nvPr/>
        </p:nvGrpSpPr>
        <p:grpSpPr>
          <a:xfrm>
            <a:off x="0" y="1196658"/>
            <a:ext cx="7162800" cy="4883150"/>
            <a:chOff x="768" y="795"/>
            <a:chExt cx="4512" cy="3076"/>
          </a:xfrm>
        </p:grpSpPr>
        <p:pic>
          <p:nvPicPr>
            <p:cNvPr id="53255" name="图片 2097484"/>
            <p:cNvPicPr>
              <a:picLocks noChangeAspect="1"/>
            </p:cNvPicPr>
            <p:nvPr/>
          </p:nvPicPr>
          <p:blipFill>
            <a:blip r:embed="rId3"/>
            <a:stretch>
              <a:fillRect/>
            </a:stretch>
          </p:blipFill>
          <p:spPr>
            <a:xfrm>
              <a:off x="768" y="795"/>
              <a:ext cx="4512" cy="3076"/>
            </a:xfrm>
            <a:prstGeom prst="rect">
              <a:avLst/>
            </a:prstGeom>
            <a:noFill/>
            <a:ln w="9525">
              <a:noFill/>
            </a:ln>
          </p:spPr>
        </p:pic>
        <p:sp>
          <p:nvSpPr>
            <p:cNvPr id="53256" name="矩形 1049648"/>
            <p:cNvSpPr/>
            <p:nvPr/>
          </p:nvSpPr>
          <p:spPr>
            <a:xfrm>
              <a:off x="776" y="802"/>
              <a:ext cx="4492" cy="305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651" name="矩形 1049650"/>
          <p:cNvSpPr/>
          <p:nvPr/>
        </p:nvSpPr>
        <p:spPr>
          <a:xfrm>
            <a:off x="163513" y="152527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
        <p:nvSpPr>
          <p:cNvPr id="1049653" name="矩形 1049652"/>
          <p:cNvSpPr/>
          <p:nvPr/>
        </p:nvSpPr>
        <p:spPr>
          <a:xfrm>
            <a:off x="46038" y="2055495"/>
            <a:ext cx="6697662" cy="3270250"/>
          </a:xfrm>
          <a:prstGeom prst="rect">
            <a:avLst/>
          </a:prstGeom>
          <a:solidFill>
            <a:srgbClr val="FFFFFF">
              <a:alpha val="72940"/>
            </a:srgbClr>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655" name="矩形 1049654"/>
          <p:cNvSpPr/>
          <p:nvPr/>
        </p:nvSpPr>
        <p:spPr>
          <a:xfrm>
            <a:off x="273050" y="2055495"/>
            <a:ext cx="6470650" cy="4048125"/>
          </a:xfrm>
          <a:prstGeom prst="rect">
            <a:avLst/>
          </a:prstGeom>
          <a:noFill/>
          <a:ln w="9525">
            <a:noFill/>
          </a:ln>
        </p:spPr>
        <p:txBody>
          <a:bodyPr lIns="91440" tIns="45720" rIns="91440" bIns="45720" anchor="t" anchorCtr="0">
            <a:spAutoFit/>
          </a:bodyPr>
          <a:p>
            <a:pPr>
              <a:lnSpc>
                <a:spcPct val="130000"/>
              </a:lnSpc>
              <a:buSzPct val="100000"/>
            </a:pPr>
            <a:r>
              <a:rPr lang="zh-CN" altLang="en-US" b="1" dirty="0">
                <a:latin typeface="微软雅黑" panose="020B0503020204020204" pitchFamily="34" charset="-122"/>
                <a:ea typeface="微软雅黑" panose="020B0503020204020204" pitchFamily="34" charset="-122"/>
                <a:sym typeface="宋体" panose="02010600030101010101" pitchFamily="2" charset="-122"/>
              </a:rPr>
              <a:t>◆遇小火或初起火灾，迅速用灭火器进行灭火，并想方设法以最快的方式通知他人，比如大声呼喊。因为火灾成长速度快，如果先通知主管领导，等救援力量集结后可能就已经无法控制火势了。</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latin typeface="微软雅黑" panose="020B0503020204020204" pitchFamily="34" charset="-122"/>
                <a:ea typeface="微软雅黑" panose="020B0503020204020204" pitchFamily="34" charset="-122"/>
                <a:sym typeface="宋体" panose="02010600030101010101" pitchFamily="2" charset="-122"/>
              </a:rPr>
              <a:t>◆遇到一个人的力量无法进行扑救，但火势发展较慢或者周边物品不会立即引起爆燃的情况下。以最快的速度通知主管领导，并通过有效的方式集结附近的人员，转移周边会引起火势扩大的物品，并在保证自身安全的前提下尝试进行灭火。</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latin typeface="微软雅黑" panose="020B0503020204020204" pitchFamily="34" charset="-122"/>
                <a:ea typeface="微软雅黑" panose="020B0503020204020204" pitchFamily="34" charset="-122"/>
                <a:sym typeface="宋体" panose="02010600030101010101" pitchFamily="2" charset="-122"/>
              </a:rPr>
              <a:t>◆遇到不可控火灾，第一时间选择路线逃生，建立良好的道德观，在逃生的同时以最快的速度通知主管领导，并尽自己可能的力量通知、帮助他人转移到安全地带。</a:t>
            </a:r>
            <a:endParaRPr lang="zh-CN" altLang="zh-CN" dirty="0">
              <a:latin typeface="Calibri" panose="020F0502020204030204" pitchFamily="34" charset="0"/>
              <a:ea typeface="宋体" panose="02010600030101010101" pitchFamily="2" charset="-122"/>
            </a:endParaRPr>
          </a:p>
        </p:txBody>
      </p:sp>
      <p:pic>
        <p:nvPicPr>
          <p:cNvPr id="53260" name="图片 2097486"/>
          <p:cNvPicPr>
            <a:picLocks noChangeAspect="1"/>
          </p:cNvPicPr>
          <p:nvPr/>
        </p:nvPicPr>
        <p:blipFill>
          <a:blip r:embed="rId4"/>
          <a:stretch>
            <a:fillRect/>
          </a:stretch>
        </p:blipFill>
        <p:spPr>
          <a:xfrm>
            <a:off x="11002963" y="6473825"/>
            <a:ext cx="158750" cy="12700"/>
          </a:xfrm>
          <a:prstGeom prst="rect">
            <a:avLst/>
          </a:prstGeom>
          <a:noFill/>
          <a:ln w="9525">
            <a:noFill/>
          </a:ln>
        </p:spPr>
      </p:pic>
      <p:pic>
        <p:nvPicPr>
          <p:cNvPr id="53261" name="图片 2097488"/>
          <p:cNvPicPr>
            <a:picLocks noChangeAspect="1"/>
          </p:cNvPicPr>
          <p:nvPr/>
        </p:nvPicPr>
        <p:blipFill>
          <a:blip r:embed="rId5"/>
          <a:stretch>
            <a:fillRect/>
          </a:stretch>
        </p:blipFill>
        <p:spPr>
          <a:xfrm>
            <a:off x="11095038" y="6321425"/>
            <a:ext cx="450850" cy="311150"/>
          </a:xfrm>
          <a:prstGeom prst="rect">
            <a:avLst/>
          </a:prstGeom>
          <a:noFill/>
          <a:ln w="9525">
            <a:noFill/>
          </a:ln>
        </p:spPr>
      </p:pic>
      <p:pic>
        <p:nvPicPr>
          <p:cNvPr id="53262" name="图片 2097490"/>
          <p:cNvPicPr>
            <a:picLocks noChangeAspect="1"/>
          </p:cNvPicPr>
          <p:nvPr/>
        </p:nvPicPr>
        <p:blipFill>
          <a:blip r:embed="rId4"/>
          <a:stretch>
            <a:fillRect/>
          </a:stretch>
        </p:blipFill>
        <p:spPr>
          <a:xfrm>
            <a:off x="11490325" y="6473825"/>
            <a:ext cx="158750" cy="12700"/>
          </a:xfrm>
          <a:prstGeom prst="rect">
            <a:avLst/>
          </a:prstGeom>
          <a:noFill/>
          <a:ln w="9525">
            <a:noFill/>
          </a:ln>
        </p:spPr>
      </p:pic>
      <p:pic>
        <p:nvPicPr>
          <p:cNvPr id="43" name="图片 42" descr="图片2"/>
          <p:cNvPicPr>
            <a:picLocks noChangeAspect="1"/>
          </p:cNvPicPr>
          <p:nvPr>
            <p:custDataLst>
              <p:tags r:id="rId6"/>
            </p:custDataLst>
          </p:nvPr>
        </p:nvPicPr>
        <p:blipFill>
          <a:blip r:embed="rId7"/>
          <a:stretch>
            <a:fillRect/>
          </a:stretch>
        </p:blipFill>
        <p:spPr>
          <a:xfrm>
            <a:off x="1108710" y="3178175"/>
            <a:ext cx="4048125" cy="3930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79"/>
                                        </p:tgtEl>
                                        <p:attrNameLst>
                                          <p:attrName>style.visibility</p:attrName>
                                        </p:attrNameLst>
                                      </p:cBhvr>
                                      <p:to>
                                        <p:strVal val="visible"/>
                                      </p:to>
                                    </p:set>
                                    <p:anim calcmode="lin" valueType="num">
                                      <p:cBhvr additive="base">
                                        <p:cTn id="7" dur="750" fill="hold"/>
                                        <p:tgtEl>
                                          <p:spTgt spid="479"/>
                                        </p:tgtEl>
                                        <p:attrNameLst>
                                          <p:attrName>ppt_x</p:attrName>
                                        </p:attrNameLst>
                                      </p:cBhvr>
                                      <p:tavLst>
                                        <p:tav tm="0">
                                          <p:val>
                                            <p:strVal val="0-#ppt_w/2"/>
                                          </p:val>
                                        </p:tav>
                                        <p:tav tm="100000">
                                          <p:val>
                                            <p:strVal val="#ppt_x"/>
                                          </p:val>
                                        </p:tav>
                                      </p:tavLst>
                                    </p:anim>
                                    <p:anim calcmode="lin" valueType="num">
                                      <p:cBhvr additive="base">
                                        <p:cTn id="8" dur="750" fill="hold"/>
                                        <p:tgtEl>
                                          <p:spTgt spid="47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049651"/>
                                        </p:tgtEl>
                                        <p:attrNameLst>
                                          <p:attrName>style.visibility</p:attrName>
                                        </p:attrNameLst>
                                      </p:cBhvr>
                                      <p:to>
                                        <p:strVal val="visible"/>
                                      </p:to>
                                    </p:set>
                                    <p:anim calcmode="lin" valueType="num">
                                      <p:cBhvr additive="base">
                                        <p:cTn id="11" dur="750" fill="hold"/>
                                        <p:tgtEl>
                                          <p:spTgt spid="1049651"/>
                                        </p:tgtEl>
                                        <p:attrNameLst>
                                          <p:attrName>ppt_x</p:attrName>
                                        </p:attrNameLst>
                                      </p:cBhvr>
                                      <p:tavLst>
                                        <p:tav tm="0">
                                          <p:val>
                                            <p:strVal val="0-#ppt_w/2"/>
                                          </p:val>
                                        </p:tav>
                                        <p:tav tm="100000">
                                          <p:val>
                                            <p:strVal val="#ppt_x"/>
                                          </p:val>
                                        </p:tav>
                                      </p:tavLst>
                                    </p:anim>
                                    <p:anim calcmode="lin" valueType="num">
                                      <p:cBhvr additive="base">
                                        <p:cTn id="12" dur="750" fill="hold"/>
                                        <p:tgtEl>
                                          <p:spTgt spid="104965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1049653"/>
                                        </p:tgtEl>
                                        <p:attrNameLst>
                                          <p:attrName>style.visibility</p:attrName>
                                        </p:attrNameLst>
                                      </p:cBhvr>
                                      <p:to>
                                        <p:strVal val="visible"/>
                                      </p:to>
                                    </p:set>
                                    <p:anim calcmode="lin" valueType="num">
                                      <p:cBhvr additive="base">
                                        <p:cTn id="15" dur="750" fill="hold"/>
                                        <p:tgtEl>
                                          <p:spTgt spid="1049653"/>
                                        </p:tgtEl>
                                        <p:attrNameLst>
                                          <p:attrName>ppt_x</p:attrName>
                                        </p:attrNameLst>
                                      </p:cBhvr>
                                      <p:tavLst>
                                        <p:tav tm="0">
                                          <p:val>
                                            <p:strVal val="0-#ppt_w/2"/>
                                          </p:val>
                                        </p:tav>
                                        <p:tav tm="100000">
                                          <p:val>
                                            <p:strVal val="#ppt_x"/>
                                          </p:val>
                                        </p:tav>
                                      </p:tavLst>
                                    </p:anim>
                                    <p:anim calcmode="lin" valueType="num">
                                      <p:cBhvr additive="base">
                                        <p:cTn id="16" dur="750" fill="hold"/>
                                        <p:tgtEl>
                                          <p:spTgt spid="104965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400"/>
                                  </p:stCondLst>
                                  <p:childTnLst>
                                    <p:set>
                                      <p:cBhvr>
                                        <p:cTn id="18" dur="1" fill="hold">
                                          <p:stCondLst>
                                            <p:cond delay="0"/>
                                          </p:stCondLst>
                                        </p:cTn>
                                        <p:tgtEl>
                                          <p:spTgt spid="1049655"/>
                                        </p:tgtEl>
                                        <p:attrNameLst>
                                          <p:attrName>style.visibility</p:attrName>
                                        </p:attrNameLst>
                                      </p:cBhvr>
                                      <p:to>
                                        <p:strVal val="visible"/>
                                      </p:to>
                                    </p:set>
                                    <p:anim calcmode="lin" valueType="num">
                                      <p:cBhvr additive="base">
                                        <p:cTn id="19" dur="750" fill="hold"/>
                                        <p:tgtEl>
                                          <p:spTgt spid="1049655"/>
                                        </p:tgtEl>
                                        <p:attrNameLst>
                                          <p:attrName>ppt_x</p:attrName>
                                        </p:attrNameLst>
                                      </p:cBhvr>
                                      <p:tavLst>
                                        <p:tav tm="0">
                                          <p:val>
                                            <p:strVal val="0-#ppt_w/2"/>
                                          </p:val>
                                        </p:tav>
                                        <p:tav tm="100000">
                                          <p:val>
                                            <p:strVal val="#ppt_x"/>
                                          </p:val>
                                        </p:tav>
                                      </p:tavLst>
                                    </p:anim>
                                    <p:anim calcmode="lin" valueType="num">
                                      <p:cBhvr additive="base">
                                        <p:cTn id="20" dur="750" fill="hold"/>
                                        <p:tgtEl>
                                          <p:spTgt spid="10496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4274" name="组合 484"/>
          <p:cNvGrpSpPr/>
          <p:nvPr/>
        </p:nvGrpSpPr>
        <p:grpSpPr>
          <a:xfrm>
            <a:off x="0" y="530225"/>
            <a:ext cx="622300" cy="287338"/>
            <a:chOff x="0" y="334"/>
            <a:chExt cx="392" cy="181"/>
          </a:xfrm>
        </p:grpSpPr>
        <p:pic>
          <p:nvPicPr>
            <p:cNvPr id="54275" name="图片 2097494"/>
            <p:cNvPicPr>
              <a:picLocks noChangeAspect="1"/>
            </p:cNvPicPr>
            <p:nvPr/>
          </p:nvPicPr>
          <p:blipFill>
            <a:blip r:embed="rId1"/>
            <a:stretch>
              <a:fillRect/>
            </a:stretch>
          </p:blipFill>
          <p:spPr>
            <a:xfrm>
              <a:off x="0" y="334"/>
              <a:ext cx="392" cy="181"/>
            </a:xfrm>
            <a:prstGeom prst="rect">
              <a:avLst/>
            </a:prstGeom>
            <a:noFill/>
            <a:ln w="9525">
              <a:noFill/>
            </a:ln>
          </p:spPr>
        </p:pic>
        <p:sp>
          <p:nvSpPr>
            <p:cNvPr id="54276" name="矩形 1049662"/>
            <p:cNvSpPr/>
            <p:nvPr/>
          </p:nvSpPr>
          <p:spPr>
            <a:xfrm>
              <a:off x="0" y="336"/>
              <a:ext cx="390" cy="18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54277" name="矩形 1049664"/>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grpSp>
        <p:nvGrpSpPr>
          <p:cNvPr id="487" name="组合 486"/>
          <p:cNvGrpSpPr/>
          <p:nvPr/>
        </p:nvGrpSpPr>
        <p:grpSpPr>
          <a:xfrm>
            <a:off x="34925" y="1185863"/>
            <a:ext cx="7162800" cy="4883150"/>
            <a:chOff x="768" y="795"/>
            <a:chExt cx="4512" cy="3076"/>
          </a:xfrm>
        </p:grpSpPr>
        <p:pic>
          <p:nvPicPr>
            <p:cNvPr id="54279" name="图片 2097496"/>
            <p:cNvPicPr>
              <a:picLocks noChangeAspect="1"/>
            </p:cNvPicPr>
            <p:nvPr/>
          </p:nvPicPr>
          <p:blipFill>
            <a:blip r:embed="rId2"/>
            <a:stretch>
              <a:fillRect/>
            </a:stretch>
          </p:blipFill>
          <p:spPr>
            <a:xfrm>
              <a:off x="768" y="795"/>
              <a:ext cx="4512" cy="3076"/>
            </a:xfrm>
            <a:prstGeom prst="rect">
              <a:avLst/>
            </a:prstGeom>
            <a:noFill/>
            <a:ln w="9525">
              <a:noFill/>
            </a:ln>
          </p:spPr>
        </p:pic>
        <p:sp>
          <p:nvSpPr>
            <p:cNvPr id="54280" name="矩形 1049666"/>
            <p:cNvSpPr/>
            <p:nvPr/>
          </p:nvSpPr>
          <p:spPr>
            <a:xfrm>
              <a:off x="776" y="802"/>
              <a:ext cx="4492" cy="305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669" name="矩形 1049668"/>
          <p:cNvSpPr/>
          <p:nvPr/>
        </p:nvSpPr>
        <p:spPr>
          <a:xfrm>
            <a:off x="171450" y="1368425"/>
            <a:ext cx="4987925" cy="400050"/>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
        <p:nvSpPr>
          <p:cNvPr id="1049671" name="矩形 1049670"/>
          <p:cNvSpPr/>
          <p:nvPr/>
        </p:nvSpPr>
        <p:spPr>
          <a:xfrm>
            <a:off x="80963" y="2044700"/>
            <a:ext cx="6697662" cy="3270250"/>
          </a:xfrm>
          <a:prstGeom prst="rect">
            <a:avLst/>
          </a:prstGeom>
          <a:solidFill>
            <a:srgbClr val="FFFFFF">
              <a:alpha val="72940"/>
            </a:srgbClr>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673" name="矩形 1049672"/>
          <p:cNvSpPr/>
          <p:nvPr/>
        </p:nvSpPr>
        <p:spPr>
          <a:xfrm>
            <a:off x="307975" y="2044700"/>
            <a:ext cx="6470650" cy="3328670"/>
          </a:xfrm>
          <a:prstGeom prst="rect">
            <a:avLst/>
          </a:prstGeom>
          <a:noFill/>
          <a:ln w="9525">
            <a:noFill/>
          </a:ln>
        </p:spPr>
        <p:txBody>
          <a:bodyPr lIns="91440" tIns="45720" rIns="91440" bIns="45720" anchor="t" anchorCtr="0">
            <a:spAutoFit/>
          </a:bodyPr>
          <a:p>
            <a:pPr>
              <a:lnSpc>
                <a:spcPct val="130000"/>
              </a:lnSpc>
              <a:buSzPct val="100000"/>
            </a:pPr>
            <a:r>
              <a:rPr lang="zh-CN" altLang="en-US" b="1" dirty="0">
                <a:latin typeface="宋体" panose="02010600030101010101" pitchFamily="2" charset="-122"/>
                <a:ea typeface="宋体" panose="02010600030101010101" pitchFamily="2" charset="-122"/>
                <a:sym typeface="宋体" panose="02010600030101010101" pitchFamily="2" charset="-122"/>
              </a:rPr>
              <a:t>    </a:t>
            </a:r>
            <a:r>
              <a:rPr lang="zh-CN" altLang="en-US" b="1" dirty="0">
                <a:latin typeface="微软雅黑" panose="020B0503020204020204" pitchFamily="34" charset="-122"/>
                <a:ea typeface="微软雅黑" panose="020B0503020204020204" pitchFamily="34" charset="-122"/>
                <a:sym typeface="宋体" panose="02010600030101010101" pitchFamily="2" charset="-122"/>
              </a:rPr>
              <a:t>发现火灾时不要急于打开现场的门，先用手模一下门的温度，如果门的温度过高，千万不要打开门，立即报警并寻找其他自救方法；如果被困在房间里要用湿布堵住门缝和空调口，防止浓烟进入房间，然后通过电话或其他方式呼救。     </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latin typeface="微软雅黑" panose="020B0503020204020204" pitchFamily="34" charset="-122"/>
                <a:ea typeface="微软雅黑" panose="020B0503020204020204" pitchFamily="34" charset="-122"/>
                <a:sym typeface="宋体" panose="02010600030101010101" pitchFamily="2" charset="-122"/>
              </a:rPr>
              <a:t>离开房间时，要关门，火灾时千万不要使用电梯。如果浓烟较大，一定要爬行，因为这时近地面才有新鲜空气，还可用湿毛巾捂住嘴，从最近的安全出口离开。免费资料关注公</a:t>
            </a:r>
            <a:r>
              <a:rPr lang="en-US" altLang="zh-CN" b="1" dirty="0">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latin typeface="微软雅黑" panose="020B0503020204020204" pitchFamily="34" charset="-122"/>
                <a:ea typeface="微软雅黑" panose="020B0503020204020204" pitchFamily="34" charset="-122"/>
                <a:sym typeface="宋体" panose="02010600030101010101" pitchFamily="2" charset="-122"/>
              </a:rPr>
              <a:t>众号:安全生产管理；如果在楼道，逃生的时候不要向有光的地方跑，因为在浓烟很浓的地方有光的地方往往是窗子，或者是着火点。</a:t>
            </a:r>
            <a:endParaRPr lang="zh-CN" altLang="zh-CN" dirty="0">
              <a:latin typeface="Calibri" panose="020F0502020204030204" pitchFamily="34" charset="0"/>
              <a:ea typeface="宋体" panose="02010600030101010101" pitchFamily="2" charset="-122"/>
            </a:endParaRPr>
          </a:p>
        </p:txBody>
      </p:sp>
      <p:pic>
        <p:nvPicPr>
          <p:cNvPr id="54284" name="图片 2097498"/>
          <p:cNvPicPr>
            <a:picLocks noChangeAspect="1"/>
          </p:cNvPicPr>
          <p:nvPr/>
        </p:nvPicPr>
        <p:blipFill>
          <a:blip r:embed="rId3"/>
          <a:stretch>
            <a:fillRect/>
          </a:stretch>
        </p:blipFill>
        <p:spPr>
          <a:xfrm>
            <a:off x="11002963" y="6473825"/>
            <a:ext cx="158750" cy="12700"/>
          </a:xfrm>
          <a:prstGeom prst="rect">
            <a:avLst/>
          </a:prstGeom>
          <a:noFill/>
          <a:ln w="9525">
            <a:noFill/>
          </a:ln>
        </p:spPr>
      </p:pic>
      <p:pic>
        <p:nvPicPr>
          <p:cNvPr id="54285" name="图片 2097500"/>
          <p:cNvPicPr>
            <a:picLocks noChangeAspect="1"/>
          </p:cNvPicPr>
          <p:nvPr/>
        </p:nvPicPr>
        <p:blipFill>
          <a:blip r:embed="rId4"/>
          <a:stretch>
            <a:fillRect/>
          </a:stretch>
        </p:blipFill>
        <p:spPr>
          <a:xfrm>
            <a:off x="11095038" y="6321425"/>
            <a:ext cx="450850" cy="311150"/>
          </a:xfrm>
          <a:prstGeom prst="rect">
            <a:avLst/>
          </a:prstGeom>
          <a:noFill/>
          <a:ln w="9525">
            <a:noFill/>
          </a:ln>
        </p:spPr>
      </p:pic>
      <p:pic>
        <p:nvPicPr>
          <p:cNvPr id="54286" name="图片 2097502"/>
          <p:cNvPicPr>
            <a:picLocks noChangeAspect="1"/>
          </p:cNvPicPr>
          <p:nvPr/>
        </p:nvPicPr>
        <p:blipFill>
          <a:blip r:embed="rId3"/>
          <a:stretch>
            <a:fillRect/>
          </a:stretch>
        </p:blipFill>
        <p:spPr>
          <a:xfrm>
            <a:off x="11490325" y="6473825"/>
            <a:ext cx="158750" cy="12700"/>
          </a:xfrm>
          <a:prstGeom prst="rect">
            <a:avLst/>
          </a:prstGeom>
          <a:noFill/>
          <a:ln w="9525">
            <a:noFill/>
          </a:ln>
        </p:spPr>
      </p:pic>
      <p:sp>
        <p:nvSpPr>
          <p:cNvPr id="54287" name="矩形 1049674"/>
          <p:cNvSpPr/>
          <p:nvPr/>
        </p:nvSpPr>
        <p:spPr>
          <a:xfrm>
            <a:off x="2395538" y="1400175"/>
            <a:ext cx="2620962" cy="336550"/>
          </a:xfrm>
          <a:prstGeom prst="rect">
            <a:avLst/>
          </a:prstGeom>
          <a:noFill/>
          <a:ln w="9525">
            <a:noFill/>
          </a:ln>
        </p:spPr>
        <p:txBody>
          <a:bodyPr wrap="none" lIns="91440" tIns="45720" rIns="91440" bIns="45720" anchor="t" anchorCtr="0">
            <a:spAutoFit/>
          </a:bodyPr>
          <a:p>
            <a:pPr>
              <a:buSzPct val="100000"/>
            </a:pPr>
            <a:r>
              <a:rPr lang="zh-CN" altLang="en-US" sz="1600" b="1" dirty="0">
                <a:latin typeface="微软雅黑" panose="020B0503020204020204" pitchFamily="34" charset="-122"/>
                <a:ea typeface="微软雅黑" panose="020B0503020204020204" pitchFamily="34" charset="-122"/>
                <a:sym typeface="宋体" panose="02010600030101010101" pitchFamily="2" charset="-122"/>
              </a:rPr>
              <a:t>发现火灾时如何自救和逃生</a:t>
            </a:r>
            <a:endParaRPr lang="zh-CN" altLang="zh-CN" dirty="0">
              <a:latin typeface="Calibri" panose="020F0502020204030204" pitchFamily="34" charset="0"/>
              <a:ea typeface="宋体" panose="02010600030101010101" pitchFamily="2" charset="-122"/>
            </a:endParaRPr>
          </a:p>
        </p:txBody>
      </p:sp>
      <p:sp>
        <p:nvSpPr>
          <p:cNvPr id="54288" name="矩形 1049676"/>
          <p:cNvSpPr/>
          <p:nvPr/>
        </p:nvSpPr>
        <p:spPr>
          <a:xfrm>
            <a:off x="1628775" y="6234113"/>
            <a:ext cx="9729788" cy="398462"/>
          </a:xfrm>
          <a:prstGeom prst="rect">
            <a:avLst/>
          </a:prstGeom>
          <a:noFill/>
          <a:ln w="9525">
            <a:noFill/>
          </a:ln>
        </p:spPr>
        <p:txBody>
          <a:bodyPr lIns="91440" tIns="45720" rIns="91440" bIns="45720" anchor="t" anchorCtr="0">
            <a:spAutoFit/>
          </a:bodyPr>
          <a:p>
            <a:pPr>
              <a:buSzPct val="100000"/>
            </a:pPr>
            <a:r>
              <a:rPr lang="zh-CN" altLang="en-US" sz="20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  火场逃生的四大误区：盲目随大流、习惯原路返回、向光朝亮、找地方躲起来。</a:t>
            </a:r>
            <a:endParaRPr lang="zh-CN" altLang="zh-CN" dirty="0">
              <a:latin typeface="Calibri" panose="020F0502020204030204" pitchFamily="34" charset="0"/>
              <a:ea typeface="宋体" panose="02010600030101010101" pitchFamily="2" charset="-122"/>
            </a:endParaRPr>
          </a:p>
        </p:txBody>
      </p:sp>
      <p:pic>
        <p:nvPicPr>
          <p:cNvPr id="53249" name="图片 2097480"/>
          <p:cNvPicPr>
            <a:picLocks noChangeAspect="1"/>
          </p:cNvPicPr>
          <p:nvPr/>
        </p:nvPicPr>
        <p:blipFill>
          <a:blip r:embed="rId5"/>
          <a:stretch>
            <a:fillRect/>
          </a:stretch>
        </p:blipFill>
        <p:spPr>
          <a:xfrm>
            <a:off x="6738620" y="2080895"/>
            <a:ext cx="5163185" cy="34455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87"/>
                                        </p:tgtEl>
                                        <p:attrNameLst>
                                          <p:attrName>style.visibility</p:attrName>
                                        </p:attrNameLst>
                                      </p:cBhvr>
                                      <p:to>
                                        <p:strVal val="visible"/>
                                      </p:to>
                                    </p:set>
                                    <p:anim calcmode="lin" valueType="num">
                                      <p:cBhvr additive="base">
                                        <p:cTn id="7" dur="750" fill="hold"/>
                                        <p:tgtEl>
                                          <p:spTgt spid="487"/>
                                        </p:tgtEl>
                                        <p:attrNameLst>
                                          <p:attrName>ppt_x</p:attrName>
                                        </p:attrNameLst>
                                      </p:cBhvr>
                                      <p:tavLst>
                                        <p:tav tm="0">
                                          <p:val>
                                            <p:strVal val="0-#ppt_w/2"/>
                                          </p:val>
                                        </p:tav>
                                        <p:tav tm="100000">
                                          <p:val>
                                            <p:strVal val="#ppt_x"/>
                                          </p:val>
                                        </p:tav>
                                      </p:tavLst>
                                    </p:anim>
                                    <p:anim calcmode="lin" valueType="num">
                                      <p:cBhvr additive="base">
                                        <p:cTn id="8" dur="750" fill="hold"/>
                                        <p:tgtEl>
                                          <p:spTgt spid="48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049669"/>
                                        </p:tgtEl>
                                        <p:attrNameLst>
                                          <p:attrName>style.visibility</p:attrName>
                                        </p:attrNameLst>
                                      </p:cBhvr>
                                      <p:to>
                                        <p:strVal val="visible"/>
                                      </p:to>
                                    </p:set>
                                    <p:anim calcmode="lin" valueType="num">
                                      <p:cBhvr additive="base">
                                        <p:cTn id="11" dur="750" fill="hold"/>
                                        <p:tgtEl>
                                          <p:spTgt spid="1049669"/>
                                        </p:tgtEl>
                                        <p:attrNameLst>
                                          <p:attrName>ppt_x</p:attrName>
                                        </p:attrNameLst>
                                      </p:cBhvr>
                                      <p:tavLst>
                                        <p:tav tm="0">
                                          <p:val>
                                            <p:strVal val="0-#ppt_w/2"/>
                                          </p:val>
                                        </p:tav>
                                        <p:tav tm="100000">
                                          <p:val>
                                            <p:strVal val="#ppt_x"/>
                                          </p:val>
                                        </p:tav>
                                      </p:tavLst>
                                    </p:anim>
                                    <p:anim calcmode="lin" valueType="num">
                                      <p:cBhvr additive="base">
                                        <p:cTn id="12" dur="750" fill="hold"/>
                                        <p:tgtEl>
                                          <p:spTgt spid="104966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1049671"/>
                                        </p:tgtEl>
                                        <p:attrNameLst>
                                          <p:attrName>style.visibility</p:attrName>
                                        </p:attrNameLst>
                                      </p:cBhvr>
                                      <p:to>
                                        <p:strVal val="visible"/>
                                      </p:to>
                                    </p:set>
                                    <p:anim calcmode="lin" valueType="num">
                                      <p:cBhvr additive="base">
                                        <p:cTn id="15" dur="750" fill="hold"/>
                                        <p:tgtEl>
                                          <p:spTgt spid="1049671"/>
                                        </p:tgtEl>
                                        <p:attrNameLst>
                                          <p:attrName>ppt_x</p:attrName>
                                        </p:attrNameLst>
                                      </p:cBhvr>
                                      <p:tavLst>
                                        <p:tav tm="0">
                                          <p:val>
                                            <p:strVal val="0-#ppt_w/2"/>
                                          </p:val>
                                        </p:tav>
                                        <p:tav tm="100000">
                                          <p:val>
                                            <p:strVal val="#ppt_x"/>
                                          </p:val>
                                        </p:tav>
                                      </p:tavLst>
                                    </p:anim>
                                    <p:anim calcmode="lin" valueType="num">
                                      <p:cBhvr additive="base">
                                        <p:cTn id="16" dur="750" fill="hold"/>
                                        <p:tgtEl>
                                          <p:spTgt spid="104967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400"/>
                                  </p:stCondLst>
                                  <p:childTnLst>
                                    <p:set>
                                      <p:cBhvr>
                                        <p:cTn id="18" dur="1" fill="hold">
                                          <p:stCondLst>
                                            <p:cond delay="0"/>
                                          </p:stCondLst>
                                        </p:cTn>
                                        <p:tgtEl>
                                          <p:spTgt spid="1049673"/>
                                        </p:tgtEl>
                                        <p:attrNameLst>
                                          <p:attrName>style.visibility</p:attrName>
                                        </p:attrNameLst>
                                      </p:cBhvr>
                                      <p:to>
                                        <p:strVal val="visible"/>
                                      </p:to>
                                    </p:set>
                                    <p:anim calcmode="lin" valueType="num">
                                      <p:cBhvr additive="base">
                                        <p:cTn id="19" dur="750" fill="hold"/>
                                        <p:tgtEl>
                                          <p:spTgt spid="1049673"/>
                                        </p:tgtEl>
                                        <p:attrNameLst>
                                          <p:attrName>ppt_x</p:attrName>
                                        </p:attrNameLst>
                                      </p:cBhvr>
                                      <p:tavLst>
                                        <p:tav tm="0">
                                          <p:val>
                                            <p:strVal val="0-#ppt_w/2"/>
                                          </p:val>
                                        </p:tav>
                                        <p:tav tm="100000">
                                          <p:val>
                                            <p:strVal val="#ppt_x"/>
                                          </p:val>
                                        </p:tav>
                                      </p:tavLst>
                                    </p:anim>
                                    <p:anim calcmode="lin" valueType="num">
                                      <p:cBhvr additive="base">
                                        <p:cTn id="20" dur="750" fill="hold"/>
                                        <p:tgtEl>
                                          <p:spTgt spid="10496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5297" name="图片 2097504"/>
          <p:cNvPicPr>
            <a:picLocks noChangeAspect="1"/>
          </p:cNvPicPr>
          <p:nvPr/>
        </p:nvPicPr>
        <p:blipFill>
          <a:blip r:embed="rId1"/>
          <a:stretch>
            <a:fillRect/>
          </a:stretch>
        </p:blipFill>
        <p:spPr>
          <a:xfrm>
            <a:off x="2667000" y="1854200"/>
            <a:ext cx="2346325" cy="1639888"/>
          </a:xfrm>
          <a:prstGeom prst="rect">
            <a:avLst/>
          </a:prstGeom>
          <a:noFill/>
          <a:ln w="9525">
            <a:noFill/>
          </a:ln>
        </p:spPr>
      </p:pic>
      <p:pic>
        <p:nvPicPr>
          <p:cNvPr id="55298" name="图片 2097506"/>
          <p:cNvPicPr>
            <a:picLocks noChangeAspect="1"/>
          </p:cNvPicPr>
          <p:nvPr/>
        </p:nvPicPr>
        <p:blipFill>
          <a:blip r:embed="rId2"/>
          <a:stretch>
            <a:fillRect/>
          </a:stretch>
        </p:blipFill>
        <p:spPr>
          <a:xfrm>
            <a:off x="6146800" y="1854200"/>
            <a:ext cx="4679950" cy="1639888"/>
          </a:xfrm>
          <a:prstGeom prst="rect">
            <a:avLst/>
          </a:prstGeom>
          <a:noFill/>
          <a:ln w="9525">
            <a:noFill/>
          </a:ln>
        </p:spPr>
      </p:pic>
      <p:pic>
        <p:nvPicPr>
          <p:cNvPr id="55299" name="图片 2097508"/>
          <p:cNvPicPr>
            <a:picLocks noChangeAspect="1"/>
          </p:cNvPicPr>
          <p:nvPr/>
        </p:nvPicPr>
        <p:blipFill>
          <a:blip r:embed="rId3"/>
          <a:stretch>
            <a:fillRect/>
          </a:stretch>
        </p:blipFill>
        <p:spPr>
          <a:xfrm>
            <a:off x="1428750" y="4181475"/>
            <a:ext cx="2232025" cy="1543050"/>
          </a:xfrm>
          <a:prstGeom prst="rect">
            <a:avLst/>
          </a:prstGeom>
          <a:noFill/>
          <a:ln w="9525">
            <a:noFill/>
          </a:ln>
        </p:spPr>
      </p:pic>
      <p:pic>
        <p:nvPicPr>
          <p:cNvPr id="55300" name="图片 2097510"/>
          <p:cNvPicPr>
            <a:picLocks noChangeAspect="1"/>
          </p:cNvPicPr>
          <p:nvPr/>
        </p:nvPicPr>
        <p:blipFill>
          <a:blip r:embed="rId4"/>
          <a:stretch>
            <a:fillRect/>
          </a:stretch>
        </p:blipFill>
        <p:spPr>
          <a:xfrm>
            <a:off x="5013325" y="4146550"/>
            <a:ext cx="2346325" cy="1612900"/>
          </a:xfrm>
          <a:prstGeom prst="rect">
            <a:avLst/>
          </a:prstGeom>
          <a:noFill/>
          <a:ln w="9525">
            <a:noFill/>
          </a:ln>
        </p:spPr>
      </p:pic>
      <p:pic>
        <p:nvPicPr>
          <p:cNvPr id="55301" name="图片 2097512"/>
          <p:cNvPicPr>
            <a:picLocks noChangeAspect="1"/>
          </p:cNvPicPr>
          <p:nvPr/>
        </p:nvPicPr>
        <p:blipFill>
          <a:blip r:embed="rId5"/>
          <a:stretch>
            <a:fillRect/>
          </a:stretch>
        </p:blipFill>
        <p:spPr>
          <a:xfrm>
            <a:off x="8239125" y="4141788"/>
            <a:ext cx="2105025" cy="1473200"/>
          </a:xfrm>
          <a:prstGeom prst="rect">
            <a:avLst/>
          </a:prstGeom>
          <a:noFill/>
          <a:ln w="9525">
            <a:noFill/>
          </a:ln>
        </p:spPr>
      </p:pic>
      <p:sp>
        <p:nvSpPr>
          <p:cNvPr id="55302" name="矩形 1049684"/>
          <p:cNvSpPr/>
          <p:nvPr/>
        </p:nvSpPr>
        <p:spPr>
          <a:xfrm>
            <a:off x="4267200" y="1081088"/>
            <a:ext cx="4143375" cy="582612"/>
          </a:xfrm>
          <a:prstGeom prst="rect">
            <a:avLst/>
          </a:prstGeom>
          <a:noFill/>
          <a:ln w="9525">
            <a:noFill/>
          </a:ln>
        </p:spPr>
        <p:txBody>
          <a:bodyPr lIns="91440" tIns="45720" rIns="91440" bIns="45720" anchor="t" anchorCtr="0">
            <a:spAutoFit/>
          </a:bodyPr>
          <a:p>
            <a:pPr>
              <a:buSzPct val="100000"/>
            </a:pPr>
            <a:r>
              <a:rPr lang="zh-CN" altLang="en-US" sz="3200" b="1" dirty="0">
                <a:solidFill>
                  <a:srgbClr val="00B0F0"/>
                </a:solidFill>
                <a:latin typeface="微软雅黑" panose="020B0503020204020204" pitchFamily="34" charset="-122"/>
                <a:ea typeface="微软雅黑" panose="020B0503020204020204" pitchFamily="34" charset="-122"/>
              </a:rPr>
              <a:t>灭火器材的使用方法</a:t>
            </a:r>
            <a:endParaRPr lang="zh-CN" altLang="zh-CN" dirty="0">
              <a:latin typeface="Calibri" panose="020F0502020204030204" pitchFamily="34" charset="0"/>
              <a:ea typeface="宋体" panose="02010600030101010101" pitchFamily="2" charset="-122"/>
            </a:endParaRPr>
          </a:p>
        </p:txBody>
      </p:sp>
      <p:sp>
        <p:nvSpPr>
          <p:cNvPr id="55303" name="矩形 1049686"/>
          <p:cNvSpPr/>
          <p:nvPr/>
        </p:nvSpPr>
        <p:spPr>
          <a:xfrm>
            <a:off x="2192338" y="3684588"/>
            <a:ext cx="3297237"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1</a:t>
            </a:r>
            <a:r>
              <a:rPr lang="zh-CN" altLang="en-US" sz="2000" b="1" dirty="0">
                <a:solidFill>
                  <a:srgbClr val="002060"/>
                </a:solidFill>
                <a:latin typeface="微软雅黑" panose="020B0503020204020204" pitchFamily="34" charset="-122"/>
                <a:ea typeface="微软雅黑" panose="020B0503020204020204" pitchFamily="34" charset="-122"/>
              </a:rPr>
              <a:t>、提起灭火器奔赴事发点。</a:t>
            </a:r>
            <a:endParaRPr lang="zh-CN" altLang="zh-CN" dirty="0">
              <a:latin typeface="Calibri" panose="020F0502020204030204" pitchFamily="34" charset="0"/>
              <a:ea typeface="宋体" panose="02010600030101010101" pitchFamily="2" charset="-122"/>
            </a:endParaRPr>
          </a:p>
        </p:txBody>
      </p:sp>
      <p:sp>
        <p:nvSpPr>
          <p:cNvPr id="55304" name="矩形 1049688"/>
          <p:cNvSpPr/>
          <p:nvPr/>
        </p:nvSpPr>
        <p:spPr>
          <a:xfrm>
            <a:off x="6843713" y="3684588"/>
            <a:ext cx="3286125"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2</a:t>
            </a:r>
            <a:r>
              <a:rPr lang="zh-CN" altLang="en-US" sz="2000" b="1" dirty="0">
                <a:solidFill>
                  <a:srgbClr val="002060"/>
                </a:solidFill>
                <a:latin typeface="微软雅黑" panose="020B0503020204020204" pitchFamily="34" charset="-122"/>
                <a:ea typeface="微软雅黑" panose="020B0503020204020204" pitchFamily="34" charset="-122"/>
              </a:rPr>
              <a:t>、提出或者拔出安全插销。</a:t>
            </a:r>
            <a:endParaRPr lang="zh-CN" altLang="zh-CN" dirty="0">
              <a:latin typeface="Calibri" panose="020F0502020204030204" pitchFamily="34" charset="0"/>
              <a:ea typeface="宋体" panose="02010600030101010101" pitchFamily="2" charset="-122"/>
            </a:endParaRPr>
          </a:p>
        </p:txBody>
      </p:sp>
      <p:sp>
        <p:nvSpPr>
          <p:cNvPr id="55305" name="矩形 1049690"/>
          <p:cNvSpPr/>
          <p:nvPr/>
        </p:nvSpPr>
        <p:spPr>
          <a:xfrm>
            <a:off x="768350" y="5940425"/>
            <a:ext cx="3816350" cy="706438"/>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3</a:t>
            </a:r>
            <a:r>
              <a:rPr lang="zh-CN" altLang="en-US" sz="2000" b="1" dirty="0">
                <a:solidFill>
                  <a:srgbClr val="002060"/>
                </a:solidFill>
                <a:latin typeface="微软雅黑" panose="020B0503020204020204" pitchFamily="34" charset="-122"/>
                <a:ea typeface="微软雅黑" panose="020B0503020204020204" pitchFamily="34" charset="-122"/>
              </a:rPr>
              <a:t>、握紧喷嘴站在上风向，将喷嘴对准着火点根部。</a:t>
            </a:r>
            <a:endParaRPr lang="zh-CN" altLang="zh-CN" dirty="0">
              <a:latin typeface="Calibri" panose="020F0502020204030204" pitchFamily="34" charset="0"/>
              <a:ea typeface="宋体" panose="02010600030101010101" pitchFamily="2" charset="-122"/>
            </a:endParaRPr>
          </a:p>
        </p:txBody>
      </p:sp>
      <p:sp>
        <p:nvSpPr>
          <p:cNvPr id="55306" name="矩形 1049692"/>
          <p:cNvSpPr/>
          <p:nvPr/>
        </p:nvSpPr>
        <p:spPr>
          <a:xfrm>
            <a:off x="5095875" y="5940425"/>
            <a:ext cx="2000250" cy="398463"/>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4</a:t>
            </a:r>
            <a:r>
              <a:rPr lang="zh-CN" altLang="en-US" sz="2000" b="1" dirty="0">
                <a:solidFill>
                  <a:srgbClr val="002060"/>
                </a:solidFill>
                <a:latin typeface="微软雅黑" panose="020B0503020204020204" pitchFamily="34" charset="-122"/>
                <a:ea typeface="微软雅黑" panose="020B0503020204020204" pitchFamily="34" charset="-122"/>
              </a:rPr>
              <a:t>、按下压把。</a:t>
            </a:r>
            <a:endParaRPr lang="zh-CN" altLang="zh-CN" dirty="0">
              <a:latin typeface="Calibri" panose="020F0502020204030204" pitchFamily="34" charset="0"/>
              <a:ea typeface="宋体" panose="02010600030101010101" pitchFamily="2" charset="-122"/>
            </a:endParaRPr>
          </a:p>
        </p:txBody>
      </p:sp>
      <p:sp>
        <p:nvSpPr>
          <p:cNvPr id="55307" name="矩形 1049694"/>
          <p:cNvSpPr/>
          <p:nvPr/>
        </p:nvSpPr>
        <p:spPr>
          <a:xfrm>
            <a:off x="7534275" y="5759450"/>
            <a:ext cx="3514725" cy="1016000"/>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5</a:t>
            </a:r>
            <a:r>
              <a:rPr lang="zh-CN" altLang="en-US" sz="2000" b="1" dirty="0">
                <a:solidFill>
                  <a:srgbClr val="002060"/>
                </a:solidFill>
                <a:latin typeface="微软雅黑" panose="020B0503020204020204" pitchFamily="34" charset="-122"/>
                <a:ea typeface="微软雅黑" panose="020B0503020204020204" pitchFamily="34" charset="-122"/>
              </a:rPr>
              <a:t>、将喷嘴对准火源根部左右扫射，使干粉均匀的喷洒在燃烧物体上。</a:t>
            </a:r>
            <a:endParaRPr lang="zh-CN" altLang="zh-CN" dirty="0">
              <a:latin typeface="Calibri" panose="020F0502020204030204" pitchFamily="34" charset="0"/>
              <a:ea typeface="宋体" panose="02010600030101010101" pitchFamily="2" charset="-122"/>
            </a:endParaRPr>
          </a:p>
        </p:txBody>
      </p:sp>
      <p:sp>
        <p:nvSpPr>
          <p:cNvPr id="55308" name="矩形 1049696"/>
          <p:cNvSpPr/>
          <p:nvPr/>
        </p:nvSpPr>
        <p:spPr>
          <a:xfrm>
            <a:off x="768350" y="477838"/>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1049699" name="矩形 1049698"/>
          <p:cNvSpPr/>
          <p:nvPr/>
        </p:nvSpPr>
        <p:spPr>
          <a:xfrm>
            <a:off x="1158875" y="1357313"/>
            <a:ext cx="4987925" cy="398462"/>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699"/>
                                        </p:tgtEl>
                                        <p:attrNameLst>
                                          <p:attrName>style.visibility</p:attrName>
                                        </p:attrNameLst>
                                      </p:cBhvr>
                                      <p:to>
                                        <p:strVal val="visible"/>
                                      </p:to>
                                    </p:set>
                                    <p:anim calcmode="lin" valueType="num">
                                      <p:cBhvr additive="base">
                                        <p:cTn id="7" dur="750" fill="hold"/>
                                        <p:tgtEl>
                                          <p:spTgt spid="1049699"/>
                                        </p:tgtEl>
                                        <p:attrNameLst>
                                          <p:attrName>ppt_x</p:attrName>
                                        </p:attrNameLst>
                                      </p:cBhvr>
                                      <p:tavLst>
                                        <p:tav tm="0">
                                          <p:val>
                                            <p:strVal val="0-#ppt_w/2"/>
                                          </p:val>
                                        </p:tav>
                                        <p:tav tm="100000">
                                          <p:val>
                                            <p:strVal val="#ppt_x"/>
                                          </p:val>
                                        </p:tav>
                                      </p:tavLst>
                                    </p:anim>
                                    <p:anim calcmode="lin" valueType="num">
                                      <p:cBhvr additive="base">
                                        <p:cTn id="8" dur="750" fill="hold"/>
                                        <p:tgtEl>
                                          <p:spTgt spid="10496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1" name="图片 2097514" descr="20101215市区消防演练23"/>
          <p:cNvPicPr>
            <a:picLocks noChangeAspect="1"/>
          </p:cNvPicPr>
          <p:nvPr/>
        </p:nvPicPr>
        <p:blipFill>
          <a:blip r:embed="rId1"/>
          <a:stretch>
            <a:fillRect/>
          </a:stretch>
        </p:blipFill>
        <p:spPr>
          <a:xfrm>
            <a:off x="1670050" y="1814513"/>
            <a:ext cx="4343400" cy="2916237"/>
          </a:xfrm>
          <a:prstGeom prst="rect">
            <a:avLst/>
          </a:prstGeom>
          <a:noFill/>
          <a:ln w="9525">
            <a:noFill/>
          </a:ln>
        </p:spPr>
      </p:pic>
      <p:pic>
        <p:nvPicPr>
          <p:cNvPr id="56322" name="图片 2097516" descr="灭火演练"/>
          <p:cNvPicPr>
            <a:picLocks noChangeAspect="1"/>
          </p:cNvPicPr>
          <p:nvPr/>
        </p:nvPicPr>
        <p:blipFill>
          <a:blip r:embed="rId2"/>
          <a:stretch>
            <a:fillRect/>
          </a:stretch>
        </p:blipFill>
        <p:spPr>
          <a:xfrm>
            <a:off x="6478588" y="1814513"/>
            <a:ext cx="3733800" cy="2944812"/>
          </a:xfrm>
          <a:prstGeom prst="rect">
            <a:avLst/>
          </a:prstGeom>
          <a:noFill/>
          <a:ln w="9525">
            <a:noFill/>
          </a:ln>
        </p:spPr>
      </p:pic>
      <p:sp>
        <p:nvSpPr>
          <p:cNvPr id="56323" name="矩形 1049700"/>
          <p:cNvSpPr/>
          <p:nvPr/>
        </p:nvSpPr>
        <p:spPr>
          <a:xfrm>
            <a:off x="2524125" y="5072063"/>
            <a:ext cx="7239000" cy="1014412"/>
          </a:xfrm>
          <a:prstGeom prst="rect">
            <a:avLst/>
          </a:prstGeom>
          <a:noFill/>
          <a:ln w="9525">
            <a:noFill/>
          </a:ln>
        </p:spPr>
        <p:txBody>
          <a:bodyPr lIns="91440" tIns="45720" rIns="91440" bIns="45720" anchor="t" anchorCtr="0">
            <a:spAutoFit/>
          </a:bodyPr>
          <a:p>
            <a:pPr>
              <a:buSzPct val="100000"/>
            </a:pPr>
            <a:r>
              <a:rPr lang="zh-CN" altLang="en-US" sz="2000" b="1" dirty="0">
                <a:solidFill>
                  <a:srgbClr val="002060"/>
                </a:solidFill>
                <a:latin typeface="微软雅黑" panose="020B0503020204020204" pitchFamily="34" charset="-122"/>
                <a:ea typeface="微软雅黑" panose="020B0503020204020204" pitchFamily="34" charset="-122"/>
              </a:rPr>
              <a:t>提取就近的灭火器，在距起火点大约</a:t>
            </a:r>
            <a:r>
              <a:rPr lang="en-US" altLang="zh-CN" sz="2000" b="1" dirty="0">
                <a:solidFill>
                  <a:srgbClr val="002060"/>
                </a:solidFill>
                <a:latin typeface="微软雅黑" panose="020B0503020204020204" pitchFamily="34" charset="-122"/>
                <a:ea typeface="微软雅黑" panose="020B0503020204020204" pitchFamily="34" charset="-122"/>
              </a:rPr>
              <a:t>1</a:t>
            </a:r>
            <a:r>
              <a:rPr lang="zh-CN" altLang="en-US" sz="2000" b="1" dirty="0">
                <a:solidFill>
                  <a:srgbClr val="002060"/>
                </a:solidFill>
                <a:latin typeface="微软雅黑" panose="020B0503020204020204" pitchFamily="34" charset="-122"/>
                <a:ea typeface="微软雅黑" panose="020B0503020204020204" pitchFamily="34" charset="-122"/>
              </a:rPr>
              <a:t>至</a:t>
            </a:r>
            <a:r>
              <a:rPr lang="en-US" altLang="zh-CN" sz="2000" b="1" dirty="0">
                <a:solidFill>
                  <a:srgbClr val="002060"/>
                </a:solidFill>
                <a:latin typeface="微软雅黑" panose="020B0503020204020204" pitchFamily="34" charset="-122"/>
                <a:ea typeface="微软雅黑" panose="020B0503020204020204" pitchFamily="34" charset="-122"/>
              </a:rPr>
              <a:t>1.5</a:t>
            </a:r>
            <a:r>
              <a:rPr lang="zh-CN" altLang="en-US" sz="2000" b="1" dirty="0">
                <a:solidFill>
                  <a:srgbClr val="002060"/>
                </a:solidFill>
                <a:latin typeface="微软雅黑" panose="020B0503020204020204" pitchFamily="34" charset="-122"/>
                <a:ea typeface="微软雅黑" panose="020B0503020204020204" pitchFamily="34" charset="-122"/>
              </a:rPr>
              <a:t>米处停下，先拨保险销，然后右手握压把，左手握住喷嘴，对准火焰根部，由近而远，左右扫射，均匀的喷射到燃烧物表，直到将火全部扑灭。</a:t>
            </a:r>
            <a:endParaRPr lang="zh-CN" altLang="zh-CN" dirty="0">
              <a:latin typeface="Calibri" panose="020F0502020204030204" pitchFamily="34" charset="0"/>
              <a:ea typeface="宋体" panose="02010600030101010101" pitchFamily="2" charset="-122"/>
            </a:endParaRPr>
          </a:p>
        </p:txBody>
      </p:sp>
      <p:sp>
        <p:nvSpPr>
          <p:cNvPr id="56324" name="矩形 1049702"/>
          <p:cNvSpPr/>
          <p:nvPr/>
        </p:nvSpPr>
        <p:spPr>
          <a:xfrm>
            <a:off x="703263" y="438150"/>
            <a:ext cx="1714500"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1049705" name="矩形 1049704"/>
          <p:cNvSpPr/>
          <p:nvPr/>
        </p:nvSpPr>
        <p:spPr>
          <a:xfrm>
            <a:off x="1158875" y="1357313"/>
            <a:ext cx="4987925" cy="398462"/>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05"/>
                                        </p:tgtEl>
                                        <p:attrNameLst>
                                          <p:attrName>style.visibility</p:attrName>
                                        </p:attrNameLst>
                                      </p:cBhvr>
                                      <p:to>
                                        <p:strVal val="visible"/>
                                      </p:to>
                                    </p:set>
                                    <p:anim calcmode="lin" valueType="num">
                                      <p:cBhvr additive="base">
                                        <p:cTn id="7" dur="750" fill="hold"/>
                                        <p:tgtEl>
                                          <p:spTgt spid="1049705"/>
                                        </p:tgtEl>
                                        <p:attrNameLst>
                                          <p:attrName>ppt_x</p:attrName>
                                        </p:attrNameLst>
                                      </p:cBhvr>
                                      <p:tavLst>
                                        <p:tav tm="0">
                                          <p:val>
                                            <p:strVal val="0-#ppt_w/2"/>
                                          </p:val>
                                        </p:tav>
                                        <p:tav tm="100000">
                                          <p:val>
                                            <p:strVal val="#ppt_x"/>
                                          </p:val>
                                        </p:tav>
                                      </p:tavLst>
                                    </p:anim>
                                    <p:anim calcmode="lin" valueType="num">
                                      <p:cBhvr additive="base">
                                        <p:cTn id="8" dur="750" fill="hold"/>
                                        <p:tgtEl>
                                          <p:spTgt spid="10497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45" name="图片 2097518"/>
          <p:cNvPicPr>
            <a:picLocks noChangeAspect="1"/>
          </p:cNvPicPr>
          <p:nvPr/>
        </p:nvPicPr>
        <p:blipFill>
          <a:blip r:embed="rId1"/>
          <a:stretch>
            <a:fillRect/>
          </a:stretch>
        </p:blipFill>
        <p:spPr>
          <a:xfrm>
            <a:off x="2554288" y="1466850"/>
            <a:ext cx="7367587" cy="4953000"/>
          </a:xfrm>
          <a:prstGeom prst="rect">
            <a:avLst/>
          </a:prstGeom>
          <a:noFill/>
          <a:ln w="9525">
            <a:noFill/>
          </a:ln>
        </p:spPr>
      </p:pic>
      <p:sp>
        <p:nvSpPr>
          <p:cNvPr id="57346" name="矩形 1049706"/>
          <p:cNvSpPr/>
          <p:nvPr/>
        </p:nvSpPr>
        <p:spPr>
          <a:xfrm>
            <a:off x="703263" y="438150"/>
            <a:ext cx="1714500"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1049709" name="矩形 1049708"/>
          <p:cNvSpPr/>
          <p:nvPr/>
        </p:nvSpPr>
        <p:spPr>
          <a:xfrm>
            <a:off x="1081088" y="1066800"/>
            <a:ext cx="4987925" cy="400050"/>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09"/>
                                        </p:tgtEl>
                                        <p:attrNameLst>
                                          <p:attrName>style.visibility</p:attrName>
                                        </p:attrNameLst>
                                      </p:cBhvr>
                                      <p:to>
                                        <p:strVal val="visible"/>
                                      </p:to>
                                    </p:set>
                                    <p:anim calcmode="lin" valueType="num">
                                      <p:cBhvr additive="base">
                                        <p:cTn id="7" dur="750" fill="hold"/>
                                        <p:tgtEl>
                                          <p:spTgt spid="1049709"/>
                                        </p:tgtEl>
                                        <p:attrNameLst>
                                          <p:attrName>ppt_x</p:attrName>
                                        </p:attrNameLst>
                                      </p:cBhvr>
                                      <p:tavLst>
                                        <p:tav tm="0">
                                          <p:val>
                                            <p:strVal val="0-#ppt_w/2"/>
                                          </p:val>
                                        </p:tav>
                                        <p:tav tm="100000">
                                          <p:val>
                                            <p:strVal val="#ppt_x"/>
                                          </p:val>
                                        </p:tav>
                                      </p:tavLst>
                                    </p:anim>
                                    <p:anim calcmode="lin" valueType="num">
                                      <p:cBhvr additive="base">
                                        <p:cTn id="8" dur="750" fill="hold"/>
                                        <p:tgtEl>
                                          <p:spTgt spid="10497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8369" name="图片 2097520"/>
          <p:cNvPicPr>
            <a:picLocks noChangeAspect="1"/>
          </p:cNvPicPr>
          <p:nvPr/>
        </p:nvPicPr>
        <p:blipFill>
          <a:blip r:embed="rId1"/>
          <a:stretch>
            <a:fillRect/>
          </a:stretch>
        </p:blipFill>
        <p:spPr>
          <a:xfrm>
            <a:off x="7145655" y="1564640"/>
            <a:ext cx="4833620" cy="3626485"/>
          </a:xfrm>
          <a:prstGeom prst="rect">
            <a:avLst/>
          </a:prstGeom>
          <a:noFill/>
          <a:ln w="9525">
            <a:noFill/>
          </a:ln>
        </p:spPr>
      </p:pic>
      <p:grpSp>
        <p:nvGrpSpPr>
          <p:cNvPr id="58370" name="组合 498"/>
          <p:cNvGrpSpPr/>
          <p:nvPr/>
        </p:nvGrpSpPr>
        <p:grpSpPr>
          <a:xfrm>
            <a:off x="0" y="530225"/>
            <a:ext cx="622300" cy="287338"/>
            <a:chOff x="0" y="334"/>
            <a:chExt cx="392" cy="181"/>
          </a:xfrm>
        </p:grpSpPr>
        <p:pic>
          <p:nvPicPr>
            <p:cNvPr id="58371" name="图片 2097522"/>
            <p:cNvPicPr>
              <a:picLocks noChangeAspect="1"/>
            </p:cNvPicPr>
            <p:nvPr/>
          </p:nvPicPr>
          <p:blipFill>
            <a:blip r:embed="rId2"/>
            <a:stretch>
              <a:fillRect/>
            </a:stretch>
          </p:blipFill>
          <p:spPr>
            <a:xfrm>
              <a:off x="0" y="334"/>
              <a:ext cx="392" cy="181"/>
            </a:xfrm>
            <a:prstGeom prst="rect">
              <a:avLst/>
            </a:prstGeom>
            <a:noFill/>
            <a:ln w="9525">
              <a:noFill/>
            </a:ln>
          </p:spPr>
        </p:pic>
        <p:sp>
          <p:nvSpPr>
            <p:cNvPr id="58372" name="矩形 1049710"/>
            <p:cNvSpPr/>
            <p:nvPr/>
          </p:nvSpPr>
          <p:spPr>
            <a:xfrm>
              <a:off x="0" y="336"/>
              <a:ext cx="390" cy="18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58373" name="矩形 1049712"/>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grpSp>
        <p:nvGrpSpPr>
          <p:cNvPr id="501" name="组合 500"/>
          <p:cNvGrpSpPr/>
          <p:nvPr/>
        </p:nvGrpSpPr>
        <p:grpSpPr>
          <a:xfrm>
            <a:off x="1270" y="1274128"/>
            <a:ext cx="7162800" cy="4883150"/>
            <a:chOff x="768" y="795"/>
            <a:chExt cx="4512" cy="3076"/>
          </a:xfrm>
        </p:grpSpPr>
        <p:pic>
          <p:nvPicPr>
            <p:cNvPr id="58375" name="图片 2097524"/>
            <p:cNvPicPr>
              <a:picLocks noChangeAspect="1"/>
            </p:cNvPicPr>
            <p:nvPr/>
          </p:nvPicPr>
          <p:blipFill>
            <a:blip r:embed="rId3"/>
            <a:stretch>
              <a:fillRect/>
            </a:stretch>
          </p:blipFill>
          <p:spPr>
            <a:xfrm>
              <a:off x="768" y="795"/>
              <a:ext cx="4512" cy="3076"/>
            </a:xfrm>
            <a:prstGeom prst="rect">
              <a:avLst/>
            </a:prstGeom>
            <a:noFill/>
            <a:ln w="9525">
              <a:noFill/>
            </a:ln>
          </p:spPr>
        </p:pic>
        <p:sp>
          <p:nvSpPr>
            <p:cNvPr id="58376" name="矩形 1049714"/>
            <p:cNvSpPr/>
            <p:nvPr/>
          </p:nvSpPr>
          <p:spPr>
            <a:xfrm>
              <a:off x="776" y="802"/>
              <a:ext cx="4492" cy="305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717" name="矩形 1049716"/>
          <p:cNvSpPr/>
          <p:nvPr/>
        </p:nvSpPr>
        <p:spPr>
          <a:xfrm>
            <a:off x="164783" y="160274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
        <p:nvSpPr>
          <p:cNvPr id="1049719" name="矩形 1049718"/>
          <p:cNvSpPr/>
          <p:nvPr/>
        </p:nvSpPr>
        <p:spPr>
          <a:xfrm>
            <a:off x="47308" y="2132965"/>
            <a:ext cx="6697662" cy="3270250"/>
          </a:xfrm>
          <a:prstGeom prst="rect">
            <a:avLst/>
          </a:prstGeom>
          <a:solidFill>
            <a:srgbClr val="FFFFFF">
              <a:alpha val="72940"/>
            </a:srgbClr>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721" name="矩形 1049720"/>
          <p:cNvSpPr/>
          <p:nvPr/>
        </p:nvSpPr>
        <p:spPr>
          <a:xfrm>
            <a:off x="274320" y="2132965"/>
            <a:ext cx="6470650" cy="2968625"/>
          </a:xfrm>
          <a:prstGeom prst="rect">
            <a:avLst/>
          </a:prstGeom>
          <a:noFill/>
          <a:ln w="9525">
            <a:noFill/>
          </a:ln>
        </p:spPr>
        <p:txBody>
          <a:bodyPr lIns="91440" tIns="45720" rIns="91440" bIns="45720" anchor="t" anchorCtr="0">
            <a:spAutoFit/>
          </a:bodyPr>
          <a:p>
            <a:pPr marL="285750">
              <a:lnSpc>
                <a:spcPct val="130000"/>
              </a:lnSpc>
              <a:buSzPct val="100000"/>
              <a:buFont typeface="Wingdings" panose="05000000000000000000" pitchFamily="2" charset="2"/>
              <a:buChar char=""/>
            </a:pP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现行的灭火器分类法把灭火器分为水基型灭火器、干粉型灭火器、二氧化碳灭火器和洁净气体灭火器等</a:t>
            </a: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4</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类。</a:t>
            </a:r>
            <a:endParaRPr lang="zh-CN" altLang="zh-CN" dirty="0">
              <a:latin typeface="Calibri" panose="020F0502020204030204" pitchFamily="34" charset="0"/>
              <a:ea typeface="宋体" panose="02010600030101010101" pitchFamily="2" charset="-122"/>
            </a:endParaRPr>
          </a:p>
          <a:p>
            <a:pPr marL="285750">
              <a:lnSpc>
                <a:spcPct val="130000"/>
              </a:lnSpc>
              <a:buSzPct val="100000"/>
              <a:buFont typeface="Wingdings" panose="05000000000000000000" pitchFamily="2" charset="2"/>
              <a:buChar char=""/>
            </a:pP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化学泡沫、酸碱灭火器、由于必须倒置使用，瞬间受压危险性大，不能简歇喷射以及灭火效率低等问题，已经被淘汰。</a:t>
            </a: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1211</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灭火剂排放到大气后会破坏臭氧层也已被淘汰。</a:t>
            </a:r>
            <a:endParaRPr lang="zh-CN" altLang="zh-CN" dirty="0">
              <a:latin typeface="Calibri" panose="020F0502020204030204" pitchFamily="34" charset="0"/>
              <a:ea typeface="宋体" panose="02010600030101010101" pitchFamily="2" charset="-122"/>
            </a:endParaRPr>
          </a:p>
          <a:p>
            <a:pPr marL="285750">
              <a:lnSpc>
                <a:spcPct val="130000"/>
              </a:lnSpc>
              <a:buSzPct val="100000"/>
              <a:buFont typeface="Wingdings" panose="05000000000000000000" pitchFamily="2" charset="2"/>
              <a:buChar char=""/>
            </a:pP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4</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千克的干粉灭火器的喷射时间一般为</a:t>
            </a: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18</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秒左右，一些消防科普教育用同等级的模拟干粉喷射时间长达</a:t>
            </a: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分钟，甚至更多，这是一种误导。</a:t>
            </a:r>
            <a:endParaRPr lang="zh-CN" altLang="zh-CN" dirty="0">
              <a:latin typeface="Calibri" panose="020F0502020204030204" pitchFamily="34" charset="0"/>
              <a:ea typeface="宋体" panose="02010600030101010101" pitchFamily="2" charset="-122"/>
            </a:endParaRPr>
          </a:p>
        </p:txBody>
      </p:sp>
      <p:pic>
        <p:nvPicPr>
          <p:cNvPr id="58380" name="图片 2097526"/>
          <p:cNvPicPr>
            <a:picLocks noChangeAspect="1"/>
          </p:cNvPicPr>
          <p:nvPr/>
        </p:nvPicPr>
        <p:blipFill>
          <a:blip r:embed="rId4"/>
          <a:stretch>
            <a:fillRect/>
          </a:stretch>
        </p:blipFill>
        <p:spPr>
          <a:xfrm>
            <a:off x="11002963" y="6473825"/>
            <a:ext cx="158750" cy="12700"/>
          </a:xfrm>
          <a:prstGeom prst="rect">
            <a:avLst/>
          </a:prstGeom>
          <a:noFill/>
          <a:ln w="9525">
            <a:noFill/>
          </a:ln>
        </p:spPr>
      </p:pic>
      <p:pic>
        <p:nvPicPr>
          <p:cNvPr id="58381" name="图片 2097528"/>
          <p:cNvPicPr>
            <a:picLocks noChangeAspect="1"/>
          </p:cNvPicPr>
          <p:nvPr/>
        </p:nvPicPr>
        <p:blipFill>
          <a:blip r:embed="rId5"/>
          <a:stretch>
            <a:fillRect/>
          </a:stretch>
        </p:blipFill>
        <p:spPr>
          <a:xfrm>
            <a:off x="11095038" y="6321425"/>
            <a:ext cx="450850" cy="311150"/>
          </a:xfrm>
          <a:prstGeom prst="rect">
            <a:avLst/>
          </a:prstGeom>
          <a:noFill/>
          <a:ln w="9525">
            <a:noFill/>
          </a:ln>
        </p:spPr>
      </p:pic>
      <p:pic>
        <p:nvPicPr>
          <p:cNvPr id="58382" name="图片 2097530"/>
          <p:cNvPicPr>
            <a:picLocks noChangeAspect="1"/>
          </p:cNvPicPr>
          <p:nvPr/>
        </p:nvPicPr>
        <p:blipFill>
          <a:blip r:embed="rId4"/>
          <a:stretch>
            <a:fillRect/>
          </a:stretch>
        </p:blipFill>
        <p:spPr>
          <a:xfrm>
            <a:off x="11490325" y="6473825"/>
            <a:ext cx="158750" cy="127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01"/>
                                        </p:tgtEl>
                                        <p:attrNameLst>
                                          <p:attrName>style.visibility</p:attrName>
                                        </p:attrNameLst>
                                      </p:cBhvr>
                                      <p:to>
                                        <p:strVal val="visible"/>
                                      </p:to>
                                    </p:set>
                                    <p:anim calcmode="lin" valueType="num">
                                      <p:cBhvr additive="base">
                                        <p:cTn id="7" dur="750" fill="hold"/>
                                        <p:tgtEl>
                                          <p:spTgt spid="501"/>
                                        </p:tgtEl>
                                        <p:attrNameLst>
                                          <p:attrName>ppt_x</p:attrName>
                                        </p:attrNameLst>
                                      </p:cBhvr>
                                      <p:tavLst>
                                        <p:tav tm="0">
                                          <p:val>
                                            <p:strVal val="0-#ppt_w/2"/>
                                          </p:val>
                                        </p:tav>
                                        <p:tav tm="100000">
                                          <p:val>
                                            <p:strVal val="#ppt_x"/>
                                          </p:val>
                                        </p:tav>
                                      </p:tavLst>
                                    </p:anim>
                                    <p:anim calcmode="lin" valueType="num">
                                      <p:cBhvr additive="base">
                                        <p:cTn id="8" dur="750" fill="hold"/>
                                        <p:tgtEl>
                                          <p:spTgt spid="50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049717"/>
                                        </p:tgtEl>
                                        <p:attrNameLst>
                                          <p:attrName>style.visibility</p:attrName>
                                        </p:attrNameLst>
                                      </p:cBhvr>
                                      <p:to>
                                        <p:strVal val="visible"/>
                                      </p:to>
                                    </p:set>
                                    <p:anim calcmode="lin" valueType="num">
                                      <p:cBhvr additive="base">
                                        <p:cTn id="11" dur="750" fill="hold"/>
                                        <p:tgtEl>
                                          <p:spTgt spid="1049717"/>
                                        </p:tgtEl>
                                        <p:attrNameLst>
                                          <p:attrName>ppt_x</p:attrName>
                                        </p:attrNameLst>
                                      </p:cBhvr>
                                      <p:tavLst>
                                        <p:tav tm="0">
                                          <p:val>
                                            <p:strVal val="0-#ppt_w/2"/>
                                          </p:val>
                                        </p:tav>
                                        <p:tav tm="100000">
                                          <p:val>
                                            <p:strVal val="#ppt_x"/>
                                          </p:val>
                                        </p:tav>
                                      </p:tavLst>
                                    </p:anim>
                                    <p:anim calcmode="lin" valueType="num">
                                      <p:cBhvr additive="base">
                                        <p:cTn id="12" dur="750" fill="hold"/>
                                        <p:tgtEl>
                                          <p:spTgt spid="104971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1049719"/>
                                        </p:tgtEl>
                                        <p:attrNameLst>
                                          <p:attrName>style.visibility</p:attrName>
                                        </p:attrNameLst>
                                      </p:cBhvr>
                                      <p:to>
                                        <p:strVal val="visible"/>
                                      </p:to>
                                    </p:set>
                                    <p:anim calcmode="lin" valueType="num">
                                      <p:cBhvr additive="base">
                                        <p:cTn id="15" dur="750" fill="hold"/>
                                        <p:tgtEl>
                                          <p:spTgt spid="1049719"/>
                                        </p:tgtEl>
                                        <p:attrNameLst>
                                          <p:attrName>ppt_x</p:attrName>
                                        </p:attrNameLst>
                                      </p:cBhvr>
                                      <p:tavLst>
                                        <p:tav tm="0">
                                          <p:val>
                                            <p:strVal val="0-#ppt_w/2"/>
                                          </p:val>
                                        </p:tav>
                                        <p:tav tm="100000">
                                          <p:val>
                                            <p:strVal val="#ppt_x"/>
                                          </p:val>
                                        </p:tav>
                                      </p:tavLst>
                                    </p:anim>
                                    <p:anim calcmode="lin" valueType="num">
                                      <p:cBhvr additive="base">
                                        <p:cTn id="16" dur="750" fill="hold"/>
                                        <p:tgtEl>
                                          <p:spTgt spid="104971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400"/>
                                  </p:stCondLst>
                                  <p:childTnLst>
                                    <p:set>
                                      <p:cBhvr>
                                        <p:cTn id="18" dur="1" fill="hold">
                                          <p:stCondLst>
                                            <p:cond delay="0"/>
                                          </p:stCondLst>
                                        </p:cTn>
                                        <p:tgtEl>
                                          <p:spTgt spid="1049721"/>
                                        </p:tgtEl>
                                        <p:attrNameLst>
                                          <p:attrName>style.visibility</p:attrName>
                                        </p:attrNameLst>
                                      </p:cBhvr>
                                      <p:to>
                                        <p:strVal val="visible"/>
                                      </p:to>
                                    </p:set>
                                    <p:anim calcmode="lin" valueType="num">
                                      <p:cBhvr additive="base">
                                        <p:cTn id="19" dur="750" fill="hold"/>
                                        <p:tgtEl>
                                          <p:spTgt spid="1049721"/>
                                        </p:tgtEl>
                                        <p:attrNameLst>
                                          <p:attrName>ppt_x</p:attrName>
                                        </p:attrNameLst>
                                      </p:cBhvr>
                                      <p:tavLst>
                                        <p:tav tm="0">
                                          <p:val>
                                            <p:strVal val="0-#ppt_w/2"/>
                                          </p:val>
                                        </p:tav>
                                        <p:tav tm="100000">
                                          <p:val>
                                            <p:strVal val="#ppt_x"/>
                                          </p:val>
                                        </p:tav>
                                      </p:tavLst>
                                    </p:anim>
                                    <p:anim calcmode="lin" valueType="num">
                                      <p:cBhvr additive="base">
                                        <p:cTn id="20" dur="750" fill="hold"/>
                                        <p:tgtEl>
                                          <p:spTgt spid="10497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22530" name="组合 312"/>
          <p:cNvGrpSpPr/>
          <p:nvPr/>
        </p:nvGrpSpPr>
        <p:grpSpPr>
          <a:xfrm>
            <a:off x="323850" y="407988"/>
            <a:ext cx="11544300" cy="6042025"/>
            <a:chOff x="204" y="257"/>
            <a:chExt cx="7272" cy="3806"/>
          </a:xfrm>
        </p:grpSpPr>
        <p:pic>
          <p:nvPicPr>
            <p:cNvPr id="22531" name="图片 2097314"/>
            <p:cNvPicPr>
              <a:picLocks noChangeAspect="1"/>
            </p:cNvPicPr>
            <p:nvPr/>
          </p:nvPicPr>
          <p:blipFill>
            <a:blip r:embed="rId2"/>
            <a:stretch>
              <a:fillRect/>
            </a:stretch>
          </p:blipFill>
          <p:spPr>
            <a:xfrm>
              <a:off x="204" y="257"/>
              <a:ext cx="7272" cy="3806"/>
            </a:xfrm>
            <a:prstGeom prst="rect">
              <a:avLst/>
            </a:prstGeom>
            <a:noFill/>
            <a:ln w="9525">
              <a:noFill/>
            </a:ln>
          </p:spPr>
        </p:pic>
        <p:sp>
          <p:nvSpPr>
            <p:cNvPr id="22532" name="矩形 1049154"/>
            <p:cNvSpPr/>
            <p:nvPr/>
          </p:nvSpPr>
          <p:spPr>
            <a:xfrm>
              <a:off x="204" y="256"/>
              <a:ext cx="7272" cy="3808"/>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22533" name="矩形 1049156"/>
          <p:cNvSpPr/>
          <p:nvPr/>
        </p:nvSpPr>
        <p:spPr>
          <a:xfrm>
            <a:off x="612775" y="776288"/>
            <a:ext cx="10966450" cy="5305425"/>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22534" name="圆角矩形 1049158"/>
          <p:cNvSpPr/>
          <p:nvPr/>
        </p:nvSpPr>
        <p:spPr>
          <a:xfrm>
            <a:off x="4900613" y="3106738"/>
            <a:ext cx="711200" cy="711200"/>
          </a:xfrm>
          <a:prstGeom prst="roundRect">
            <a:avLst>
              <a:gd name="adj" fmla="val 21356"/>
            </a:avLst>
          </a:prstGeom>
          <a:solidFill>
            <a:srgbClr val="FFFFFF"/>
          </a:solidFill>
          <a:ln w="9525">
            <a:noFill/>
          </a:ln>
          <a:effectLst>
            <a:outerShdw sx="102000" sy="102000" algn="ctr" rotWithShape="0">
              <a:srgbClr val="000000">
                <a:alpha val="10999"/>
              </a:srgbClr>
            </a:outerShdw>
          </a:effectLst>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nvGrpSpPr>
          <p:cNvPr id="22535" name="组合 314"/>
          <p:cNvGrpSpPr/>
          <p:nvPr/>
        </p:nvGrpSpPr>
        <p:grpSpPr>
          <a:xfrm>
            <a:off x="5005388" y="3260725"/>
            <a:ext cx="401637" cy="403225"/>
            <a:chOff x="3153" y="2054"/>
            <a:chExt cx="253" cy="254"/>
          </a:xfrm>
        </p:grpSpPr>
        <p:pic>
          <p:nvPicPr>
            <p:cNvPr id="22536" name="图片 2097316"/>
            <p:cNvPicPr>
              <a:picLocks noChangeAspect="1"/>
            </p:cNvPicPr>
            <p:nvPr/>
          </p:nvPicPr>
          <p:blipFill>
            <a:blip r:embed="rId3"/>
            <a:stretch>
              <a:fillRect/>
            </a:stretch>
          </p:blipFill>
          <p:spPr>
            <a:xfrm>
              <a:off x="3153" y="2054"/>
              <a:ext cx="253" cy="254"/>
            </a:xfrm>
            <a:prstGeom prst="rect">
              <a:avLst/>
            </a:prstGeom>
            <a:noFill/>
            <a:ln w="9525">
              <a:noFill/>
            </a:ln>
          </p:spPr>
        </p:pic>
        <p:sp>
          <p:nvSpPr>
            <p:cNvPr id="22537" name="矩形 1049160"/>
            <p:cNvSpPr/>
            <p:nvPr/>
          </p:nvSpPr>
          <p:spPr>
            <a:xfrm>
              <a:off x="3154" y="2055"/>
              <a:ext cx="252" cy="252"/>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22538" name="矩形 1049162"/>
          <p:cNvSpPr/>
          <p:nvPr/>
        </p:nvSpPr>
        <p:spPr>
          <a:xfrm>
            <a:off x="5611813" y="3001963"/>
            <a:ext cx="5299075" cy="892175"/>
          </a:xfrm>
          <a:prstGeom prst="rect">
            <a:avLst/>
          </a:prstGeom>
          <a:noFill/>
          <a:ln w="9525">
            <a:noFill/>
          </a:ln>
        </p:spPr>
        <p:txBody>
          <a:bodyPr lIns="91440" tIns="45720" rIns="91440" bIns="45720" anchor="t" anchorCtr="0">
            <a:spAutoFit/>
          </a:bodyPr>
          <a:p>
            <a:r>
              <a:rPr lang="zh-CN" altLang="en-US" sz="54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夏季作业的特点</a:t>
            </a:r>
            <a:endParaRPr lang="zh-CN" altLang="zh-CN" dirty="0">
              <a:latin typeface="Calibri" panose="020F0502020204030204" pitchFamily="34" charset="0"/>
              <a:ea typeface="宋体" panose="02010600030101010101" pitchFamily="2" charset="-122"/>
            </a:endParaRPr>
          </a:p>
        </p:txBody>
      </p:sp>
      <p:sp>
        <p:nvSpPr>
          <p:cNvPr id="22539" name="矩形 1049164"/>
          <p:cNvSpPr/>
          <p:nvPr/>
        </p:nvSpPr>
        <p:spPr>
          <a:xfrm>
            <a:off x="1373188" y="1920875"/>
            <a:ext cx="3435350" cy="3063875"/>
          </a:xfrm>
          <a:prstGeom prst="rect">
            <a:avLst/>
          </a:prstGeom>
          <a:noFill/>
          <a:ln w="9525">
            <a:noFill/>
          </a:ln>
        </p:spPr>
        <p:txBody>
          <a:bodyPr lIns="91440" tIns="45720" rIns="91440" bIns="45720" anchor="t" anchorCtr="0">
            <a:spAutoFit/>
          </a:bodyPr>
          <a:p>
            <a:pPr algn="ctr">
              <a:buSzPct val="100000"/>
            </a:pPr>
            <a:r>
              <a:rPr lang="en-US" altLang="zh-CN" sz="19900" dirty="0">
                <a:solidFill>
                  <a:srgbClr val="FDFDFD"/>
                </a:solidFill>
                <a:latin typeface="Century Gothic" panose="020B0502020202020204" pitchFamily="34" charset="0"/>
                <a:ea typeface="冬青黑体简体中文 W3"/>
              </a:rPr>
              <a:t>01</a:t>
            </a:r>
            <a:endParaRPr lang="zh-CN" altLang="zh-CN" dirty="0">
              <a:latin typeface="Calibri" panose="020F0502020204030204" pitchFamily="34" charset="0"/>
              <a:ea typeface="宋体" panose="02010600030101010101" pitchFamily="2" charset="-122"/>
            </a:endParaRPr>
          </a:p>
        </p:txBody>
      </p:sp>
    </p:spTree>
  </p:cSld>
  <p:clrMapOvr>
    <a:masterClrMapping/>
  </p:clrMapOvr>
  <p:transition spd="slow" advClick="0">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9393" name="图片 2097532" descr="IMG_20151008_112458.jpg"/>
          <p:cNvPicPr>
            <a:picLocks noChangeAspect="1"/>
          </p:cNvPicPr>
          <p:nvPr/>
        </p:nvPicPr>
        <p:blipFill>
          <a:blip r:embed="rId1"/>
          <a:stretch>
            <a:fillRect/>
          </a:stretch>
        </p:blipFill>
        <p:spPr>
          <a:xfrm>
            <a:off x="1738313" y="1714500"/>
            <a:ext cx="4286250" cy="3214688"/>
          </a:xfrm>
          <a:prstGeom prst="rect">
            <a:avLst/>
          </a:prstGeom>
          <a:noFill/>
          <a:ln w="9525">
            <a:noFill/>
          </a:ln>
        </p:spPr>
      </p:pic>
      <p:pic>
        <p:nvPicPr>
          <p:cNvPr id="59394" name="图片 2097534" descr="IMG_20151008_112524.jpg"/>
          <p:cNvPicPr>
            <a:picLocks noChangeAspect="1"/>
          </p:cNvPicPr>
          <p:nvPr/>
        </p:nvPicPr>
        <p:blipFill>
          <a:blip r:embed="rId2"/>
          <a:stretch>
            <a:fillRect/>
          </a:stretch>
        </p:blipFill>
        <p:spPr>
          <a:xfrm>
            <a:off x="6310313" y="1714500"/>
            <a:ext cx="4191000" cy="3143250"/>
          </a:xfrm>
          <a:prstGeom prst="rect">
            <a:avLst/>
          </a:prstGeom>
          <a:noFill/>
          <a:ln w="9525">
            <a:noFill/>
          </a:ln>
        </p:spPr>
      </p:pic>
      <p:sp>
        <p:nvSpPr>
          <p:cNvPr id="59395" name="矩形 1049728"/>
          <p:cNvSpPr/>
          <p:nvPr/>
        </p:nvSpPr>
        <p:spPr>
          <a:xfrm>
            <a:off x="4487863" y="1036638"/>
            <a:ext cx="3214687"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rPr>
              <a:t>消防栓的使用方法</a:t>
            </a:r>
            <a:endParaRPr lang="zh-CN" altLang="zh-CN" dirty="0">
              <a:latin typeface="Calibri" panose="020F0502020204030204" pitchFamily="34" charset="0"/>
              <a:ea typeface="宋体" panose="02010600030101010101" pitchFamily="2" charset="-122"/>
            </a:endParaRPr>
          </a:p>
        </p:txBody>
      </p:sp>
      <p:sp>
        <p:nvSpPr>
          <p:cNvPr id="59396" name="矩形 1049730"/>
          <p:cNvSpPr/>
          <p:nvPr/>
        </p:nvSpPr>
        <p:spPr>
          <a:xfrm>
            <a:off x="1600200" y="5076825"/>
            <a:ext cx="4562475" cy="1322388"/>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1</a:t>
            </a:r>
            <a:r>
              <a:rPr lang="zh-CN" altLang="en-US" sz="2000" b="1" dirty="0">
                <a:solidFill>
                  <a:srgbClr val="002060"/>
                </a:solidFill>
                <a:latin typeface="微软雅黑" panose="020B0503020204020204" pitchFamily="34" charset="-122"/>
                <a:ea typeface="微软雅黑" panose="020B0503020204020204" pitchFamily="34" charset="-122"/>
              </a:rPr>
              <a:t>、消防栓的操作至少需要两人，先打开消防箱，关键时刻无法快捷开启箱门的可敲碎玻璃，但需注意人身安全和消防水带不要被玻璃刺伤。</a:t>
            </a:r>
            <a:endParaRPr lang="zh-CN" altLang="zh-CN" dirty="0">
              <a:latin typeface="Calibri" panose="020F0502020204030204" pitchFamily="34" charset="0"/>
              <a:ea typeface="宋体" panose="02010600030101010101" pitchFamily="2" charset="-122"/>
            </a:endParaRPr>
          </a:p>
        </p:txBody>
      </p:sp>
      <p:sp>
        <p:nvSpPr>
          <p:cNvPr id="59397" name="矩形 1049732"/>
          <p:cNvSpPr/>
          <p:nvPr/>
        </p:nvSpPr>
        <p:spPr>
          <a:xfrm>
            <a:off x="6440488" y="5538788"/>
            <a:ext cx="4143375"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2</a:t>
            </a:r>
            <a:r>
              <a:rPr lang="zh-CN" altLang="en-US" sz="2000" b="1" dirty="0">
                <a:solidFill>
                  <a:srgbClr val="002060"/>
                </a:solidFill>
                <a:latin typeface="微软雅黑" panose="020B0503020204020204" pitchFamily="34" charset="-122"/>
                <a:ea typeface="微软雅黑" panose="020B0503020204020204" pitchFamily="34" charset="-122"/>
              </a:rPr>
              <a:t>、取出消防水带，平放在地面上。</a:t>
            </a:r>
            <a:endParaRPr lang="zh-CN" altLang="zh-CN" dirty="0">
              <a:latin typeface="Calibri" panose="020F0502020204030204" pitchFamily="34" charset="0"/>
              <a:ea typeface="宋体" panose="02010600030101010101" pitchFamily="2" charset="-122"/>
            </a:endParaRPr>
          </a:p>
        </p:txBody>
      </p:sp>
      <p:sp>
        <p:nvSpPr>
          <p:cNvPr id="59398" name="矩形 1049734"/>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37" name="矩形 1049736"/>
          <p:cNvSpPr/>
          <p:nvPr/>
        </p:nvSpPr>
        <p:spPr>
          <a:xfrm>
            <a:off x="869950" y="1036638"/>
            <a:ext cx="4987925" cy="398462"/>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37"/>
                                        </p:tgtEl>
                                        <p:attrNameLst>
                                          <p:attrName>style.visibility</p:attrName>
                                        </p:attrNameLst>
                                      </p:cBhvr>
                                      <p:to>
                                        <p:strVal val="visible"/>
                                      </p:to>
                                    </p:set>
                                    <p:anim calcmode="lin" valueType="num">
                                      <p:cBhvr additive="base">
                                        <p:cTn id="7" dur="750" fill="hold"/>
                                        <p:tgtEl>
                                          <p:spTgt spid="1049737"/>
                                        </p:tgtEl>
                                        <p:attrNameLst>
                                          <p:attrName>ppt_x</p:attrName>
                                        </p:attrNameLst>
                                      </p:cBhvr>
                                      <p:tavLst>
                                        <p:tav tm="0">
                                          <p:val>
                                            <p:strVal val="0-#ppt_w/2"/>
                                          </p:val>
                                        </p:tav>
                                        <p:tav tm="100000">
                                          <p:val>
                                            <p:strVal val="#ppt_x"/>
                                          </p:val>
                                        </p:tav>
                                      </p:tavLst>
                                    </p:anim>
                                    <p:anim calcmode="lin" valueType="num">
                                      <p:cBhvr additive="base">
                                        <p:cTn id="8" dur="750" fill="hold"/>
                                        <p:tgtEl>
                                          <p:spTgt spid="10497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0417" name="图片 2097536" descr="IMG_20151008_112542.jpg"/>
          <p:cNvPicPr>
            <a:picLocks noChangeAspect="1"/>
          </p:cNvPicPr>
          <p:nvPr/>
        </p:nvPicPr>
        <p:blipFill>
          <a:blip r:embed="rId1"/>
          <a:stretch>
            <a:fillRect/>
          </a:stretch>
        </p:blipFill>
        <p:spPr>
          <a:xfrm>
            <a:off x="1881188" y="2214563"/>
            <a:ext cx="4000500" cy="3000375"/>
          </a:xfrm>
          <a:prstGeom prst="rect">
            <a:avLst/>
          </a:prstGeom>
          <a:noFill/>
          <a:ln w="9525">
            <a:noFill/>
          </a:ln>
        </p:spPr>
      </p:pic>
      <p:pic>
        <p:nvPicPr>
          <p:cNvPr id="60418" name="图片 2097538" descr="IMG_20151008_112550.jpg"/>
          <p:cNvPicPr>
            <a:picLocks noChangeAspect="1"/>
          </p:cNvPicPr>
          <p:nvPr/>
        </p:nvPicPr>
        <p:blipFill>
          <a:blip r:embed="rId2"/>
          <a:stretch>
            <a:fillRect/>
          </a:stretch>
        </p:blipFill>
        <p:spPr>
          <a:xfrm>
            <a:off x="6381750" y="2214563"/>
            <a:ext cx="4000500" cy="3000375"/>
          </a:xfrm>
          <a:prstGeom prst="rect">
            <a:avLst/>
          </a:prstGeom>
          <a:noFill/>
          <a:ln w="9525">
            <a:noFill/>
          </a:ln>
        </p:spPr>
      </p:pic>
      <p:sp>
        <p:nvSpPr>
          <p:cNvPr id="60419" name="矩形 1049738"/>
          <p:cNvSpPr/>
          <p:nvPr/>
        </p:nvSpPr>
        <p:spPr>
          <a:xfrm>
            <a:off x="2660650" y="5500688"/>
            <a:ext cx="7721600"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3</a:t>
            </a:r>
            <a:r>
              <a:rPr lang="zh-CN" altLang="en-US" sz="2000" b="1" dirty="0">
                <a:solidFill>
                  <a:srgbClr val="002060"/>
                </a:solidFill>
                <a:latin typeface="微软雅黑" panose="020B0503020204020204" pitchFamily="34" charset="-122"/>
                <a:ea typeface="微软雅黑" panose="020B0503020204020204" pitchFamily="34" charset="-122"/>
              </a:rPr>
              <a:t>、取消防水带外段连接在消防栓快接口上，注意水带不要扭曲。</a:t>
            </a:r>
            <a:endParaRPr lang="zh-CN" altLang="zh-CN" dirty="0">
              <a:latin typeface="Calibri" panose="020F0502020204030204" pitchFamily="34" charset="0"/>
              <a:ea typeface="宋体" panose="02010600030101010101" pitchFamily="2" charset="-122"/>
            </a:endParaRPr>
          </a:p>
        </p:txBody>
      </p:sp>
      <p:sp>
        <p:nvSpPr>
          <p:cNvPr id="60420" name="矩形 1049740"/>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43" name="矩形 1049742"/>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43"/>
                                        </p:tgtEl>
                                        <p:attrNameLst>
                                          <p:attrName>style.visibility</p:attrName>
                                        </p:attrNameLst>
                                      </p:cBhvr>
                                      <p:to>
                                        <p:strVal val="visible"/>
                                      </p:to>
                                    </p:set>
                                    <p:anim calcmode="lin" valueType="num">
                                      <p:cBhvr additive="base">
                                        <p:cTn id="7" dur="750" fill="hold"/>
                                        <p:tgtEl>
                                          <p:spTgt spid="1049743"/>
                                        </p:tgtEl>
                                        <p:attrNameLst>
                                          <p:attrName>ppt_x</p:attrName>
                                        </p:attrNameLst>
                                      </p:cBhvr>
                                      <p:tavLst>
                                        <p:tav tm="0">
                                          <p:val>
                                            <p:strVal val="0-#ppt_w/2"/>
                                          </p:val>
                                        </p:tav>
                                        <p:tav tm="100000">
                                          <p:val>
                                            <p:strVal val="#ppt_x"/>
                                          </p:val>
                                        </p:tav>
                                      </p:tavLst>
                                    </p:anim>
                                    <p:anim calcmode="lin" valueType="num">
                                      <p:cBhvr additive="base">
                                        <p:cTn id="8" dur="750" fill="hold"/>
                                        <p:tgtEl>
                                          <p:spTgt spid="10497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41" name="图片 2097540" descr="IMG_20151008_112557.jpg"/>
          <p:cNvPicPr>
            <a:picLocks noChangeAspect="1"/>
          </p:cNvPicPr>
          <p:nvPr/>
        </p:nvPicPr>
        <p:blipFill>
          <a:blip r:embed="rId1"/>
          <a:stretch>
            <a:fillRect/>
          </a:stretch>
        </p:blipFill>
        <p:spPr>
          <a:xfrm>
            <a:off x="1738313" y="2214563"/>
            <a:ext cx="4191000" cy="3143250"/>
          </a:xfrm>
          <a:prstGeom prst="rect">
            <a:avLst/>
          </a:prstGeom>
          <a:noFill/>
          <a:ln w="9525">
            <a:noFill/>
          </a:ln>
        </p:spPr>
      </p:pic>
      <p:pic>
        <p:nvPicPr>
          <p:cNvPr id="61442" name="图片 2097542" descr="IMG_20151008_112615.jpg"/>
          <p:cNvPicPr>
            <a:picLocks noChangeAspect="1"/>
          </p:cNvPicPr>
          <p:nvPr/>
        </p:nvPicPr>
        <p:blipFill>
          <a:blip r:embed="rId2"/>
          <a:stretch>
            <a:fillRect/>
          </a:stretch>
        </p:blipFill>
        <p:spPr>
          <a:xfrm>
            <a:off x="6238875" y="2143125"/>
            <a:ext cx="4286250" cy="3214688"/>
          </a:xfrm>
          <a:prstGeom prst="rect">
            <a:avLst/>
          </a:prstGeom>
          <a:noFill/>
          <a:ln w="9525">
            <a:noFill/>
          </a:ln>
        </p:spPr>
      </p:pic>
      <p:sp>
        <p:nvSpPr>
          <p:cNvPr id="61443" name="矩形 1049744"/>
          <p:cNvSpPr/>
          <p:nvPr/>
        </p:nvSpPr>
        <p:spPr>
          <a:xfrm>
            <a:off x="2238375" y="5643563"/>
            <a:ext cx="2857500"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4</a:t>
            </a:r>
            <a:r>
              <a:rPr lang="zh-CN" altLang="en-US" sz="2000" b="1" dirty="0">
                <a:solidFill>
                  <a:srgbClr val="002060"/>
                </a:solidFill>
                <a:latin typeface="微软雅黑" panose="020B0503020204020204" pitchFamily="34" charset="-122"/>
                <a:ea typeface="微软雅黑" panose="020B0503020204020204" pitchFamily="34" charset="-122"/>
              </a:rPr>
              <a:t>、取下消防喷头。</a:t>
            </a:r>
            <a:endParaRPr lang="zh-CN" altLang="zh-CN" dirty="0">
              <a:latin typeface="Calibri" panose="020F0502020204030204" pitchFamily="34" charset="0"/>
              <a:ea typeface="宋体" panose="02010600030101010101" pitchFamily="2" charset="-122"/>
            </a:endParaRPr>
          </a:p>
        </p:txBody>
      </p:sp>
      <p:sp>
        <p:nvSpPr>
          <p:cNvPr id="61444" name="矩形 1049746"/>
          <p:cNvSpPr/>
          <p:nvPr/>
        </p:nvSpPr>
        <p:spPr>
          <a:xfrm>
            <a:off x="6310313" y="5643563"/>
            <a:ext cx="4214812"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5</a:t>
            </a:r>
            <a:r>
              <a:rPr lang="zh-CN" altLang="en-US" sz="2000" b="1" dirty="0">
                <a:solidFill>
                  <a:srgbClr val="002060"/>
                </a:solidFill>
                <a:latin typeface="微软雅黑" panose="020B0503020204020204" pitchFamily="34" charset="-122"/>
                <a:ea typeface="微软雅黑" panose="020B0503020204020204" pitchFamily="34" charset="-122"/>
              </a:rPr>
              <a:t>、将消防喷头连接在水带短头上。</a:t>
            </a:r>
            <a:endParaRPr lang="zh-CN" altLang="zh-CN" dirty="0">
              <a:latin typeface="Calibri" panose="020F0502020204030204" pitchFamily="34" charset="0"/>
              <a:ea typeface="宋体" panose="02010600030101010101" pitchFamily="2" charset="-122"/>
            </a:endParaRPr>
          </a:p>
        </p:txBody>
      </p:sp>
      <p:sp>
        <p:nvSpPr>
          <p:cNvPr id="61445" name="矩形 1049748"/>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51" name="矩形 1049750"/>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51"/>
                                        </p:tgtEl>
                                        <p:attrNameLst>
                                          <p:attrName>style.visibility</p:attrName>
                                        </p:attrNameLst>
                                      </p:cBhvr>
                                      <p:to>
                                        <p:strVal val="visible"/>
                                      </p:to>
                                    </p:set>
                                    <p:anim calcmode="lin" valueType="num">
                                      <p:cBhvr additive="base">
                                        <p:cTn id="7" dur="750" fill="hold"/>
                                        <p:tgtEl>
                                          <p:spTgt spid="1049751"/>
                                        </p:tgtEl>
                                        <p:attrNameLst>
                                          <p:attrName>ppt_x</p:attrName>
                                        </p:attrNameLst>
                                      </p:cBhvr>
                                      <p:tavLst>
                                        <p:tav tm="0">
                                          <p:val>
                                            <p:strVal val="0-#ppt_w/2"/>
                                          </p:val>
                                        </p:tav>
                                        <p:tav tm="100000">
                                          <p:val>
                                            <p:strVal val="#ppt_x"/>
                                          </p:val>
                                        </p:tav>
                                      </p:tavLst>
                                    </p:anim>
                                    <p:anim calcmode="lin" valueType="num">
                                      <p:cBhvr additive="base">
                                        <p:cTn id="8" dur="750" fill="hold"/>
                                        <p:tgtEl>
                                          <p:spTgt spid="10497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2465" name="图片 2097544" descr="IMG_20151008_112627.jpg"/>
          <p:cNvPicPr>
            <a:picLocks noChangeAspect="1"/>
          </p:cNvPicPr>
          <p:nvPr/>
        </p:nvPicPr>
        <p:blipFill>
          <a:blip r:embed="rId1"/>
          <a:stretch>
            <a:fillRect/>
          </a:stretch>
        </p:blipFill>
        <p:spPr>
          <a:xfrm>
            <a:off x="1738313" y="1714500"/>
            <a:ext cx="4143375" cy="3108325"/>
          </a:xfrm>
          <a:prstGeom prst="rect">
            <a:avLst/>
          </a:prstGeom>
          <a:noFill/>
          <a:ln w="9525">
            <a:noFill/>
          </a:ln>
        </p:spPr>
      </p:pic>
      <p:pic>
        <p:nvPicPr>
          <p:cNvPr id="62466" name="图片 2097546" descr="IMG_20151008_112650.jpg"/>
          <p:cNvPicPr>
            <a:picLocks noChangeAspect="1"/>
          </p:cNvPicPr>
          <p:nvPr/>
        </p:nvPicPr>
        <p:blipFill>
          <a:blip r:embed="rId2"/>
          <a:stretch>
            <a:fillRect/>
          </a:stretch>
        </p:blipFill>
        <p:spPr>
          <a:xfrm>
            <a:off x="6310313" y="1785938"/>
            <a:ext cx="4119562" cy="3089275"/>
          </a:xfrm>
          <a:prstGeom prst="rect">
            <a:avLst/>
          </a:prstGeom>
          <a:noFill/>
          <a:ln w="9525">
            <a:noFill/>
          </a:ln>
        </p:spPr>
      </p:pic>
      <p:sp>
        <p:nvSpPr>
          <p:cNvPr id="62467" name="矩形 1049752"/>
          <p:cNvSpPr/>
          <p:nvPr/>
        </p:nvSpPr>
        <p:spPr>
          <a:xfrm>
            <a:off x="1738313" y="5429250"/>
            <a:ext cx="3929062" cy="1014413"/>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6</a:t>
            </a:r>
            <a:r>
              <a:rPr lang="zh-CN" altLang="en-US" sz="2000" b="1" dirty="0">
                <a:solidFill>
                  <a:srgbClr val="002060"/>
                </a:solidFill>
                <a:latin typeface="微软雅黑" panose="020B0503020204020204" pitchFamily="34" charset="-122"/>
                <a:ea typeface="微软雅黑" panose="020B0503020204020204" pitchFamily="34" charset="-122"/>
              </a:rPr>
              <a:t>、拉住消防喷头，至事发地点，跑动过程中注意地面状况，尽量避开棱角、玻璃等锐利物体。</a:t>
            </a:r>
            <a:endParaRPr lang="zh-CN" altLang="zh-CN" dirty="0">
              <a:latin typeface="Calibri" panose="020F0502020204030204" pitchFamily="34" charset="0"/>
              <a:ea typeface="宋体" panose="02010600030101010101" pitchFamily="2" charset="-122"/>
            </a:endParaRPr>
          </a:p>
        </p:txBody>
      </p:sp>
      <p:sp>
        <p:nvSpPr>
          <p:cNvPr id="62468" name="矩形 1049754"/>
          <p:cNvSpPr/>
          <p:nvPr/>
        </p:nvSpPr>
        <p:spPr>
          <a:xfrm>
            <a:off x="6096000" y="4919663"/>
            <a:ext cx="4357688" cy="1936750"/>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7</a:t>
            </a:r>
            <a:r>
              <a:rPr lang="zh-CN" altLang="en-US" sz="2000" b="1" dirty="0">
                <a:solidFill>
                  <a:srgbClr val="002060"/>
                </a:solidFill>
                <a:latin typeface="微软雅黑" panose="020B0503020204020204" pitchFamily="34" charset="-122"/>
                <a:ea typeface="微软雅黑" panose="020B0503020204020204" pitchFamily="34" charset="-122"/>
              </a:rPr>
              <a:t>、第二名操作者在第一名操作者拉动消防水带过程中，注意保持消防水带自然伸直、无扭曲、完全展开、尽量避开锐利物体。如果消防水带长度过长，将多余的消防水带通过向两侧拉弧度的方式完全伸直。</a:t>
            </a:r>
            <a:endParaRPr lang="zh-CN" altLang="zh-CN" dirty="0">
              <a:latin typeface="Calibri" panose="020F0502020204030204" pitchFamily="34" charset="0"/>
              <a:ea typeface="宋体" panose="02010600030101010101" pitchFamily="2" charset="-122"/>
            </a:endParaRPr>
          </a:p>
        </p:txBody>
      </p:sp>
      <p:sp>
        <p:nvSpPr>
          <p:cNvPr id="62469" name="矩形 1049756"/>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59" name="矩形 1049758"/>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59"/>
                                        </p:tgtEl>
                                        <p:attrNameLst>
                                          <p:attrName>style.visibility</p:attrName>
                                        </p:attrNameLst>
                                      </p:cBhvr>
                                      <p:to>
                                        <p:strVal val="visible"/>
                                      </p:to>
                                    </p:set>
                                    <p:anim calcmode="lin" valueType="num">
                                      <p:cBhvr additive="base">
                                        <p:cTn id="7" dur="750" fill="hold"/>
                                        <p:tgtEl>
                                          <p:spTgt spid="1049759"/>
                                        </p:tgtEl>
                                        <p:attrNameLst>
                                          <p:attrName>ppt_x</p:attrName>
                                        </p:attrNameLst>
                                      </p:cBhvr>
                                      <p:tavLst>
                                        <p:tav tm="0">
                                          <p:val>
                                            <p:strVal val="0-#ppt_w/2"/>
                                          </p:val>
                                        </p:tav>
                                        <p:tav tm="100000">
                                          <p:val>
                                            <p:strVal val="#ppt_x"/>
                                          </p:val>
                                        </p:tav>
                                      </p:tavLst>
                                    </p:anim>
                                    <p:anim calcmode="lin" valueType="num">
                                      <p:cBhvr additive="base">
                                        <p:cTn id="8" dur="750" fill="hold"/>
                                        <p:tgtEl>
                                          <p:spTgt spid="10497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3489" name="图片 2097548" descr="IMG_20151008_112718.jpg"/>
          <p:cNvPicPr>
            <a:picLocks noChangeAspect="1"/>
          </p:cNvPicPr>
          <p:nvPr/>
        </p:nvPicPr>
        <p:blipFill>
          <a:blip r:embed="rId1"/>
          <a:stretch>
            <a:fillRect/>
          </a:stretch>
        </p:blipFill>
        <p:spPr>
          <a:xfrm>
            <a:off x="1738313" y="1963738"/>
            <a:ext cx="4143375" cy="3108325"/>
          </a:xfrm>
          <a:prstGeom prst="rect">
            <a:avLst/>
          </a:prstGeom>
          <a:noFill/>
          <a:ln w="9525">
            <a:noFill/>
          </a:ln>
        </p:spPr>
      </p:pic>
      <p:pic>
        <p:nvPicPr>
          <p:cNvPr id="63490" name="图片 2097550" descr="IMG_20151008_112731.jpg"/>
          <p:cNvPicPr>
            <a:picLocks noChangeAspect="1"/>
          </p:cNvPicPr>
          <p:nvPr/>
        </p:nvPicPr>
        <p:blipFill>
          <a:blip r:embed="rId2"/>
          <a:stretch>
            <a:fillRect/>
          </a:stretch>
        </p:blipFill>
        <p:spPr>
          <a:xfrm>
            <a:off x="6191250" y="1928813"/>
            <a:ext cx="4191000" cy="3143250"/>
          </a:xfrm>
          <a:prstGeom prst="rect">
            <a:avLst/>
          </a:prstGeom>
          <a:noFill/>
          <a:ln w="9525">
            <a:noFill/>
          </a:ln>
        </p:spPr>
      </p:pic>
      <p:sp>
        <p:nvSpPr>
          <p:cNvPr id="63491" name="矩形 1049760"/>
          <p:cNvSpPr/>
          <p:nvPr/>
        </p:nvSpPr>
        <p:spPr>
          <a:xfrm>
            <a:off x="1738313" y="5248275"/>
            <a:ext cx="8643937" cy="706438"/>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8</a:t>
            </a:r>
            <a:r>
              <a:rPr lang="zh-CN" altLang="en-US" sz="2000" b="1" dirty="0">
                <a:solidFill>
                  <a:srgbClr val="002060"/>
                </a:solidFill>
                <a:latin typeface="微软雅黑" panose="020B0503020204020204" pitchFamily="34" charset="-122"/>
                <a:ea typeface="微软雅黑" panose="020B0503020204020204" pitchFamily="34" charset="-122"/>
              </a:rPr>
              <a:t>、在确认第一名操作者完全抱牢消防喷头、消防水带完全展开的前提下，第二名操作者缓慢开启消防栓，并接受第一名操作者的反馈；</a:t>
            </a:r>
            <a:endParaRPr lang="zh-CN" altLang="zh-CN" dirty="0">
              <a:latin typeface="Calibri" panose="020F0502020204030204" pitchFamily="34" charset="0"/>
              <a:ea typeface="宋体" panose="02010600030101010101" pitchFamily="2" charset="-122"/>
            </a:endParaRPr>
          </a:p>
        </p:txBody>
      </p:sp>
      <p:sp>
        <p:nvSpPr>
          <p:cNvPr id="63492" name="矩形 1049762"/>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65" name="矩形 1049764"/>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65"/>
                                        </p:tgtEl>
                                        <p:attrNameLst>
                                          <p:attrName>style.visibility</p:attrName>
                                        </p:attrNameLst>
                                      </p:cBhvr>
                                      <p:to>
                                        <p:strVal val="visible"/>
                                      </p:to>
                                    </p:set>
                                    <p:anim calcmode="lin" valueType="num">
                                      <p:cBhvr additive="base">
                                        <p:cTn id="7" dur="750" fill="hold"/>
                                        <p:tgtEl>
                                          <p:spTgt spid="1049765"/>
                                        </p:tgtEl>
                                        <p:attrNameLst>
                                          <p:attrName>ppt_x</p:attrName>
                                        </p:attrNameLst>
                                      </p:cBhvr>
                                      <p:tavLst>
                                        <p:tav tm="0">
                                          <p:val>
                                            <p:strVal val="0-#ppt_w/2"/>
                                          </p:val>
                                        </p:tav>
                                        <p:tav tm="100000">
                                          <p:val>
                                            <p:strVal val="#ppt_x"/>
                                          </p:val>
                                        </p:tav>
                                      </p:tavLst>
                                    </p:anim>
                                    <p:anim calcmode="lin" valueType="num">
                                      <p:cBhvr additive="base">
                                        <p:cTn id="8" dur="750" fill="hold"/>
                                        <p:tgtEl>
                                          <p:spTgt spid="1049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4513" name="图片 2097552" descr="IMG_20151008_112758.jpg"/>
          <p:cNvPicPr>
            <a:picLocks noChangeAspect="1"/>
          </p:cNvPicPr>
          <p:nvPr/>
        </p:nvPicPr>
        <p:blipFill>
          <a:blip r:embed="rId1"/>
          <a:stretch>
            <a:fillRect/>
          </a:stretch>
        </p:blipFill>
        <p:spPr>
          <a:xfrm>
            <a:off x="3443288" y="1522413"/>
            <a:ext cx="4286250" cy="3214687"/>
          </a:xfrm>
          <a:prstGeom prst="rect">
            <a:avLst/>
          </a:prstGeom>
          <a:noFill/>
          <a:ln w="9525">
            <a:noFill/>
          </a:ln>
        </p:spPr>
      </p:pic>
      <p:sp>
        <p:nvSpPr>
          <p:cNvPr id="64514" name="矩形 1049766"/>
          <p:cNvSpPr/>
          <p:nvPr/>
        </p:nvSpPr>
        <p:spPr>
          <a:xfrm>
            <a:off x="1816100" y="5099050"/>
            <a:ext cx="8559800" cy="706438"/>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9</a:t>
            </a:r>
            <a:r>
              <a:rPr lang="zh-CN" altLang="en-US" sz="2000" b="1" dirty="0">
                <a:solidFill>
                  <a:srgbClr val="002060"/>
                </a:solidFill>
                <a:latin typeface="微软雅黑" panose="020B0503020204020204" pitchFamily="34" charset="-122"/>
                <a:ea typeface="微软雅黑" panose="020B0503020204020204" pitchFamily="34" charset="-122"/>
              </a:rPr>
              <a:t>、消防栓开到合适的水量后，第二名操作者迅速移到第一名操作者后方，共同喷水灭火，并在灭火过程中移动消防水带，保持消防水带的安全状态。</a:t>
            </a:r>
            <a:endParaRPr lang="zh-CN" altLang="zh-CN" dirty="0">
              <a:latin typeface="Calibri" panose="020F0502020204030204" pitchFamily="34" charset="0"/>
              <a:ea typeface="宋体" panose="02010600030101010101" pitchFamily="2" charset="-122"/>
            </a:endParaRPr>
          </a:p>
        </p:txBody>
      </p:sp>
      <p:sp>
        <p:nvSpPr>
          <p:cNvPr id="64515" name="矩形 1049768"/>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71" name="矩形 1049770"/>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71"/>
                                        </p:tgtEl>
                                        <p:attrNameLst>
                                          <p:attrName>style.visibility</p:attrName>
                                        </p:attrNameLst>
                                      </p:cBhvr>
                                      <p:to>
                                        <p:strVal val="visible"/>
                                      </p:to>
                                    </p:set>
                                    <p:anim calcmode="lin" valueType="num">
                                      <p:cBhvr additive="base">
                                        <p:cTn id="7" dur="750" fill="hold"/>
                                        <p:tgtEl>
                                          <p:spTgt spid="1049771"/>
                                        </p:tgtEl>
                                        <p:attrNameLst>
                                          <p:attrName>ppt_x</p:attrName>
                                        </p:attrNameLst>
                                      </p:cBhvr>
                                      <p:tavLst>
                                        <p:tav tm="0">
                                          <p:val>
                                            <p:strVal val="0-#ppt_w/2"/>
                                          </p:val>
                                        </p:tav>
                                        <p:tav tm="100000">
                                          <p:val>
                                            <p:strVal val="#ppt_x"/>
                                          </p:val>
                                        </p:tav>
                                      </p:tavLst>
                                    </p:anim>
                                    <p:anim calcmode="lin" valueType="num">
                                      <p:cBhvr additive="base">
                                        <p:cTn id="8" dur="750" fill="hold"/>
                                        <p:tgtEl>
                                          <p:spTgt spid="10497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5537" name="图片 2097554"/>
          <p:cNvPicPr>
            <a:picLocks noChangeAspect="1"/>
          </p:cNvPicPr>
          <p:nvPr/>
        </p:nvPicPr>
        <p:blipFill>
          <a:blip r:embed="rId1"/>
          <a:stretch>
            <a:fillRect/>
          </a:stretch>
        </p:blipFill>
        <p:spPr>
          <a:xfrm>
            <a:off x="2247900" y="1382713"/>
            <a:ext cx="7696200" cy="4921250"/>
          </a:xfrm>
          <a:prstGeom prst="rect">
            <a:avLst/>
          </a:prstGeom>
          <a:noFill/>
          <a:ln w="9525">
            <a:noFill/>
          </a:ln>
        </p:spPr>
      </p:pic>
      <p:sp>
        <p:nvSpPr>
          <p:cNvPr id="65538" name="矩形 1049772"/>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75" name="矩形 1049774"/>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75"/>
                                        </p:tgtEl>
                                        <p:attrNameLst>
                                          <p:attrName>style.visibility</p:attrName>
                                        </p:attrNameLst>
                                      </p:cBhvr>
                                      <p:to>
                                        <p:strVal val="visible"/>
                                      </p:to>
                                    </p:set>
                                    <p:anim calcmode="lin" valueType="num">
                                      <p:cBhvr additive="base">
                                        <p:cTn id="7" dur="750" fill="hold"/>
                                        <p:tgtEl>
                                          <p:spTgt spid="1049775"/>
                                        </p:tgtEl>
                                        <p:attrNameLst>
                                          <p:attrName>ppt_x</p:attrName>
                                        </p:attrNameLst>
                                      </p:cBhvr>
                                      <p:tavLst>
                                        <p:tav tm="0">
                                          <p:val>
                                            <p:strVal val="0-#ppt_w/2"/>
                                          </p:val>
                                        </p:tav>
                                        <p:tav tm="100000">
                                          <p:val>
                                            <p:strVal val="#ppt_x"/>
                                          </p:val>
                                        </p:tav>
                                      </p:tavLst>
                                    </p:anim>
                                    <p:anim calcmode="lin" valueType="num">
                                      <p:cBhvr additive="base">
                                        <p:cTn id="8" dur="750" fill="hold"/>
                                        <p:tgtEl>
                                          <p:spTgt spid="10497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6561" name="图片 2097556"/>
          <p:cNvPicPr>
            <a:picLocks noChangeAspect="1"/>
          </p:cNvPicPr>
          <p:nvPr/>
        </p:nvPicPr>
        <p:blipFill>
          <a:blip r:embed="rId1"/>
          <a:stretch>
            <a:fillRect/>
          </a:stretch>
        </p:blipFill>
        <p:spPr>
          <a:xfrm>
            <a:off x="2830513" y="1522413"/>
            <a:ext cx="6786562" cy="4987925"/>
          </a:xfrm>
          <a:prstGeom prst="rect">
            <a:avLst/>
          </a:prstGeom>
          <a:noFill/>
          <a:ln w="9525">
            <a:noFill/>
          </a:ln>
        </p:spPr>
      </p:pic>
      <p:sp>
        <p:nvSpPr>
          <p:cNvPr id="66562" name="矩形 1049776"/>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79" name="矩形 1049778"/>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79"/>
                                        </p:tgtEl>
                                        <p:attrNameLst>
                                          <p:attrName>style.visibility</p:attrName>
                                        </p:attrNameLst>
                                      </p:cBhvr>
                                      <p:to>
                                        <p:strVal val="visible"/>
                                      </p:to>
                                    </p:set>
                                    <p:anim calcmode="lin" valueType="num">
                                      <p:cBhvr additive="base">
                                        <p:cTn id="7" dur="750" fill="hold"/>
                                        <p:tgtEl>
                                          <p:spTgt spid="1049779"/>
                                        </p:tgtEl>
                                        <p:attrNameLst>
                                          <p:attrName>ppt_x</p:attrName>
                                        </p:attrNameLst>
                                      </p:cBhvr>
                                      <p:tavLst>
                                        <p:tav tm="0">
                                          <p:val>
                                            <p:strVal val="0-#ppt_w/2"/>
                                          </p:val>
                                        </p:tav>
                                        <p:tav tm="100000">
                                          <p:val>
                                            <p:strVal val="#ppt_x"/>
                                          </p:val>
                                        </p:tav>
                                      </p:tavLst>
                                    </p:anim>
                                    <p:anim calcmode="lin" valueType="num">
                                      <p:cBhvr additive="base">
                                        <p:cTn id="8" dur="750" fill="hold"/>
                                        <p:tgtEl>
                                          <p:spTgt spid="10497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矩形 1049780"/>
          <p:cNvSpPr/>
          <p:nvPr/>
        </p:nvSpPr>
        <p:spPr>
          <a:xfrm>
            <a:off x="2452688" y="1714500"/>
            <a:ext cx="7572375"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00B0F0"/>
                </a:solidFill>
                <a:latin typeface="微软雅黑" panose="020B0503020204020204" pitchFamily="34" charset="-122"/>
                <a:ea typeface="微软雅黑" panose="020B0503020204020204" pitchFamily="34" charset="-122"/>
              </a:rPr>
              <a:t>乙醇、丙酮在不同火灾情况下的扑救方法</a:t>
            </a:r>
            <a:endParaRPr lang="zh-CN" altLang="zh-CN" dirty="0">
              <a:latin typeface="Calibri" panose="020F0502020204030204" pitchFamily="34" charset="0"/>
              <a:ea typeface="宋体" panose="02010600030101010101" pitchFamily="2" charset="-122"/>
            </a:endParaRPr>
          </a:p>
        </p:txBody>
      </p:sp>
      <p:sp>
        <p:nvSpPr>
          <p:cNvPr id="67586" name="矩形 1049782"/>
          <p:cNvSpPr/>
          <p:nvPr/>
        </p:nvSpPr>
        <p:spPr>
          <a:xfrm>
            <a:off x="2381250" y="3143250"/>
            <a:ext cx="7358063" cy="3168650"/>
          </a:xfrm>
          <a:prstGeom prst="rect">
            <a:avLst/>
          </a:prstGeom>
          <a:noFill/>
          <a:ln w="9525">
            <a:noFill/>
          </a:ln>
        </p:spPr>
        <p:txBody>
          <a:bodyPr lIns="91440" tIns="45720" rIns="91440" bIns="45720" anchor="t" anchorCtr="0">
            <a:spAutoFit/>
          </a:bodyPr>
          <a:p>
            <a:r>
              <a:rPr lang="en-US" altLang="zh-CN" sz="2000" b="1" dirty="0">
                <a:solidFill>
                  <a:srgbClr val="FF0000"/>
                </a:solidFill>
                <a:latin typeface="宋体" panose="02010600030101010101" pitchFamily="2" charset="-122"/>
                <a:ea typeface="微软雅黑" panose="020B0503020204020204" pitchFamily="34" charset="-122"/>
              </a:rPr>
              <a:t>  </a:t>
            </a:r>
            <a:r>
              <a:rPr lang="zh-CN" altLang="en-US" sz="2000" b="1" dirty="0">
                <a:solidFill>
                  <a:srgbClr val="FF0000"/>
                </a:solidFill>
                <a:latin typeface="微软雅黑" panose="020B0503020204020204" pitchFamily="34" charset="-122"/>
                <a:ea typeface="微软雅黑" panose="020B0503020204020204" pitchFamily="34" charset="-122"/>
              </a:rPr>
              <a:t>乙醇、丙酮属于水溶性可燃物质，由于他们的分子极性很强，能大量吸收水分，所以不能用水基泡沫灭火器进行灭火，抗溶性泡沫除外。</a:t>
            </a:r>
            <a:endParaRPr lang="zh-CN" altLang="zh-CN" dirty="0">
              <a:latin typeface="Calibri" panose="020F0502020204030204" pitchFamily="34" charset="0"/>
              <a:ea typeface="宋体" panose="02010600030101010101" pitchFamily="2" charset="-122"/>
            </a:endParaRPr>
          </a:p>
          <a:p>
            <a:r>
              <a:rPr lang="en-US" altLang="zh-CN" sz="2000" b="1" dirty="0">
                <a:solidFill>
                  <a:srgbClr val="FF0000"/>
                </a:solidFill>
                <a:latin typeface="微软雅黑" panose="020B0503020204020204" pitchFamily="34" charset="-122"/>
                <a:ea typeface="微软雅黑" panose="020B0503020204020204" pitchFamily="34" charset="-122"/>
              </a:rPr>
              <a:t>    </a:t>
            </a:r>
            <a:r>
              <a:rPr lang="zh-CN" altLang="en-US" sz="2000" b="1" dirty="0">
                <a:solidFill>
                  <a:srgbClr val="FF0000"/>
                </a:solidFill>
                <a:latin typeface="微软雅黑" panose="020B0503020204020204" pitchFamily="34" charset="-122"/>
                <a:ea typeface="微软雅黑" panose="020B0503020204020204" pitchFamily="34" charset="-122"/>
              </a:rPr>
              <a:t>因为乙醇、丙酮与水互溶，理论上可以用水通过稀释、降低蒸气浓度的方法来进行灭火，但要达到这样的效果，首先需要大量的水，其次加注了大量的水后容易使燃烧液体漫流，进入下水道等地方造成更大的危害，所以一般情况下不使用消防栓进行乙醇、丙酮火灾的直接扑救，而是作为辅助力量使用，比如降低燃烧器具的温度、浸湿火场周边不可挪动的可燃物体防止事故扩大等。</a:t>
            </a:r>
            <a:endParaRPr lang="zh-CN" altLang="zh-CN" dirty="0">
              <a:latin typeface="Calibri" panose="020F0502020204030204" pitchFamily="34" charset="0"/>
              <a:ea typeface="宋体" panose="02010600030101010101" pitchFamily="2" charset="-122"/>
            </a:endParaRPr>
          </a:p>
        </p:txBody>
      </p:sp>
      <p:sp>
        <p:nvSpPr>
          <p:cNvPr id="67587" name="矩形 1049784"/>
          <p:cNvSpPr/>
          <p:nvPr/>
        </p:nvSpPr>
        <p:spPr>
          <a:xfrm>
            <a:off x="2452688" y="2428875"/>
            <a:ext cx="1214437" cy="460375"/>
          </a:xfrm>
          <a:prstGeom prst="rect">
            <a:avLst/>
          </a:prstGeom>
          <a:noFill/>
          <a:ln w="9525">
            <a:noFill/>
          </a:ln>
        </p:spPr>
        <p:txBody>
          <a:bodyPr lIns="91440" tIns="45720" rIns="91440" bIns="45720" anchor="t" anchorCtr="0">
            <a:spAutoFit/>
          </a:bodyPr>
          <a:p>
            <a:pPr>
              <a:buSzPct val="100000"/>
            </a:pPr>
            <a:r>
              <a:rPr lang="zh-CN" altLang="en-US" sz="2400" b="1" dirty="0">
                <a:solidFill>
                  <a:srgbClr val="FF0000"/>
                </a:solidFill>
                <a:latin typeface="微软雅黑" panose="020B0503020204020204" pitchFamily="34" charset="-122"/>
                <a:ea typeface="微软雅黑" panose="020B0503020204020204" pitchFamily="34" charset="-122"/>
              </a:rPr>
              <a:t>注意：</a:t>
            </a:r>
            <a:endParaRPr lang="zh-CN" altLang="zh-CN" dirty="0">
              <a:latin typeface="Calibri" panose="020F0502020204030204" pitchFamily="34" charset="0"/>
              <a:ea typeface="宋体" panose="02010600030101010101" pitchFamily="2" charset="-122"/>
            </a:endParaRPr>
          </a:p>
        </p:txBody>
      </p:sp>
      <p:sp>
        <p:nvSpPr>
          <p:cNvPr id="67588" name="矩形 1049786"/>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789" name="矩形 1049788"/>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latin typeface="微软雅黑" panose="020B0503020204020204" pitchFamily="34" charset="-122"/>
                <a:ea typeface="微软雅黑" panose="020B0503020204020204" pitchFamily="34" charset="-122"/>
                <a:sym typeface="宋体" panose="02010600030101010101" pitchFamily="2" charset="-122"/>
              </a:rPr>
              <a:t>、火灾应急知识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789"/>
                                        </p:tgtEl>
                                        <p:attrNameLst>
                                          <p:attrName>style.visibility</p:attrName>
                                        </p:attrNameLst>
                                      </p:cBhvr>
                                      <p:to>
                                        <p:strVal val="visible"/>
                                      </p:to>
                                    </p:set>
                                    <p:anim calcmode="lin" valueType="num">
                                      <p:cBhvr additive="base">
                                        <p:cTn id="7" dur="750" fill="hold"/>
                                        <p:tgtEl>
                                          <p:spTgt spid="1049789"/>
                                        </p:tgtEl>
                                        <p:attrNameLst>
                                          <p:attrName>ppt_x</p:attrName>
                                        </p:attrNameLst>
                                      </p:cBhvr>
                                      <p:tavLst>
                                        <p:tav tm="0">
                                          <p:val>
                                            <p:strVal val="0-#ppt_w/2"/>
                                          </p:val>
                                        </p:tav>
                                        <p:tav tm="100000">
                                          <p:val>
                                            <p:strVal val="#ppt_x"/>
                                          </p:val>
                                        </p:tav>
                                      </p:tavLst>
                                    </p:anim>
                                    <p:anim calcmode="lin" valueType="num">
                                      <p:cBhvr additive="base">
                                        <p:cTn id="8" dur="750" fill="hold"/>
                                        <p:tgtEl>
                                          <p:spTgt spid="10497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矩形 1049790"/>
          <p:cNvSpPr/>
          <p:nvPr/>
        </p:nvSpPr>
        <p:spPr>
          <a:xfrm>
            <a:off x="1219200" y="1714500"/>
            <a:ext cx="9921875" cy="1014730"/>
          </a:xfrm>
          <a:prstGeom prst="rect">
            <a:avLst/>
          </a:prstGeom>
          <a:noFill/>
          <a:ln w="9525">
            <a:noFill/>
          </a:ln>
        </p:spPr>
        <p:txBody>
          <a:bodyPr lIns="91440" tIns="45720" rIns="91440" bIns="45720" anchor="t" anchorCtr="0">
            <a:spAutoFit/>
          </a:bodyPr>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    </a:t>
            </a:r>
            <a:r>
              <a:rPr lang="zh-CN" altLang="en-US" sz="2000" b="1" dirty="0">
                <a:solidFill>
                  <a:srgbClr val="002060"/>
                </a:solidFill>
                <a:latin typeface="微软雅黑" panose="020B0503020204020204" pitchFamily="34" charset="-122"/>
                <a:ea typeface="微软雅黑" panose="020B0503020204020204" pitchFamily="34" charset="-122"/>
              </a:rPr>
              <a:t>触电急救的关键是及时。一旦发现，要先让其脱离电源，然后根据伤者情况迅速采取人工呼吸或人工胸外心脏挤压法进行抢救。免费资料关注公</a:t>
            </a:r>
            <a:r>
              <a:rPr lang="en-US" altLang="zh-CN" sz="2000" b="1" dirty="0">
                <a:solidFill>
                  <a:srgbClr val="002060"/>
                </a:solidFill>
                <a:latin typeface="微软雅黑" panose="020B0503020204020204" pitchFamily="34" charset="-122"/>
                <a:ea typeface="微软雅黑" panose="020B0503020204020204" pitchFamily="34" charset="-122"/>
              </a:rPr>
              <a:t> </a:t>
            </a:r>
            <a:r>
              <a:rPr lang="zh-CN" altLang="en-US" sz="2000" b="1" dirty="0">
                <a:solidFill>
                  <a:srgbClr val="002060"/>
                </a:solidFill>
                <a:latin typeface="微软雅黑" panose="020B0503020204020204" pitchFamily="34" charset="-122"/>
                <a:ea typeface="微软雅黑" panose="020B0503020204020204" pitchFamily="34" charset="-122"/>
              </a:rPr>
              <a:t>众号:安全生产管理；同时与医疗部门联系，争取医疗救护人员接替救治。</a:t>
            </a:r>
            <a:endParaRPr lang="zh-CN" altLang="zh-CN" dirty="0">
              <a:latin typeface="Calibri" panose="020F0502020204030204" pitchFamily="34" charset="0"/>
              <a:ea typeface="宋体" panose="02010600030101010101" pitchFamily="2" charset="-122"/>
            </a:endParaRPr>
          </a:p>
        </p:txBody>
      </p:sp>
      <p:sp>
        <p:nvSpPr>
          <p:cNvPr id="68610" name="矩形 1049792"/>
          <p:cNvSpPr/>
          <p:nvPr/>
        </p:nvSpPr>
        <p:spPr>
          <a:xfrm>
            <a:off x="3832225" y="2981325"/>
            <a:ext cx="5000625" cy="398463"/>
          </a:xfrm>
          <a:prstGeom prst="rect">
            <a:avLst/>
          </a:prstGeom>
          <a:noFill/>
          <a:ln w="9525">
            <a:noFill/>
          </a:ln>
        </p:spPr>
        <p:txBody>
          <a:bodyPr lIns="91440" tIns="45720" rIns="91440" bIns="45720" anchor="t" anchorCtr="0">
            <a:spAutoFit/>
          </a:bodyPr>
          <a:p>
            <a:pPr>
              <a:buSzPct val="100000"/>
            </a:pPr>
            <a:r>
              <a:rPr lang="zh-CN" altLang="en-US" sz="2000" b="1" dirty="0">
                <a:solidFill>
                  <a:srgbClr val="002060"/>
                </a:solidFill>
                <a:latin typeface="微软雅黑" panose="020B0503020204020204" pitchFamily="34" charset="-122"/>
                <a:ea typeface="微软雅黑" panose="020B0503020204020204" pitchFamily="34" charset="-122"/>
              </a:rPr>
              <a:t>使触电者脱离电源的方法主要有以下几种：</a:t>
            </a:r>
            <a:endParaRPr lang="zh-CN" altLang="zh-CN" dirty="0">
              <a:latin typeface="Calibri" panose="020F0502020204030204" pitchFamily="34" charset="0"/>
              <a:ea typeface="宋体" panose="02010600030101010101" pitchFamily="2" charset="-122"/>
            </a:endParaRPr>
          </a:p>
        </p:txBody>
      </p:sp>
      <p:sp>
        <p:nvSpPr>
          <p:cNvPr id="68611" name="矩形 1049794"/>
          <p:cNvSpPr/>
          <p:nvPr/>
        </p:nvSpPr>
        <p:spPr>
          <a:xfrm>
            <a:off x="1411288" y="3838575"/>
            <a:ext cx="4572000" cy="2246313"/>
          </a:xfrm>
          <a:prstGeom prst="rect">
            <a:avLst/>
          </a:prstGeom>
          <a:noFill/>
          <a:ln w="9525">
            <a:noFill/>
          </a:ln>
        </p:spPr>
        <p:txBody>
          <a:bodyPr lIns="91440" tIns="45720" rIns="91440" bIns="45720" anchor="t" anchorCtr="0">
            <a:spAutoFit/>
          </a:bodyPr>
          <a:p>
            <a:pPr>
              <a:buSzPct val="100000"/>
            </a:pPr>
            <a:r>
              <a:rPr lang="zh-CN" altLang="en-US" sz="2000" b="1" dirty="0">
                <a:solidFill>
                  <a:srgbClr val="0000CC"/>
                </a:solidFill>
                <a:latin typeface="微软雅黑" panose="020B0503020204020204" pitchFamily="34" charset="-122"/>
                <a:ea typeface="微软雅黑" panose="020B0503020204020204" pitchFamily="34" charset="-122"/>
              </a:rPr>
              <a:t>拉闸</a:t>
            </a:r>
            <a:r>
              <a:rPr lang="en-US" altLang="zh-CN" sz="2000" b="1" dirty="0">
                <a:latin typeface="微软雅黑" panose="020B0503020204020204" pitchFamily="34" charset="-122"/>
                <a:ea typeface="微软雅黑" panose="020B0503020204020204" pitchFamily="34" charset="-122"/>
              </a:rPr>
              <a:t>：迅速按下电源关闭按钮或者拉下断路器；</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0000CC"/>
                </a:solidFill>
                <a:latin typeface="微软雅黑" panose="020B0503020204020204" pitchFamily="34" charset="-122"/>
                <a:ea typeface="微软雅黑" panose="020B0503020204020204" pitchFamily="34" charset="-122"/>
              </a:rPr>
              <a:t>拔线</a:t>
            </a:r>
            <a:r>
              <a:rPr lang="en-US" altLang="zh-CN" sz="2000" b="1" dirty="0">
                <a:latin typeface="微软雅黑" panose="020B0503020204020204" pitchFamily="34" charset="-122"/>
                <a:ea typeface="微软雅黑" panose="020B0503020204020204" pitchFamily="34" charset="-122"/>
              </a:rPr>
              <a:t>：使用干燥的木棒或木板将电线剥离触电者；</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0000CC"/>
                </a:solidFill>
                <a:latin typeface="微软雅黑" panose="020B0503020204020204" pitchFamily="34" charset="-122"/>
                <a:ea typeface="微软雅黑" panose="020B0503020204020204" pitchFamily="34" charset="-122"/>
              </a:rPr>
              <a:t>砍线</a:t>
            </a:r>
            <a:r>
              <a:rPr lang="en-US" altLang="zh-CN" sz="2000" b="1" dirty="0">
                <a:latin typeface="微软雅黑" panose="020B0503020204020204" pitchFamily="34" charset="-122"/>
                <a:ea typeface="微软雅黑" panose="020B0503020204020204" pitchFamily="34" charset="-122"/>
              </a:rPr>
              <a:t>：用有绝缘柄的斧子砍断电线；</a:t>
            </a:r>
            <a:endParaRPr lang="zh-CN" altLang="zh-CN" dirty="0">
              <a:latin typeface="Calibri" panose="020F0502020204030204" pitchFamily="34" charset="0"/>
              <a:ea typeface="宋体" panose="02010600030101010101" pitchFamily="2" charset="-122"/>
            </a:endParaRPr>
          </a:p>
          <a:p>
            <a:pPr>
              <a:buSzPct val="100000"/>
            </a:pPr>
            <a:r>
              <a:rPr lang="zh-CN" altLang="en-US" sz="2000" b="1" dirty="0">
                <a:solidFill>
                  <a:srgbClr val="0000CC"/>
                </a:solidFill>
                <a:latin typeface="微软雅黑" panose="020B0503020204020204" pitchFamily="34" charset="-122"/>
                <a:ea typeface="微软雅黑" panose="020B0503020204020204" pitchFamily="34" charset="-122"/>
              </a:rPr>
              <a:t>拽衣</a:t>
            </a:r>
            <a:r>
              <a:rPr lang="zh-CN" altLang="en-US" sz="2000" b="1" dirty="0">
                <a:latin typeface="微软雅黑" panose="020B0503020204020204" pitchFamily="34" charset="-122"/>
                <a:ea typeface="微软雅黑" panose="020B0503020204020204" pitchFamily="34" charset="-122"/>
              </a:rPr>
              <a:t>：用干燥毛巾包手，拽触电者干衣服，使其脱离电源。</a:t>
            </a:r>
            <a:endParaRPr lang="zh-CN" altLang="zh-CN" dirty="0">
              <a:latin typeface="Calibri" panose="020F0502020204030204" pitchFamily="34" charset="0"/>
              <a:ea typeface="宋体" panose="02010600030101010101" pitchFamily="2" charset="-122"/>
            </a:endParaRPr>
          </a:p>
        </p:txBody>
      </p:sp>
      <p:sp>
        <p:nvSpPr>
          <p:cNvPr id="68612" name="矩形 1049796"/>
          <p:cNvSpPr/>
          <p:nvPr/>
        </p:nvSpPr>
        <p:spPr>
          <a:xfrm>
            <a:off x="8310563" y="285750"/>
            <a:ext cx="1714500"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pic>
        <p:nvPicPr>
          <p:cNvPr id="68613" name="图片 2097558"/>
          <p:cNvPicPr>
            <a:picLocks noChangeAspect="1"/>
          </p:cNvPicPr>
          <p:nvPr/>
        </p:nvPicPr>
        <p:blipFill>
          <a:blip r:embed="rId1"/>
          <a:stretch>
            <a:fillRect/>
          </a:stretch>
        </p:blipFill>
        <p:spPr>
          <a:xfrm>
            <a:off x="6873875" y="3632200"/>
            <a:ext cx="3282950" cy="2659063"/>
          </a:xfrm>
          <a:prstGeom prst="rect">
            <a:avLst/>
          </a:prstGeom>
          <a:noFill/>
          <a:ln w="9525">
            <a:noFill/>
          </a:ln>
        </p:spPr>
      </p:pic>
      <p:sp>
        <p:nvSpPr>
          <p:cNvPr id="68614" name="矩形 1049798"/>
          <p:cNvSpPr/>
          <p:nvPr/>
        </p:nvSpPr>
        <p:spPr>
          <a:xfrm>
            <a:off x="619125" y="444500"/>
            <a:ext cx="3455988" cy="460375"/>
          </a:xfrm>
          <a:prstGeom prst="rect">
            <a:avLst/>
          </a:prstGeom>
          <a:noFill/>
          <a:ln w="9525">
            <a:noFill/>
          </a:ln>
        </p:spPr>
        <p:txBody>
          <a:bodyPr lIns="91440" tIns="45720" rIns="91440" bIns="45720"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应急知识</a:t>
            </a:r>
            <a:endParaRPr lang="zh-CN" altLang="zh-CN" dirty="0">
              <a:latin typeface="Calibri" panose="020F0502020204030204" pitchFamily="34" charset="0"/>
              <a:ea typeface="宋体" panose="02010600030101010101" pitchFamily="2" charset="-122"/>
            </a:endParaRPr>
          </a:p>
        </p:txBody>
      </p:sp>
      <p:sp>
        <p:nvSpPr>
          <p:cNvPr id="1049801" name="矩形 1049800"/>
          <p:cNvSpPr/>
          <p:nvPr/>
        </p:nvSpPr>
        <p:spPr>
          <a:xfrm>
            <a:off x="787400" y="1123950"/>
            <a:ext cx="4987925" cy="398463"/>
          </a:xfrm>
          <a:prstGeom prst="rect">
            <a:avLst/>
          </a:prstGeom>
          <a:noFill/>
          <a:ln w="9525">
            <a:noFill/>
          </a:ln>
        </p:spPr>
        <p:txBody>
          <a:bodyPr lIns="91440" tIns="45720" rIns="91440" bIns="45720" anchor="t" anchorCtr="0">
            <a:spAutoFit/>
          </a:bodyPr>
          <a:p>
            <a:pPr>
              <a:buSzPct val="100000"/>
            </a:pPr>
            <a:r>
              <a:rPr lang="en-US" altLang="zh-CN"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2</a:t>
            </a:r>
            <a:r>
              <a:rPr lang="zh-CN" altLang="en-US"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、触电的应急知识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801"/>
                                        </p:tgtEl>
                                        <p:attrNameLst>
                                          <p:attrName>style.visibility</p:attrName>
                                        </p:attrNameLst>
                                      </p:cBhvr>
                                      <p:to>
                                        <p:strVal val="visible"/>
                                      </p:to>
                                    </p:set>
                                    <p:anim calcmode="lin" valueType="num">
                                      <p:cBhvr additive="base">
                                        <p:cTn id="7" dur="750" fill="hold"/>
                                        <p:tgtEl>
                                          <p:spTgt spid="1049801"/>
                                        </p:tgtEl>
                                        <p:attrNameLst>
                                          <p:attrName>ppt_x</p:attrName>
                                        </p:attrNameLst>
                                      </p:cBhvr>
                                      <p:tavLst>
                                        <p:tav tm="0">
                                          <p:val>
                                            <p:strVal val="0-#ppt_w/2"/>
                                          </p:val>
                                        </p:tav>
                                        <p:tav tm="100000">
                                          <p:val>
                                            <p:strVal val="#ppt_x"/>
                                          </p:val>
                                        </p:tav>
                                      </p:tavLst>
                                    </p:anim>
                                    <p:anim calcmode="lin" valueType="num">
                                      <p:cBhvr additive="base">
                                        <p:cTn id="8" dur="750" fill="hold"/>
                                        <p:tgtEl>
                                          <p:spTgt spid="10498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97319" name="图片 2097318"/>
          <p:cNvPicPr>
            <a:picLocks noChangeAspect="1"/>
          </p:cNvPicPr>
          <p:nvPr/>
        </p:nvPicPr>
        <p:blipFill>
          <a:blip r:embed="rId1"/>
          <a:srcRect l="17439" t="2255" r="42990" b="4080"/>
          <a:stretch>
            <a:fillRect/>
          </a:stretch>
        </p:blipFill>
        <p:spPr>
          <a:xfrm>
            <a:off x="4427538" y="800100"/>
            <a:ext cx="3328987" cy="5257800"/>
          </a:xfrm>
          <a:prstGeom prst="rect">
            <a:avLst/>
          </a:prstGeom>
          <a:noFill/>
          <a:ln w="9525">
            <a:noFill/>
          </a:ln>
        </p:spPr>
      </p:pic>
      <p:grpSp>
        <p:nvGrpSpPr>
          <p:cNvPr id="23554" name="组合 320"/>
          <p:cNvGrpSpPr/>
          <p:nvPr/>
        </p:nvGrpSpPr>
        <p:grpSpPr>
          <a:xfrm>
            <a:off x="0" y="530225"/>
            <a:ext cx="622300" cy="287338"/>
            <a:chOff x="0" y="334"/>
            <a:chExt cx="392" cy="181"/>
          </a:xfrm>
        </p:grpSpPr>
        <p:pic>
          <p:nvPicPr>
            <p:cNvPr id="23555" name="图片 2097320"/>
            <p:cNvPicPr>
              <a:picLocks noChangeAspect="1"/>
            </p:cNvPicPr>
            <p:nvPr/>
          </p:nvPicPr>
          <p:blipFill>
            <a:blip r:embed="rId2"/>
            <a:stretch>
              <a:fillRect/>
            </a:stretch>
          </p:blipFill>
          <p:spPr>
            <a:xfrm>
              <a:off x="0" y="334"/>
              <a:ext cx="392" cy="181"/>
            </a:xfrm>
            <a:prstGeom prst="rect">
              <a:avLst/>
            </a:prstGeom>
            <a:noFill/>
            <a:ln w="9525">
              <a:noFill/>
            </a:ln>
          </p:spPr>
        </p:pic>
        <p:sp>
          <p:nvSpPr>
            <p:cNvPr id="23556" name="矩形 1049172"/>
            <p:cNvSpPr/>
            <p:nvPr/>
          </p:nvSpPr>
          <p:spPr>
            <a:xfrm>
              <a:off x="0" y="336"/>
              <a:ext cx="390" cy="18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23557" name="矩形 1049174"/>
          <p:cNvSpPr/>
          <p:nvPr/>
        </p:nvSpPr>
        <p:spPr>
          <a:xfrm>
            <a:off x="723900" y="446088"/>
            <a:ext cx="2644775" cy="460375"/>
          </a:xfrm>
          <a:prstGeom prst="rect">
            <a:avLst/>
          </a:prstGeom>
          <a:noFill/>
          <a:ln w="9525">
            <a:noFill/>
          </a:ln>
        </p:spPr>
        <p:txBody>
          <a:bodyPr lIns="91440" tIns="45720" rIns="91440" bIns="45720" anchor="t" anchorCtr="0">
            <a:spAutoFit/>
          </a:bodyPr>
          <a:p>
            <a:pPr algn="ctr"/>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夏季作业的特点</a:t>
            </a:r>
            <a:endParaRPr lang="zh-CN" altLang="zh-CN" dirty="0">
              <a:latin typeface="Calibri" panose="020F0502020204030204" pitchFamily="34" charset="0"/>
              <a:ea typeface="宋体" panose="02010600030101010101" pitchFamily="2" charset="-122"/>
            </a:endParaRPr>
          </a:p>
        </p:txBody>
      </p:sp>
      <p:grpSp>
        <p:nvGrpSpPr>
          <p:cNvPr id="323" name="组合 322"/>
          <p:cNvGrpSpPr/>
          <p:nvPr/>
        </p:nvGrpSpPr>
        <p:grpSpPr>
          <a:xfrm>
            <a:off x="4425950" y="792163"/>
            <a:ext cx="3340100" cy="5280025"/>
            <a:chOff x="2788" y="499"/>
            <a:chExt cx="2104" cy="3326"/>
          </a:xfrm>
        </p:grpSpPr>
        <p:pic>
          <p:nvPicPr>
            <p:cNvPr id="23559" name="图片 2097322"/>
            <p:cNvPicPr>
              <a:picLocks noChangeAspect="1"/>
            </p:cNvPicPr>
            <p:nvPr/>
          </p:nvPicPr>
          <p:blipFill>
            <a:blip r:embed="rId3"/>
            <a:stretch>
              <a:fillRect/>
            </a:stretch>
          </p:blipFill>
          <p:spPr>
            <a:xfrm>
              <a:off x="2788" y="499"/>
              <a:ext cx="2104" cy="3326"/>
            </a:xfrm>
            <a:prstGeom prst="rect">
              <a:avLst/>
            </a:prstGeom>
            <a:noFill/>
            <a:ln w="9525">
              <a:noFill/>
            </a:ln>
          </p:spPr>
        </p:pic>
        <p:sp>
          <p:nvSpPr>
            <p:cNvPr id="23560" name="矩形 1049176"/>
            <p:cNvSpPr/>
            <p:nvPr/>
          </p:nvSpPr>
          <p:spPr>
            <a:xfrm>
              <a:off x="2786" y="498"/>
              <a:ext cx="2108" cy="332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pic>
        <p:nvPicPr>
          <p:cNvPr id="2097325" name="图片 2097324"/>
          <p:cNvPicPr>
            <a:picLocks noChangeAspect="1"/>
          </p:cNvPicPr>
          <p:nvPr/>
        </p:nvPicPr>
        <p:blipFill>
          <a:blip r:embed="rId4"/>
          <a:stretch>
            <a:fillRect/>
          </a:stretch>
        </p:blipFill>
        <p:spPr>
          <a:xfrm>
            <a:off x="6832600" y="2012950"/>
            <a:ext cx="4505325" cy="3008313"/>
          </a:xfrm>
          <a:prstGeom prst="rect">
            <a:avLst/>
          </a:prstGeom>
          <a:blipFill rotWithShape="0">
            <a:blip r:embed="rId5"/>
            <a:stretch>
              <a:fillRect/>
            </a:stretch>
          </a:blipFill>
          <a:ln w="9525">
            <a:noFill/>
          </a:ln>
        </p:spPr>
      </p:pic>
      <p:sp>
        <p:nvSpPr>
          <p:cNvPr id="1049179" name="矩形 1049178"/>
          <p:cNvSpPr/>
          <p:nvPr/>
        </p:nvSpPr>
        <p:spPr>
          <a:xfrm>
            <a:off x="4838700" y="2314575"/>
            <a:ext cx="2406650" cy="240665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181" name="矩形 1049180"/>
          <p:cNvSpPr/>
          <p:nvPr/>
        </p:nvSpPr>
        <p:spPr>
          <a:xfrm>
            <a:off x="357188" y="1784350"/>
            <a:ext cx="3621087" cy="3863975"/>
          </a:xfrm>
          <a:prstGeom prst="rect">
            <a:avLst/>
          </a:prstGeom>
          <a:noFill/>
          <a:ln w="9525">
            <a:noFill/>
          </a:ln>
        </p:spPr>
        <p:txBody>
          <a:bodyPr lIns="91440" tIns="45720" rIns="91440" bIns="45720" anchor="t" anchorCtr="0">
            <a:spAutoFit/>
          </a:bodyPr>
          <a:p>
            <a:pPr>
              <a:lnSpc>
                <a:spcPct val="130000"/>
              </a:lnSpc>
              <a:buSzPct val="100000"/>
            </a:pP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、气温高、日常时间长，雷雨大风天气频繁；</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2</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、作业人员易疲劳、易中暑、易违章作业；</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3</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、夏季危化品火灾爆炸事故隐患较大；</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4</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、夏季用电高峰期，电器发热普遍，环境潮湿，易发生用电安全事故；</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en-US" altLang="zh-CN"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、夏季阳光照射强度大，环境温度高，易发生火灾爆炸事故。</a:t>
            </a:r>
            <a:endParaRPr lang="zh-CN" altLang="zh-CN" dirty="0">
              <a:latin typeface="Calibri" panose="020F0502020204030204" pitchFamily="34" charset="0"/>
              <a:ea typeface="宋体" panose="02010600030101010101" pitchFamily="2" charset="-122"/>
            </a:endParaRPr>
          </a:p>
        </p:txBody>
      </p:sp>
      <p:sp>
        <p:nvSpPr>
          <p:cNvPr id="1049183" name="任意多边形 1049182"/>
          <p:cNvSpPr/>
          <p:nvPr/>
        </p:nvSpPr>
        <p:spPr>
          <a:xfrm>
            <a:off x="5661025" y="2900363"/>
            <a:ext cx="704850" cy="1057275"/>
          </a:xfrm>
          <a:custGeom>
            <a:avLst/>
            <a:gdLst/>
            <a:ahLst/>
            <a:cxnLst/>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path>
            </a:pathLst>
          </a:custGeom>
          <a:solidFill>
            <a:srgbClr val="FFFFFF"/>
          </a:solidFill>
          <a:ln w="9525">
            <a:noFill/>
          </a:ln>
        </p:spPr>
        <p:txBody>
          <a:bodyPr/>
          <a:p>
            <a:endParaRPr lang="zh-CN" altLang="en-US"/>
          </a:p>
        </p:txBody>
      </p:sp>
      <p:pic>
        <p:nvPicPr>
          <p:cNvPr id="23565" name="图片 2097326"/>
          <p:cNvPicPr>
            <a:picLocks noChangeAspect="1"/>
          </p:cNvPicPr>
          <p:nvPr/>
        </p:nvPicPr>
        <p:blipFill>
          <a:blip r:embed="rId6"/>
          <a:stretch>
            <a:fillRect/>
          </a:stretch>
        </p:blipFill>
        <p:spPr>
          <a:xfrm>
            <a:off x="11002963" y="6473825"/>
            <a:ext cx="158750" cy="12700"/>
          </a:xfrm>
          <a:prstGeom prst="rect">
            <a:avLst/>
          </a:prstGeom>
          <a:noFill/>
          <a:ln w="9525">
            <a:noFill/>
          </a:ln>
        </p:spPr>
      </p:pic>
      <p:pic>
        <p:nvPicPr>
          <p:cNvPr id="23566" name="图片 2097328"/>
          <p:cNvPicPr>
            <a:picLocks noChangeAspect="1"/>
          </p:cNvPicPr>
          <p:nvPr/>
        </p:nvPicPr>
        <p:blipFill>
          <a:blip r:embed="rId7"/>
          <a:stretch>
            <a:fillRect/>
          </a:stretch>
        </p:blipFill>
        <p:spPr>
          <a:xfrm>
            <a:off x="11095038" y="6321425"/>
            <a:ext cx="450850" cy="311150"/>
          </a:xfrm>
          <a:prstGeom prst="rect">
            <a:avLst/>
          </a:prstGeom>
          <a:noFill/>
          <a:ln w="9525">
            <a:noFill/>
          </a:ln>
        </p:spPr>
      </p:pic>
      <p:pic>
        <p:nvPicPr>
          <p:cNvPr id="23567" name="图片 2097330"/>
          <p:cNvPicPr>
            <a:picLocks noChangeAspect="1"/>
          </p:cNvPicPr>
          <p:nvPr/>
        </p:nvPicPr>
        <p:blipFill>
          <a:blip r:embed="rId6"/>
          <a:stretch>
            <a:fillRect/>
          </a:stretch>
        </p:blipFill>
        <p:spPr>
          <a:xfrm>
            <a:off x="11490325" y="6473825"/>
            <a:ext cx="158750" cy="127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300"/>
                                  </p:stCondLst>
                                  <p:childTnLst>
                                    <p:set>
                                      <p:cBhvr>
                                        <p:cTn id="6" dur="1" fill="hold">
                                          <p:stCondLst>
                                            <p:cond delay="0"/>
                                          </p:stCondLst>
                                        </p:cTn>
                                        <p:tgtEl>
                                          <p:spTgt spid="1049181"/>
                                        </p:tgtEl>
                                        <p:attrNameLst>
                                          <p:attrName>style.visibility</p:attrName>
                                        </p:attrNameLst>
                                      </p:cBhvr>
                                      <p:to>
                                        <p:strVal val="visible"/>
                                      </p:to>
                                    </p:set>
                                    <p:anim calcmode="lin" valueType="num">
                                      <p:cBhvr additive="base">
                                        <p:cTn id="7" dur="750" fill="hold"/>
                                        <p:tgtEl>
                                          <p:spTgt spid="1049181"/>
                                        </p:tgtEl>
                                        <p:attrNameLst>
                                          <p:attrName>ppt_x</p:attrName>
                                        </p:attrNameLst>
                                      </p:cBhvr>
                                      <p:tavLst>
                                        <p:tav tm="0">
                                          <p:val>
                                            <p:strVal val="0-#ppt_w/2"/>
                                          </p:val>
                                        </p:tav>
                                        <p:tav tm="100000">
                                          <p:val>
                                            <p:strVal val="#ppt_x"/>
                                          </p:val>
                                        </p:tav>
                                      </p:tavLst>
                                    </p:anim>
                                    <p:anim calcmode="lin" valueType="num">
                                      <p:cBhvr additive="base">
                                        <p:cTn id="8" dur="750" fill="hold"/>
                                        <p:tgtEl>
                                          <p:spTgt spid="104918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3"/>
                                        </p:tgtEl>
                                        <p:attrNameLst>
                                          <p:attrName>style.visibility</p:attrName>
                                        </p:attrNameLst>
                                      </p:cBhvr>
                                      <p:to>
                                        <p:strVal val="visible"/>
                                      </p:to>
                                    </p:set>
                                    <p:anim calcmode="lin" valueType="num">
                                      <p:cBhvr additive="base">
                                        <p:cTn id="11" dur="750" fill="hold"/>
                                        <p:tgtEl>
                                          <p:spTgt spid="323"/>
                                        </p:tgtEl>
                                        <p:attrNameLst>
                                          <p:attrName>ppt_x</p:attrName>
                                        </p:attrNameLst>
                                      </p:cBhvr>
                                      <p:tavLst>
                                        <p:tav tm="0">
                                          <p:val>
                                            <p:strVal val="1+#ppt_w/2"/>
                                          </p:val>
                                        </p:tav>
                                        <p:tav tm="100000">
                                          <p:val>
                                            <p:strVal val="#ppt_x"/>
                                          </p:val>
                                        </p:tav>
                                      </p:tavLst>
                                    </p:anim>
                                    <p:anim calcmode="lin" valueType="num">
                                      <p:cBhvr additive="base">
                                        <p:cTn id="12" dur="750" fill="hold"/>
                                        <p:tgtEl>
                                          <p:spTgt spid="3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1049179"/>
                                        </p:tgtEl>
                                        <p:attrNameLst>
                                          <p:attrName>style.visibility</p:attrName>
                                        </p:attrNameLst>
                                      </p:cBhvr>
                                      <p:to>
                                        <p:strVal val="visible"/>
                                      </p:to>
                                    </p:set>
                                    <p:anim calcmode="lin" valueType="num">
                                      <p:cBhvr additive="base">
                                        <p:cTn id="15" dur="750" fill="hold"/>
                                        <p:tgtEl>
                                          <p:spTgt spid="1049179"/>
                                        </p:tgtEl>
                                        <p:attrNameLst>
                                          <p:attrName>ppt_x</p:attrName>
                                        </p:attrNameLst>
                                      </p:cBhvr>
                                      <p:tavLst>
                                        <p:tav tm="0">
                                          <p:val>
                                            <p:strVal val="1+#ppt_w/2"/>
                                          </p:val>
                                        </p:tav>
                                        <p:tav tm="100000">
                                          <p:val>
                                            <p:strVal val="#ppt_x"/>
                                          </p:val>
                                        </p:tav>
                                      </p:tavLst>
                                    </p:anim>
                                    <p:anim calcmode="lin" valueType="num">
                                      <p:cBhvr additive="base">
                                        <p:cTn id="16" dur="750" fill="hold"/>
                                        <p:tgtEl>
                                          <p:spTgt spid="1049179"/>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
                                  </p:stCondLst>
                                  <p:childTnLst>
                                    <p:set>
                                      <p:cBhvr>
                                        <p:cTn id="18" dur="1" fill="hold">
                                          <p:stCondLst>
                                            <p:cond delay="0"/>
                                          </p:stCondLst>
                                        </p:cTn>
                                        <p:tgtEl>
                                          <p:spTgt spid="1049183"/>
                                        </p:tgtEl>
                                        <p:attrNameLst>
                                          <p:attrName>style.visibility</p:attrName>
                                        </p:attrNameLst>
                                      </p:cBhvr>
                                      <p:to>
                                        <p:strVal val="visible"/>
                                      </p:to>
                                    </p:set>
                                    <p:anim calcmode="lin" valueType="num">
                                      <p:cBhvr additive="base">
                                        <p:cTn id="19" dur="750" fill="hold"/>
                                        <p:tgtEl>
                                          <p:spTgt spid="1049183"/>
                                        </p:tgtEl>
                                        <p:attrNameLst>
                                          <p:attrName>ppt_x</p:attrName>
                                        </p:attrNameLst>
                                      </p:cBhvr>
                                      <p:tavLst>
                                        <p:tav tm="0">
                                          <p:val>
                                            <p:strVal val="1+#ppt_w/2"/>
                                          </p:val>
                                        </p:tav>
                                        <p:tav tm="100000">
                                          <p:val>
                                            <p:strVal val="#ppt_x"/>
                                          </p:val>
                                        </p:tav>
                                      </p:tavLst>
                                    </p:anim>
                                    <p:anim calcmode="lin" valueType="num">
                                      <p:cBhvr additive="base">
                                        <p:cTn id="20" dur="750" fill="hold"/>
                                        <p:tgtEl>
                                          <p:spTgt spid="1049183"/>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2097325"/>
                                        </p:tgtEl>
                                        <p:attrNameLst>
                                          <p:attrName>style.visibility</p:attrName>
                                        </p:attrNameLst>
                                      </p:cBhvr>
                                      <p:to>
                                        <p:strVal val="visible"/>
                                      </p:to>
                                    </p:set>
                                    <p:anim calcmode="lin" valueType="num">
                                      <p:cBhvr additive="base">
                                        <p:cTn id="23" dur="750" fill="hold"/>
                                        <p:tgtEl>
                                          <p:spTgt spid="2097325"/>
                                        </p:tgtEl>
                                        <p:attrNameLst>
                                          <p:attrName>ppt_x</p:attrName>
                                        </p:attrNameLst>
                                      </p:cBhvr>
                                      <p:tavLst>
                                        <p:tav tm="0">
                                          <p:val>
                                            <p:strVal val="1+#ppt_w/2"/>
                                          </p:val>
                                        </p:tav>
                                        <p:tav tm="100000">
                                          <p:val>
                                            <p:strVal val="#ppt_x"/>
                                          </p:val>
                                        </p:tav>
                                      </p:tavLst>
                                    </p:anim>
                                    <p:anim calcmode="lin" valueType="num">
                                      <p:cBhvr additive="base">
                                        <p:cTn id="24" dur="750" fill="hold"/>
                                        <p:tgtEl>
                                          <p:spTgt spid="2097325"/>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097319"/>
                                        </p:tgtEl>
                                        <p:attrNameLst>
                                          <p:attrName>style.visibility</p:attrName>
                                        </p:attrNameLst>
                                      </p:cBhvr>
                                      <p:to>
                                        <p:strVal val="visible"/>
                                      </p:to>
                                    </p:set>
                                    <p:anim calcmode="lin" valueType="num">
                                      <p:cBhvr additive="base">
                                        <p:cTn id="27" dur="750" fill="hold"/>
                                        <p:tgtEl>
                                          <p:spTgt spid="2097319"/>
                                        </p:tgtEl>
                                        <p:attrNameLst>
                                          <p:attrName>ppt_x</p:attrName>
                                        </p:attrNameLst>
                                      </p:cBhvr>
                                      <p:tavLst>
                                        <p:tav tm="0">
                                          <p:val>
                                            <p:strVal val="1+#ppt_w/2"/>
                                          </p:val>
                                        </p:tav>
                                        <p:tav tm="100000">
                                          <p:val>
                                            <p:strVal val="#ppt_x"/>
                                          </p:val>
                                        </p:tav>
                                      </p:tavLst>
                                    </p:anim>
                                    <p:anim calcmode="lin" valueType="num">
                                      <p:cBhvr additive="base">
                                        <p:cTn id="28" dur="750" fill="hold"/>
                                        <p:tgtEl>
                                          <p:spTgt spid="20973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矩形 1049802"/>
          <p:cNvSpPr/>
          <p:nvPr/>
        </p:nvSpPr>
        <p:spPr>
          <a:xfrm>
            <a:off x="1031875" y="1790700"/>
            <a:ext cx="9861550" cy="398463"/>
          </a:xfrm>
          <a:prstGeom prst="rect">
            <a:avLst/>
          </a:prstGeom>
          <a:noFill/>
          <a:ln w="9525">
            <a:noFill/>
          </a:ln>
        </p:spPr>
        <p:txBody>
          <a:bodyPr lIns="91440" tIns="45720" rIns="91440" bIns="45720" anchor="t" anchorCtr="0">
            <a:spAutoFit/>
          </a:bodyPr>
          <a:p>
            <a:pPr algn="just">
              <a:buSzPct val="100000"/>
            </a:pPr>
            <a:r>
              <a:rPr lang="zh-CN" altLang="en-US" sz="2000" b="1" dirty="0">
                <a:solidFill>
                  <a:srgbClr val="2A2DA6"/>
                </a:solidFill>
                <a:latin typeface="微软雅黑" panose="020B0503020204020204" pitchFamily="34" charset="-122"/>
                <a:ea typeface="微软雅黑" panose="020B0503020204020204" pitchFamily="34" charset="-122"/>
              </a:rPr>
              <a:t>    中暑是人在较热的环境下由于身体热量不能及时散发、体温失调而引起的一种疾病。</a:t>
            </a:r>
            <a:endParaRPr lang="zh-CN" altLang="zh-CN" dirty="0">
              <a:latin typeface="Calibri" panose="020F0502020204030204" pitchFamily="34" charset="0"/>
              <a:ea typeface="宋体" panose="02010600030101010101" pitchFamily="2" charset="-122"/>
            </a:endParaRPr>
          </a:p>
        </p:txBody>
      </p:sp>
      <p:sp>
        <p:nvSpPr>
          <p:cNvPr id="69634" name="矩形 1049804"/>
          <p:cNvSpPr/>
          <p:nvPr/>
        </p:nvSpPr>
        <p:spPr>
          <a:xfrm>
            <a:off x="768350" y="390525"/>
            <a:ext cx="1714500"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pic>
        <p:nvPicPr>
          <p:cNvPr id="69635" name="图片 2097560"/>
          <p:cNvPicPr>
            <a:picLocks noChangeAspect="1"/>
          </p:cNvPicPr>
          <p:nvPr/>
        </p:nvPicPr>
        <p:blipFill>
          <a:blip r:embed="rId1"/>
          <a:stretch>
            <a:fillRect/>
          </a:stretch>
        </p:blipFill>
        <p:spPr>
          <a:xfrm>
            <a:off x="7702550" y="2189163"/>
            <a:ext cx="2708275" cy="4164012"/>
          </a:xfrm>
          <a:prstGeom prst="rect">
            <a:avLst/>
          </a:prstGeom>
          <a:noFill/>
          <a:ln w="9525">
            <a:noFill/>
          </a:ln>
        </p:spPr>
      </p:pic>
      <p:sp>
        <p:nvSpPr>
          <p:cNvPr id="69636" name="矩形 1049806"/>
          <p:cNvSpPr/>
          <p:nvPr/>
        </p:nvSpPr>
        <p:spPr>
          <a:xfrm>
            <a:off x="1270000" y="2935288"/>
            <a:ext cx="6183313" cy="2552700"/>
          </a:xfrm>
          <a:prstGeom prst="rect">
            <a:avLst/>
          </a:prstGeom>
          <a:noFill/>
          <a:ln w="9525">
            <a:noFill/>
          </a:ln>
        </p:spPr>
        <p:txBody>
          <a:bodyPr lIns="91440" tIns="45720" rIns="91440" bIns="45720" anchor="t" anchorCtr="0">
            <a:spAutoFit/>
          </a:bodyPr>
          <a:p>
            <a:pPr>
              <a:buSzPct val="100000"/>
            </a:pPr>
            <a:r>
              <a:rPr lang="en-US" altLang="zh-CN" dirty="0">
                <a:latin typeface="Calibri" panose="020F0502020204030204" pitchFamily="34" charset="0"/>
                <a:ea typeface="宋体" panose="02010600030101010101" pitchFamily="2" charset="-122"/>
              </a:rPr>
              <a:t> </a:t>
            </a:r>
            <a:r>
              <a:rPr lang="en-US" altLang="zh-CN" dirty="0">
                <a:solidFill>
                  <a:srgbClr val="FF0000"/>
                </a:solidFill>
                <a:latin typeface="Calibri" panose="020F0502020204030204" pitchFamily="34" charset="0"/>
                <a:ea typeface="宋体" panose="02010600030101010101" pitchFamily="2" charset="-122"/>
              </a:rPr>
              <a:t>▼</a:t>
            </a:r>
            <a:r>
              <a:rPr lang="zh-CN" altLang="en-US" sz="2000" b="1" dirty="0">
                <a:solidFill>
                  <a:srgbClr val="002060"/>
                </a:solidFill>
                <a:latin typeface="微软雅黑" panose="020B0503020204020204" pitchFamily="34" charset="-122"/>
                <a:ea typeface="微软雅黑" panose="020B0503020204020204" pitchFamily="34" charset="-122"/>
              </a:rPr>
              <a:t>先兆中暑的表现为头晕、头痛、恶心呕吐、眼花、耳鸣、心慌、脉搏加快等，一般先兆中暑患者有能力进行自救，在进行大量饮水、休息后一般可短时间内恢复；</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 </a:t>
            </a:r>
            <a:r>
              <a:rPr lang="en-US" altLang="zh-CN" sz="2000" dirty="0">
                <a:solidFill>
                  <a:srgbClr val="FF0000"/>
                </a:solidFill>
                <a:latin typeface="Calibri" panose="020F0502020204030204" pitchFamily="34" charset="0"/>
                <a:ea typeface="宋体" panose="02010600030101010101" pitchFamily="2" charset="-122"/>
              </a:rPr>
              <a:t>▼</a:t>
            </a:r>
            <a:r>
              <a:rPr lang="zh-CN" altLang="en-US" sz="2000" b="1" dirty="0">
                <a:solidFill>
                  <a:srgbClr val="002060"/>
                </a:solidFill>
                <a:latin typeface="微软雅黑" panose="020B0503020204020204" pitchFamily="34" charset="-122"/>
                <a:ea typeface="微软雅黑" panose="020B0503020204020204" pitchFamily="34" charset="-122"/>
              </a:rPr>
              <a:t>轻度中暑除以上症状外，体温在</a:t>
            </a:r>
            <a:r>
              <a:rPr lang="en-US" altLang="zh-CN" sz="2000" b="1" dirty="0">
                <a:solidFill>
                  <a:srgbClr val="002060"/>
                </a:solidFill>
                <a:latin typeface="微软雅黑" panose="020B0503020204020204" pitchFamily="34" charset="-122"/>
                <a:ea typeface="微软雅黑" panose="020B0503020204020204" pitchFamily="34" charset="-122"/>
              </a:rPr>
              <a:t>38 ℃</a:t>
            </a:r>
            <a:r>
              <a:rPr lang="zh-CN" altLang="en-US" sz="2000" b="1" dirty="0">
                <a:solidFill>
                  <a:srgbClr val="002060"/>
                </a:solidFill>
                <a:latin typeface="微软雅黑" panose="020B0503020204020204" pitchFamily="34" charset="-122"/>
                <a:ea typeface="微软雅黑" panose="020B0503020204020204" pitchFamily="34" charset="-122"/>
              </a:rPr>
              <a:t>以上、面色潮红，也可伴有面色苍白、恶心、呕吐等症状；</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2060"/>
                </a:solidFill>
                <a:latin typeface="微软雅黑" panose="020B0503020204020204" pitchFamily="34" charset="-122"/>
                <a:ea typeface="微软雅黑" panose="020B0503020204020204" pitchFamily="34" charset="-122"/>
              </a:rPr>
              <a:t> </a:t>
            </a:r>
            <a:r>
              <a:rPr lang="en-US" altLang="zh-CN" sz="2000" dirty="0">
                <a:solidFill>
                  <a:srgbClr val="FF0000"/>
                </a:solidFill>
                <a:latin typeface="Calibri" panose="020F0502020204030204" pitchFamily="34" charset="0"/>
                <a:ea typeface="宋体" panose="02010600030101010101" pitchFamily="2" charset="-122"/>
              </a:rPr>
              <a:t>▼</a:t>
            </a:r>
            <a:r>
              <a:rPr lang="zh-CN" altLang="en-US" sz="2000" b="1" dirty="0">
                <a:solidFill>
                  <a:srgbClr val="002060"/>
                </a:solidFill>
                <a:latin typeface="微软雅黑" panose="020B0503020204020204" pitchFamily="34" charset="-122"/>
                <a:ea typeface="微软雅黑" panose="020B0503020204020204" pitchFamily="34" charset="-122"/>
              </a:rPr>
              <a:t>重症中暑除轻度中暑表现外，还有热痉挛、腹痛、高热昏厥、昏迷、虚脱或休克现象。</a:t>
            </a:r>
            <a:endParaRPr lang="zh-CN" altLang="zh-CN" dirty="0">
              <a:latin typeface="Calibri" panose="020F0502020204030204" pitchFamily="34" charset="0"/>
              <a:ea typeface="宋体" panose="02010600030101010101" pitchFamily="2" charset="-122"/>
            </a:endParaRPr>
          </a:p>
        </p:txBody>
      </p:sp>
      <p:sp>
        <p:nvSpPr>
          <p:cNvPr id="1049809" name="矩形 1049808"/>
          <p:cNvSpPr/>
          <p:nvPr/>
        </p:nvSpPr>
        <p:spPr>
          <a:xfrm>
            <a:off x="768350" y="1062038"/>
            <a:ext cx="4987925"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3</a:t>
            </a:r>
            <a:r>
              <a:rPr lang="zh-CN" altLang="en-US"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、中暑的预防急救知识</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809"/>
                                        </p:tgtEl>
                                        <p:attrNameLst>
                                          <p:attrName>style.visibility</p:attrName>
                                        </p:attrNameLst>
                                      </p:cBhvr>
                                      <p:to>
                                        <p:strVal val="visible"/>
                                      </p:to>
                                    </p:set>
                                    <p:anim calcmode="lin" valueType="num">
                                      <p:cBhvr additive="base">
                                        <p:cTn id="7" dur="750" fill="hold"/>
                                        <p:tgtEl>
                                          <p:spTgt spid="1049809"/>
                                        </p:tgtEl>
                                        <p:attrNameLst>
                                          <p:attrName>ppt_x</p:attrName>
                                        </p:attrNameLst>
                                      </p:cBhvr>
                                      <p:tavLst>
                                        <p:tav tm="0">
                                          <p:val>
                                            <p:strVal val="0-#ppt_w/2"/>
                                          </p:val>
                                        </p:tav>
                                        <p:tav tm="100000">
                                          <p:val>
                                            <p:strVal val="#ppt_x"/>
                                          </p:val>
                                        </p:tav>
                                      </p:tavLst>
                                    </p:anim>
                                    <p:anim calcmode="lin" valueType="num">
                                      <p:cBhvr additive="base">
                                        <p:cTn id="8" dur="750" fill="hold"/>
                                        <p:tgtEl>
                                          <p:spTgt spid="10498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矩形 1049810"/>
          <p:cNvSpPr/>
          <p:nvPr/>
        </p:nvSpPr>
        <p:spPr>
          <a:xfrm>
            <a:off x="808038" y="403225"/>
            <a:ext cx="1714500" cy="522288"/>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0658" name="矩形 1049812"/>
          <p:cNvSpPr/>
          <p:nvPr/>
        </p:nvSpPr>
        <p:spPr>
          <a:xfrm>
            <a:off x="1027113" y="1111250"/>
            <a:ext cx="3786187"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3</a:t>
            </a:r>
            <a:r>
              <a:rPr lang="zh-CN" altLang="en-US" sz="2400" b="1" dirty="0">
                <a:solidFill>
                  <a:srgbClr val="404040"/>
                </a:solidFill>
                <a:latin typeface="微软雅黑" panose="020B0503020204020204" pitchFamily="34" charset="-122"/>
                <a:ea typeface="微软雅黑" panose="020B0503020204020204" pitchFamily="34" charset="-122"/>
              </a:rPr>
              <a:t>、中暑的预防急救知识</a:t>
            </a:r>
            <a:endParaRPr lang="zh-CN" altLang="zh-CN" dirty="0">
              <a:latin typeface="Calibri" panose="020F0502020204030204" pitchFamily="34" charset="0"/>
              <a:ea typeface="宋体" panose="02010600030101010101" pitchFamily="2" charset="-122"/>
            </a:endParaRPr>
          </a:p>
        </p:txBody>
      </p:sp>
      <p:sp>
        <p:nvSpPr>
          <p:cNvPr id="70659" name="矩形 1049814"/>
          <p:cNvSpPr/>
          <p:nvPr/>
        </p:nvSpPr>
        <p:spPr>
          <a:xfrm>
            <a:off x="1230313" y="1571625"/>
            <a:ext cx="2857500" cy="460375"/>
          </a:xfrm>
          <a:prstGeom prst="rect">
            <a:avLst/>
          </a:prstGeom>
          <a:noFill/>
          <a:ln w="9525">
            <a:noFill/>
          </a:ln>
        </p:spPr>
        <p:txBody>
          <a:bodyPr lIns="91440" tIns="45720" rIns="91440" bIns="45720" anchor="t" anchorCtr="0">
            <a:spAutoFit/>
          </a:bodyPr>
          <a:p>
            <a:pPr>
              <a:buSzPct val="100000"/>
            </a:pPr>
            <a:r>
              <a:rPr lang="zh-CN" altLang="en-US" sz="2400" b="1" dirty="0">
                <a:solidFill>
                  <a:srgbClr val="00B050"/>
                </a:solidFill>
                <a:latin typeface="微软雅黑" panose="020B0503020204020204" pitchFamily="34" charset="-122"/>
                <a:ea typeface="微软雅黑" panose="020B0503020204020204" pitchFamily="34" charset="-122"/>
              </a:rPr>
              <a:t>如何防止中暑呢？</a:t>
            </a:r>
            <a:endParaRPr lang="zh-CN" altLang="zh-CN" dirty="0">
              <a:latin typeface="Calibri" panose="020F0502020204030204" pitchFamily="34" charset="0"/>
              <a:ea typeface="宋体" panose="02010600030101010101" pitchFamily="2" charset="-122"/>
            </a:endParaRPr>
          </a:p>
        </p:txBody>
      </p:sp>
      <p:sp>
        <p:nvSpPr>
          <p:cNvPr id="70660" name="矩形 1049816"/>
          <p:cNvSpPr/>
          <p:nvPr/>
        </p:nvSpPr>
        <p:spPr>
          <a:xfrm>
            <a:off x="1230313" y="2238375"/>
            <a:ext cx="5656262" cy="1938338"/>
          </a:xfrm>
          <a:prstGeom prst="rect">
            <a:avLst/>
          </a:prstGeom>
          <a:noFill/>
          <a:ln w="9525">
            <a:noFill/>
          </a:ln>
        </p:spPr>
        <p:txBody>
          <a:bodyPr lIns="91440" tIns="45720" rIns="91440" bIns="45720" anchor="t" anchorCtr="0">
            <a:spAutoFit/>
          </a:bodyPr>
          <a:p>
            <a:r>
              <a:rPr lang="zh-CN" altLang="en-US" sz="2000" b="1" dirty="0">
                <a:solidFill>
                  <a:srgbClr val="00B050"/>
                </a:solidFill>
                <a:latin typeface="微软雅黑" panose="020B0503020204020204" pitchFamily="34" charset="-122"/>
                <a:ea typeface="微软雅黑" panose="020B0503020204020204" pitchFamily="34" charset="-122"/>
              </a:rPr>
              <a:t>◆</a:t>
            </a:r>
            <a:r>
              <a:rPr lang="en-US" altLang="zh-CN" sz="2000" b="1" dirty="0">
                <a:solidFill>
                  <a:srgbClr val="403152"/>
                </a:solidFill>
                <a:latin typeface="微软雅黑" panose="020B0503020204020204" pitchFamily="34" charset="-122"/>
                <a:ea typeface="微软雅黑" panose="020B0503020204020204" pitchFamily="34" charset="-122"/>
              </a:rPr>
              <a:t>充足的睡眠养足精神</a:t>
            </a:r>
            <a:endParaRPr lang="zh-CN" altLang="zh-CN" dirty="0">
              <a:latin typeface="Calibri" panose="020F0502020204030204" pitchFamily="34" charset="0"/>
              <a:ea typeface="宋体" panose="02010600030101010101" pitchFamily="2" charset="-122"/>
            </a:endParaRPr>
          </a:p>
          <a:p>
            <a:r>
              <a:rPr lang="zh-CN" altLang="en-US" sz="2000" b="1" dirty="0">
                <a:solidFill>
                  <a:srgbClr val="7030A0"/>
                </a:solidFill>
                <a:latin typeface="微软雅黑" panose="020B0503020204020204" pitchFamily="34" charset="-122"/>
                <a:ea typeface="微软雅黑" panose="020B0503020204020204" pitchFamily="34" charset="-122"/>
              </a:rPr>
              <a:t>夏季昼长夜短，保证充足的睡眠是增强人体调节能力，防止中暑的最有效措施；</a:t>
            </a:r>
            <a:endParaRPr lang="zh-CN" altLang="zh-CN" dirty="0">
              <a:latin typeface="Calibri" panose="020F0502020204030204" pitchFamily="34" charset="0"/>
              <a:ea typeface="宋体" panose="02010600030101010101" pitchFamily="2" charset="-122"/>
            </a:endParaRPr>
          </a:p>
          <a:p>
            <a:r>
              <a:rPr lang="zh-CN" altLang="en-US" sz="2000" b="1" dirty="0">
                <a:solidFill>
                  <a:srgbClr val="00B050"/>
                </a:solidFill>
                <a:latin typeface="微软雅黑" panose="020B0503020204020204" pitchFamily="34" charset="-122"/>
                <a:ea typeface="微软雅黑" panose="020B0503020204020204" pitchFamily="34" charset="-122"/>
              </a:rPr>
              <a:t>◆</a:t>
            </a:r>
            <a:r>
              <a:rPr lang="en-US" altLang="zh-CN" sz="2000" b="1" dirty="0">
                <a:solidFill>
                  <a:srgbClr val="403152"/>
                </a:solidFill>
                <a:latin typeface="微软雅黑" panose="020B0503020204020204" pitchFamily="34" charset="-122"/>
                <a:ea typeface="微软雅黑" panose="020B0503020204020204" pitchFamily="34" charset="-122"/>
              </a:rPr>
              <a:t>适当饮水补充水分</a:t>
            </a:r>
            <a:endParaRPr lang="zh-CN" altLang="zh-CN" dirty="0">
              <a:latin typeface="Calibri" panose="020F0502020204030204" pitchFamily="34" charset="0"/>
              <a:ea typeface="宋体" panose="02010600030101010101" pitchFamily="2" charset="-122"/>
            </a:endParaRPr>
          </a:p>
          <a:p>
            <a:r>
              <a:rPr lang="zh-CN" altLang="en-US" sz="2000" b="1" dirty="0">
                <a:solidFill>
                  <a:srgbClr val="7030A0"/>
                </a:solidFill>
                <a:latin typeface="微软雅黑" panose="020B0503020204020204" pitchFamily="34" charset="-122"/>
                <a:ea typeface="微软雅黑" panose="020B0503020204020204" pitchFamily="34" charset="-122"/>
              </a:rPr>
              <a:t>高温酷暑的夏天，不论运动量大小都要及时补充水分，不要等口渴时才饮水；</a:t>
            </a:r>
            <a:endParaRPr lang="zh-CN" altLang="zh-CN" dirty="0">
              <a:latin typeface="Calibri" panose="020F0502020204030204" pitchFamily="34" charset="0"/>
              <a:ea typeface="宋体" panose="02010600030101010101" pitchFamily="2" charset="-122"/>
            </a:endParaRPr>
          </a:p>
        </p:txBody>
      </p:sp>
      <p:pic>
        <p:nvPicPr>
          <p:cNvPr id="70661" name="图片 2097562"/>
          <p:cNvPicPr>
            <a:picLocks noChangeAspect="1"/>
          </p:cNvPicPr>
          <p:nvPr/>
        </p:nvPicPr>
        <p:blipFill>
          <a:blip r:embed="rId1"/>
          <a:stretch>
            <a:fillRect/>
          </a:stretch>
        </p:blipFill>
        <p:spPr>
          <a:xfrm>
            <a:off x="6453188" y="1571625"/>
            <a:ext cx="3943350" cy="3152775"/>
          </a:xfrm>
          <a:prstGeom prst="rect">
            <a:avLst/>
          </a:prstGeom>
          <a:noFill/>
          <a:ln w="9525">
            <a:noFill/>
          </a:ln>
        </p:spPr>
      </p:pic>
      <p:sp>
        <p:nvSpPr>
          <p:cNvPr id="70662" name="矩形 1049818"/>
          <p:cNvSpPr/>
          <p:nvPr/>
        </p:nvSpPr>
        <p:spPr>
          <a:xfrm>
            <a:off x="1230313" y="4724400"/>
            <a:ext cx="8866187" cy="1322388"/>
          </a:xfrm>
          <a:prstGeom prst="rect">
            <a:avLst/>
          </a:prstGeom>
          <a:noFill/>
          <a:ln w="9525">
            <a:noFill/>
          </a:ln>
        </p:spPr>
        <p:txBody>
          <a:bodyPr lIns="91440" tIns="45720" rIns="91440" bIns="45720" anchor="t" anchorCtr="0">
            <a:spAutoFit/>
          </a:bodyPr>
          <a:p>
            <a:r>
              <a:rPr lang="zh-CN" altLang="en-US" sz="2000" b="1" dirty="0">
                <a:solidFill>
                  <a:srgbClr val="00B050"/>
                </a:solidFill>
                <a:latin typeface="微软雅黑" panose="020B0503020204020204" pitchFamily="34" charset="-122"/>
                <a:ea typeface="微软雅黑" panose="020B0503020204020204" pitchFamily="34" charset="-122"/>
              </a:rPr>
              <a:t>◆</a:t>
            </a:r>
            <a:r>
              <a:rPr lang="en-US" altLang="zh-CN" sz="2000" b="1" dirty="0">
                <a:solidFill>
                  <a:srgbClr val="403152"/>
                </a:solidFill>
                <a:latin typeface="微软雅黑" panose="020B0503020204020204" pitchFamily="34" charset="-122"/>
                <a:ea typeface="微软雅黑" panose="020B0503020204020204" pitchFamily="34" charset="-122"/>
              </a:rPr>
              <a:t>补充盐分</a:t>
            </a:r>
            <a:endParaRPr lang="zh-CN" altLang="zh-CN" dirty="0">
              <a:latin typeface="Calibri" panose="020F0502020204030204" pitchFamily="34" charset="0"/>
              <a:ea typeface="宋体" panose="02010600030101010101" pitchFamily="2" charset="-122"/>
            </a:endParaRPr>
          </a:p>
          <a:p>
            <a:r>
              <a:rPr lang="zh-CN" altLang="en-US" sz="2000" b="1" dirty="0">
                <a:solidFill>
                  <a:srgbClr val="7030A0"/>
                </a:solidFill>
                <a:latin typeface="微软雅黑" panose="020B0503020204020204" pitchFamily="34" charset="-122"/>
                <a:ea typeface="微软雅黑" panose="020B0503020204020204" pitchFamily="34" charset="-122"/>
              </a:rPr>
              <a:t>夏季户外作业时，由于汗液的大量排出，可以适当增加盐分的摄入量；</a:t>
            </a:r>
            <a:endParaRPr lang="zh-CN" altLang="zh-CN" dirty="0">
              <a:latin typeface="Calibri" panose="020F0502020204030204" pitchFamily="34" charset="0"/>
              <a:ea typeface="宋体" panose="02010600030101010101" pitchFamily="2" charset="-122"/>
            </a:endParaRPr>
          </a:p>
          <a:p>
            <a:r>
              <a:rPr lang="zh-CN" altLang="en-US" sz="2000" b="1" dirty="0">
                <a:solidFill>
                  <a:srgbClr val="00B050"/>
                </a:solidFill>
                <a:latin typeface="微软雅黑" panose="020B0503020204020204" pitchFamily="34" charset="-122"/>
                <a:ea typeface="微软雅黑" panose="020B0503020204020204" pitchFamily="34" charset="-122"/>
              </a:rPr>
              <a:t>◆</a:t>
            </a:r>
            <a:r>
              <a:rPr lang="en-US" altLang="zh-CN" sz="2000" b="1" dirty="0">
                <a:solidFill>
                  <a:srgbClr val="403152"/>
                </a:solidFill>
                <a:latin typeface="微软雅黑" panose="020B0503020204020204" pitchFamily="34" charset="-122"/>
                <a:ea typeface="微软雅黑" panose="020B0503020204020204" pitchFamily="34" charset="-122"/>
              </a:rPr>
              <a:t>合理安排劳动时间</a:t>
            </a:r>
            <a:endParaRPr lang="zh-CN" altLang="zh-CN" dirty="0">
              <a:latin typeface="Calibri" panose="020F0502020204030204" pitchFamily="34" charset="0"/>
              <a:ea typeface="宋体" panose="02010600030101010101" pitchFamily="2" charset="-122"/>
            </a:endParaRPr>
          </a:p>
          <a:p>
            <a:r>
              <a:rPr lang="zh-CN" altLang="en-US" sz="2000" b="1" dirty="0">
                <a:solidFill>
                  <a:srgbClr val="7030A0"/>
                </a:solidFill>
                <a:latin typeface="微软雅黑" panose="020B0503020204020204" pitchFamily="34" charset="-122"/>
                <a:ea typeface="微软雅黑" panose="020B0503020204020204" pitchFamily="34" charset="-122"/>
              </a:rPr>
              <a:t>合理安排劳动时间，尽量避开正午时间户外作业。</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矩形 1049820"/>
          <p:cNvSpPr/>
          <p:nvPr/>
        </p:nvSpPr>
        <p:spPr>
          <a:xfrm>
            <a:off x="3381375" y="1760538"/>
            <a:ext cx="5429250" cy="400050"/>
          </a:xfrm>
          <a:prstGeom prst="rect">
            <a:avLst/>
          </a:prstGeom>
          <a:noFill/>
          <a:ln w="9525">
            <a:noFill/>
          </a:ln>
        </p:spPr>
        <p:txBody>
          <a:bodyPr lIns="91440" tIns="45720" rIns="91440" bIns="45720" anchor="t" anchorCtr="0">
            <a:spAutoFit/>
          </a:bodyPr>
          <a:p>
            <a:pPr algn="just">
              <a:buSzPct val="100000"/>
            </a:pPr>
            <a:r>
              <a:rPr lang="zh-CN" altLang="en-US" sz="2000" b="1" dirty="0">
                <a:solidFill>
                  <a:srgbClr val="2A2DA6"/>
                </a:solidFill>
                <a:latin typeface="微软雅黑" panose="020B0503020204020204" pitchFamily="34" charset="-122"/>
                <a:ea typeface="微软雅黑" panose="020B0503020204020204" pitchFamily="34" charset="-122"/>
              </a:rPr>
              <a:t>一旦发生中暑，应立即采取如下措施：</a:t>
            </a:r>
            <a:endParaRPr lang="zh-CN" altLang="zh-CN" dirty="0">
              <a:latin typeface="Calibri" panose="020F0502020204030204" pitchFamily="34" charset="0"/>
              <a:ea typeface="宋体" panose="02010600030101010101" pitchFamily="2" charset="-122"/>
            </a:endParaRPr>
          </a:p>
        </p:txBody>
      </p:sp>
      <p:sp>
        <p:nvSpPr>
          <p:cNvPr id="71682" name="矩形 1049822"/>
          <p:cNvSpPr/>
          <p:nvPr/>
        </p:nvSpPr>
        <p:spPr>
          <a:xfrm>
            <a:off x="2152650" y="2432050"/>
            <a:ext cx="8789988" cy="1320800"/>
          </a:xfrm>
          <a:prstGeom prst="rect">
            <a:avLst/>
          </a:prstGeom>
          <a:noFill/>
          <a:ln w="9525">
            <a:noFill/>
          </a:ln>
        </p:spPr>
        <p:txBody>
          <a:bodyPr lIns="91440" tIns="45720" rIns="91440" bIns="45720" anchor="t" anchorCtr="0">
            <a:spAutoFit/>
          </a:bodyPr>
          <a:p>
            <a:pPr>
              <a:buSzPct val="100000"/>
            </a:pPr>
            <a:r>
              <a:rPr lang="en-US" altLang="zh-CN" sz="2000" b="1" dirty="0">
                <a:solidFill>
                  <a:srgbClr val="0000FF"/>
                </a:solidFill>
                <a:latin typeface="微软雅黑" panose="020B0503020204020204" pitchFamily="34" charset="-122"/>
                <a:ea typeface="微软雅黑" panose="020B0503020204020204" pitchFamily="34" charset="-122"/>
              </a:rPr>
              <a:t>1</a:t>
            </a:r>
            <a:r>
              <a:rPr lang="zh-CN" altLang="en-US" sz="2000" b="1" dirty="0">
                <a:solidFill>
                  <a:srgbClr val="0000FF"/>
                </a:solidFill>
                <a:latin typeface="微软雅黑" panose="020B0503020204020204" pitchFamily="34" charset="-122"/>
                <a:ea typeface="微软雅黑" panose="020B0503020204020204" pitchFamily="34" charset="-122"/>
              </a:rPr>
              <a:t>．迅速将患者移到阴凉通风处仰卧休息，解开患者的衣扣、腰带。</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00FF"/>
                </a:solidFill>
                <a:latin typeface="微软雅黑" panose="020B0503020204020204" pitchFamily="34" charset="-122"/>
                <a:ea typeface="微软雅黑" panose="020B0503020204020204" pitchFamily="34" charset="-122"/>
              </a:rPr>
              <a:t>2</a:t>
            </a:r>
            <a:r>
              <a:rPr lang="zh-CN" altLang="en-US" sz="2000" b="1" dirty="0">
                <a:solidFill>
                  <a:srgbClr val="0000FF"/>
                </a:solidFill>
                <a:latin typeface="微软雅黑" panose="020B0503020204020204" pitchFamily="34" charset="-122"/>
                <a:ea typeface="微软雅黑" panose="020B0503020204020204" pitchFamily="34" charset="-122"/>
              </a:rPr>
              <a:t>．能喝水时马上喝凉开水、淡盐水或糖水。</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00FF"/>
                </a:solidFill>
                <a:latin typeface="微软雅黑" panose="020B0503020204020204" pitchFamily="34" charset="-122"/>
                <a:ea typeface="微软雅黑" panose="020B0503020204020204" pitchFamily="34" charset="-122"/>
              </a:rPr>
              <a:t>3</a:t>
            </a:r>
            <a:r>
              <a:rPr lang="zh-CN" altLang="en-US" sz="2000" b="1" dirty="0">
                <a:solidFill>
                  <a:srgbClr val="0000FF"/>
                </a:solidFill>
                <a:latin typeface="微软雅黑" panose="020B0503020204020204" pitchFamily="34" charset="-122"/>
                <a:ea typeface="微软雅黑" panose="020B0503020204020204" pitchFamily="34" charset="-122"/>
              </a:rPr>
              <a:t>．用冷湿毛巾包敷病人的头部和胸部，不断给其扇风、吹凉。</a:t>
            </a:r>
            <a:endParaRPr lang="zh-CN" altLang="zh-CN" dirty="0">
              <a:latin typeface="Calibri" panose="020F0502020204030204" pitchFamily="34" charset="0"/>
              <a:ea typeface="宋体" panose="02010600030101010101" pitchFamily="2" charset="-122"/>
            </a:endParaRPr>
          </a:p>
          <a:p>
            <a:pPr>
              <a:buSzPct val="100000"/>
            </a:pPr>
            <a:r>
              <a:rPr lang="en-US" altLang="zh-CN" sz="2000" b="1" dirty="0">
                <a:solidFill>
                  <a:srgbClr val="0000FF"/>
                </a:solidFill>
                <a:latin typeface="微软雅黑" panose="020B0503020204020204" pitchFamily="34" charset="-122"/>
                <a:ea typeface="微软雅黑" panose="020B0503020204020204" pitchFamily="34" charset="-122"/>
              </a:rPr>
              <a:t>4</a:t>
            </a:r>
            <a:r>
              <a:rPr lang="zh-CN" altLang="en-US" sz="2000" b="1" dirty="0">
                <a:solidFill>
                  <a:srgbClr val="0000FF"/>
                </a:solidFill>
                <a:latin typeface="微软雅黑" panose="020B0503020204020204" pitchFamily="34" charset="-122"/>
                <a:ea typeface="微软雅黑" panose="020B0503020204020204" pitchFamily="34" charset="-122"/>
              </a:rPr>
              <a:t>．病人昏迷不醒、高热时应迅速送往医院治疗。</a:t>
            </a:r>
            <a:endParaRPr lang="zh-CN" altLang="zh-CN" dirty="0">
              <a:latin typeface="Calibri" panose="020F0502020204030204" pitchFamily="34" charset="0"/>
              <a:ea typeface="宋体" panose="02010600030101010101" pitchFamily="2" charset="-122"/>
            </a:endParaRPr>
          </a:p>
        </p:txBody>
      </p:sp>
      <p:sp>
        <p:nvSpPr>
          <p:cNvPr id="71683" name="左大括号 1049824"/>
          <p:cNvSpPr/>
          <p:nvPr/>
        </p:nvSpPr>
        <p:spPr>
          <a:xfrm>
            <a:off x="1965325" y="2271713"/>
            <a:ext cx="71438" cy="1643062"/>
          </a:xfrm>
          <a:prstGeom prst="leftBrace">
            <a:avLst>
              <a:gd name="adj1" fmla="val 59416"/>
              <a:gd name="adj2" fmla="val 50000"/>
            </a:avLst>
          </a:prstGeom>
          <a:solidFill>
            <a:srgbClr val="FFFF00"/>
          </a:solidFill>
          <a:ln w="9525" cap="flat" cmpd="sng">
            <a:solidFill>
              <a:srgbClr val="000000"/>
            </a:solidFill>
            <a:prstDash val="solid"/>
            <a:round/>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71684" name="矩形 1049826"/>
          <p:cNvSpPr/>
          <p:nvPr/>
        </p:nvSpPr>
        <p:spPr>
          <a:xfrm>
            <a:off x="676275" y="423863"/>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1685" name="矩形 1049828"/>
          <p:cNvSpPr/>
          <p:nvPr/>
        </p:nvSpPr>
        <p:spPr>
          <a:xfrm>
            <a:off x="434975" y="1182688"/>
            <a:ext cx="3714750"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3</a:t>
            </a:r>
            <a:r>
              <a:rPr lang="zh-CN" altLang="en-US" sz="2400" b="1" dirty="0">
                <a:solidFill>
                  <a:srgbClr val="404040"/>
                </a:solidFill>
                <a:latin typeface="微软雅黑" panose="020B0503020204020204" pitchFamily="34" charset="-122"/>
                <a:ea typeface="微软雅黑" panose="020B0503020204020204" pitchFamily="34" charset="-122"/>
              </a:rPr>
              <a:t>、中暑的预防急救知识</a:t>
            </a:r>
            <a:endParaRPr lang="zh-CN" altLang="zh-CN" dirty="0">
              <a:latin typeface="Calibri" panose="020F0502020204030204" pitchFamily="34" charset="0"/>
              <a:ea typeface="宋体" panose="02010600030101010101" pitchFamily="2" charset="-122"/>
            </a:endParaRPr>
          </a:p>
        </p:txBody>
      </p:sp>
      <p:sp>
        <p:nvSpPr>
          <p:cNvPr id="71686" name="矩形 1049830"/>
          <p:cNvSpPr/>
          <p:nvPr/>
        </p:nvSpPr>
        <p:spPr>
          <a:xfrm>
            <a:off x="1706563" y="4654550"/>
            <a:ext cx="9386887" cy="644525"/>
          </a:xfrm>
          <a:prstGeom prst="rect">
            <a:avLst/>
          </a:prstGeom>
          <a:noFill/>
          <a:ln w="9525">
            <a:noFill/>
          </a:ln>
        </p:spPr>
        <p:txBody>
          <a:bodyPr lIns="91440" tIns="45720" rIns="91440" bIns="45720" anchor="t" anchorCtr="0">
            <a:spAutoFit/>
          </a:bodyPr>
          <a:p>
            <a:pPr>
              <a:buSzPct val="100000"/>
            </a:pPr>
            <a:r>
              <a:rPr lang="zh-CN" altLang="en-US" b="1" dirty="0">
                <a:solidFill>
                  <a:srgbClr val="FF0000"/>
                </a:solidFill>
                <a:latin typeface="微软雅黑" panose="020B0503020204020204" pitchFamily="34" charset="-122"/>
                <a:ea typeface="微软雅黑" panose="020B0503020204020204" pitchFamily="34" charset="-122"/>
              </a:rPr>
              <a:t>在感觉到头晕、眼花、耳鸣、心慌、恶心等先兆中暑症状时，一定要引起足够的重视，采取大量饮水、服用人丹、到阴凉处休息的方式，切勿任其发展导致中暑情况加重。</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矩形 1049832"/>
          <p:cNvSpPr/>
          <p:nvPr/>
        </p:nvSpPr>
        <p:spPr>
          <a:xfrm>
            <a:off x="996950" y="2135188"/>
            <a:ext cx="8566150" cy="1322387"/>
          </a:xfrm>
          <a:prstGeom prst="rect">
            <a:avLst/>
          </a:prstGeom>
          <a:noFill/>
          <a:ln w="9525">
            <a:noFill/>
          </a:ln>
        </p:spPr>
        <p:txBody>
          <a:bodyPr lIns="91440" tIns="45720" rIns="91440" bIns="45720" anchor="t" anchorCtr="0">
            <a:spAutoFit/>
          </a:bodyPr>
          <a:p>
            <a:pPr>
              <a:buSzPct val="100000"/>
            </a:pPr>
            <a:r>
              <a:rPr lang="zh-CN" altLang="en-US" sz="2000" b="1" dirty="0">
                <a:solidFill>
                  <a:srgbClr val="00B0F0"/>
                </a:solidFill>
                <a:latin typeface="微软雅黑" panose="020B0503020204020204" pitchFamily="34" charset="-122"/>
                <a:ea typeface="微软雅黑" panose="020B0503020204020204" pitchFamily="34" charset="-122"/>
              </a:rPr>
              <a:t>◆</a:t>
            </a:r>
            <a:r>
              <a:rPr lang="en-US" altLang="zh-CN" sz="2000" b="1" dirty="0">
                <a:solidFill>
                  <a:srgbClr val="002060"/>
                </a:solidFill>
                <a:latin typeface="微软雅黑" panose="020B0503020204020204" pitchFamily="34" charset="-122"/>
                <a:ea typeface="微软雅黑" panose="020B0503020204020204" pitchFamily="34" charset="-122"/>
              </a:rPr>
              <a:t>雷电的受害者绝大部分是在户外受到袭击，所以雷雨天气应尽量留在室内，并关好门窗；室外工作的人员应躲入建筑物内。</a:t>
            </a:r>
            <a:endParaRPr lang="zh-CN" altLang="zh-CN" dirty="0">
              <a:latin typeface="Calibri" panose="020F0502020204030204" pitchFamily="34" charset="0"/>
              <a:ea typeface="宋体" panose="02010600030101010101" pitchFamily="2" charset="-122"/>
            </a:endParaRPr>
          </a:p>
          <a:p>
            <a:pPr>
              <a:buSzPct val="100000"/>
            </a:pPr>
            <a:endParaRPr lang="en-US" altLang="zh-CN" sz="2000" b="1" dirty="0">
              <a:solidFill>
                <a:srgbClr val="002060"/>
              </a:solidFill>
              <a:latin typeface="微软雅黑" panose="020B0503020204020204" pitchFamily="34" charset="-122"/>
              <a:ea typeface="微软雅黑" panose="020B0503020204020204" pitchFamily="34" charset="-122"/>
            </a:endParaRPr>
          </a:p>
          <a:p>
            <a:pPr>
              <a:buSzPct val="100000"/>
            </a:pPr>
            <a:r>
              <a:rPr lang="zh-CN" altLang="en-US" sz="2000" b="1" dirty="0">
                <a:solidFill>
                  <a:srgbClr val="00B0F0"/>
                </a:solidFill>
                <a:latin typeface="微软雅黑" panose="020B0503020204020204" pitchFamily="34" charset="-122"/>
                <a:ea typeface="微软雅黑" panose="020B0503020204020204" pitchFamily="34" charset="-122"/>
              </a:rPr>
              <a:t>◆</a:t>
            </a:r>
            <a:r>
              <a:rPr lang="zh-CN" altLang="en-US" sz="2000" b="1" dirty="0">
                <a:solidFill>
                  <a:srgbClr val="002060"/>
                </a:solidFill>
                <a:latin typeface="微软雅黑" panose="020B0503020204020204" pitchFamily="34" charset="-122"/>
                <a:ea typeface="微软雅黑" panose="020B0503020204020204" pitchFamily="34" charset="-122"/>
              </a:rPr>
              <a:t>不要停留在阳台、窗户边；</a:t>
            </a:r>
            <a:endParaRPr lang="zh-CN" altLang="zh-CN" dirty="0">
              <a:latin typeface="Calibri" panose="020F0502020204030204" pitchFamily="34" charset="0"/>
              <a:ea typeface="宋体" panose="02010600030101010101" pitchFamily="2" charset="-122"/>
            </a:endParaRPr>
          </a:p>
        </p:txBody>
      </p:sp>
      <p:sp>
        <p:nvSpPr>
          <p:cNvPr id="72706" name="矩形 1049834"/>
          <p:cNvSpPr/>
          <p:nvPr/>
        </p:nvSpPr>
        <p:spPr>
          <a:xfrm>
            <a:off x="1139825" y="4206875"/>
            <a:ext cx="5527675" cy="1322388"/>
          </a:xfrm>
          <a:prstGeom prst="rect">
            <a:avLst/>
          </a:prstGeom>
          <a:noFill/>
          <a:ln w="9525">
            <a:noFill/>
          </a:ln>
        </p:spPr>
        <p:txBody>
          <a:bodyPr lIns="91440" tIns="45720" rIns="91440" bIns="45720" anchor="t" anchorCtr="0">
            <a:spAutoFit/>
          </a:bodyPr>
          <a:p>
            <a:pPr>
              <a:buSzPct val="100000"/>
            </a:pPr>
            <a:r>
              <a:rPr lang="zh-CN" altLang="en-US" sz="2000" b="1" dirty="0">
                <a:solidFill>
                  <a:srgbClr val="00B0F0"/>
                </a:solidFill>
                <a:latin typeface="微软雅黑" panose="020B0503020204020204" pitchFamily="34" charset="-122"/>
                <a:ea typeface="微软雅黑" panose="020B0503020204020204" pitchFamily="34" charset="-122"/>
              </a:rPr>
              <a:t>◆</a:t>
            </a:r>
            <a:r>
              <a:rPr lang="en-US" altLang="zh-CN" sz="2000" b="1" dirty="0">
                <a:solidFill>
                  <a:srgbClr val="002060"/>
                </a:solidFill>
                <a:latin typeface="微软雅黑" panose="020B0503020204020204" pitchFamily="34" charset="-122"/>
                <a:ea typeface="微软雅黑" panose="020B0503020204020204" pitchFamily="34" charset="-122"/>
              </a:rPr>
              <a:t>尽量不要使用电器，最好拔掉所有电源插头；</a:t>
            </a:r>
            <a:endParaRPr lang="zh-CN" altLang="zh-CN" dirty="0">
              <a:latin typeface="Calibri" panose="020F0502020204030204" pitchFamily="34" charset="0"/>
              <a:ea typeface="宋体" panose="02010600030101010101" pitchFamily="2" charset="-122"/>
            </a:endParaRPr>
          </a:p>
          <a:p>
            <a:pPr>
              <a:buSzPct val="100000"/>
            </a:pPr>
            <a:endParaRPr lang="en-US" altLang="zh-CN" sz="2000" b="1" dirty="0">
              <a:solidFill>
                <a:srgbClr val="002060"/>
              </a:solidFill>
              <a:latin typeface="微软雅黑" panose="020B0503020204020204" pitchFamily="34" charset="-122"/>
              <a:ea typeface="微软雅黑" panose="020B0503020204020204" pitchFamily="34" charset="-122"/>
            </a:endParaRPr>
          </a:p>
          <a:p>
            <a:pPr>
              <a:buSzPct val="100000"/>
            </a:pPr>
            <a:r>
              <a:rPr lang="zh-CN" altLang="en-US" sz="2000" b="1" dirty="0">
                <a:solidFill>
                  <a:srgbClr val="00B0F0"/>
                </a:solidFill>
                <a:latin typeface="微软雅黑" panose="020B0503020204020204" pitchFamily="34" charset="-122"/>
                <a:ea typeface="微软雅黑" panose="020B0503020204020204" pitchFamily="34" charset="-122"/>
              </a:rPr>
              <a:t>◆</a:t>
            </a:r>
            <a:r>
              <a:rPr lang="zh-CN" altLang="en-US" sz="2000" b="1" dirty="0">
                <a:solidFill>
                  <a:srgbClr val="002060"/>
                </a:solidFill>
                <a:latin typeface="微软雅黑" panose="020B0503020204020204" pitchFamily="34" charset="-122"/>
                <a:ea typeface="微软雅黑" panose="020B0503020204020204" pitchFamily="34" charset="-122"/>
              </a:rPr>
              <a:t>不宜进行带金属的设备和通讯、通电线路的安装。</a:t>
            </a:r>
            <a:endParaRPr lang="zh-CN" altLang="zh-CN" dirty="0">
              <a:latin typeface="Calibri" panose="020F0502020204030204" pitchFamily="34" charset="0"/>
              <a:ea typeface="宋体" panose="02010600030101010101" pitchFamily="2" charset="-122"/>
            </a:endParaRPr>
          </a:p>
        </p:txBody>
      </p:sp>
      <p:sp>
        <p:nvSpPr>
          <p:cNvPr id="72707" name="矩形 1049836"/>
          <p:cNvSpPr/>
          <p:nvPr/>
        </p:nvSpPr>
        <p:spPr>
          <a:xfrm>
            <a:off x="847725" y="477838"/>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2708" name="矩形 1049838"/>
          <p:cNvSpPr/>
          <p:nvPr/>
        </p:nvSpPr>
        <p:spPr>
          <a:xfrm>
            <a:off x="847725" y="1254125"/>
            <a:ext cx="3357563"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4</a:t>
            </a:r>
            <a:r>
              <a:rPr lang="zh-CN" altLang="en-US" sz="2400" b="1" dirty="0">
                <a:solidFill>
                  <a:srgbClr val="404040"/>
                </a:solidFill>
                <a:latin typeface="微软雅黑" panose="020B0503020204020204" pitchFamily="34" charset="-122"/>
                <a:ea typeface="微软雅黑" panose="020B0503020204020204" pitchFamily="34" charset="-122"/>
              </a:rPr>
              <a:t>、雷雨天气应急知识</a:t>
            </a:r>
            <a:endParaRPr lang="zh-CN" altLang="zh-CN" dirty="0">
              <a:latin typeface="Calibri" panose="020F0502020204030204" pitchFamily="34" charset="0"/>
              <a:ea typeface="宋体" panose="02010600030101010101" pitchFamily="2" charset="-122"/>
            </a:endParaRPr>
          </a:p>
        </p:txBody>
      </p:sp>
      <p:pic>
        <p:nvPicPr>
          <p:cNvPr id="72709" name="图片 2097564"/>
          <p:cNvPicPr>
            <a:picLocks noChangeAspect="1"/>
          </p:cNvPicPr>
          <p:nvPr/>
        </p:nvPicPr>
        <p:blipFill>
          <a:blip r:embed="rId1"/>
          <a:stretch>
            <a:fillRect/>
          </a:stretch>
        </p:blipFill>
        <p:spPr>
          <a:xfrm>
            <a:off x="7483475" y="2678113"/>
            <a:ext cx="2543175" cy="3343275"/>
          </a:xfrm>
          <a:prstGeom prst="rect">
            <a:avLst/>
          </a:prstGeom>
          <a:noFill/>
          <a:ln w="9525">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流程图: 联系 1049840"/>
          <p:cNvSpPr/>
          <p:nvPr/>
        </p:nvSpPr>
        <p:spPr>
          <a:xfrm>
            <a:off x="1881188" y="2428875"/>
            <a:ext cx="2714625" cy="3071813"/>
          </a:xfrm>
          <a:prstGeom prst="flowChartConnector">
            <a:avLst/>
          </a:prstGeom>
          <a:solidFill>
            <a:srgbClr val="FFFFFF"/>
          </a:solidFill>
          <a:ln w="25400" cap="flat" cmpd="sng">
            <a:solidFill>
              <a:srgbClr val="4BACC6"/>
            </a:solidFill>
            <a:prstDash val="solid"/>
            <a:round/>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73730" name="矩形 1049842"/>
          <p:cNvSpPr/>
          <p:nvPr/>
        </p:nvSpPr>
        <p:spPr>
          <a:xfrm>
            <a:off x="2238375" y="3571875"/>
            <a:ext cx="2071688" cy="1076325"/>
          </a:xfrm>
          <a:prstGeom prst="rect">
            <a:avLst/>
          </a:prstGeom>
          <a:noFill/>
          <a:ln w="9525">
            <a:noFill/>
          </a:ln>
        </p:spPr>
        <p:txBody>
          <a:bodyPr lIns="91440" tIns="45720" rIns="91440" bIns="45720" anchor="t" anchorCtr="0">
            <a:spAutoFit/>
          </a:bodyPr>
          <a:p>
            <a:pPr>
              <a:buSzPct val="100000"/>
            </a:pPr>
            <a:r>
              <a:rPr lang="zh-CN" altLang="en-US" sz="3200" b="1" dirty="0">
                <a:solidFill>
                  <a:srgbClr val="C00000"/>
                </a:solidFill>
                <a:latin typeface="微软雅黑" panose="020B0503020204020204" pitchFamily="34" charset="-122"/>
                <a:ea typeface="微软雅黑" panose="020B0503020204020204" pitchFamily="34" charset="-122"/>
              </a:rPr>
              <a:t>户外避雷注意细节</a:t>
            </a:r>
            <a:endParaRPr lang="zh-CN" altLang="zh-CN" dirty="0">
              <a:latin typeface="Calibri" panose="020F0502020204030204" pitchFamily="34" charset="0"/>
              <a:ea typeface="宋体" panose="02010600030101010101" pitchFamily="2" charset="-122"/>
            </a:endParaRPr>
          </a:p>
        </p:txBody>
      </p:sp>
      <p:sp>
        <p:nvSpPr>
          <p:cNvPr id="73731" name="圆角矩形 1049844"/>
          <p:cNvSpPr/>
          <p:nvPr/>
        </p:nvSpPr>
        <p:spPr>
          <a:xfrm>
            <a:off x="4024313" y="1785938"/>
            <a:ext cx="5715000" cy="714375"/>
          </a:xfrm>
          <a:prstGeom prst="roundRect">
            <a:avLst>
              <a:gd name="adj" fmla="val 16667"/>
            </a:avLst>
          </a:prstGeom>
          <a:solidFill>
            <a:srgbClr val="4BACC6"/>
          </a:solidFill>
          <a:ln w="38100" cap="flat" cmpd="sng">
            <a:solidFill>
              <a:srgbClr val="FFFFFF"/>
            </a:solidFill>
            <a:prstDash val="solid"/>
            <a:round/>
            <a:headEnd type="none" w="med" len="med"/>
            <a:tailEnd type="none" w="med" len="med"/>
          </a:ln>
          <a:effectLst>
            <a:outerShdw dist="20000" dir="5400000" rotWithShape="0">
              <a:srgbClr val="000000">
                <a:alpha val="37999"/>
              </a:srgbClr>
            </a:outerShdw>
          </a:effectLst>
        </p:spPr>
        <p:txBody>
          <a:bodyPr lIns="91440" tIns="45720" rIns="91440" bIns="45720" anchor="ctr" anchorCtr="0"/>
          <a:p>
            <a:pPr algn="ctr"/>
            <a:r>
              <a:rPr lang="zh-CN" altLang="en-US" sz="2000" b="1" dirty="0">
                <a:solidFill>
                  <a:srgbClr val="FFFFFF"/>
                </a:solidFill>
                <a:latin typeface="微软雅黑" panose="020B0503020204020204" pitchFamily="34" charset="-122"/>
                <a:ea typeface="微软雅黑" panose="020B0503020204020204" pitchFamily="34" charset="-122"/>
              </a:rPr>
              <a:t>雷雨天气，户外不要接听和拨打手机，因为手机的电磁波也会引雷。</a:t>
            </a:r>
            <a:endParaRPr lang="zh-CN" altLang="zh-CN" dirty="0">
              <a:latin typeface="Calibri" panose="020F0502020204030204" pitchFamily="34" charset="0"/>
              <a:ea typeface="宋体" panose="02010600030101010101" pitchFamily="2" charset="-122"/>
            </a:endParaRPr>
          </a:p>
        </p:txBody>
      </p:sp>
      <p:sp>
        <p:nvSpPr>
          <p:cNvPr id="73732" name="圆角矩形 1049846"/>
          <p:cNvSpPr/>
          <p:nvPr/>
        </p:nvSpPr>
        <p:spPr>
          <a:xfrm>
            <a:off x="4595813" y="2714625"/>
            <a:ext cx="5286375" cy="500063"/>
          </a:xfrm>
          <a:prstGeom prst="roundRect">
            <a:avLst>
              <a:gd name="adj" fmla="val 16667"/>
            </a:avLst>
          </a:prstGeom>
          <a:solidFill>
            <a:srgbClr val="C0504D"/>
          </a:solidFill>
          <a:ln w="25400" cap="flat" cmpd="sng">
            <a:solidFill>
              <a:srgbClr val="8C3836"/>
            </a:solidFill>
            <a:prstDash val="solid"/>
            <a:round/>
            <a:headEnd type="none" w="med" len="med"/>
            <a:tailEnd type="none" w="med" len="med"/>
          </a:ln>
        </p:spPr>
        <p:txBody>
          <a:bodyPr lIns="91440" tIns="45720" rIns="91440" bIns="45720" anchor="ctr" anchorCtr="0"/>
          <a:p>
            <a:pPr algn="ctr"/>
            <a:r>
              <a:rPr lang="zh-CN" altLang="en-US" sz="2000" b="1" dirty="0">
                <a:solidFill>
                  <a:srgbClr val="FFFFFF"/>
                </a:solidFill>
                <a:latin typeface="微软雅黑" panose="020B0503020204020204" pitchFamily="34" charset="-122"/>
                <a:ea typeface="微软雅黑" panose="020B0503020204020204" pitchFamily="34" charset="-122"/>
              </a:rPr>
              <a:t>打雷时严禁接近一些正在作业的电力设施。</a:t>
            </a:r>
            <a:endParaRPr lang="zh-CN" altLang="zh-CN" dirty="0">
              <a:latin typeface="Calibri" panose="020F0502020204030204" pitchFamily="34" charset="0"/>
              <a:ea typeface="宋体" panose="02010600030101010101" pitchFamily="2" charset="-122"/>
            </a:endParaRPr>
          </a:p>
        </p:txBody>
      </p:sp>
      <p:sp>
        <p:nvSpPr>
          <p:cNvPr id="73733" name="圆角矩形 1049848"/>
          <p:cNvSpPr/>
          <p:nvPr/>
        </p:nvSpPr>
        <p:spPr>
          <a:xfrm>
            <a:off x="4667250" y="3429000"/>
            <a:ext cx="5643563" cy="928688"/>
          </a:xfrm>
          <a:prstGeom prst="roundRect">
            <a:avLst>
              <a:gd name="adj" fmla="val 16667"/>
            </a:avLst>
          </a:prstGeom>
          <a:solidFill>
            <a:srgbClr val="9BBB59"/>
          </a:solidFill>
          <a:ln w="25400" cap="flat" cmpd="sng">
            <a:solidFill>
              <a:srgbClr val="71893F"/>
            </a:solidFill>
            <a:prstDash val="solid"/>
            <a:round/>
            <a:headEnd type="none" w="med" len="med"/>
            <a:tailEnd type="none" w="med" len="med"/>
          </a:ln>
        </p:spPr>
        <p:txBody>
          <a:bodyPr lIns="91440" tIns="45720" rIns="91440" bIns="45720" anchor="ctr" anchorCtr="0"/>
          <a:p>
            <a:pPr algn="ctr"/>
            <a:r>
              <a:rPr lang="zh-CN" altLang="en-US" sz="2000" b="1" dirty="0">
                <a:solidFill>
                  <a:srgbClr val="002060"/>
                </a:solidFill>
                <a:latin typeface="微软雅黑" panose="020B0503020204020204" pitchFamily="34" charset="-122"/>
                <a:ea typeface="微软雅黑" panose="020B0503020204020204" pitchFamily="34" charset="-122"/>
              </a:rPr>
              <a:t>遇到突然的雷雨，当头发出现发硬竖起来，应该蹲下，降低自己的高度，同时将双脚并拢，减小跨步电压带来的伤害。</a:t>
            </a:r>
            <a:endParaRPr lang="zh-CN" altLang="zh-CN" dirty="0">
              <a:latin typeface="Calibri" panose="020F0502020204030204" pitchFamily="34" charset="0"/>
              <a:ea typeface="宋体" panose="02010600030101010101" pitchFamily="2" charset="-122"/>
            </a:endParaRPr>
          </a:p>
        </p:txBody>
      </p:sp>
      <p:sp>
        <p:nvSpPr>
          <p:cNvPr id="73734" name="圆角矩形 1049850"/>
          <p:cNvSpPr/>
          <p:nvPr/>
        </p:nvSpPr>
        <p:spPr>
          <a:xfrm>
            <a:off x="4524375" y="4572000"/>
            <a:ext cx="5715000" cy="428625"/>
          </a:xfrm>
          <a:prstGeom prst="roundRect">
            <a:avLst>
              <a:gd name="adj" fmla="val 16667"/>
            </a:avLst>
          </a:prstGeom>
          <a:solidFill>
            <a:srgbClr val="8064A2"/>
          </a:solidFill>
          <a:ln w="25400" cap="flat" cmpd="sng">
            <a:solidFill>
              <a:srgbClr val="5C4776"/>
            </a:solidFill>
            <a:prstDash val="solid"/>
            <a:round/>
            <a:headEnd type="none" w="med" len="med"/>
            <a:tailEnd type="none" w="med" len="med"/>
          </a:ln>
        </p:spPr>
        <p:txBody>
          <a:bodyPr lIns="91440" tIns="45720" rIns="91440" bIns="45720" anchor="ctr" anchorCtr="0"/>
          <a:p>
            <a:pPr algn="ctr"/>
            <a:r>
              <a:rPr lang="zh-CN" altLang="en-US" sz="2000" b="1" dirty="0">
                <a:solidFill>
                  <a:srgbClr val="FFFFFF"/>
                </a:solidFill>
                <a:latin typeface="微软雅黑" panose="020B0503020204020204" pitchFamily="34" charset="-122"/>
                <a:ea typeface="微软雅黑" panose="020B0503020204020204" pitchFamily="34" charset="-122"/>
              </a:rPr>
              <a:t>不要在树下避雨，在打雷时最好离大树</a:t>
            </a:r>
            <a:r>
              <a:rPr lang="en-US" altLang="zh-CN" sz="2000" b="1" dirty="0">
                <a:solidFill>
                  <a:srgbClr val="FFFFFF"/>
                </a:solidFill>
                <a:latin typeface="微软雅黑" panose="020B0503020204020204" pitchFamily="34" charset="-122"/>
                <a:ea typeface="微软雅黑" panose="020B0503020204020204" pitchFamily="34" charset="-122"/>
              </a:rPr>
              <a:t>5</a:t>
            </a:r>
            <a:r>
              <a:rPr lang="zh-CN" altLang="en-US" sz="2000" b="1" dirty="0">
                <a:solidFill>
                  <a:srgbClr val="FFFFFF"/>
                </a:solidFill>
                <a:latin typeface="微软雅黑" panose="020B0503020204020204" pitchFamily="34" charset="-122"/>
                <a:ea typeface="微软雅黑" panose="020B0503020204020204" pitchFamily="34" charset="-122"/>
              </a:rPr>
              <a:t>米远。</a:t>
            </a:r>
            <a:endParaRPr lang="zh-CN" altLang="zh-CN" dirty="0">
              <a:latin typeface="Calibri" panose="020F0502020204030204" pitchFamily="34" charset="0"/>
              <a:ea typeface="宋体" panose="02010600030101010101" pitchFamily="2" charset="-122"/>
            </a:endParaRPr>
          </a:p>
        </p:txBody>
      </p:sp>
      <p:sp>
        <p:nvSpPr>
          <p:cNvPr id="73735" name="圆角矩形 1049852"/>
          <p:cNvSpPr/>
          <p:nvPr/>
        </p:nvSpPr>
        <p:spPr>
          <a:xfrm>
            <a:off x="4167188" y="5143500"/>
            <a:ext cx="5929312" cy="714375"/>
          </a:xfrm>
          <a:prstGeom prst="roundRect">
            <a:avLst>
              <a:gd name="adj" fmla="val 16667"/>
            </a:avLst>
          </a:prstGeom>
          <a:solidFill>
            <a:srgbClr val="F79646"/>
          </a:solidFill>
          <a:ln w="25400" cap="flat" cmpd="sng">
            <a:solidFill>
              <a:srgbClr val="B66D31"/>
            </a:solidFill>
            <a:prstDash val="solid"/>
            <a:round/>
            <a:headEnd type="none" w="med" len="med"/>
            <a:tailEnd type="none" w="med" len="med"/>
          </a:ln>
        </p:spPr>
        <p:txBody>
          <a:bodyPr lIns="91440" tIns="45720" rIns="91440" bIns="45720" anchor="ctr" anchorCtr="0"/>
          <a:p>
            <a:pPr algn="ctr"/>
            <a:r>
              <a:rPr lang="zh-CN" altLang="en-US" sz="2000" b="1" dirty="0">
                <a:solidFill>
                  <a:srgbClr val="002060"/>
                </a:solidFill>
                <a:latin typeface="微软雅黑" panose="020B0503020204020204" pitchFamily="34" charset="-122"/>
                <a:ea typeface="微软雅黑" panose="020B0503020204020204" pitchFamily="34" charset="-122"/>
              </a:rPr>
              <a:t>不要高举带金属的物体，比如雨伞。最好穿胶鞋，有一定的绝缘作用。</a:t>
            </a:r>
            <a:endParaRPr lang="zh-CN" altLang="zh-CN" dirty="0">
              <a:latin typeface="Calibri" panose="020F0502020204030204" pitchFamily="34" charset="0"/>
              <a:ea typeface="宋体" panose="02010600030101010101" pitchFamily="2" charset="-122"/>
            </a:endParaRPr>
          </a:p>
        </p:txBody>
      </p:sp>
      <p:sp>
        <p:nvSpPr>
          <p:cNvPr id="73736" name="矩形 1049854"/>
          <p:cNvSpPr/>
          <p:nvPr/>
        </p:nvSpPr>
        <p:spPr>
          <a:xfrm>
            <a:off x="755650" y="477838"/>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3737" name="矩形 1049856"/>
          <p:cNvSpPr/>
          <p:nvPr/>
        </p:nvSpPr>
        <p:spPr>
          <a:xfrm>
            <a:off x="809625" y="1162050"/>
            <a:ext cx="3357563"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4</a:t>
            </a:r>
            <a:r>
              <a:rPr lang="zh-CN" altLang="en-US" sz="2400" b="1" dirty="0">
                <a:solidFill>
                  <a:srgbClr val="404040"/>
                </a:solidFill>
                <a:latin typeface="微软雅黑" panose="020B0503020204020204" pitchFamily="34" charset="-122"/>
                <a:ea typeface="微软雅黑" panose="020B0503020204020204" pitchFamily="34" charset="-122"/>
              </a:rPr>
              <a:t>、雷雨天气应急知识</a:t>
            </a:r>
            <a:endParaRPr lang="zh-CN" altLang="zh-CN" dirty="0">
              <a:latin typeface="Calibri" panose="020F0502020204030204" pitchFamily="34" charset="0"/>
              <a:ea typeface="宋体" panose="02010600030101010101" pitchFamily="2" charset="-122"/>
            </a:endParaRPr>
          </a:p>
        </p:txBody>
      </p:sp>
      <p:sp>
        <p:nvSpPr>
          <p:cNvPr id="73738" name="圆角矩形 1049858"/>
          <p:cNvSpPr/>
          <p:nvPr/>
        </p:nvSpPr>
        <p:spPr>
          <a:xfrm>
            <a:off x="3738563" y="6000750"/>
            <a:ext cx="6143625" cy="642938"/>
          </a:xfrm>
          <a:prstGeom prst="roundRect">
            <a:avLst>
              <a:gd name="adj" fmla="val 16667"/>
            </a:avLst>
          </a:prstGeom>
          <a:solidFill>
            <a:srgbClr val="000000"/>
          </a:solidFill>
          <a:ln w="38100" cap="flat" cmpd="sng">
            <a:solidFill>
              <a:srgbClr val="FFFFFF"/>
            </a:solidFill>
            <a:prstDash val="solid"/>
            <a:round/>
            <a:headEnd type="none" w="med" len="med"/>
            <a:tailEnd type="none" w="med" len="med"/>
          </a:ln>
          <a:effectLst>
            <a:outerShdw dist="20000" dir="5400000" rotWithShape="0">
              <a:srgbClr val="000000">
                <a:alpha val="37999"/>
              </a:srgbClr>
            </a:outerShdw>
          </a:effectLst>
        </p:spPr>
        <p:txBody>
          <a:bodyPr lIns="91440" tIns="45720" rIns="91440" bIns="45720" anchor="ctr" anchorCtr="0"/>
          <a:p>
            <a:pPr algn="ctr"/>
            <a:r>
              <a:rPr lang="zh-CN" altLang="en-US" sz="2000" dirty="0">
                <a:solidFill>
                  <a:srgbClr val="FF0000"/>
                </a:solidFill>
                <a:latin typeface="微软雅黑" panose="020B0503020204020204" pitchFamily="34" charset="-122"/>
                <a:ea typeface="微软雅黑" panose="020B0503020204020204" pitchFamily="34" charset="-122"/>
              </a:rPr>
              <a:t>雷雨大风大气，严禁高空作业和吊装作业！</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矩形 1049860"/>
          <p:cNvSpPr/>
          <p:nvPr/>
        </p:nvSpPr>
        <p:spPr>
          <a:xfrm>
            <a:off x="1023938" y="1182688"/>
            <a:ext cx="4214812"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5</a:t>
            </a:r>
            <a:r>
              <a:rPr lang="zh-CN" altLang="en-US" sz="2400" b="1" dirty="0">
                <a:solidFill>
                  <a:srgbClr val="404040"/>
                </a:solidFill>
                <a:latin typeface="微软雅黑" panose="020B0503020204020204" pitchFamily="34" charset="-122"/>
                <a:ea typeface="微软雅黑" panose="020B0503020204020204" pitchFamily="34" charset="-122"/>
              </a:rPr>
              <a:t>、现场救护的一般救护方法</a:t>
            </a:r>
            <a:endParaRPr lang="zh-CN" altLang="zh-CN" dirty="0">
              <a:latin typeface="Calibri" panose="020F0502020204030204" pitchFamily="34" charset="0"/>
              <a:ea typeface="宋体" panose="02010600030101010101" pitchFamily="2" charset="-122"/>
            </a:endParaRPr>
          </a:p>
        </p:txBody>
      </p:sp>
      <p:sp>
        <p:nvSpPr>
          <p:cNvPr id="74754" name="矩形 1049862"/>
          <p:cNvSpPr/>
          <p:nvPr/>
        </p:nvSpPr>
        <p:spPr>
          <a:xfrm>
            <a:off x="5524500" y="1643063"/>
            <a:ext cx="4714875" cy="460375"/>
          </a:xfrm>
          <a:prstGeom prst="rect">
            <a:avLst/>
          </a:prstGeom>
          <a:noFill/>
          <a:ln w="9525">
            <a:noFill/>
          </a:ln>
        </p:spPr>
        <p:txBody>
          <a:bodyPr lIns="91440" tIns="45720" rIns="91440" bIns="45720" anchor="t" anchorCtr="0">
            <a:spAutoFit/>
          </a:bodyPr>
          <a:p>
            <a:pPr>
              <a:buSzPct val="100000"/>
            </a:pPr>
            <a:r>
              <a:rPr lang="zh-CN" altLang="en-US" sz="2400" b="1" dirty="0">
                <a:solidFill>
                  <a:srgbClr val="006600"/>
                </a:solidFill>
                <a:latin typeface="微软雅黑" panose="020B0503020204020204" pitchFamily="34" charset="-122"/>
                <a:ea typeface="微软雅黑" panose="020B0503020204020204" pitchFamily="34" charset="-122"/>
              </a:rPr>
              <a:t>心肺复苏法</a:t>
            </a:r>
            <a:r>
              <a:rPr lang="zh-CN" altLang="en-US" b="1" dirty="0">
                <a:solidFill>
                  <a:srgbClr val="006600"/>
                </a:solidFill>
                <a:latin typeface="微软雅黑" panose="020B0503020204020204" pitchFamily="34" charset="-122"/>
                <a:ea typeface="微软雅黑" panose="020B0503020204020204" pitchFamily="34" charset="-122"/>
              </a:rPr>
              <a:t>（主要用于触电伤者的急救）</a:t>
            </a:r>
            <a:endParaRPr lang="zh-CN" altLang="zh-CN" dirty="0">
              <a:latin typeface="Calibri" panose="020F0502020204030204" pitchFamily="34" charset="0"/>
              <a:ea typeface="宋体" panose="02010600030101010101" pitchFamily="2" charset="-122"/>
            </a:endParaRPr>
          </a:p>
        </p:txBody>
      </p:sp>
      <p:sp>
        <p:nvSpPr>
          <p:cNvPr id="74755" name="矩形 1049864"/>
          <p:cNvSpPr/>
          <p:nvPr/>
        </p:nvSpPr>
        <p:spPr>
          <a:xfrm>
            <a:off x="1285875" y="2278063"/>
            <a:ext cx="9394825" cy="1014412"/>
          </a:xfrm>
          <a:prstGeom prst="rect">
            <a:avLst/>
          </a:prstGeom>
          <a:noFill/>
          <a:ln w="9525">
            <a:noFill/>
          </a:ln>
        </p:spPr>
        <p:txBody>
          <a:bodyPr lIns="91440" tIns="45720" rIns="91440" bIns="45720" anchor="t" anchorCtr="0">
            <a:spAutoFit/>
          </a:bodyPr>
          <a:p>
            <a:pPr>
              <a:buSzPct val="100000"/>
            </a:pPr>
            <a:r>
              <a:rPr lang="en-US" altLang="zh-CN" sz="2000" b="1" dirty="0">
                <a:solidFill>
                  <a:srgbClr val="006600"/>
                </a:solidFill>
                <a:latin typeface="微软雅黑" panose="020B0503020204020204" pitchFamily="34" charset="-122"/>
                <a:ea typeface="微软雅黑" panose="020B0503020204020204" pitchFamily="34" charset="-122"/>
              </a:rPr>
              <a:t>      </a:t>
            </a:r>
            <a:r>
              <a:rPr lang="zh-CN" altLang="en-US" sz="2000" b="1" dirty="0">
                <a:solidFill>
                  <a:srgbClr val="002060"/>
                </a:solidFill>
                <a:latin typeface="微软雅黑" panose="020B0503020204020204" pitchFamily="34" charset="-122"/>
                <a:ea typeface="微软雅黑" panose="020B0503020204020204" pitchFamily="34" charset="-122"/>
              </a:rPr>
              <a:t>当发现现场有人员受伤时，需第一时间进行呼救，并应对受伤人员作出保护，不得随意挪动。如受伤人员出于昏迷状态，在呼救后需立即检查人员的呼吸与心跳，防止呼吸心跳停止造成的不可逆伤害。</a:t>
            </a:r>
            <a:endParaRPr lang="zh-CN" altLang="zh-CN" dirty="0">
              <a:latin typeface="Calibri" panose="020F0502020204030204" pitchFamily="34" charset="0"/>
              <a:ea typeface="宋体" panose="02010600030101010101" pitchFamily="2" charset="-122"/>
            </a:endParaRPr>
          </a:p>
        </p:txBody>
      </p:sp>
      <p:sp>
        <p:nvSpPr>
          <p:cNvPr id="74756" name="矩形 1049866"/>
          <p:cNvSpPr/>
          <p:nvPr/>
        </p:nvSpPr>
        <p:spPr>
          <a:xfrm>
            <a:off x="1285875" y="3797300"/>
            <a:ext cx="8280400" cy="2246313"/>
          </a:xfrm>
          <a:prstGeom prst="rect">
            <a:avLst/>
          </a:prstGeom>
          <a:noFill/>
          <a:ln w="9525">
            <a:noFill/>
          </a:ln>
        </p:spPr>
        <p:txBody>
          <a:bodyPr lIns="91440" tIns="45720" rIns="91440" bIns="45720" anchor="t" anchorCtr="0">
            <a:spAutoFit/>
          </a:bodyPr>
          <a:p>
            <a:pPr>
              <a:buSzPct val="100000"/>
            </a:pPr>
            <a:r>
              <a:rPr lang="zh-CN" altLang="en-US" sz="2000" b="1" dirty="0">
                <a:solidFill>
                  <a:srgbClr val="7030A0"/>
                </a:solidFill>
                <a:latin typeface="微软雅黑" panose="020B0503020204020204" pitchFamily="34" charset="-122"/>
                <a:ea typeface="微软雅黑" panose="020B0503020204020204" pitchFamily="34" charset="-122"/>
              </a:rPr>
              <a:t>◆检查呼吸</a:t>
            </a:r>
            <a:endParaRPr lang="zh-CN" altLang="zh-CN" dirty="0">
              <a:latin typeface="Calibri" panose="020F0502020204030204" pitchFamily="34" charset="0"/>
              <a:ea typeface="宋体" panose="02010600030101010101" pitchFamily="2" charset="-122"/>
            </a:endParaRPr>
          </a:p>
          <a:p>
            <a:pPr>
              <a:buSzPct val="100000"/>
            </a:pPr>
            <a:endParaRPr lang="en-US" altLang="zh-CN" sz="2000" b="1" dirty="0">
              <a:solidFill>
                <a:srgbClr val="7030A0"/>
              </a:solidFill>
              <a:latin typeface="微软雅黑" panose="020B0503020204020204" pitchFamily="34" charset="-122"/>
              <a:ea typeface="微软雅黑" panose="020B0503020204020204" pitchFamily="34" charset="-122"/>
            </a:endParaRPr>
          </a:p>
          <a:p>
            <a:pPr>
              <a:buSzPct val="100000"/>
            </a:pPr>
            <a:r>
              <a:rPr lang="zh-CN" altLang="en-US" sz="2000" b="1" dirty="0">
                <a:solidFill>
                  <a:srgbClr val="7030A0"/>
                </a:solidFill>
                <a:latin typeface="微软雅黑" panose="020B0503020204020204" pitchFamily="34" charset="-122"/>
                <a:ea typeface="微软雅黑" panose="020B0503020204020204" pitchFamily="34" charset="-122"/>
              </a:rPr>
              <a:t>    将脸颊靠近伤者口鼻，距离大约</a:t>
            </a:r>
            <a:r>
              <a:rPr lang="en-US" altLang="zh-CN" sz="2000" b="1" dirty="0">
                <a:solidFill>
                  <a:srgbClr val="7030A0"/>
                </a:solidFill>
                <a:latin typeface="微软雅黑" panose="020B0503020204020204" pitchFamily="34" charset="-122"/>
                <a:ea typeface="微软雅黑" panose="020B0503020204020204" pitchFamily="34" charset="-122"/>
              </a:rPr>
              <a:t>3</a:t>
            </a:r>
            <a:r>
              <a:rPr lang="zh-CN" altLang="en-US" sz="2000" b="1" dirty="0">
                <a:solidFill>
                  <a:srgbClr val="7030A0"/>
                </a:solidFill>
                <a:latin typeface="微软雅黑" panose="020B0503020204020204" pitchFamily="34" charset="-122"/>
                <a:ea typeface="微软雅黑" panose="020B0503020204020204" pitchFamily="34" charset="-122"/>
              </a:rPr>
              <a:t>厘米，检查</a:t>
            </a:r>
            <a:r>
              <a:rPr lang="en-US" altLang="zh-CN" sz="2000" b="1" dirty="0">
                <a:solidFill>
                  <a:srgbClr val="7030A0"/>
                </a:solidFill>
                <a:latin typeface="微软雅黑" panose="020B0503020204020204" pitchFamily="34" charset="-122"/>
                <a:ea typeface="微软雅黑" panose="020B0503020204020204" pitchFamily="34" charset="-122"/>
              </a:rPr>
              <a:t>10</a:t>
            </a:r>
            <a:r>
              <a:rPr lang="zh-CN" altLang="en-US" sz="2000" b="1" dirty="0">
                <a:solidFill>
                  <a:srgbClr val="7030A0"/>
                </a:solidFill>
                <a:latin typeface="微软雅黑" panose="020B0503020204020204" pitchFamily="34" charset="-122"/>
                <a:ea typeface="微软雅黑" panose="020B0503020204020204" pitchFamily="34" charset="-122"/>
              </a:rPr>
              <a:t>秒： </a:t>
            </a:r>
            <a:br>
              <a:rPr lang="zh-CN" altLang="zh-CN" sz="2000" b="1" dirty="0">
                <a:solidFill>
                  <a:srgbClr val="7030A0"/>
                </a:solidFill>
                <a:latin typeface="微软雅黑" panose="020B0503020204020204" pitchFamily="34" charset="-122"/>
                <a:ea typeface="微软雅黑" panose="020B0503020204020204" pitchFamily="34" charset="-122"/>
              </a:rPr>
            </a:br>
            <a:r>
              <a:rPr lang="zh-CN" altLang="en-US" sz="2000" b="1" dirty="0">
                <a:solidFill>
                  <a:srgbClr val="7030A0"/>
                </a:solidFill>
                <a:latin typeface="微软雅黑" panose="020B0503020204020204" pitchFamily="34" charset="-122"/>
                <a:ea typeface="微软雅黑" panose="020B0503020204020204" pitchFamily="34" charset="-122"/>
              </a:rPr>
              <a:t>　　</a:t>
            </a:r>
            <a:r>
              <a:rPr lang="en-US" altLang="zh-CN" sz="2000" b="1" dirty="0">
                <a:solidFill>
                  <a:srgbClr val="7030A0"/>
                </a:solidFill>
                <a:latin typeface="微软雅黑" panose="020B0503020204020204" pitchFamily="34" charset="-122"/>
                <a:ea typeface="微软雅黑" panose="020B0503020204020204" pitchFamily="34" charset="-122"/>
              </a:rPr>
              <a:t>1</a:t>
            </a:r>
            <a:r>
              <a:rPr lang="zh-CN" altLang="en-US" sz="2000" b="1" dirty="0">
                <a:solidFill>
                  <a:srgbClr val="7030A0"/>
                </a:solidFill>
                <a:latin typeface="微软雅黑" panose="020B0503020204020204" pitchFamily="34" charset="-122"/>
                <a:ea typeface="微软雅黑" panose="020B0503020204020204" pitchFamily="34" charset="-122"/>
              </a:rPr>
              <a:t>、</a:t>
            </a:r>
            <a:r>
              <a:rPr lang="en-US" altLang="zh-CN" sz="2000" b="1" dirty="0">
                <a:solidFill>
                  <a:srgbClr val="7030A0"/>
                </a:solidFill>
                <a:latin typeface="微软雅黑" panose="020B0503020204020204" pitchFamily="34" charset="-122"/>
                <a:ea typeface="微软雅黑" panose="020B0503020204020204" pitchFamily="34" charset="-122"/>
              </a:rPr>
              <a:t>·</a:t>
            </a:r>
            <a:r>
              <a:rPr lang="zh-CN" altLang="en-US" sz="2000" b="1" dirty="0">
                <a:solidFill>
                  <a:srgbClr val="7030A0"/>
                </a:solidFill>
                <a:latin typeface="微软雅黑" panose="020B0503020204020204" pitchFamily="34" charset="-122"/>
                <a:ea typeface="微软雅黑" panose="020B0503020204020204" pitchFamily="34" charset="-122"/>
              </a:rPr>
              <a:t>观察：胸腹起伏 </a:t>
            </a:r>
            <a:br>
              <a:rPr lang="zh-CN" altLang="zh-CN" sz="2000" b="1" dirty="0">
                <a:solidFill>
                  <a:srgbClr val="7030A0"/>
                </a:solidFill>
                <a:latin typeface="微软雅黑" panose="020B0503020204020204" pitchFamily="34" charset="-122"/>
                <a:ea typeface="微软雅黑" panose="020B0503020204020204" pitchFamily="34" charset="-122"/>
              </a:rPr>
            </a:br>
            <a:r>
              <a:rPr lang="zh-CN" altLang="en-US" sz="2000" b="1" dirty="0">
                <a:solidFill>
                  <a:srgbClr val="7030A0"/>
                </a:solidFill>
                <a:latin typeface="微软雅黑" panose="020B0503020204020204" pitchFamily="34" charset="-122"/>
                <a:ea typeface="微软雅黑" panose="020B0503020204020204" pitchFamily="34" charset="-122"/>
              </a:rPr>
              <a:t>　　</a:t>
            </a:r>
            <a:r>
              <a:rPr lang="en-US" altLang="zh-CN" sz="2000" b="1" dirty="0">
                <a:solidFill>
                  <a:srgbClr val="7030A0"/>
                </a:solidFill>
                <a:latin typeface="微软雅黑" panose="020B0503020204020204" pitchFamily="34" charset="-122"/>
                <a:ea typeface="微软雅黑" panose="020B0503020204020204" pitchFamily="34" charset="-122"/>
              </a:rPr>
              <a:t>2</a:t>
            </a:r>
            <a:r>
              <a:rPr lang="zh-CN" altLang="en-US" sz="2000" b="1" dirty="0">
                <a:solidFill>
                  <a:srgbClr val="7030A0"/>
                </a:solidFill>
                <a:latin typeface="微软雅黑" panose="020B0503020204020204" pitchFamily="34" charset="-122"/>
                <a:ea typeface="微软雅黑" panose="020B0503020204020204" pitchFamily="34" charset="-122"/>
              </a:rPr>
              <a:t>、</a:t>
            </a:r>
            <a:r>
              <a:rPr lang="en-US" altLang="zh-CN" sz="2000" b="1" dirty="0">
                <a:solidFill>
                  <a:srgbClr val="7030A0"/>
                </a:solidFill>
                <a:latin typeface="微软雅黑" panose="020B0503020204020204" pitchFamily="34" charset="-122"/>
                <a:ea typeface="微软雅黑" panose="020B0503020204020204" pitchFamily="34" charset="-122"/>
              </a:rPr>
              <a:t>·</a:t>
            </a:r>
            <a:r>
              <a:rPr lang="zh-CN" altLang="en-US" sz="2000" b="1" dirty="0">
                <a:solidFill>
                  <a:srgbClr val="7030A0"/>
                </a:solidFill>
                <a:latin typeface="微软雅黑" panose="020B0503020204020204" pitchFamily="34" charset="-122"/>
                <a:ea typeface="微软雅黑" panose="020B0503020204020204" pitchFamily="34" charset="-122"/>
              </a:rPr>
              <a:t>聆听：呼吸声 </a:t>
            </a:r>
            <a:br>
              <a:rPr lang="zh-CN" altLang="zh-CN" sz="2000" b="1" dirty="0">
                <a:solidFill>
                  <a:srgbClr val="7030A0"/>
                </a:solidFill>
                <a:latin typeface="微软雅黑" panose="020B0503020204020204" pitchFamily="34" charset="-122"/>
                <a:ea typeface="微软雅黑" panose="020B0503020204020204" pitchFamily="34" charset="-122"/>
              </a:rPr>
            </a:br>
            <a:r>
              <a:rPr lang="zh-CN" altLang="en-US" sz="2000" b="1" dirty="0">
                <a:solidFill>
                  <a:srgbClr val="7030A0"/>
                </a:solidFill>
                <a:latin typeface="微软雅黑" panose="020B0503020204020204" pitchFamily="34" charset="-122"/>
                <a:ea typeface="微软雅黑" panose="020B0503020204020204" pitchFamily="34" charset="-122"/>
              </a:rPr>
              <a:t>　　</a:t>
            </a:r>
            <a:r>
              <a:rPr lang="en-US" altLang="zh-CN" sz="2000" b="1" dirty="0">
                <a:solidFill>
                  <a:srgbClr val="7030A0"/>
                </a:solidFill>
                <a:latin typeface="微软雅黑" panose="020B0503020204020204" pitchFamily="34" charset="-122"/>
                <a:ea typeface="微软雅黑" panose="020B0503020204020204" pitchFamily="34" charset="-122"/>
              </a:rPr>
              <a:t>3</a:t>
            </a:r>
            <a:r>
              <a:rPr lang="zh-CN" altLang="en-US" sz="2000" b="1" dirty="0">
                <a:solidFill>
                  <a:srgbClr val="7030A0"/>
                </a:solidFill>
                <a:latin typeface="微软雅黑" panose="020B0503020204020204" pitchFamily="34" charset="-122"/>
                <a:ea typeface="微软雅黑" panose="020B0503020204020204" pitchFamily="34" charset="-122"/>
              </a:rPr>
              <a:t>、</a:t>
            </a:r>
            <a:r>
              <a:rPr lang="en-US" altLang="zh-CN" sz="2000" b="1" dirty="0">
                <a:solidFill>
                  <a:srgbClr val="7030A0"/>
                </a:solidFill>
                <a:latin typeface="微软雅黑" panose="020B0503020204020204" pitchFamily="34" charset="-122"/>
                <a:ea typeface="微软雅黑" panose="020B0503020204020204" pitchFamily="34" charset="-122"/>
              </a:rPr>
              <a:t>·</a:t>
            </a:r>
            <a:r>
              <a:rPr lang="zh-CN" altLang="en-US" sz="2000" b="1" dirty="0">
                <a:solidFill>
                  <a:srgbClr val="7030A0"/>
                </a:solidFill>
                <a:latin typeface="微软雅黑" panose="020B0503020204020204" pitchFamily="34" charset="-122"/>
                <a:ea typeface="微软雅黑" panose="020B0503020204020204" pitchFamily="34" charset="-122"/>
              </a:rPr>
              <a:t>感觉：呼吸气流 </a:t>
            </a:r>
            <a:br>
              <a:rPr lang="zh-CN" altLang="zh-CN" sz="2000" b="1" dirty="0">
                <a:solidFill>
                  <a:srgbClr val="7030A0"/>
                </a:solidFill>
                <a:latin typeface="微软雅黑" panose="020B0503020204020204" pitchFamily="34" charset="-122"/>
                <a:ea typeface="微软雅黑" panose="020B0503020204020204" pitchFamily="34" charset="-122"/>
              </a:rPr>
            </a:br>
            <a:r>
              <a:rPr lang="zh-CN" altLang="en-US" sz="2000" b="1" dirty="0">
                <a:solidFill>
                  <a:srgbClr val="7030A0"/>
                </a:solidFill>
                <a:latin typeface="微软雅黑" panose="020B0503020204020204" pitchFamily="34" charset="-122"/>
                <a:ea typeface="微软雅黑" panose="020B0503020204020204" pitchFamily="34" charset="-122"/>
              </a:rPr>
              <a:t>　</a:t>
            </a:r>
            <a:r>
              <a:rPr lang="zh-CN" altLang="en-US" sz="2000" b="1" dirty="0">
                <a:solidFill>
                  <a:srgbClr val="FF0000"/>
                </a:solidFill>
                <a:latin typeface="微软雅黑" panose="020B0503020204020204" pitchFamily="34" charset="-122"/>
                <a:ea typeface="微软雅黑" panose="020B0503020204020204" pitchFamily="34" charset="-122"/>
              </a:rPr>
              <a:t>　如伤病者没有呼吸，立即进行人工呼吸，不可犹豫！！！</a:t>
            </a:r>
            <a:endParaRPr lang="zh-CN" altLang="zh-CN" dirty="0">
              <a:latin typeface="Calibri" panose="020F0502020204030204" pitchFamily="34" charset="0"/>
              <a:ea typeface="宋体" panose="02010600030101010101" pitchFamily="2" charset="-122"/>
            </a:endParaRPr>
          </a:p>
        </p:txBody>
      </p:sp>
      <p:sp>
        <p:nvSpPr>
          <p:cNvPr id="74757" name="矩形 1049868"/>
          <p:cNvSpPr/>
          <p:nvPr/>
        </p:nvSpPr>
        <p:spPr>
          <a:xfrm>
            <a:off x="809625" y="477838"/>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pic>
        <p:nvPicPr>
          <p:cNvPr id="74758" name="图片 2097566"/>
          <p:cNvPicPr>
            <a:picLocks noChangeAspect="1"/>
          </p:cNvPicPr>
          <p:nvPr/>
        </p:nvPicPr>
        <p:blipFill>
          <a:blip r:embed="rId1"/>
          <a:stretch>
            <a:fillRect/>
          </a:stretch>
        </p:blipFill>
        <p:spPr>
          <a:xfrm>
            <a:off x="8129588" y="3209925"/>
            <a:ext cx="2855912" cy="2019300"/>
          </a:xfrm>
          <a:prstGeom prst="rect">
            <a:avLst/>
          </a:prstGeom>
          <a:noFill/>
          <a:ln w="9525">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矩形 1049870"/>
          <p:cNvSpPr/>
          <p:nvPr/>
        </p:nvSpPr>
        <p:spPr>
          <a:xfrm>
            <a:off x="1479550" y="2765425"/>
            <a:ext cx="9459913" cy="2860675"/>
          </a:xfrm>
          <a:prstGeom prst="rect">
            <a:avLst/>
          </a:prstGeom>
          <a:noFill/>
          <a:ln w="9525">
            <a:noFill/>
          </a:ln>
        </p:spPr>
        <p:txBody>
          <a:bodyPr lIns="91440" tIns="45720" rIns="91440" bIns="45720" anchor="t" anchorCtr="0">
            <a:spAutoFit/>
          </a:bodyPr>
          <a:p>
            <a:pPr>
              <a:lnSpc>
                <a:spcPct val="150000"/>
              </a:lnSpc>
              <a:buSzPct val="100000"/>
            </a:pPr>
            <a:r>
              <a:rPr lang="zh-CN" altLang="en-US" sz="2000" b="1" dirty="0">
                <a:solidFill>
                  <a:srgbClr val="7030A0"/>
                </a:solidFill>
                <a:latin typeface="微软雅黑" panose="020B0503020204020204" pitchFamily="34" charset="-122"/>
                <a:ea typeface="微软雅黑" panose="020B0503020204020204" pitchFamily="34" charset="-122"/>
              </a:rPr>
              <a:t>◆检查脉搏</a:t>
            </a:r>
            <a:endParaRPr lang="zh-CN" altLang="zh-CN" dirty="0">
              <a:latin typeface="Calibri" panose="020F0502020204030204" pitchFamily="34" charset="0"/>
              <a:ea typeface="宋体" panose="02010600030101010101" pitchFamily="2" charset="-122"/>
            </a:endParaRPr>
          </a:p>
          <a:p>
            <a:pPr>
              <a:lnSpc>
                <a:spcPct val="150000"/>
              </a:lnSpc>
              <a:buSzPct val="100000"/>
            </a:pPr>
            <a:endParaRPr lang="en-US" altLang="zh-CN" sz="2000" b="1" dirty="0">
              <a:solidFill>
                <a:srgbClr val="7030A0"/>
              </a:solidFill>
              <a:latin typeface="微软雅黑" panose="020B0503020204020204" pitchFamily="34" charset="-122"/>
              <a:ea typeface="微软雅黑" panose="020B0503020204020204" pitchFamily="34" charset="-122"/>
            </a:endParaRPr>
          </a:p>
          <a:p>
            <a:pPr>
              <a:lnSpc>
                <a:spcPct val="150000"/>
              </a:lnSpc>
              <a:buSzPct val="100000"/>
            </a:pPr>
            <a:r>
              <a:rPr lang="zh-CN" altLang="en-US" sz="2000" b="1" dirty="0">
                <a:solidFill>
                  <a:srgbClr val="7030A0"/>
                </a:solidFill>
                <a:latin typeface="微软雅黑" panose="020B0503020204020204" pitchFamily="34" charset="-122"/>
                <a:ea typeface="微软雅黑" panose="020B0503020204020204" pitchFamily="34" charset="-122"/>
              </a:rPr>
              <a:t>    意识不清的伤病者，检查脉搏应在颈动脉。颈动脉位于咽喉两侧，在喉结与邻近肌肉带（胸锁乳头肌）之间。如颈椎没有受伤，应保持头后仰，用食指和中指感觉喉结的位置。然后将指头顺着救助者自身方向下滑至颈动脉处，观察</a:t>
            </a:r>
            <a:r>
              <a:rPr lang="en-US" altLang="zh-CN" sz="2000" b="1" dirty="0">
                <a:solidFill>
                  <a:srgbClr val="7030A0"/>
                </a:solidFill>
                <a:latin typeface="微软雅黑" panose="020B0503020204020204" pitchFamily="34" charset="-122"/>
                <a:ea typeface="微软雅黑" panose="020B0503020204020204" pitchFamily="34" charset="-122"/>
              </a:rPr>
              <a:t>10</a:t>
            </a:r>
            <a:r>
              <a:rPr lang="zh-CN" altLang="en-US" sz="2000" b="1" dirty="0">
                <a:solidFill>
                  <a:srgbClr val="7030A0"/>
                </a:solidFill>
                <a:latin typeface="微软雅黑" panose="020B0503020204020204" pitchFamily="34" charset="-122"/>
                <a:ea typeface="微软雅黑" panose="020B0503020204020204" pitchFamily="34" charset="-122"/>
              </a:rPr>
              <a:t>秒，同时观察循环征象，如呼吸，咳嗽及眼睛、肢体的活动。</a:t>
            </a:r>
            <a:endParaRPr lang="zh-CN" altLang="zh-CN" dirty="0">
              <a:latin typeface="Calibri" panose="020F0502020204030204" pitchFamily="34" charset="0"/>
              <a:ea typeface="宋体" panose="02010600030101010101" pitchFamily="2" charset="-122"/>
            </a:endParaRPr>
          </a:p>
        </p:txBody>
      </p:sp>
      <p:pic>
        <p:nvPicPr>
          <p:cNvPr id="75778" name="图片 2097568" descr="jiatingyixuebaike_zijiuhujiu142[1]"/>
          <p:cNvPicPr>
            <a:picLocks noChangeAspect="1"/>
          </p:cNvPicPr>
          <p:nvPr/>
        </p:nvPicPr>
        <p:blipFill>
          <a:blip r:embed="rId1"/>
          <a:stretch>
            <a:fillRect/>
          </a:stretch>
        </p:blipFill>
        <p:spPr>
          <a:xfrm>
            <a:off x="7096125" y="1428750"/>
            <a:ext cx="2403475" cy="1627188"/>
          </a:xfrm>
          <a:prstGeom prst="rect">
            <a:avLst/>
          </a:prstGeom>
          <a:noFill/>
          <a:ln w="9525">
            <a:noFill/>
          </a:ln>
        </p:spPr>
      </p:pic>
      <p:sp>
        <p:nvSpPr>
          <p:cNvPr id="75779" name="矩形 1049872"/>
          <p:cNvSpPr/>
          <p:nvPr/>
        </p:nvSpPr>
        <p:spPr>
          <a:xfrm>
            <a:off x="781050" y="444500"/>
            <a:ext cx="1714500" cy="520700"/>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5780" name="矩形 1049874"/>
          <p:cNvSpPr/>
          <p:nvPr/>
        </p:nvSpPr>
        <p:spPr>
          <a:xfrm>
            <a:off x="885825" y="1231900"/>
            <a:ext cx="4214813"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5</a:t>
            </a:r>
            <a:r>
              <a:rPr lang="zh-CN" altLang="en-US" sz="2400" b="1" dirty="0">
                <a:solidFill>
                  <a:srgbClr val="404040"/>
                </a:solidFill>
                <a:latin typeface="微软雅黑" panose="020B0503020204020204" pitchFamily="34" charset="-122"/>
                <a:ea typeface="微软雅黑" panose="020B0503020204020204" pitchFamily="34" charset="-122"/>
              </a:rPr>
              <a:t>、现场救护的一般救护方法</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矩形 1049876"/>
          <p:cNvSpPr/>
          <p:nvPr/>
        </p:nvSpPr>
        <p:spPr>
          <a:xfrm>
            <a:off x="1635125" y="1785938"/>
            <a:ext cx="8175625" cy="4524375"/>
          </a:xfrm>
          <a:prstGeom prst="rect">
            <a:avLst/>
          </a:prstGeom>
          <a:noFill/>
          <a:ln w="9525">
            <a:noFill/>
          </a:ln>
        </p:spPr>
        <p:txBody>
          <a:bodyPr lIns="91440" tIns="45720" rIns="91440" bIns="45720" anchor="t" anchorCtr="0">
            <a:spAutoFit/>
          </a:bodyPr>
          <a:p>
            <a:pPr>
              <a:buSzPct val="100000"/>
            </a:pPr>
            <a:r>
              <a:rPr lang="zh-CN" altLang="en-US" b="1" dirty="0">
                <a:solidFill>
                  <a:srgbClr val="7030A0"/>
                </a:solidFill>
                <a:latin typeface="微软雅黑" panose="020B0503020204020204" pitchFamily="34" charset="-122"/>
                <a:ea typeface="微软雅黑" panose="020B0503020204020204" pitchFamily="34" charset="-122"/>
              </a:rPr>
              <a:t>一、口对口吹气</a:t>
            </a:r>
            <a:endParaRPr lang="zh-CN" altLang="zh-CN" dirty="0">
              <a:latin typeface="Calibri" panose="020F0502020204030204" pitchFamily="34" charset="0"/>
              <a:ea typeface="宋体" panose="02010600030101010101" pitchFamily="2" charset="-122"/>
            </a:endParaRPr>
          </a:p>
          <a:p>
            <a:pPr>
              <a:buSzPct val="100000"/>
            </a:pPr>
            <a:endParaRPr lang="en-US" altLang="zh-CN" sz="800" b="1" dirty="0">
              <a:solidFill>
                <a:srgbClr val="7030A0"/>
              </a:solidFill>
              <a:latin typeface="微软雅黑" panose="020B0503020204020204" pitchFamily="34" charset="-122"/>
              <a:ea typeface="微软雅黑" panose="020B0503020204020204" pitchFamily="34" charset="-122"/>
            </a:endParaRPr>
          </a:p>
          <a:p>
            <a:pPr>
              <a:lnSpc>
                <a:spcPct val="120000"/>
              </a:lnSpc>
              <a:buSzPct val="100000"/>
            </a:pPr>
            <a:r>
              <a:rPr lang="zh-CN" altLang="en-US" b="1" dirty="0">
                <a:solidFill>
                  <a:srgbClr val="7030A0"/>
                </a:solidFill>
                <a:latin typeface="微软雅黑" panose="020B0503020204020204" pitchFamily="34" charset="-122"/>
                <a:ea typeface="微软雅黑" panose="020B0503020204020204" pitchFamily="34" charset="-122"/>
              </a:rPr>
              <a:t>1、保持气道开放，救护人将放在病人前额手的拇指和示指捏紧病人的鼻翼，以防气体从鼻孔逸出</a:t>
            </a:r>
            <a:endParaRPr lang="zh-CN" altLang="zh-CN" dirty="0">
              <a:latin typeface="Calibri" panose="020F0502020204030204" pitchFamily="34" charset="0"/>
              <a:ea typeface="宋体" panose="02010600030101010101" pitchFamily="2" charset="-122"/>
            </a:endParaRPr>
          </a:p>
          <a:p>
            <a:pPr>
              <a:lnSpc>
                <a:spcPct val="120000"/>
              </a:lnSpc>
              <a:buSzPct val="100000"/>
            </a:pPr>
            <a:endParaRPr lang="zh-CN" altLang="en-US" sz="800" b="1" dirty="0">
              <a:solidFill>
                <a:srgbClr val="7030A0"/>
              </a:solidFill>
              <a:latin typeface="微软雅黑" panose="020B0503020204020204" pitchFamily="34" charset="-122"/>
              <a:ea typeface="微软雅黑" panose="020B0503020204020204" pitchFamily="34" charset="-122"/>
            </a:endParaRPr>
          </a:p>
          <a:p>
            <a:pPr>
              <a:lnSpc>
                <a:spcPct val="120000"/>
              </a:lnSpc>
              <a:buSzPct val="100000"/>
            </a:pPr>
            <a:r>
              <a:rPr lang="en-US" altLang="zh-CN" b="1" dirty="0">
                <a:solidFill>
                  <a:srgbClr val="7030A0"/>
                </a:solidFill>
                <a:latin typeface="微软雅黑" panose="020B0503020204020204" pitchFamily="34" charset="-122"/>
                <a:ea typeface="微软雅黑" panose="020B0503020204020204" pitchFamily="34" charset="-122"/>
              </a:rPr>
              <a:t>2</a:t>
            </a:r>
            <a:r>
              <a:rPr lang="zh-CN" altLang="en-US" b="1" dirty="0">
                <a:solidFill>
                  <a:srgbClr val="7030A0"/>
                </a:solidFill>
                <a:latin typeface="微软雅黑" panose="020B0503020204020204" pitchFamily="34" charset="-122"/>
                <a:ea typeface="微软雅黑" panose="020B0503020204020204" pitchFamily="34" charset="-122"/>
              </a:rPr>
              <a:t>、救护人深吸一口气，用双唇包严病人口唇四周，再缓慢持续将气体吹入，同时，观察病人胸部起伏</a:t>
            </a:r>
            <a:endParaRPr lang="zh-CN" altLang="zh-CN" dirty="0">
              <a:latin typeface="Calibri" panose="020F0502020204030204" pitchFamily="34" charset="0"/>
              <a:ea typeface="宋体" panose="02010600030101010101" pitchFamily="2" charset="-122"/>
            </a:endParaRPr>
          </a:p>
          <a:p>
            <a:pPr>
              <a:lnSpc>
                <a:spcPct val="120000"/>
              </a:lnSpc>
              <a:buSzPct val="100000"/>
            </a:pPr>
            <a:endParaRPr lang="zh-CN" altLang="en-US" sz="800" b="1" dirty="0">
              <a:solidFill>
                <a:srgbClr val="7030A0"/>
              </a:solidFill>
              <a:latin typeface="微软雅黑" panose="020B0503020204020204" pitchFamily="34" charset="-122"/>
              <a:ea typeface="微软雅黑" panose="020B0503020204020204" pitchFamily="34" charset="-122"/>
            </a:endParaRPr>
          </a:p>
          <a:p>
            <a:pPr>
              <a:lnSpc>
                <a:spcPct val="120000"/>
              </a:lnSpc>
              <a:buSzPct val="100000"/>
            </a:pPr>
            <a:r>
              <a:rPr lang="en-US" altLang="zh-CN" b="1" dirty="0">
                <a:solidFill>
                  <a:srgbClr val="7030A0"/>
                </a:solidFill>
                <a:latin typeface="微软雅黑" panose="020B0503020204020204" pitchFamily="34" charset="-122"/>
                <a:ea typeface="微软雅黑" panose="020B0503020204020204" pitchFamily="34" charset="-122"/>
              </a:rPr>
              <a:t>3</a:t>
            </a:r>
            <a:r>
              <a:rPr lang="zh-CN" altLang="en-US" b="1" dirty="0">
                <a:solidFill>
                  <a:srgbClr val="7030A0"/>
                </a:solidFill>
                <a:latin typeface="微软雅黑" panose="020B0503020204020204" pitchFamily="34" charset="-122"/>
                <a:ea typeface="微软雅黑" panose="020B0503020204020204" pitchFamily="34" charset="-122"/>
              </a:rPr>
              <a:t>、吹气完毕，救护人松开捏鼻手，侧头吸入新鲜空气并观察胸廓的上升和下降，听、感觉病人呼吸时气体流动情况，准备进行下次操作。</a:t>
            </a:r>
            <a:endParaRPr lang="zh-CN" altLang="zh-CN" dirty="0">
              <a:latin typeface="Calibri" panose="020F0502020204030204" pitchFamily="34" charset="0"/>
              <a:ea typeface="宋体" panose="02010600030101010101" pitchFamily="2" charset="-122"/>
            </a:endParaRPr>
          </a:p>
          <a:p>
            <a:pPr>
              <a:lnSpc>
                <a:spcPct val="120000"/>
              </a:lnSpc>
              <a:buSzPct val="100000"/>
            </a:pPr>
            <a:endParaRPr lang="en-US" altLang="zh-CN" sz="800" b="1" dirty="0">
              <a:solidFill>
                <a:srgbClr val="7030A0"/>
              </a:solidFill>
              <a:latin typeface="微软雅黑" panose="020B0503020204020204" pitchFamily="34" charset="-122"/>
              <a:ea typeface="微软雅黑" panose="020B0503020204020204" pitchFamily="34" charset="-122"/>
            </a:endParaRPr>
          </a:p>
          <a:p>
            <a:pPr>
              <a:lnSpc>
                <a:spcPct val="130000"/>
              </a:lnSpc>
              <a:buSzPct val="100000"/>
            </a:pPr>
            <a:r>
              <a:rPr lang="zh-CN" altLang="en-US" b="1" dirty="0">
                <a:solidFill>
                  <a:srgbClr val="7030A0"/>
                </a:solidFill>
                <a:latin typeface="微软雅黑" panose="020B0503020204020204" pitchFamily="34" charset="-122"/>
                <a:ea typeface="微软雅黑" panose="020B0503020204020204" pitchFamily="34" charset="-122"/>
              </a:rPr>
              <a:t>4、首先连续进行两次吹气，确认气道通畅，</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7030A0"/>
                </a:solidFill>
                <a:latin typeface="微软雅黑" panose="020B0503020204020204" pitchFamily="34" charset="-122"/>
                <a:ea typeface="微软雅黑" panose="020B0503020204020204" pitchFamily="34" charset="-122"/>
              </a:rPr>
              <a:t>再进行有效的人工呼吸，要求胸廓要膨起来。</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zh-CN" altLang="en-US" sz="800" b="1" dirty="0">
              <a:solidFill>
                <a:srgbClr val="7030A0"/>
              </a:solidFill>
              <a:latin typeface="微软雅黑" panose="020B0503020204020204" pitchFamily="34" charset="-122"/>
              <a:ea typeface="微软雅黑" panose="020B0503020204020204" pitchFamily="34" charset="-122"/>
            </a:endParaRPr>
          </a:p>
          <a:p>
            <a:pPr>
              <a:lnSpc>
                <a:spcPct val="130000"/>
              </a:lnSpc>
              <a:buSzPct val="100000"/>
            </a:pPr>
            <a:r>
              <a:rPr lang="en-US" altLang="zh-CN" b="1" dirty="0">
                <a:solidFill>
                  <a:srgbClr val="7030A0"/>
                </a:solidFill>
                <a:latin typeface="微软雅黑" panose="020B0503020204020204" pitchFamily="34" charset="-122"/>
                <a:ea typeface="微软雅黑" panose="020B0503020204020204" pitchFamily="34" charset="-122"/>
              </a:rPr>
              <a:t>5</a:t>
            </a:r>
            <a:r>
              <a:rPr lang="zh-CN" altLang="en-US" b="1" dirty="0">
                <a:solidFill>
                  <a:srgbClr val="7030A0"/>
                </a:solidFill>
                <a:latin typeface="微软雅黑" panose="020B0503020204020204" pitchFamily="34" charset="-122"/>
                <a:ea typeface="微软雅黑" panose="020B0503020204020204" pitchFamily="34" charset="-122"/>
              </a:rPr>
              <a:t>、成人每</a:t>
            </a:r>
            <a:r>
              <a:rPr lang="en-US" altLang="zh-CN" b="1" dirty="0">
                <a:solidFill>
                  <a:srgbClr val="7030A0"/>
                </a:solidFill>
                <a:latin typeface="微软雅黑" panose="020B0503020204020204" pitchFamily="34" charset="-122"/>
                <a:ea typeface="微软雅黑" panose="020B0503020204020204" pitchFamily="34" charset="-122"/>
              </a:rPr>
              <a:t>4-5</a:t>
            </a:r>
            <a:r>
              <a:rPr lang="zh-CN" altLang="en-US" b="1" dirty="0">
                <a:solidFill>
                  <a:srgbClr val="7030A0"/>
                </a:solidFill>
                <a:latin typeface="微软雅黑" panose="020B0503020204020204" pitchFamily="34" charset="-122"/>
                <a:ea typeface="微软雅黑" panose="020B0503020204020204" pitchFamily="34" charset="-122"/>
              </a:rPr>
              <a:t>秒钟吹气</a:t>
            </a:r>
            <a:r>
              <a:rPr lang="en-US" altLang="zh-CN" b="1" dirty="0">
                <a:solidFill>
                  <a:srgbClr val="7030A0"/>
                </a:solidFill>
                <a:latin typeface="微软雅黑" panose="020B0503020204020204" pitchFamily="34" charset="-122"/>
                <a:ea typeface="微软雅黑" panose="020B0503020204020204" pitchFamily="34" charset="-122"/>
              </a:rPr>
              <a:t>1</a:t>
            </a:r>
            <a:r>
              <a:rPr lang="zh-CN" altLang="en-US" b="1" dirty="0">
                <a:solidFill>
                  <a:srgbClr val="7030A0"/>
                </a:solidFill>
                <a:latin typeface="微软雅黑" panose="020B0503020204020204" pitchFamily="34" charset="-122"/>
                <a:ea typeface="微软雅黑" panose="020B0503020204020204" pitchFamily="34" charset="-122"/>
              </a:rPr>
              <a:t>次，每分钟</a:t>
            </a:r>
            <a:r>
              <a:rPr lang="en-US" altLang="zh-CN" b="1" dirty="0">
                <a:solidFill>
                  <a:srgbClr val="7030A0"/>
                </a:solidFill>
                <a:latin typeface="微软雅黑" panose="020B0503020204020204" pitchFamily="34" charset="-122"/>
                <a:ea typeface="微软雅黑" panose="020B0503020204020204" pitchFamily="34" charset="-122"/>
              </a:rPr>
              <a:t>12</a:t>
            </a:r>
            <a:r>
              <a:rPr lang="zh-CN" altLang="en-US" b="1" dirty="0">
                <a:solidFill>
                  <a:srgbClr val="7030A0"/>
                </a:solidFill>
                <a:latin typeface="微软雅黑" panose="020B0503020204020204" pitchFamily="34" charset="-122"/>
                <a:ea typeface="微软雅黑" panose="020B0503020204020204" pitchFamily="34" charset="-122"/>
              </a:rPr>
              <a:t>次，</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7030A0"/>
                </a:solidFill>
                <a:latin typeface="微软雅黑" panose="020B0503020204020204" pitchFamily="34" charset="-122"/>
                <a:ea typeface="微软雅黑" panose="020B0503020204020204" pitchFamily="34" charset="-122"/>
              </a:rPr>
              <a:t>每次吹气时间超过</a:t>
            </a:r>
            <a:r>
              <a:rPr lang="en-US" altLang="zh-CN" b="1" dirty="0">
                <a:solidFill>
                  <a:srgbClr val="7030A0"/>
                </a:solidFill>
                <a:latin typeface="微软雅黑" panose="020B0503020204020204" pitchFamily="34" charset="-122"/>
                <a:ea typeface="微软雅黑" panose="020B0503020204020204" pitchFamily="34" charset="-122"/>
              </a:rPr>
              <a:t>2</a:t>
            </a:r>
            <a:r>
              <a:rPr lang="zh-CN" altLang="en-US" b="1" dirty="0">
                <a:solidFill>
                  <a:srgbClr val="7030A0"/>
                </a:solidFill>
                <a:latin typeface="微软雅黑" panose="020B0503020204020204" pitchFamily="34" charset="-122"/>
                <a:ea typeface="微软雅黑" panose="020B0503020204020204" pitchFamily="34" charset="-122"/>
              </a:rPr>
              <a:t>秒钟。</a:t>
            </a:r>
            <a:endParaRPr lang="zh-CN" altLang="zh-CN" dirty="0">
              <a:latin typeface="Calibri" panose="020F0502020204030204" pitchFamily="34" charset="0"/>
              <a:ea typeface="宋体" panose="02010600030101010101" pitchFamily="2" charset="-122"/>
            </a:endParaRPr>
          </a:p>
        </p:txBody>
      </p:sp>
      <p:pic>
        <p:nvPicPr>
          <p:cNvPr id="76802" name="图片 2097570" descr="200861820135854264"/>
          <p:cNvPicPr>
            <a:picLocks noChangeAspect="1"/>
          </p:cNvPicPr>
          <p:nvPr/>
        </p:nvPicPr>
        <p:blipFill>
          <a:blip r:embed="rId1"/>
          <a:srcRect b="15800"/>
          <a:stretch>
            <a:fillRect/>
          </a:stretch>
        </p:blipFill>
        <p:spPr>
          <a:xfrm>
            <a:off x="7524750" y="4714875"/>
            <a:ext cx="2619375" cy="1552575"/>
          </a:xfrm>
          <a:prstGeom prst="rect">
            <a:avLst/>
          </a:prstGeom>
          <a:noFill/>
          <a:ln w="9525">
            <a:noFill/>
          </a:ln>
        </p:spPr>
      </p:pic>
      <p:sp>
        <p:nvSpPr>
          <p:cNvPr id="76803" name="矩形 1049878"/>
          <p:cNvSpPr/>
          <p:nvPr/>
        </p:nvSpPr>
        <p:spPr>
          <a:xfrm>
            <a:off x="768350" y="442913"/>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6804" name="矩形 1049880"/>
          <p:cNvSpPr/>
          <p:nvPr/>
        </p:nvSpPr>
        <p:spPr>
          <a:xfrm>
            <a:off x="1216025" y="1146175"/>
            <a:ext cx="4214813"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5</a:t>
            </a:r>
            <a:r>
              <a:rPr lang="zh-CN" altLang="en-US" sz="2400" b="1" dirty="0">
                <a:solidFill>
                  <a:srgbClr val="404040"/>
                </a:solidFill>
                <a:latin typeface="微软雅黑" panose="020B0503020204020204" pitchFamily="34" charset="-122"/>
                <a:ea typeface="微软雅黑" panose="020B0503020204020204" pitchFamily="34" charset="-122"/>
              </a:rPr>
              <a:t>、现场救护的一般救护方法</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矩形 1049882"/>
          <p:cNvSpPr/>
          <p:nvPr/>
        </p:nvSpPr>
        <p:spPr>
          <a:xfrm>
            <a:off x="1263650" y="2071688"/>
            <a:ext cx="8904288" cy="2886075"/>
          </a:xfrm>
          <a:prstGeom prst="rect">
            <a:avLst/>
          </a:prstGeom>
          <a:noFill/>
          <a:ln w="9525">
            <a:noFill/>
          </a:ln>
        </p:spPr>
        <p:txBody>
          <a:bodyPr lIns="91440" tIns="45720" rIns="91440" bIns="45720" anchor="t" anchorCtr="0">
            <a:spAutoFit/>
          </a:bodyPr>
          <a:p>
            <a:pPr>
              <a:buSzPct val="100000"/>
            </a:pPr>
            <a:r>
              <a:rPr lang="zh-CN" altLang="en-US" b="1" dirty="0">
                <a:solidFill>
                  <a:srgbClr val="7030A0"/>
                </a:solidFill>
                <a:latin typeface="微软雅黑" panose="020B0503020204020204" pitchFamily="34" charset="-122"/>
                <a:ea typeface="微软雅黑" panose="020B0503020204020204" pitchFamily="34" charset="-122"/>
              </a:rPr>
              <a:t>二、胸外心脏挤压</a:t>
            </a:r>
            <a:endParaRPr lang="zh-CN" altLang="zh-CN" dirty="0">
              <a:latin typeface="Calibri" panose="020F0502020204030204" pitchFamily="34" charset="0"/>
              <a:ea typeface="宋体" panose="02010600030101010101" pitchFamily="2" charset="-122"/>
            </a:endParaRPr>
          </a:p>
          <a:p>
            <a:pPr>
              <a:buSzPct val="100000"/>
            </a:pPr>
            <a:endParaRPr lang="en-US" altLang="zh-CN" sz="800" b="1" dirty="0">
              <a:solidFill>
                <a:srgbClr val="7030A0"/>
              </a:solidFill>
              <a:latin typeface="微软雅黑" panose="020B0503020204020204" pitchFamily="34" charset="-122"/>
              <a:ea typeface="微软雅黑" panose="020B0503020204020204" pitchFamily="34" charset="-122"/>
            </a:endParaRPr>
          </a:p>
          <a:p>
            <a:pPr>
              <a:lnSpc>
                <a:spcPct val="130000"/>
              </a:lnSpc>
              <a:buSzPct val="100000"/>
            </a:pPr>
            <a:r>
              <a:rPr lang="zh-CN" altLang="en-US" b="1" dirty="0">
                <a:solidFill>
                  <a:srgbClr val="7030A0"/>
                </a:solidFill>
                <a:latin typeface="微软雅黑" panose="020B0503020204020204" pitchFamily="34" charset="-122"/>
                <a:ea typeface="微软雅黑" panose="020B0503020204020204" pitchFamily="34" charset="-122"/>
              </a:rPr>
              <a:t>◆定位：胸骨下</a:t>
            </a:r>
            <a:r>
              <a:rPr lang="en-US" altLang="zh-CN" b="1" dirty="0">
                <a:solidFill>
                  <a:srgbClr val="7030A0"/>
                </a:solidFill>
                <a:latin typeface="微软雅黑" panose="020B0503020204020204" pitchFamily="34" charset="-122"/>
                <a:ea typeface="微软雅黑" panose="020B0503020204020204" pitchFamily="34" charset="-122"/>
              </a:rPr>
              <a:t>1/2</a:t>
            </a:r>
            <a:r>
              <a:rPr lang="zh-CN" altLang="en-US" b="1" dirty="0">
                <a:solidFill>
                  <a:srgbClr val="7030A0"/>
                </a:solidFill>
                <a:latin typeface="微软雅黑" panose="020B0503020204020204" pitchFamily="34" charset="-122"/>
                <a:ea typeface="微软雅黑" panose="020B0503020204020204" pitchFamily="34" charset="-122"/>
              </a:rPr>
              <a:t>的位置（沿一侧肋骨向上，触到剑突，再向上为胸骨）。</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zh-CN" altLang="en-US" sz="800" b="1" dirty="0">
              <a:solidFill>
                <a:srgbClr val="7030A0"/>
              </a:solidFill>
              <a:latin typeface="微软雅黑" panose="020B0503020204020204" pitchFamily="34" charset="-122"/>
              <a:ea typeface="微软雅黑" panose="020B0503020204020204" pitchFamily="34" charset="-122"/>
            </a:endParaRPr>
          </a:p>
          <a:p>
            <a:pPr>
              <a:lnSpc>
                <a:spcPct val="130000"/>
              </a:lnSpc>
              <a:buSzPct val="100000"/>
            </a:pPr>
            <a:r>
              <a:rPr lang="en-US" altLang="zh-CN" b="1" dirty="0">
                <a:solidFill>
                  <a:srgbClr val="7030A0"/>
                </a:solidFill>
                <a:latin typeface="微软雅黑" panose="020B0503020204020204" pitchFamily="34" charset="-122"/>
                <a:ea typeface="微软雅黑" panose="020B0503020204020204" pitchFamily="34" charset="-122"/>
              </a:rPr>
              <a:t>◆操作：双手交叉，掌根重叠，手指抬起，借助自身的重力按压（肘关节不能曲曲），使胸骨下压深度4-5</a:t>
            </a:r>
            <a:r>
              <a:rPr lang="zh-CN" altLang="en-US" b="1" dirty="0">
                <a:solidFill>
                  <a:srgbClr val="7030A0"/>
                </a:solidFill>
                <a:latin typeface="微软雅黑" panose="020B0503020204020204" pitchFamily="34" charset="-122"/>
                <a:ea typeface="微软雅黑" panose="020B0503020204020204" pitchFamily="34" charset="-122"/>
              </a:rPr>
              <a:t>厘米，放松后，掌根不要离开胸壁。</a:t>
            </a:r>
            <a:endParaRPr lang="zh-CN" altLang="zh-CN" dirty="0">
              <a:latin typeface="Calibri" panose="020F0502020204030204" pitchFamily="34" charset="0"/>
              <a:ea typeface="宋体" panose="02010600030101010101" pitchFamily="2" charset="-122"/>
            </a:endParaRPr>
          </a:p>
          <a:p>
            <a:pPr>
              <a:lnSpc>
                <a:spcPct val="130000"/>
              </a:lnSpc>
              <a:buSzPct val="100000"/>
            </a:pPr>
            <a:r>
              <a:rPr lang="zh-CN" altLang="en-US" b="1" dirty="0">
                <a:solidFill>
                  <a:srgbClr val="7030A0"/>
                </a:solidFill>
                <a:latin typeface="微软雅黑" panose="020B0503020204020204" pitchFamily="34" charset="-122"/>
                <a:ea typeface="微软雅黑" panose="020B0503020204020204" pitchFamily="34" charset="-122"/>
              </a:rPr>
              <a:t> 挤压速度，每分钟</a:t>
            </a:r>
            <a:r>
              <a:rPr lang="en-US" altLang="zh-CN" b="1" dirty="0">
                <a:solidFill>
                  <a:srgbClr val="7030A0"/>
                </a:solidFill>
                <a:latin typeface="微软雅黑" panose="020B0503020204020204" pitchFamily="34" charset="-122"/>
                <a:ea typeface="微软雅黑" panose="020B0503020204020204" pitchFamily="34" charset="-122"/>
              </a:rPr>
              <a:t>80-100</a:t>
            </a:r>
            <a:r>
              <a:rPr lang="zh-CN" altLang="en-US" b="1" dirty="0">
                <a:solidFill>
                  <a:srgbClr val="7030A0"/>
                </a:solidFill>
                <a:latin typeface="微软雅黑" panose="020B0503020204020204" pitchFamily="34" charset="-122"/>
                <a:ea typeface="微软雅黑" panose="020B0503020204020204" pitchFamily="34" charset="-122"/>
              </a:rPr>
              <a:t>次。</a:t>
            </a:r>
            <a:endParaRPr lang="zh-CN" altLang="zh-CN" dirty="0">
              <a:latin typeface="Calibri" panose="020F0502020204030204" pitchFamily="34" charset="0"/>
              <a:ea typeface="宋体" panose="02010600030101010101" pitchFamily="2" charset="-122"/>
            </a:endParaRPr>
          </a:p>
          <a:p>
            <a:pPr>
              <a:lnSpc>
                <a:spcPct val="130000"/>
              </a:lnSpc>
              <a:buSzPct val="100000"/>
            </a:pPr>
            <a:endParaRPr lang="zh-CN" altLang="en-US" sz="800" b="1" dirty="0">
              <a:solidFill>
                <a:srgbClr val="7030A0"/>
              </a:solidFill>
              <a:latin typeface="微软雅黑" panose="020B0503020204020204" pitchFamily="34" charset="-122"/>
              <a:ea typeface="微软雅黑" panose="020B0503020204020204" pitchFamily="34" charset="-122"/>
            </a:endParaRPr>
          </a:p>
          <a:p>
            <a:pPr>
              <a:lnSpc>
                <a:spcPct val="130000"/>
              </a:lnSpc>
              <a:buSzPct val="100000"/>
            </a:pPr>
            <a:r>
              <a:rPr lang="en-US" altLang="zh-CN" b="1" dirty="0">
                <a:solidFill>
                  <a:srgbClr val="7030A0"/>
                </a:solidFill>
                <a:latin typeface="微软雅黑" panose="020B0503020204020204" pitchFamily="34" charset="-122"/>
                <a:ea typeface="微软雅黑" panose="020B0503020204020204" pitchFamily="34" charset="-122"/>
              </a:rPr>
              <a:t>◆挤压与吹气之比15</a:t>
            </a:r>
            <a:r>
              <a:rPr lang="zh-CN" altLang="en-US" b="1" dirty="0">
                <a:solidFill>
                  <a:srgbClr val="7030A0"/>
                </a:solidFill>
                <a:latin typeface="微软雅黑" panose="020B0503020204020204" pitchFamily="34" charset="-122"/>
                <a:ea typeface="微软雅黑" panose="020B0503020204020204" pitchFamily="34" charset="-122"/>
              </a:rPr>
              <a:t>：</a:t>
            </a:r>
            <a:r>
              <a:rPr lang="en-US" altLang="zh-CN" b="1" dirty="0">
                <a:solidFill>
                  <a:srgbClr val="7030A0"/>
                </a:solidFill>
                <a:latin typeface="微软雅黑" panose="020B0503020204020204" pitchFamily="34" charset="-122"/>
                <a:ea typeface="微软雅黑" panose="020B0503020204020204" pitchFamily="34" charset="-122"/>
              </a:rPr>
              <a:t>2</a:t>
            </a:r>
            <a:r>
              <a:rPr lang="zh-CN" altLang="en-US" b="1" dirty="0">
                <a:solidFill>
                  <a:srgbClr val="7030A0"/>
                </a:solidFill>
                <a:latin typeface="微软雅黑" panose="020B0503020204020204" pitchFamily="34" charset="-122"/>
                <a:ea typeface="微软雅黑" panose="020B0503020204020204" pitchFamily="34" charset="-122"/>
              </a:rPr>
              <a:t>。</a:t>
            </a:r>
            <a:endParaRPr lang="zh-CN" altLang="zh-CN" dirty="0">
              <a:latin typeface="Calibri" panose="020F0502020204030204" pitchFamily="34" charset="0"/>
              <a:ea typeface="宋体" panose="02010600030101010101" pitchFamily="2" charset="-122"/>
            </a:endParaRPr>
          </a:p>
          <a:p>
            <a:pPr>
              <a:buSzPct val="100000"/>
            </a:pPr>
            <a:endParaRPr lang="zh-CN" altLang="en-US" dirty="0">
              <a:latin typeface="Calibri" panose="020F0502020204030204" pitchFamily="34" charset="0"/>
              <a:ea typeface="宋体" panose="02010600030101010101" pitchFamily="2" charset="-122"/>
            </a:endParaRPr>
          </a:p>
        </p:txBody>
      </p:sp>
      <p:pic>
        <p:nvPicPr>
          <p:cNvPr id="77826" name="图片 2097572" descr="查看更多精彩图片">
            <a:hlinkClick r:id="rId1"/>
          </p:cNvPr>
          <p:cNvPicPr>
            <a:picLocks noChangeAspect="1"/>
          </p:cNvPicPr>
          <p:nvPr/>
        </p:nvPicPr>
        <p:blipFill>
          <a:blip r:embed="rId2">
            <a:lum contrast="-12000"/>
          </a:blip>
          <a:stretch>
            <a:fillRect/>
          </a:stretch>
        </p:blipFill>
        <p:spPr>
          <a:xfrm>
            <a:off x="7226300" y="3551238"/>
            <a:ext cx="3143250" cy="2482850"/>
          </a:xfrm>
          <a:prstGeom prst="rect">
            <a:avLst/>
          </a:prstGeom>
          <a:noFill/>
          <a:ln w="9525">
            <a:noFill/>
          </a:ln>
        </p:spPr>
      </p:pic>
      <p:sp>
        <p:nvSpPr>
          <p:cNvPr id="77827" name="矩形 1049884"/>
          <p:cNvSpPr/>
          <p:nvPr/>
        </p:nvSpPr>
        <p:spPr>
          <a:xfrm>
            <a:off x="754063" y="430213"/>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7828" name="矩形 1049886"/>
          <p:cNvSpPr/>
          <p:nvPr/>
        </p:nvSpPr>
        <p:spPr>
          <a:xfrm>
            <a:off x="965200" y="1204913"/>
            <a:ext cx="4214813"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5</a:t>
            </a:r>
            <a:r>
              <a:rPr lang="zh-CN" altLang="en-US" sz="2400" b="1" dirty="0">
                <a:solidFill>
                  <a:srgbClr val="404040"/>
                </a:solidFill>
                <a:latin typeface="微软雅黑" panose="020B0503020204020204" pitchFamily="34" charset="-122"/>
                <a:ea typeface="微软雅黑" panose="020B0503020204020204" pitchFamily="34" charset="-122"/>
              </a:rPr>
              <a:t>、现场救护的一般救护方法</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849" name="图片 2097574" descr="180839_583[1]"/>
          <p:cNvPicPr>
            <a:picLocks noChangeAspect="1"/>
          </p:cNvPicPr>
          <p:nvPr/>
        </p:nvPicPr>
        <p:blipFill>
          <a:blip r:embed="rId1"/>
          <a:stretch>
            <a:fillRect/>
          </a:stretch>
        </p:blipFill>
        <p:spPr>
          <a:xfrm>
            <a:off x="2738438" y="1760538"/>
            <a:ext cx="6715125" cy="4929187"/>
          </a:xfrm>
          <a:prstGeom prst="rect">
            <a:avLst/>
          </a:prstGeom>
          <a:noFill/>
          <a:ln w="9525">
            <a:noFill/>
          </a:ln>
        </p:spPr>
      </p:pic>
      <p:sp>
        <p:nvSpPr>
          <p:cNvPr id="78850" name="矩形 1049888"/>
          <p:cNvSpPr/>
          <p:nvPr/>
        </p:nvSpPr>
        <p:spPr>
          <a:xfrm>
            <a:off x="703263" y="404813"/>
            <a:ext cx="1714500"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应急知识</a:t>
            </a:r>
            <a:endParaRPr lang="zh-CN" altLang="zh-CN" dirty="0">
              <a:latin typeface="Calibri" panose="020F0502020204030204" pitchFamily="34" charset="0"/>
              <a:ea typeface="宋体" panose="02010600030101010101" pitchFamily="2" charset="-122"/>
            </a:endParaRPr>
          </a:p>
        </p:txBody>
      </p:sp>
      <p:sp>
        <p:nvSpPr>
          <p:cNvPr id="78851" name="矩形 1049890"/>
          <p:cNvSpPr/>
          <p:nvPr/>
        </p:nvSpPr>
        <p:spPr>
          <a:xfrm>
            <a:off x="530225" y="1179513"/>
            <a:ext cx="4214813" cy="460375"/>
          </a:xfrm>
          <a:prstGeom prst="rect">
            <a:avLst/>
          </a:prstGeom>
          <a:noFill/>
          <a:ln w="9525">
            <a:noFill/>
          </a:ln>
        </p:spPr>
        <p:txBody>
          <a:bodyPr lIns="91440" tIns="45720" rIns="91440" bIns="45720" anchor="t" anchorCtr="0">
            <a:spAutoFit/>
          </a:bodyPr>
          <a:p>
            <a:r>
              <a:rPr lang="en-US" altLang="zh-CN" sz="2400" b="1" dirty="0">
                <a:solidFill>
                  <a:srgbClr val="404040"/>
                </a:solidFill>
                <a:latin typeface="微软雅黑" panose="020B0503020204020204" pitchFamily="34" charset="-122"/>
                <a:ea typeface="微软雅黑" panose="020B0503020204020204" pitchFamily="34" charset="-122"/>
              </a:rPr>
              <a:t>5</a:t>
            </a:r>
            <a:r>
              <a:rPr lang="zh-CN" altLang="en-US" sz="2400" b="1" dirty="0">
                <a:solidFill>
                  <a:srgbClr val="404040"/>
                </a:solidFill>
                <a:latin typeface="微软雅黑" panose="020B0503020204020204" pitchFamily="34" charset="-122"/>
                <a:ea typeface="微软雅黑" panose="020B0503020204020204" pitchFamily="34" charset="-122"/>
              </a:rPr>
              <a:t>、现场救护的一般救护方法</a:t>
            </a:r>
            <a:endParaRPr lang="zh-CN" altLang="zh-CN" dirty="0">
              <a:latin typeface="Calibri" panose="020F0502020204030204" pitchFamily="34" charset="0"/>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24578" name="组合 328"/>
          <p:cNvGrpSpPr/>
          <p:nvPr/>
        </p:nvGrpSpPr>
        <p:grpSpPr>
          <a:xfrm>
            <a:off x="323850" y="407988"/>
            <a:ext cx="11544300" cy="6042025"/>
            <a:chOff x="204" y="257"/>
            <a:chExt cx="7272" cy="3806"/>
          </a:xfrm>
        </p:grpSpPr>
        <p:pic>
          <p:nvPicPr>
            <p:cNvPr id="24579" name="图片 2097332"/>
            <p:cNvPicPr>
              <a:picLocks noChangeAspect="1"/>
            </p:cNvPicPr>
            <p:nvPr/>
          </p:nvPicPr>
          <p:blipFill>
            <a:blip r:embed="rId2"/>
            <a:stretch>
              <a:fillRect/>
            </a:stretch>
          </p:blipFill>
          <p:spPr>
            <a:xfrm>
              <a:off x="204" y="257"/>
              <a:ext cx="7272" cy="3806"/>
            </a:xfrm>
            <a:prstGeom prst="rect">
              <a:avLst/>
            </a:prstGeom>
            <a:noFill/>
            <a:ln w="9525">
              <a:noFill/>
            </a:ln>
          </p:spPr>
        </p:pic>
        <p:sp>
          <p:nvSpPr>
            <p:cNvPr id="24580" name="矩形 1049190"/>
            <p:cNvSpPr/>
            <p:nvPr/>
          </p:nvSpPr>
          <p:spPr>
            <a:xfrm>
              <a:off x="204" y="256"/>
              <a:ext cx="7272" cy="3808"/>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24581" name="矩形 1049192"/>
          <p:cNvSpPr/>
          <p:nvPr/>
        </p:nvSpPr>
        <p:spPr>
          <a:xfrm>
            <a:off x="612775" y="776288"/>
            <a:ext cx="10966450" cy="5305425"/>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24582" name="圆角矩形 1049194"/>
          <p:cNvSpPr/>
          <p:nvPr/>
        </p:nvSpPr>
        <p:spPr>
          <a:xfrm>
            <a:off x="4676775" y="3141663"/>
            <a:ext cx="711200" cy="711200"/>
          </a:xfrm>
          <a:prstGeom prst="roundRect">
            <a:avLst>
              <a:gd name="adj" fmla="val 21356"/>
            </a:avLst>
          </a:prstGeom>
          <a:solidFill>
            <a:srgbClr val="FFFFFF"/>
          </a:solidFill>
          <a:ln w="9525">
            <a:noFill/>
          </a:ln>
          <a:effectLst>
            <a:outerShdw sx="102000" sy="102000" algn="ctr" rotWithShape="0">
              <a:srgbClr val="000000">
                <a:alpha val="10999"/>
              </a:srgbClr>
            </a:outerShdw>
          </a:effectLst>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nvGrpSpPr>
          <p:cNvPr id="24583" name="组合 330"/>
          <p:cNvGrpSpPr/>
          <p:nvPr/>
        </p:nvGrpSpPr>
        <p:grpSpPr>
          <a:xfrm>
            <a:off x="4784725" y="3297238"/>
            <a:ext cx="396875" cy="396875"/>
            <a:chOff x="3014" y="2077"/>
            <a:chExt cx="250" cy="250"/>
          </a:xfrm>
        </p:grpSpPr>
        <p:pic>
          <p:nvPicPr>
            <p:cNvPr id="24584" name="图片 2097334"/>
            <p:cNvPicPr>
              <a:picLocks noChangeAspect="1"/>
            </p:cNvPicPr>
            <p:nvPr/>
          </p:nvPicPr>
          <p:blipFill>
            <a:blip r:embed="rId3"/>
            <a:stretch>
              <a:fillRect/>
            </a:stretch>
          </p:blipFill>
          <p:spPr>
            <a:xfrm>
              <a:off x="3014" y="2077"/>
              <a:ext cx="250" cy="250"/>
            </a:xfrm>
            <a:prstGeom prst="rect">
              <a:avLst/>
            </a:prstGeom>
            <a:noFill/>
            <a:ln w="9525">
              <a:noFill/>
            </a:ln>
          </p:spPr>
        </p:pic>
        <p:sp>
          <p:nvSpPr>
            <p:cNvPr id="24585" name="矩形 1049196"/>
            <p:cNvSpPr/>
            <p:nvPr/>
          </p:nvSpPr>
          <p:spPr>
            <a:xfrm>
              <a:off x="3014" y="2077"/>
              <a:ext cx="251" cy="252"/>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24586" name="矩形 1049198"/>
          <p:cNvSpPr/>
          <p:nvPr/>
        </p:nvSpPr>
        <p:spPr>
          <a:xfrm>
            <a:off x="5492750" y="3141663"/>
            <a:ext cx="5800725" cy="706437"/>
          </a:xfrm>
          <a:prstGeom prst="rect">
            <a:avLst/>
          </a:prstGeom>
          <a:noFill/>
          <a:ln w="9525">
            <a:noFill/>
          </a:ln>
        </p:spPr>
        <p:txBody>
          <a:bodyPr lIns="91440" tIns="45720" rIns="91440" bIns="45720" anchor="t" anchorCtr="0">
            <a:spAutoFit/>
          </a:bodyPr>
          <a:p>
            <a:r>
              <a:rPr lang="zh-CN" altLang="en-US" sz="40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夏季高温作业的安全要点</a:t>
            </a:r>
            <a:endParaRPr lang="zh-CN" altLang="zh-CN" dirty="0">
              <a:latin typeface="Calibri" panose="020F0502020204030204" pitchFamily="34" charset="0"/>
              <a:ea typeface="宋体" panose="02010600030101010101" pitchFamily="2" charset="-122"/>
            </a:endParaRPr>
          </a:p>
        </p:txBody>
      </p:sp>
      <p:sp>
        <p:nvSpPr>
          <p:cNvPr id="24587" name="矩形 1049200"/>
          <p:cNvSpPr/>
          <p:nvPr/>
        </p:nvSpPr>
        <p:spPr>
          <a:xfrm>
            <a:off x="1373188" y="1920875"/>
            <a:ext cx="3435350" cy="3063875"/>
          </a:xfrm>
          <a:prstGeom prst="rect">
            <a:avLst/>
          </a:prstGeom>
          <a:noFill/>
          <a:ln w="9525">
            <a:noFill/>
          </a:ln>
        </p:spPr>
        <p:txBody>
          <a:bodyPr lIns="91440" tIns="45720" rIns="91440" bIns="45720" anchor="t" anchorCtr="0">
            <a:spAutoFit/>
          </a:bodyPr>
          <a:p>
            <a:pPr algn="ctr">
              <a:buSzPct val="100000"/>
            </a:pPr>
            <a:r>
              <a:rPr lang="en-US" altLang="zh-CN" sz="19900" dirty="0">
                <a:solidFill>
                  <a:srgbClr val="FDFDFD"/>
                </a:solidFill>
                <a:latin typeface="Century Gothic" panose="020B0502020202020204" pitchFamily="34" charset="0"/>
                <a:ea typeface="冬青黑体简体中文 W3"/>
              </a:rPr>
              <a:t>02</a:t>
            </a:r>
            <a:endParaRPr lang="zh-CN" altLang="zh-CN" dirty="0">
              <a:latin typeface="Calibri" panose="020F0502020204030204" pitchFamily="34" charset="0"/>
              <a:ea typeface="宋体" panose="02010600030101010101" pitchFamily="2" charset="-122"/>
            </a:endParaRPr>
          </a:p>
        </p:txBody>
      </p:sp>
    </p:spTree>
  </p:cSld>
  <p:clrMapOvr>
    <a:masterClrMapping/>
  </p:clrMapOvr>
  <p:transition spd="slow" advClick="0">
    <p:fade/>
  </p:transition>
</p:sld>
</file>

<file path=ppt/slides/slide6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19458" name="组合 286"/>
          <p:cNvGrpSpPr/>
          <p:nvPr/>
        </p:nvGrpSpPr>
        <p:grpSpPr>
          <a:xfrm>
            <a:off x="882650" y="1147763"/>
            <a:ext cx="10417175" cy="4200525"/>
            <a:chOff x="1317" y="837"/>
            <a:chExt cx="5046" cy="2646"/>
          </a:xfrm>
        </p:grpSpPr>
        <p:pic>
          <p:nvPicPr>
            <p:cNvPr id="19459" name="图片 2097296"/>
            <p:cNvPicPr>
              <a:picLocks noChangeAspect="1"/>
            </p:cNvPicPr>
            <p:nvPr/>
          </p:nvPicPr>
          <p:blipFill>
            <a:blip r:embed="rId2"/>
            <a:stretch>
              <a:fillRect/>
            </a:stretch>
          </p:blipFill>
          <p:spPr>
            <a:xfrm>
              <a:off x="1317" y="837"/>
              <a:ext cx="5046" cy="2646"/>
            </a:xfrm>
            <a:prstGeom prst="rect">
              <a:avLst/>
            </a:prstGeom>
            <a:noFill/>
            <a:ln w="9525">
              <a:noFill/>
            </a:ln>
          </p:spPr>
        </p:pic>
        <p:sp>
          <p:nvSpPr>
            <p:cNvPr id="19460" name="矩形 1049088"/>
            <p:cNvSpPr/>
            <p:nvPr/>
          </p:nvSpPr>
          <p:spPr>
            <a:xfrm>
              <a:off x="1315" y="838"/>
              <a:ext cx="5050" cy="2644"/>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7173" name="矩形 1049090"/>
          <p:cNvSpPr/>
          <p:nvPr/>
        </p:nvSpPr>
        <p:spPr>
          <a:xfrm>
            <a:off x="1127760" y="2348865"/>
            <a:ext cx="10064750" cy="1568450"/>
          </a:xfrm>
          <a:prstGeom prst="rect">
            <a:avLst/>
          </a:prstGeom>
          <a:noFill/>
          <a:ln w="9525">
            <a:noFill/>
          </a:ln>
        </p:spPr>
        <p:txBody>
          <a:bodyPr wrap="square" lIns="91440" tIns="45720" rIns="91440" bIns="45720" anchor="t">
            <a:spAutoFit/>
          </a:bodyPr>
          <a:p>
            <a:pPr algn="ctr">
              <a:buClrTx/>
              <a:buSzTx/>
              <a:buFontTx/>
            </a:pPr>
            <a:r>
              <a:rPr lang="zh-CN" altLang="en-US" sz="9600" b="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感谢聆听</a:t>
            </a:r>
            <a:endParaRPr lang="zh-CN" altLang="en-US" sz="9600" b="1" strike="noStrike"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463" name="矩形 1049094"/>
          <p:cNvSpPr/>
          <p:nvPr/>
        </p:nvSpPr>
        <p:spPr>
          <a:xfrm>
            <a:off x="1063625" y="1406525"/>
            <a:ext cx="10066338" cy="3683000"/>
          </a:xfrm>
          <a:prstGeom prst="rect">
            <a:avLst/>
          </a:prstGeom>
          <a:noFill/>
          <a:ln w="28575" cap="flat" cmpd="sng">
            <a:solidFill>
              <a:srgbClr val="FFFFFF"/>
            </a:solidFill>
            <a:prstDash val="solid"/>
            <a:miter/>
            <a:headEnd type="none" w="med" len="med"/>
            <a:tailEnd type="none" w="med" len="med"/>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2097336"/>
          <p:cNvPicPr>
            <a:picLocks noChangeAspect="1"/>
          </p:cNvPicPr>
          <p:nvPr/>
        </p:nvPicPr>
        <p:blipFill>
          <a:blip r:embed="rId1"/>
          <a:stretch>
            <a:fillRect/>
          </a:stretch>
        </p:blipFill>
        <p:spPr>
          <a:xfrm>
            <a:off x="7286625" y="158750"/>
            <a:ext cx="4611688" cy="6540500"/>
          </a:xfrm>
          <a:prstGeom prst="rect">
            <a:avLst/>
          </a:prstGeom>
          <a:noFill/>
          <a:ln w="9525">
            <a:noFill/>
          </a:ln>
        </p:spPr>
      </p:pic>
      <p:grpSp>
        <p:nvGrpSpPr>
          <p:cNvPr id="25602" name="组合 336"/>
          <p:cNvGrpSpPr/>
          <p:nvPr/>
        </p:nvGrpSpPr>
        <p:grpSpPr>
          <a:xfrm>
            <a:off x="0" y="530225"/>
            <a:ext cx="622300" cy="287338"/>
            <a:chOff x="0" y="334"/>
            <a:chExt cx="392" cy="181"/>
          </a:xfrm>
        </p:grpSpPr>
        <p:pic>
          <p:nvPicPr>
            <p:cNvPr id="25603" name="图片 2097338"/>
            <p:cNvPicPr>
              <a:picLocks noChangeAspect="1"/>
            </p:cNvPicPr>
            <p:nvPr/>
          </p:nvPicPr>
          <p:blipFill>
            <a:blip r:embed="rId2"/>
            <a:stretch>
              <a:fillRect/>
            </a:stretch>
          </p:blipFill>
          <p:spPr>
            <a:xfrm>
              <a:off x="0" y="334"/>
              <a:ext cx="392" cy="181"/>
            </a:xfrm>
            <a:prstGeom prst="rect">
              <a:avLst/>
            </a:prstGeom>
            <a:noFill/>
            <a:ln w="9525">
              <a:noFill/>
            </a:ln>
          </p:spPr>
        </p:pic>
        <p:sp>
          <p:nvSpPr>
            <p:cNvPr id="25604" name="矩形 1049208"/>
            <p:cNvSpPr/>
            <p:nvPr/>
          </p:nvSpPr>
          <p:spPr>
            <a:xfrm>
              <a:off x="0" y="336"/>
              <a:ext cx="390" cy="18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25605" name="矩形 1049210"/>
          <p:cNvSpPr/>
          <p:nvPr/>
        </p:nvSpPr>
        <p:spPr>
          <a:xfrm>
            <a:off x="619125" y="444500"/>
            <a:ext cx="3455988" cy="460375"/>
          </a:xfrm>
          <a:prstGeom prst="rect">
            <a:avLst/>
          </a:prstGeom>
          <a:noFill/>
          <a:ln w="9525">
            <a:noFill/>
          </a:ln>
        </p:spPr>
        <p:txBody>
          <a:bodyPr lIns="91440" tIns="45720" rIns="91440" bIns="45720" anchor="t" anchorCtr="0">
            <a:spAutoFit/>
          </a:bodyPr>
          <a:p>
            <a:pPr algn="ctr"/>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夏季工作的安全要点</a:t>
            </a:r>
            <a:endParaRPr lang="zh-CN" altLang="zh-CN" dirty="0">
              <a:latin typeface="Calibri" panose="020F0502020204030204" pitchFamily="34" charset="0"/>
              <a:ea typeface="宋体" panose="02010600030101010101" pitchFamily="2" charset="-122"/>
            </a:endParaRPr>
          </a:p>
        </p:txBody>
      </p:sp>
      <p:grpSp>
        <p:nvGrpSpPr>
          <p:cNvPr id="339" name="组合 338"/>
          <p:cNvGrpSpPr/>
          <p:nvPr/>
        </p:nvGrpSpPr>
        <p:grpSpPr>
          <a:xfrm>
            <a:off x="71120" y="1262063"/>
            <a:ext cx="7162800" cy="4883150"/>
            <a:chOff x="768" y="795"/>
            <a:chExt cx="4512" cy="3076"/>
          </a:xfrm>
        </p:grpSpPr>
        <p:pic>
          <p:nvPicPr>
            <p:cNvPr id="25607" name="图片 2097340"/>
            <p:cNvPicPr>
              <a:picLocks noChangeAspect="1"/>
            </p:cNvPicPr>
            <p:nvPr/>
          </p:nvPicPr>
          <p:blipFill>
            <a:blip r:embed="rId3"/>
            <a:stretch>
              <a:fillRect/>
            </a:stretch>
          </p:blipFill>
          <p:spPr>
            <a:xfrm>
              <a:off x="768" y="795"/>
              <a:ext cx="4512" cy="3076"/>
            </a:xfrm>
            <a:prstGeom prst="rect">
              <a:avLst/>
            </a:prstGeom>
            <a:noFill/>
            <a:ln w="9525">
              <a:noFill/>
            </a:ln>
          </p:spPr>
        </p:pic>
        <p:sp>
          <p:nvSpPr>
            <p:cNvPr id="25608" name="矩形 1049212"/>
            <p:cNvSpPr/>
            <p:nvPr/>
          </p:nvSpPr>
          <p:spPr>
            <a:xfrm>
              <a:off x="776" y="802"/>
              <a:ext cx="4492" cy="305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215" name="矩形 1049214"/>
          <p:cNvSpPr/>
          <p:nvPr/>
        </p:nvSpPr>
        <p:spPr>
          <a:xfrm>
            <a:off x="234633" y="1720850"/>
            <a:ext cx="4987925" cy="400050"/>
          </a:xfrm>
          <a:prstGeom prst="rect">
            <a:avLst/>
          </a:prstGeom>
          <a:noFill/>
          <a:ln w="9525">
            <a:noFill/>
          </a:ln>
        </p:spPr>
        <p:txBody>
          <a:bodyPr lIns="91440" tIns="45720" rIns="91440" bIns="45720" anchor="t" anchorCtr="0">
            <a:spAutoFit/>
          </a:bodyPr>
          <a:p>
            <a:pPr>
              <a:buSzPct val="100000"/>
            </a:pPr>
            <a:r>
              <a:rPr lang="en-US" altLang="zh-CN"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、个人防护用品的穿戴</a:t>
            </a:r>
            <a:endParaRPr lang="zh-CN" altLang="zh-CN" dirty="0">
              <a:latin typeface="Calibri" panose="020F0502020204030204" pitchFamily="34" charset="0"/>
              <a:ea typeface="宋体" panose="02010600030101010101" pitchFamily="2" charset="-122"/>
            </a:endParaRPr>
          </a:p>
        </p:txBody>
      </p:sp>
      <p:sp>
        <p:nvSpPr>
          <p:cNvPr id="1049217" name="矩形 1049216"/>
          <p:cNvSpPr/>
          <p:nvPr/>
        </p:nvSpPr>
        <p:spPr>
          <a:xfrm>
            <a:off x="1265238" y="2516188"/>
            <a:ext cx="6697662" cy="2874962"/>
          </a:xfrm>
          <a:prstGeom prst="rect">
            <a:avLst/>
          </a:prstGeom>
          <a:solidFill>
            <a:srgbClr val="FFFFFF">
              <a:alpha val="72940"/>
            </a:srgbClr>
          </a:solid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sp>
        <p:nvSpPr>
          <p:cNvPr id="1049219" name="矩形 1049218"/>
          <p:cNvSpPr/>
          <p:nvPr/>
        </p:nvSpPr>
        <p:spPr>
          <a:xfrm>
            <a:off x="414020" y="2540000"/>
            <a:ext cx="6470650" cy="2968625"/>
          </a:xfrm>
          <a:prstGeom prst="rect">
            <a:avLst/>
          </a:prstGeom>
          <a:noFill/>
          <a:ln w="9525">
            <a:noFill/>
          </a:ln>
        </p:spPr>
        <p:txBody>
          <a:bodyPr lIns="91440" tIns="45720" rIns="91440" bIns="45720" anchor="t" anchorCtr="0">
            <a:spAutoFit/>
          </a:bodyPr>
          <a:p>
            <a:pPr>
              <a:lnSpc>
                <a:spcPct val="130000"/>
              </a:lnSpc>
              <a:buSzPct val="100000"/>
            </a:pP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    夏天天气炎热，很多人因为天气的炎热而放弃了防护用品的穿戴，一旦危险来临连最基本的防护都没有了，使得原本伤害不是很大的事故变得比较严重。例如工作服，作为人身体的第二道皮肤，起到第一层的防护作用，如果不穿工作服，或者卷裤腿、袖口，一次小小的擦碰可能就需要现场的医疗处理，甚至因为污染伤口得破伤风。在易疲劳、精神容易涣散的夏季作业，更应该严格佩戴个人防护用品。</a:t>
            </a:r>
            <a:r>
              <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海量安全资料加入知识星球:安全精品资料库。</a:t>
            </a:r>
            <a:endParaRPr lang="zh-CN" altLang="en-US"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endParaRPr>
          </a:p>
        </p:txBody>
      </p:sp>
      <p:pic>
        <p:nvPicPr>
          <p:cNvPr id="25612" name="图片 2097342"/>
          <p:cNvPicPr>
            <a:picLocks noChangeAspect="1"/>
          </p:cNvPicPr>
          <p:nvPr/>
        </p:nvPicPr>
        <p:blipFill>
          <a:blip r:embed="rId4"/>
          <a:stretch>
            <a:fillRect/>
          </a:stretch>
        </p:blipFill>
        <p:spPr>
          <a:xfrm>
            <a:off x="11002963" y="6473825"/>
            <a:ext cx="158750" cy="12700"/>
          </a:xfrm>
          <a:prstGeom prst="rect">
            <a:avLst/>
          </a:prstGeom>
          <a:noFill/>
          <a:ln w="9525">
            <a:noFill/>
          </a:ln>
        </p:spPr>
      </p:pic>
      <p:pic>
        <p:nvPicPr>
          <p:cNvPr id="25613" name="图片 2097344"/>
          <p:cNvPicPr>
            <a:picLocks noChangeAspect="1"/>
          </p:cNvPicPr>
          <p:nvPr/>
        </p:nvPicPr>
        <p:blipFill>
          <a:blip r:embed="rId5"/>
          <a:stretch>
            <a:fillRect/>
          </a:stretch>
        </p:blipFill>
        <p:spPr>
          <a:xfrm>
            <a:off x="11095038" y="6321425"/>
            <a:ext cx="450850" cy="311150"/>
          </a:xfrm>
          <a:prstGeom prst="rect">
            <a:avLst/>
          </a:prstGeom>
          <a:noFill/>
          <a:ln w="9525">
            <a:noFill/>
          </a:ln>
        </p:spPr>
      </p:pic>
      <p:pic>
        <p:nvPicPr>
          <p:cNvPr id="25614" name="图片 2097346"/>
          <p:cNvPicPr>
            <a:picLocks noChangeAspect="1"/>
          </p:cNvPicPr>
          <p:nvPr/>
        </p:nvPicPr>
        <p:blipFill>
          <a:blip r:embed="rId4"/>
          <a:stretch>
            <a:fillRect/>
          </a:stretch>
        </p:blipFill>
        <p:spPr>
          <a:xfrm>
            <a:off x="11490325" y="6473825"/>
            <a:ext cx="158750" cy="127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39"/>
                                        </p:tgtEl>
                                        <p:attrNameLst>
                                          <p:attrName>style.visibility</p:attrName>
                                        </p:attrNameLst>
                                      </p:cBhvr>
                                      <p:to>
                                        <p:strVal val="visible"/>
                                      </p:to>
                                    </p:set>
                                    <p:anim calcmode="lin" valueType="num">
                                      <p:cBhvr additive="base">
                                        <p:cTn id="7" dur="750" fill="hold"/>
                                        <p:tgtEl>
                                          <p:spTgt spid="339"/>
                                        </p:tgtEl>
                                        <p:attrNameLst>
                                          <p:attrName>ppt_x</p:attrName>
                                        </p:attrNameLst>
                                      </p:cBhvr>
                                      <p:tavLst>
                                        <p:tav tm="0">
                                          <p:val>
                                            <p:strVal val="0-#ppt_w/2"/>
                                          </p:val>
                                        </p:tav>
                                        <p:tav tm="100000">
                                          <p:val>
                                            <p:strVal val="#ppt_x"/>
                                          </p:val>
                                        </p:tav>
                                      </p:tavLst>
                                    </p:anim>
                                    <p:anim calcmode="lin" valueType="num">
                                      <p:cBhvr additive="base">
                                        <p:cTn id="8" dur="750" fill="hold"/>
                                        <p:tgtEl>
                                          <p:spTgt spid="33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049215"/>
                                        </p:tgtEl>
                                        <p:attrNameLst>
                                          <p:attrName>style.visibility</p:attrName>
                                        </p:attrNameLst>
                                      </p:cBhvr>
                                      <p:to>
                                        <p:strVal val="visible"/>
                                      </p:to>
                                    </p:set>
                                    <p:anim calcmode="lin" valueType="num">
                                      <p:cBhvr additive="base">
                                        <p:cTn id="11" dur="750" fill="hold"/>
                                        <p:tgtEl>
                                          <p:spTgt spid="1049215"/>
                                        </p:tgtEl>
                                        <p:attrNameLst>
                                          <p:attrName>ppt_x</p:attrName>
                                        </p:attrNameLst>
                                      </p:cBhvr>
                                      <p:tavLst>
                                        <p:tav tm="0">
                                          <p:val>
                                            <p:strVal val="0-#ppt_w/2"/>
                                          </p:val>
                                        </p:tav>
                                        <p:tav tm="100000">
                                          <p:val>
                                            <p:strVal val="#ppt_x"/>
                                          </p:val>
                                        </p:tav>
                                      </p:tavLst>
                                    </p:anim>
                                    <p:anim calcmode="lin" valueType="num">
                                      <p:cBhvr additive="base">
                                        <p:cTn id="12" dur="750" fill="hold"/>
                                        <p:tgtEl>
                                          <p:spTgt spid="104921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1049217"/>
                                        </p:tgtEl>
                                        <p:attrNameLst>
                                          <p:attrName>style.visibility</p:attrName>
                                        </p:attrNameLst>
                                      </p:cBhvr>
                                      <p:to>
                                        <p:strVal val="visible"/>
                                      </p:to>
                                    </p:set>
                                    <p:anim calcmode="lin" valueType="num">
                                      <p:cBhvr additive="base">
                                        <p:cTn id="15" dur="750" fill="hold"/>
                                        <p:tgtEl>
                                          <p:spTgt spid="1049217"/>
                                        </p:tgtEl>
                                        <p:attrNameLst>
                                          <p:attrName>ppt_x</p:attrName>
                                        </p:attrNameLst>
                                      </p:cBhvr>
                                      <p:tavLst>
                                        <p:tav tm="0">
                                          <p:val>
                                            <p:strVal val="0-#ppt_w/2"/>
                                          </p:val>
                                        </p:tav>
                                        <p:tav tm="100000">
                                          <p:val>
                                            <p:strVal val="#ppt_x"/>
                                          </p:val>
                                        </p:tav>
                                      </p:tavLst>
                                    </p:anim>
                                    <p:anim calcmode="lin" valueType="num">
                                      <p:cBhvr additive="base">
                                        <p:cTn id="16" dur="750" fill="hold"/>
                                        <p:tgtEl>
                                          <p:spTgt spid="104921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400"/>
                                  </p:stCondLst>
                                  <p:childTnLst>
                                    <p:set>
                                      <p:cBhvr>
                                        <p:cTn id="18" dur="1" fill="hold">
                                          <p:stCondLst>
                                            <p:cond delay="0"/>
                                          </p:stCondLst>
                                        </p:cTn>
                                        <p:tgtEl>
                                          <p:spTgt spid="1049219"/>
                                        </p:tgtEl>
                                        <p:attrNameLst>
                                          <p:attrName>style.visibility</p:attrName>
                                        </p:attrNameLst>
                                      </p:cBhvr>
                                      <p:to>
                                        <p:strVal val="visible"/>
                                      </p:to>
                                    </p:set>
                                    <p:anim calcmode="lin" valueType="num">
                                      <p:cBhvr additive="base">
                                        <p:cTn id="19" dur="750" fill="hold"/>
                                        <p:tgtEl>
                                          <p:spTgt spid="1049219"/>
                                        </p:tgtEl>
                                        <p:attrNameLst>
                                          <p:attrName>ppt_x</p:attrName>
                                        </p:attrNameLst>
                                      </p:cBhvr>
                                      <p:tavLst>
                                        <p:tav tm="0">
                                          <p:val>
                                            <p:strVal val="0-#ppt_w/2"/>
                                          </p:val>
                                        </p:tav>
                                        <p:tav tm="100000">
                                          <p:val>
                                            <p:strVal val="#ppt_x"/>
                                          </p:val>
                                        </p:tav>
                                      </p:tavLst>
                                    </p:anim>
                                    <p:anim calcmode="lin" valueType="num">
                                      <p:cBhvr additive="base">
                                        <p:cTn id="20" dur="750" fill="hold"/>
                                        <p:tgtEl>
                                          <p:spTgt spid="10492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5" name="图片 2097348" descr="2442073_214303479000_2"/>
          <p:cNvPicPr>
            <a:picLocks noChangeAspect="1"/>
          </p:cNvPicPr>
          <p:nvPr/>
        </p:nvPicPr>
        <p:blipFill>
          <a:blip r:embed="rId1"/>
          <a:srcRect r="6" b="58"/>
          <a:stretch>
            <a:fillRect/>
          </a:stretch>
        </p:blipFill>
        <p:spPr>
          <a:xfrm>
            <a:off x="968375" y="1641475"/>
            <a:ext cx="5603875" cy="4711700"/>
          </a:xfrm>
          <a:prstGeom prst="rect">
            <a:avLst/>
          </a:prstGeom>
          <a:noFill/>
          <a:ln w="9525">
            <a:noFill/>
          </a:ln>
        </p:spPr>
      </p:pic>
      <p:sp>
        <p:nvSpPr>
          <p:cNvPr id="26626" name="矩形 1049226"/>
          <p:cNvSpPr/>
          <p:nvPr/>
        </p:nvSpPr>
        <p:spPr>
          <a:xfrm>
            <a:off x="7550150" y="2357438"/>
            <a:ext cx="3875088" cy="3455987"/>
          </a:xfrm>
          <a:prstGeom prst="rect">
            <a:avLst/>
          </a:prstGeom>
          <a:noFill/>
          <a:ln w="9525">
            <a:noFill/>
          </a:ln>
        </p:spPr>
        <p:txBody>
          <a:bodyPr lIns="91440" tIns="45720" rIns="91440" bIns="45720" anchor="t" anchorCtr="0"/>
          <a:p>
            <a:pPr>
              <a:buSzPct val="100000"/>
            </a:pPr>
            <a:endParaRPr lang="en-US" altLang="zh-CN" sz="2000" dirty="0">
              <a:latin typeface="Calibri" panose="020F0502020204030204" pitchFamily="34" charset="0"/>
              <a:ea typeface="宋体" panose="02010600030101010101" pitchFamily="2" charset="-122"/>
            </a:endParaRPr>
          </a:p>
          <a:p>
            <a:pPr>
              <a:buSzPct val="100000"/>
            </a:pPr>
            <a:endParaRPr lang="en-US" altLang="zh-CN" sz="2000" dirty="0">
              <a:latin typeface="Calibri" panose="020F0502020204030204" pitchFamily="34" charset="0"/>
              <a:ea typeface="宋体" panose="02010600030101010101" pitchFamily="2" charset="-122"/>
            </a:endParaRPr>
          </a:p>
          <a:p>
            <a:pPr>
              <a:buSzPct val="100000"/>
            </a:pPr>
            <a:r>
              <a:rPr lang="zh-CN" altLang="en-US" sz="2400" b="1" dirty="0">
                <a:solidFill>
                  <a:srgbClr val="FF0000"/>
                </a:solidFill>
                <a:latin typeface="微软雅黑" panose="020B0503020204020204" pitchFamily="34" charset="-122"/>
                <a:ea typeface="微软雅黑" panose="020B0503020204020204" pitchFamily="34" charset="-122"/>
              </a:rPr>
              <a:t>既然避免不了别人的错误，</a:t>
            </a:r>
            <a:endParaRPr lang="zh-CN" altLang="zh-CN" dirty="0">
              <a:latin typeface="Calibri" panose="020F0502020204030204" pitchFamily="34" charset="0"/>
              <a:ea typeface="宋体" panose="02010600030101010101" pitchFamily="2" charset="-122"/>
            </a:endParaRPr>
          </a:p>
          <a:p>
            <a:pPr>
              <a:buSzPct val="100000"/>
            </a:pPr>
            <a:endParaRPr lang="zh-CN" altLang="en-US" sz="2400" b="1" dirty="0">
              <a:solidFill>
                <a:srgbClr val="FF0000"/>
              </a:solidFill>
              <a:latin typeface="微软雅黑" panose="020B0503020204020204" pitchFamily="34" charset="-122"/>
              <a:ea typeface="微软雅黑" panose="020B0503020204020204" pitchFamily="34" charset="-122"/>
            </a:endParaRPr>
          </a:p>
          <a:p>
            <a:pPr>
              <a:buSzPct val="100000"/>
            </a:pPr>
            <a:r>
              <a:rPr lang="zh-CN" altLang="en-US" sz="2400" b="1" dirty="0">
                <a:solidFill>
                  <a:srgbClr val="FF0000"/>
                </a:solidFill>
                <a:latin typeface="微软雅黑" panose="020B0503020204020204" pitchFamily="34" charset="-122"/>
                <a:ea typeface="微软雅黑" panose="020B0503020204020204" pitchFamily="34" charset="-122"/>
              </a:rPr>
              <a:t>那么自己一定不要犯错误。</a:t>
            </a:r>
            <a:endParaRPr lang="zh-CN" altLang="zh-CN" dirty="0">
              <a:latin typeface="Calibri" panose="020F0502020204030204" pitchFamily="34" charset="0"/>
              <a:ea typeface="宋体" panose="02010600030101010101" pitchFamily="2" charset="-122"/>
            </a:endParaRPr>
          </a:p>
        </p:txBody>
      </p:sp>
      <p:sp>
        <p:nvSpPr>
          <p:cNvPr id="26627" name="矩形 1049228"/>
          <p:cNvSpPr/>
          <p:nvPr/>
        </p:nvSpPr>
        <p:spPr>
          <a:xfrm>
            <a:off x="673100" y="404813"/>
            <a:ext cx="3500438"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1049231" name="矩形 1049230"/>
          <p:cNvSpPr/>
          <p:nvPr/>
        </p:nvSpPr>
        <p:spPr>
          <a:xfrm>
            <a:off x="1146175" y="1084263"/>
            <a:ext cx="4987925" cy="398462"/>
          </a:xfrm>
          <a:prstGeom prst="rect">
            <a:avLst/>
          </a:prstGeom>
          <a:noFill/>
          <a:ln w="9525">
            <a:noFill/>
          </a:ln>
        </p:spPr>
        <p:txBody>
          <a:bodyPr lIns="91440" tIns="45720" rIns="91440" bIns="45720" anchor="t" anchorCtr="0">
            <a:spAutoFit/>
          </a:bodyPr>
          <a:p>
            <a:pPr>
              <a:buSzPct val="100000"/>
            </a:pPr>
            <a:r>
              <a:rPr lang="en-US" altLang="zh-CN"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、个人防护用品的穿戴</a:t>
            </a:r>
            <a:endParaRPr lang="zh-CN" altLang="zh-CN"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231"/>
                                        </p:tgtEl>
                                        <p:attrNameLst>
                                          <p:attrName>style.visibility</p:attrName>
                                        </p:attrNameLst>
                                      </p:cBhvr>
                                      <p:to>
                                        <p:strVal val="visible"/>
                                      </p:to>
                                    </p:set>
                                    <p:anim calcmode="lin" valueType="num">
                                      <p:cBhvr additive="base">
                                        <p:cTn id="7" dur="750" fill="hold"/>
                                        <p:tgtEl>
                                          <p:spTgt spid="1049231"/>
                                        </p:tgtEl>
                                        <p:attrNameLst>
                                          <p:attrName>ppt_x</p:attrName>
                                        </p:attrNameLst>
                                      </p:cBhvr>
                                      <p:tavLst>
                                        <p:tav tm="0">
                                          <p:val>
                                            <p:strVal val="0-#ppt_w/2"/>
                                          </p:val>
                                        </p:tav>
                                        <p:tav tm="100000">
                                          <p:val>
                                            <p:strVal val="#ppt_x"/>
                                          </p:val>
                                        </p:tav>
                                      </p:tavLst>
                                    </p:anim>
                                    <p:anim calcmode="lin" valueType="num">
                                      <p:cBhvr additive="base">
                                        <p:cTn id="8" dur="750" fill="hold"/>
                                        <p:tgtEl>
                                          <p:spTgt spid="10492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矩形 1049232"/>
          <p:cNvSpPr/>
          <p:nvPr/>
        </p:nvSpPr>
        <p:spPr>
          <a:xfrm>
            <a:off x="777875" y="442913"/>
            <a:ext cx="3500438" cy="522287"/>
          </a:xfrm>
          <a:prstGeom prst="rect">
            <a:avLst/>
          </a:prstGeom>
          <a:noFill/>
          <a:ln w="9525">
            <a:noFill/>
          </a:ln>
        </p:spPr>
        <p:txBody>
          <a:bodyPr lIns="91440" tIns="45720" rIns="91440" bIns="45720" anchor="t" anchorCtr="0">
            <a:spAutoFit/>
          </a:bodyPr>
          <a:p>
            <a:pPr>
              <a:buSzPct val="100000"/>
            </a:pPr>
            <a:r>
              <a:rPr lang="zh-CN" altLang="en-US" sz="2800" b="1" dirty="0">
                <a:solidFill>
                  <a:srgbClr val="C00000"/>
                </a:solidFill>
                <a:latin typeface="微软雅黑" panose="020B0503020204020204" pitchFamily="34" charset="-122"/>
                <a:ea typeface="微软雅黑" panose="020B0503020204020204" pitchFamily="34" charset="-122"/>
              </a:rPr>
              <a:t>夏季工作的安全要点</a:t>
            </a:r>
            <a:endParaRPr lang="zh-CN" altLang="zh-CN" dirty="0">
              <a:latin typeface="Calibri" panose="020F0502020204030204" pitchFamily="34" charset="0"/>
              <a:ea typeface="宋体" panose="02010600030101010101" pitchFamily="2" charset="-122"/>
            </a:endParaRPr>
          </a:p>
        </p:txBody>
      </p:sp>
      <p:sp>
        <p:nvSpPr>
          <p:cNvPr id="1049235" name="矩形 1049234"/>
          <p:cNvSpPr/>
          <p:nvPr/>
        </p:nvSpPr>
        <p:spPr>
          <a:xfrm>
            <a:off x="923925" y="1120775"/>
            <a:ext cx="4987925" cy="398463"/>
          </a:xfrm>
          <a:prstGeom prst="rect">
            <a:avLst/>
          </a:prstGeom>
          <a:noFill/>
          <a:ln w="9525">
            <a:noFill/>
          </a:ln>
        </p:spPr>
        <p:txBody>
          <a:bodyPr lIns="91440" tIns="45720" rIns="91440" bIns="45720" anchor="t" anchorCtr="0">
            <a:spAutoFit/>
          </a:bodyPr>
          <a:p>
            <a:pPr>
              <a:buSzPct val="100000"/>
            </a:pPr>
            <a:r>
              <a:rPr lang="en-US" altLang="zh-CN"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1</a:t>
            </a:r>
            <a:r>
              <a:rPr lang="zh-CN" altLang="en-US" sz="2000" b="1" dirty="0">
                <a:solidFill>
                  <a:srgbClr val="404040"/>
                </a:solidFill>
                <a:latin typeface="微软雅黑" panose="020B0503020204020204" pitchFamily="34" charset="-122"/>
                <a:ea typeface="微软雅黑" panose="020B0503020204020204" pitchFamily="34" charset="-122"/>
                <a:sym typeface="宋体" panose="02010600030101010101" pitchFamily="2" charset="-122"/>
              </a:rPr>
              <a:t>、个人防护用品的穿戴</a:t>
            </a:r>
            <a:endParaRPr lang="zh-CN" altLang="zh-CN" dirty="0">
              <a:latin typeface="Calibri" panose="020F0502020204030204" pitchFamily="34" charset="0"/>
              <a:ea typeface="宋体" panose="02010600030101010101" pitchFamily="2" charset="-122"/>
            </a:endParaRPr>
          </a:p>
        </p:txBody>
      </p:sp>
      <p:grpSp>
        <p:nvGrpSpPr>
          <p:cNvPr id="27651" name="组合 346"/>
          <p:cNvGrpSpPr/>
          <p:nvPr/>
        </p:nvGrpSpPr>
        <p:grpSpPr>
          <a:xfrm>
            <a:off x="0" y="530225"/>
            <a:ext cx="622300" cy="287338"/>
            <a:chOff x="0" y="334"/>
            <a:chExt cx="392" cy="181"/>
          </a:xfrm>
        </p:grpSpPr>
        <p:pic>
          <p:nvPicPr>
            <p:cNvPr id="27652" name="图片 2097350"/>
            <p:cNvPicPr>
              <a:picLocks noChangeAspect="1"/>
            </p:cNvPicPr>
            <p:nvPr/>
          </p:nvPicPr>
          <p:blipFill>
            <a:blip r:embed="rId1"/>
            <a:stretch>
              <a:fillRect/>
            </a:stretch>
          </p:blipFill>
          <p:spPr>
            <a:xfrm>
              <a:off x="0" y="334"/>
              <a:ext cx="392" cy="181"/>
            </a:xfrm>
            <a:prstGeom prst="rect">
              <a:avLst/>
            </a:prstGeom>
            <a:noFill/>
            <a:ln w="9525">
              <a:noFill/>
            </a:ln>
          </p:spPr>
        </p:pic>
        <p:sp>
          <p:nvSpPr>
            <p:cNvPr id="27653" name="矩形 1049236"/>
            <p:cNvSpPr/>
            <p:nvPr/>
          </p:nvSpPr>
          <p:spPr>
            <a:xfrm>
              <a:off x="0" y="336"/>
              <a:ext cx="390" cy="180"/>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grpSp>
        <p:nvGrpSpPr>
          <p:cNvPr id="349" name="组合 348"/>
          <p:cNvGrpSpPr/>
          <p:nvPr/>
        </p:nvGrpSpPr>
        <p:grpSpPr>
          <a:xfrm>
            <a:off x="146050" y="1749425"/>
            <a:ext cx="12192000" cy="3359150"/>
            <a:chOff x="92" y="1102"/>
            <a:chExt cx="7680" cy="2116"/>
          </a:xfrm>
        </p:grpSpPr>
        <p:pic>
          <p:nvPicPr>
            <p:cNvPr id="27655" name="图片 2097352"/>
            <p:cNvPicPr>
              <a:picLocks noChangeAspect="1"/>
            </p:cNvPicPr>
            <p:nvPr/>
          </p:nvPicPr>
          <p:blipFill>
            <a:blip r:embed="rId2"/>
            <a:stretch>
              <a:fillRect/>
            </a:stretch>
          </p:blipFill>
          <p:spPr>
            <a:xfrm>
              <a:off x="92" y="1102"/>
              <a:ext cx="7680" cy="2116"/>
            </a:xfrm>
            <a:prstGeom prst="rect">
              <a:avLst/>
            </a:prstGeom>
            <a:noFill/>
            <a:ln w="9525">
              <a:noFill/>
            </a:ln>
          </p:spPr>
        </p:pic>
        <p:sp>
          <p:nvSpPr>
            <p:cNvPr id="27656" name="矩形 1049238"/>
            <p:cNvSpPr/>
            <p:nvPr/>
          </p:nvSpPr>
          <p:spPr>
            <a:xfrm>
              <a:off x="91" y="1102"/>
              <a:ext cx="7680" cy="2116"/>
            </a:xfrm>
            <a:prstGeom prst="rect">
              <a:avLst/>
            </a:prstGeom>
            <a:noFill/>
            <a:ln w="9525">
              <a:noFill/>
            </a:ln>
          </p:spPr>
          <p:txBody>
            <a:bodyPr lIns="91440" tIns="45720" rIns="91440" bIns="45720" anchor="ctr" anchorCtr="0"/>
            <a:p>
              <a:pPr eaLnBrk="0" hangingPunct="0"/>
              <a:endParaRPr lang="zh-CN" altLang="zh-CN">
                <a:latin typeface="Calibri" panose="020F0502020204030204" pitchFamily="34" charset="0"/>
                <a:ea typeface="宋体" panose="02010600030101010101" pitchFamily="2" charset="-122"/>
              </a:endParaRPr>
            </a:p>
          </p:txBody>
        </p:sp>
      </p:grpSp>
      <p:sp>
        <p:nvSpPr>
          <p:cNvPr id="1049241" name="矩形 1049240"/>
          <p:cNvSpPr/>
          <p:nvPr/>
        </p:nvSpPr>
        <p:spPr>
          <a:xfrm>
            <a:off x="1415098" y="2420620"/>
            <a:ext cx="3557587" cy="2168525"/>
          </a:xfrm>
          <a:prstGeom prst="rect">
            <a:avLst/>
          </a:prstGeom>
          <a:noFill/>
          <a:ln w="9525">
            <a:noFill/>
          </a:ln>
        </p:spPr>
        <p:txBody>
          <a:bodyPr lIns="91440" tIns="45720" rIns="91440" bIns="45720" anchor="t" anchorCtr="0">
            <a:spAutoFit/>
          </a:bodyPr>
          <a:p>
            <a:pPr algn="l">
              <a:lnSpc>
                <a:spcPct val="150000"/>
              </a:lnSpc>
              <a:buSzPct val="100000"/>
            </a:pP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en-US" altLang="zh-CN"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 多么不幸的一次事故，不幸的是未戴安全帽导致的伤害，头破血流；但又是多么幸运的一次事故，幸运的是一切还可以重来！！！</a:t>
            </a:r>
            <a:endParaRPr lang="zh-CN" altLang="zh-CN" dirty="0">
              <a:latin typeface="Calibri" panose="020F0502020204030204" pitchFamily="34" charset="0"/>
              <a:ea typeface="宋体" panose="02010600030101010101" pitchFamily="2" charset="-122"/>
            </a:endParaRPr>
          </a:p>
        </p:txBody>
      </p:sp>
      <p:pic>
        <p:nvPicPr>
          <p:cNvPr id="27658" name="图片 2097354"/>
          <p:cNvPicPr>
            <a:picLocks noChangeAspect="1"/>
          </p:cNvPicPr>
          <p:nvPr/>
        </p:nvPicPr>
        <p:blipFill>
          <a:blip r:embed="rId3"/>
          <a:stretch>
            <a:fillRect/>
          </a:stretch>
        </p:blipFill>
        <p:spPr>
          <a:xfrm>
            <a:off x="6910388" y="1519238"/>
            <a:ext cx="5124450" cy="3819525"/>
          </a:xfrm>
          <a:prstGeom prst="rect">
            <a:avLst/>
          </a:prstGeom>
          <a:noFill/>
          <a:ln w="9525">
            <a:noFill/>
          </a:ln>
        </p:spPr>
      </p:pic>
      <p:sp>
        <p:nvSpPr>
          <p:cNvPr id="27659" name="文本框 1"/>
          <p:cNvSpPr txBox="1"/>
          <p:nvPr/>
        </p:nvSpPr>
        <p:spPr>
          <a:xfrm>
            <a:off x="6929438" y="1520825"/>
            <a:ext cx="5106987" cy="3968750"/>
          </a:xfrm>
          <a:prstGeom prst="rect">
            <a:avLst/>
          </a:prstGeom>
          <a:solidFill>
            <a:srgbClr val="F2F2F2">
              <a:alpha val="75000"/>
            </a:srgbClr>
          </a:solidFill>
          <a:ln w="9525">
            <a:noFill/>
          </a:ln>
        </p:spPr>
        <p:txBody>
          <a:bodyPr wrap="square" anchor="t" anchorCtr="0">
            <a:spAutoFit/>
          </a:bodyPr>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a:p>
            <a:endParaRPr lang="zh-CN" altLang="en-US">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00"/>
                                  </p:stCondLst>
                                  <p:childTnLst>
                                    <p:set>
                                      <p:cBhvr>
                                        <p:cTn id="6" dur="1" fill="hold">
                                          <p:stCondLst>
                                            <p:cond delay="0"/>
                                          </p:stCondLst>
                                        </p:cTn>
                                        <p:tgtEl>
                                          <p:spTgt spid="1049235"/>
                                        </p:tgtEl>
                                        <p:attrNameLst>
                                          <p:attrName>style.visibility</p:attrName>
                                        </p:attrNameLst>
                                      </p:cBhvr>
                                      <p:to>
                                        <p:strVal val="visible"/>
                                      </p:to>
                                    </p:set>
                                    <p:anim calcmode="lin" valueType="num">
                                      <p:cBhvr additive="base">
                                        <p:cTn id="7" dur="750" fill="hold"/>
                                        <p:tgtEl>
                                          <p:spTgt spid="1049235"/>
                                        </p:tgtEl>
                                        <p:attrNameLst>
                                          <p:attrName>ppt_x</p:attrName>
                                        </p:attrNameLst>
                                      </p:cBhvr>
                                      <p:tavLst>
                                        <p:tav tm="0">
                                          <p:val>
                                            <p:strVal val="0-#ppt_w/2"/>
                                          </p:val>
                                        </p:tav>
                                        <p:tav tm="100000">
                                          <p:val>
                                            <p:strVal val="#ppt_x"/>
                                          </p:val>
                                        </p:tav>
                                      </p:tavLst>
                                    </p:anim>
                                    <p:anim calcmode="lin" valueType="num">
                                      <p:cBhvr additive="base">
                                        <p:cTn id="8" dur="750" fill="hold"/>
                                        <p:tgtEl>
                                          <p:spTgt spid="104923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349"/>
                                        </p:tgtEl>
                                        <p:attrNameLst>
                                          <p:attrName>style.visibility</p:attrName>
                                        </p:attrNameLst>
                                      </p:cBhvr>
                                      <p:to>
                                        <p:strVal val="visible"/>
                                      </p:to>
                                    </p:set>
                                    <p:anim calcmode="lin" valueType="num">
                                      <p:cBhvr additive="base">
                                        <p:cTn id="11" dur="750" fill="hold"/>
                                        <p:tgtEl>
                                          <p:spTgt spid="349"/>
                                        </p:tgtEl>
                                        <p:attrNameLst>
                                          <p:attrName>ppt_x</p:attrName>
                                        </p:attrNameLst>
                                      </p:cBhvr>
                                      <p:tavLst>
                                        <p:tav tm="0">
                                          <p:val>
                                            <p:strVal val="0-#ppt_w/2"/>
                                          </p:val>
                                        </p:tav>
                                        <p:tav tm="100000">
                                          <p:val>
                                            <p:strVal val="#ppt_x"/>
                                          </p:val>
                                        </p:tav>
                                      </p:tavLst>
                                    </p:anim>
                                    <p:anim calcmode="lin" valueType="num">
                                      <p:cBhvr additive="base">
                                        <p:cTn id="12" dur="750" fill="hold"/>
                                        <p:tgtEl>
                                          <p:spTgt spid="34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49241"/>
                                        </p:tgtEl>
                                        <p:attrNameLst>
                                          <p:attrName>style.visibility</p:attrName>
                                        </p:attrNameLst>
                                      </p:cBhvr>
                                      <p:to>
                                        <p:strVal val="visible"/>
                                      </p:to>
                                    </p:set>
                                    <p:anim calcmode="lin" valueType="num">
                                      <p:cBhvr additive="base">
                                        <p:cTn id="15" dur="750" fill="hold"/>
                                        <p:tgtEl>
                                          <p:spTgt spid="1049241"/>
                                        </p:tgtEl>
                                        <p:attrNameLst>
                                          <p:attrName>ppt_x</p:attrName>
                                        </p:attrNameLst>
                                      </p:cBhvr>
                                      <p:tavLst>
                                        <p:tav tm="0">
                                          <p:val>
                                            <p:strVal val="0-#ppt_w/2"/>
                                          </p:val>
                                        </p:tav>
                                        <p:tav tm="100000">
                                          <p:val>
                                            <p:strVal val="#ppt_x"/>
                                          </p:val>
                                        </p:tav>
                                      </p:tavLst>
                                    </p:anim>
                                    <p:anim calcmode="lin" valueType="num">
                                      <p:cBhvr additive="base">
                                        <p:cTn id="16" dur="750" fill="hold"/>
                                        <p:tgtEl>
                                          <p:spTgt spid="10492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PP_MARK_KEY" val="6a348d91-2dd0-437f-b5a5-4f931d4505ac"/>
  <p:tag name="COMMONDATA" val="eyJoZGlkIjoiZDYyZWEzMGEyOTgzNjMyODIwYmE0OTZmMjRkNDUyMDEifQ=="/>
  <p:tag name="commondata" val="eyJoZGlkIjoiYTk3NGYzYTAyNzE3YzRkMThkMmI2NTgxNWU0MTdkZD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免费资料关注公众号:安全生产管理">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免费资料关注 公众号:安全生产管理">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免费 资料关注公众号:安全生产管理">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免费资料关注公众号: 安全生产管理">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免费资料关注公众号:安全生产管理 ">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7836</Words>
  <Application>WPS 演示</Application>
  <PresentationFormat/>
  <Paragraphs>726</Paragraphs>
  <Slides>60</Slides>
  <Notes>0</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60</vt:i4>
      </vt:variant>
    </vt:vector>
  </HeadingPairs>
  <TitlesOfParts>
    <vt:vector size="79" baseType="lpstr">
      <vt:lpstr>Arial</vt:lpstr>
      <vt:lpstr>宋体</vt:lpstr>
      <vt:lpstr>Wingdings</vt:lpstr>
      <vt:lpstr>Calibri</vt:lpstr>
      <vt:lpstr>Calibri</vt:lpstr>
      <vt:lpstr>Calibri Light</vt:lpstr>
      <vt:lpstr>微软雅黑</vt:lpstr>
      <vt:lpstr>Wingdings</vt:lpstr>
      <vt:lpstr>Century Gothic</vt:lpstr>
      <vt:lpstr>冬青黑体简体中文 W3</vt:lpstr>
      <vt:lpstr>黑体</vt:lpstr>
      <vt:lpstr>方正正大黑简体</vt:lpstr>
      <vt:lpstr>Arial Unicode MS</vt:lpstr>
      <vt:lpstr>Times New Roman</vt:lpstr>
      <vt:lpstr>免费资料关注公众号:安全生产管理</vt:lpstr>
      <vt:lpstr>免费资料关注 公众号:安全生产管理</vt:lpstr>
      <vt:lpstr>免费 资料关注公众号:安全生产管理</vt:lpstr>
      <vt:lpstr>免费资料关注公众号: 安全生产管理</vt:lpstr>
      <vt:lpstr>免费资料关注公众号:安全生产管理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免费资料关注公众号:安全生产管理</dc:title>
  <dc:creator>微信公众号:安全生产管理; 公众号:安全生产管理</dc:creator>
  <cp:keywords>微信公众号:安全生产管理; 公众号:安全生产管理</cp:keywords>
  <dc:description>免费资料关注公众号:安全生产管理</dc:description>
  <dc:subject>微信公众号:安全生产管理</dc:subject>
  <cp:category>免费资料关注公众号:安全生产管理; 公众号:安全生产管理</cp:category>
  <cp:lastModifiedBy>WPS_1701073057</cp:lastModifiedBy>
  <cp:revision>13</cp:revision>
  <dcterms:created xsi:type="dcterms:W3CDTF">2019-06-05T00:58:00Z</dcterms:created>
  <dcterms:modified xsi:type="dcterms:W3CDTF">2024-07-19T03:26:18Z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E3523C243C4E43DF99213F7A3F20AE6F_13</vt:lpwstr>
  </property>
</Properties>
</file>