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32"/>
  </p:notesMasterIdLst>
  <p:handoutMasterIdLst>
    <p:handoutMasterId r:id="rId34"/>
  </p:handoutMasterIdLst>
  <p:sldIdLst>
    <p:sldId id="324" r:id="rId4"/>
    <p:sldId id="325" r:id="rId5"/>
    <p:sldId id="326" r:id="rId6"/>
    <p:sldId id="327" r:id="rId7"/>
    <p:sldId id="346" r:id="rId8"/>
    <p:sldId id="329" r:id="rId9"/>
    <p:sldId id="356" r:id="rId10"/>
    <p:sldId id="351" r:id="rId11"/>
    <p:sldId id="352" r:id="rId12"/>
    <p:sldId id="353" r:id="rId13"/>
    <p:sldId id="354" r:id="rId14"/>
    <p:sldId id="355" r:id="rId15"/>
    <p:sldId id="357" r:id="rId16"/>
    <p:sldId id="358" r:id="rId17"/>
    <p:sldId id="359" r:id="rId18"/>
    <p:sldId id="360" r:id="rId19"/>
    <p:sldId id="361" r:id="rId20"/>
    <p:sldId id="362" r:id="rId21"/>
    <p:sldId id="363" r:id="rId22"/>
    <p:sldId id="364" r:id="rId23"/>
    <p:sldId id="380" r:id="rId24"/>
    <p:sldId id="332" r:id="rId25"/>
    <p:sldId id="379" r:id="rId26"/>
    <p:sldId id="347" r:id="rId27"/>
    <p:sldId id="365" r:id="rId28"/>
    <p:sldId id="366" r:id="rId29"/>
    <p:sldId id="348" r:id="rId30"/>
    <p:sldId id="349" r:id="rId31"/>
    <p:sldId id="350" r:id="rId33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54" userDrawn="1">
          <p15:clr>
            <a:srgbClr val="A4A3A4"/>
          </p15:clr>
        </p15:guide>
        <p15:guide id="2" pos="4528" userDrawn="1">
          <p15:clr>
            <a:srgbClr val="A4A3A4"/>
          </p15:clr>
        </p15:guide>
        <p15:guide id="3" pos="1780" userDrawn="1">
          <p15:clr>
            <a:srgbClr val="A4A3A4"/>
          </p15:clr>
        </p15:guide>
        <p15:guide id="4" pos="3172" userDrawn="1">
          <p15:clr>
            <a:srgbClr val="A4A3A4"/>
          </p15:clr>
        </p15:guide>
        <p15:guide id="5" pos="5848" userDrawn="1">
          <p15:clr>
            <a:srgbClr val="A4A3A4"/>
          </p15:clr>
        </p15:guide>
        <p15:guide id="6" orient="horz" pos="2811" userDrawn="1">
          <p15:clr>
            <a:srgbClr val="A4A3A4"/>
          </p15:clr>
        </p15:guide>
        <p15:guide id="7" orient="horz" pos="355" userDrawn="1">
          <p15:clr>
            <a:srgbClr val="A4A3A4"/>
          </p15:clr>
        </p15:guide>
        <p15:guide id="8" pos="390" userDrawn="1">
          <p15:clr>
            <a:srgbClr val="A4A3A4"/>
          </p15:clr>
        </p15:guide>
        <p15:guide id="9" pos="7225" userDrawn="1">
          <p15:clr>
            <a:srgbClr val="A4A3A4"/>
          </p15:clr>
        </p15:guide>
        <p15:guide id="10" orient="horz" pos="397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-PC" initials="D" lastIdx="1" clrIdx="0"/>
  <p:cmAuthor id="2" name="Administrat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9837"/>
    <a:srgbClr val="185A9D"/>
    <a:srgbClr val="415459"/>
    <a:srgbClr val="2C281D"/>
    <a:srgbClr val="73E9DE"/>
    <a:srgbClr val="43CEA2"/>
    <a:srgbClr val="0E5B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92" d="100"/>
          <a:sy n="92" d="100"/>
        </p:scale>
        <p:origin x="468" y="90"/>
      </p:cViewPr>
      <p:guideLst>
        <p:guide orient="horz" pos="1554"/>
        <p:guide pos="4528"/>
        <p:guide pos="1780"/>
        <p:guide pos="3172"/>
        <p:guide pos="5848"/>
        <p:guide orient="horz" pos="2811"/>
        <p:guide orient="horz" pos="355"/>
        <p:guide pos="390"/>
        <p:guide pos="7225"/>
        <p:guide orient="horz" pos="39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9" Type="http://schemas.openxmlformats.org/officeDocument/2006/relationships/tags" Target="tags/tag67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29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免费资料关注公众号:安全生产管理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png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jpeg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15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560892" y="5688330"/>
            <a:ext cx="7063870" cy="474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/Users/Administrator/Desktop/二维码宣传素材/二维码宣传素材_03.jpg二维码宣传素材_0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l="7774" r="7774"/>
          <a:stretch>
            <a:fillRect/>
          </a:stretch>
        </p:blipFill>
        <p:spPr>
          <a:xfrm>
            <a:off x="1554798" y="332740"/>
            <a:ext cx="9081770" cy="6048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1308" y="147321"/>
            <a:ext cx="2537569" cy="20820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1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2" name="图片 1" descr="C:/Users/Administrator/Desktop/二维码宣传素材/二维码宣传素材_03.jpg二维码宣传素材_03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rcRect l="7774" r="7774"/>
          <a:stretch>
            <a:fillRect/>
          </a:stretch>
        </p:blipFill>
        <p:spPr>
          <a:xfrm>
            <a:off x="1554798" y="332740"/>
            <a:ext cx="9081770" cy="6048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1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DE32AF-FC87-427F-851C-1244460131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0E34D-FFD1-4729-8913-3ECC40719B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59.xml"/><Relationship Id="rId16" Type="http://schemas.openxmlformats.org/officeDocument/2006/relationships/tags" Target="../tags/tag58.xml"/><Relationship Id="rId15" Type="http://schemas.openxmlformats.org/officeDocument/2006/relationships/tags" Target="../tags/tag57.xml"/><Relationship Id="rId14" Type="http://schemas.openxmlformats.org/officeDocument/2006/relationships/tags" Target="../tags/tag56.xml"/><Relationship Id="rId13" Type="http://schemas.openxmlformats.org/officeDocument/2006/relationships/tags" Target="../tags/tag55.xml"/><Relationship Id="rId12" Type="http://schemas.openxmlformats.org/officeDocument/2006/relationships/tags" Target="../tags/tag5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2.xml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465281" y="2659355"/>
            <a:ext cx="7777162" cy="144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8800" b="1" dirty="0">
                <a:solidFill>
                  <a:srgbClr val="0D98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节前安全教育</a:t>
            </a:r>
            <a:endParaRPr lang="zh-CN" altLang="en-US" sz="8800" b="1" dirty="0">
              <a:solidFill>
                <a:srgbClr val="0D98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2" name="图片 11" descr="407bdbaf8db786871170aeee678f7ff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40800" y="421640"/>
            <a:ext cx="2103755" cy="2103755"/>
          </a:xfrm>
          <a:prstGeom prst="rect">
            <a:avLst/>
          </a:prstGeom>
        </p:spPr>
      </p:pic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0260"/>
            <a:ext cx="3507740" cy="3507740"/>
          </a:xfrm>
          <a:prstGeom prst="rect">
            <a:avLst/>
          </a:prstGeom>
        </p:spPr>
      </p:pic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944245"/>
            <a:ext cx="2402205" cy="470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6000" b="1" dirty="0"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95W" panose="020B0A04020202020204" charset="-122"/>
                <a:ea typeface="汉仪雅酷黑 95W" panose="020B0A04020202020204" charset="-122"/>
                <a:sym typeface="+mn-lt"/>
              </a:rPr>
              <a:t>祭扫引发火灾严重后果</a:t>
            </a:r>
            <a:endParaRPr lang="zh-CN" altLang="en-US" sz="6000" b="1" dirty="0">
              <a:solidFill>
                <a:srgbClr val="C0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雅酷黑 95W" panose="020B0A04020202020204" charset="-122"/>
              <a:ea typeface="汉仪雅酷黑 95W" panose="020B0A04020202020204" charset="-122"/>
              <a:sym typeface="+mn-lt"/>
            </a:endParaRPr>
          </a:p>
        </p:txBody>
      </p:sp>
      <p:pic>
        <p:nvPicPr>
          <p:cNvPr id="3" name="图片 2" descr="C:\Users\Administrator\Desktop\7.jpg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768023" y="2540"/>
            <a:ext cx="4702175" cy="6855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944245"/>
            <a:ext cx="2402205" cy="470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95W" panose="020B0A04020202020204" charset="-122"/>
                <a:ea typeface="汉仪雅酷黑 95W" panose="020B0A04020202020204" charset="-122"/>
                <a:sym typeface="+mn-lt"/>
              </a:rPr>
              <a:t>祭扫引发火灾严重后果</a:t>
            </a:r>
            <a:endParaRPr lang="zh-CN" alt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8.jpg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768023" y="2540"/>
            <a:ext cx="4702175" cy="6855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944245"/>
            <a:ext cx="2402205" cy="470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95W" panose="020B0A04020202020204" charset="-122"/>
                <a:ea typeface="汉仪雅酷黑 95W" panose="020B0A04020202020204" charset="-122"/>
                <a:sym typeface="+mn-lt"/>
              </a:rPr>
              <a:t>祭扫引发火灾严重后果</a:t>
            </a:r>
            <a:endParaRPr lang="zh-CN" alt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9.jpg9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768023" y="2540"/>
            <a:ext cx="4702175" cy="6855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提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倡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文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明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祭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扫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10182" b="78658"/>
          <a:stretch>
            <a:fillRect/>
          </a:stretch>
        </p:blipFill>
        <p:spPr>
          <a:xfrm>
            <a:off x="4550410" y="431165"/>
            <a:ext cx="6564630" cy="5996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21683" b="67281"/>
          <a:stretch>
            <a:fillRect/>
          </a:stretch>
        </p:blipFill>
        <p:spPr>
          <a:xfrm>
            <a:off x="4550410" y="402590"/>
            <a:ext cx="6590030" cy="595376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注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意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儿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童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安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全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l="-208" t="32478" r="208" b="56540"/>
          <a:stretch>
            <a:fillRect/>
          </a:stretch>
        </p:blipFill>
        <p:spPr>
          <a:xfrm>
            <a:off x="4451350" y="506095"/>
            <a:ext cx="6640830" cy="5969635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及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时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报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告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火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情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43529" b="45425"/>
          <a:stretch>
            <a:fillRect/>
          </a:stretch>
        </p:blipFill>
        <p:spPr>
          <a:xfrm>
            <a:off x="4492625" y="377825"/>
            <a:ext cx="6789420" cy="613918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保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持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通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道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畅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通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远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离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危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险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区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域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54350" b="34575"/>
          <a:stretch>
            <a:fillRect/>
          </a:stretch>
        </p:blipFill>
        <p:spPr>
          <a:xfrm>
            <a:off x="4671060" y="527685"/>
            <a:ext cx="6547485" cy="5936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15515" y="42672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确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认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熄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灭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火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源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66439" b="22910"/>
          <a:stretch>
            <a:fillRect/>
          </a:stretch>
        </p:blipFill>
        <p:spPr>
          <a:xfrm>
            <a:off x="4617720" y="521970"/>
            <a:ext cx="6602730" cy="5756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76430" b="12236"/>
          <a:stretch>
            <a:fillRect/>
          </a:stretch>
        </p:blipFill>
        <p:spPr>
          <a:xfrm>
            <a:off x="4767580" y="426720"/>
            <a:ext cx="6449060" cy="598424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215515" y="42672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确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保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出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行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安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全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868680" y="1282700"/>
            <a:ext cx="8801100" cy="40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       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清明节起源于中国古代，最早可以追溯到周代的寒食节。寒食节的主要习俗是禁火、扫墓和踏青。后来，寒食节与清明节逐渐合并，清明节因此也承载了祭祖和扫墓的重要文化意义。在这个节日里，人们会按照传统习俗，扫除墓地的杂草，献上鲜花、食物和酒水，以此表达对先人的怀念和敬仰之情。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04818" y="1423360"/>
            <a:ext cx="1659890" cy="3749040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9600" b="1" dirty="0">
                <a:solidFill>
                  <a:srgbClr val="0D98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清明节</a:t>
            </a:r>
            <a:endParaRPr lang="zh-CN" altLang="en-US" sz="9600" b="1" dirty="0">
              <a:solidFill>
                <a:srgbClr val="0D98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2.jpg2"/>
          <p:cNvPicPr>
            <a:picLocks noChangeAspect="1"/>
          </p:cNvPicPr>
          <p:nvPr/>
        </p:nvPicPr>
        <p:blipFill>
          <a:blip r:embed="rId1"/>
          <a:srcRect t="87539" b="1203"/>
          <a:stretch>
            <a:fillRect/>
          </a:stretch>
        </p:blipFill>
        <p:spPr>
          <a:xfrm>
            <a:off x="4712970" y="495935"/>
            <a:ext cx="6365240" cy="586613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148205" y="613410"/>
            <a:ext cx="2402205" cy="563118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科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学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处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置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火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灾</a:t>
            </a:r>
            <a:endParaRPr lang="zh-CN" altLang="en-US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208106" y="2041500"/>
            <a:ext cx="7777162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7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ea"/>
              </a:rPr>
              <a:t>注意交通安全</a:t>
            </a:r>
            <a:endParaRPr lang="zh-CN" altLang="en-US" sz="7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50260"/>
            <a:ext cx="3507740" cy="3507740"/>
          </a:xfrm>
          <a:prstGeom prst="rect">
            <a:avLst/>
          </a:prstGeom>
        </p:spPr>
      </p:pic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121"/>
          <p:cNvSpPr txBox="1">
            <a:spLocks noChangeArrowheads="1"/>
          </p:cNvSpPr>
          <p:nvPr/>
        </p:nvSpPr>
        <p:spPr>
          <a:xfrm>
            <a:off x="290195" y="1816735"/>
            <a:ext cx="5790565" cy="36264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200000"/>
              </a:lnSpc>
              <a:spcBef>
                <a:spcPts val="0"/>
              </a:spcBef>
            </a:pPr>
            <a:r>
              <a:rPr lang="en-US" altLang="zh-CN" sz="18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        </a:t>
            </a:r>
            <a:r>
              <a:rPr lang="zh-CN" altLang="en-US" sz="18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清明期间，祭扫出行增加，人多、车多，要注意遵守相关交通法规，过马路注意来往车辆，走路要走人行道，靠右行，注意行路文明，到户外扫墓时，骑车、乘车或走路都要遵守交通规则，出行不要乘坐超载车辆、非载客车辆。 </a:t>
            </a:r>
            <a:endParaRPr lang="zh-CN" altLang="en-US" sz="18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 fontAlgn="auto">
              <a:lnSpc>
                <a:spcPct val="200000"/>
              </a:lnSpc>
              <a:spcBef>
                <a:spcPts val="0"/>
              </a:spcBef>
            </a:pPr>
            <a:r>
              <a:rPr lang="en-US" altLang="zh-CN" sz="18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        </a:t>
            </a:r>
            <a:r>
              <a:rPr lang="zh-CN" altLang="en-US" sz="1800" b="1" dirty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车辆停放时要遵守交通规则、按要求合理停放。尤其注意不能占用消防通道。</a:t>
            </a:r>
            <a:endParaRPr lang="zh-CN" altLang="en-US" sz="1800" b="1" dirty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343" y="422173"/>
            <a:ext cx="47548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注意交通安全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87"/>
          <a:stretch>
            <a:fillRect/>
          </a:stretch>
        </p:blipFill>
        <p:spPr>
          <a:xfrm>
            <a:off x="6213037" y="1756800"/>
            <a:ext cx="5701875" cy="39765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208106" y="2041500"/>
            <a:ext cx="7777162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7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自然灾害安全</a:t>
            </a:r>
            <a:endParaRPr lang="zh-CN" altLang="en-US" sz="7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50260"/>
            <a:ext cx="3507740" cy="3507740"/>
          </a:xfrm>
          <a:prstGeom prst="rect">
            <a:avLst/>
          </a:prstGeom>
        </p:spPr>
      </p:pic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335064" y="1825553"/>
            <a:ext cx="5215646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、雷雨天气要远离高大建筑或物体，不要在电线底下玩耍。遇到冰雹天气要尽快躲避到房屋或车内。 </a:t>
            </a:r>
            <a:endParaRPr lang="zh-CN" altLang="en-US" sz="20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5332" y="433157"/>
            <a:ext cx="49453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自然灾害安全 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4" name="图片 3" descr="5eb793186062dfebeddb100b200718c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5930" y="1987550"/>
            <a:ext cx="4657725" cy="4024630"/>
          </a:xfrm>
          <a:prstGeom prst="rect">
            <a:avLst/>
          </a:prstGeom>
        </p:spPr>
      </p:pic>
      <p:pic>
        <p:nvPicPr>
          <p:cNvPr id="5" name="图片 4" descr="〔微信公众号：安全生产管理〕二维码（黑白）"/>
          <p:cNvPicPr>
            <a:picLocks noChangeAspect="1"/>
          </p:cNvPicPr>
          <p:nvPr/>
        </p:nvPicPr>
        <p:blipFill>
          <a:blip r:embed="rId2">
            <a:alphaModFix amt="40000"/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4581525"/>
            <a:ext cx="830580" cy="830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41705" y="1987550"/>
            <a:ext cx="5791200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、遇到突发泥石流和洪水等情况</a:t>
            </a: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时，应该向高处转移、寻求救援。不要贪恋财物，保住生命是最重要的。</a:t>
            </a:r>
            <a:endParaRPr lang="zh-CN" altLang="en-US" sz="20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5332" y="433157"/>
            <a:ext cx="49453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自然灾害安全 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4" name="图片 3" descr="5eb793186062dfebeddb100b200718c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5930" y="1987550"/>
            <a:ext cx="4657725" cy="4024630"/>
          </a:xfrm>
          <a:prstGeom prst="rect">
            <a:avLst/>
          </a:prstGeom>
        </p:spPr>
      </p:pic>
      <p:pic>
        <p:nvPicPr>
          <p:cNvPr id="5" name="图片 4" descr="〔微信公众号：安全生产管理〕二维码（黑白）"/>
          <p:cNvPicPr>
            <a:picLocks noChangeAspect="1"/>
          </p:cNvPicPr>
          <p:nvPr/>
        </p:nvPicPr>
        <p:blipFill>
          <a:blip r:embed="rId2">
            <a:alphaModFix amt="40000"/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4581525"/>
            <a:ext cx="830580" cy="830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41705" y="1987550"/>
            <a:ext cx="5791200" cy="316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、如果被洪水包围就要尽可能的展开自救，</a:t>
            </a:r>
            <a:r>
              <a:rPr lang="zh-CN" altLang="en-US" sz="2000" b="1" dirty="0"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并尽量多找一些绳索和木头等可以漂浮的物体来逃离。</a:t>
            </a:r>
            <a:endParaRPr lang="zh-CN" altLang="en-US" sz="20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在水中转移的时候，一定要注意身体安全，不要在水中受到撞击。</a:t>
            </a:r>
            <a:endParaRPr lang="zh-CN" altLang="en-US" sz="20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5332" y="433157"/>
            <a:ext cx="49453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自然灾害安全 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4" name="图片 3" descr="5eb793186062dfebeddb100b200718c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5930" y="1987550"/>
            <a:ext cx="4657725" cy="4024630"/>
          </a:xfrm>
          <a:prstGeom prst="rect">
            <a:avLst/>
          </a:prstGeom>
        </p:spPr>
      </p:pic>
      <p:pic>
        <p:nvPicPr>
          <p:cNvPr id="5" name="图片 4" descr="〔微信公众号：安全生产管理〕二维码（黑白）"/>
          <p:cNvPicPr>
            <a:picLocks noChangeAspect="1"/>
          </p:cNvPicPr>
          <p:nvPr/>
        </p:nvPicPr>
        <p:blipFill>
          <a:blip r:embed="rId2">
            <a:alphaModFix amt="40000"/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4581525"/>
            <a:ext cx="830580" cy="830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266315" y="2642870"/>
            <a:ext cx="791083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7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注意预防流感</a:t>
            </a:r>
            <a:endParaRPr lang="zh-CN" altLang="en-US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50260"/>
            <a:ext cx="3507740" cy="3507740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080063" y="564145"/>
            <a:ext cx="39928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流感的预防</a:t>
            </a:r>
            <a:endParaRPr lang="zh-CN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1630302" y="2061380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1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1630302" y="3216265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2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1630302" y="4115866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3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1630302" y="5012920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4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26756" y="2061380"/>
            <a:ext cx="4031872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勤洗手、不随地吐痰、打喷嚏时要主动捂住口鼻，不让飞沫溅到旁人。养成良好的个人生活卫生习惯。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26756" y="3138724"/>
            <a:ext cx="3869241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减少或避免接触感染源，尽量少到拥挤的公共场所停留，到公共场合，尽量做到戴口罩。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26756" y="4109583"/>
            <a:ext cx="373212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随着季节的变化，及时增减衣物，注意保暖，防止受凉。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26756" y="5131499"/>
            <a:ext cx="3637468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均衡饮食、多喝白开水，适当吃些水果。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6258330" y="2061380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5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6258330" y="3216265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6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6258330" y="4115866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7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6258330" y="5012920"/>
            <a:ext cx="580581" cy="575713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8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54784" y="2061380"/>
            <a:ext cx="4031872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适量运动、充足休息，避免过度疲劳。保持良好的身体状况。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854784" y="3138724"/>
            <a:ext cx="3869241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必要时可注射流感疫苗，以增强机体免疫力。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免费资料关注公众号:安全生产管理。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54784" y="4109583"/>
            <a:ext cx="373212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如果不幸感染了流感病毒，可以遵从医嘱服用药物。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854784" y="5131499"/>
            <a:ext cx="3637468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保证足够的睡眠。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8" grpId="0" bldLvl="0" animBg="1"/>
      <p:bldP spid="9" grpId="0" bldLvl="0" animBg="1"/>
      <p:bldP spid="10" grpId="0"/>
      <p:bldP spid="11" grpId="0"/>
      <p:bldP spid="12" grpId="0"/>
      <p:bldP spid="13" grpId="0"/>
      <p:bldP spid="14" grpId="0" bldLvl="0" animBg="1"/>
      <p:bldP spid="15" grpId="0" bldLvl="0" animBg="1"/>
      <p:bldP spid="16" grpId="0" bldLvl="0" animBg="1"/>
      <p:bldP spid="17" grpId="0" bldLvl="0" animBg="1"/>
      <p:bldP spid="18" grpId="0"/>
      <p:bldP spid="19" grpId="0"/>
      <p:bldP spid="20" grpId="0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616710" y="2536825"/>
            <a:ext cx="895794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7200" b="1" dirty="0">
                <a:solidFill>
                  <a:srgbClr val="0D98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感谢关注</a:t>
            </a:r>
            <a:r>
              <a:rPr lang="en-US" altLang="zh-CN" sz="7200" b="1" dirty="0">
                <a:solidFill>
                  <a:srgbClr val="0D98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 </a:t>
            </a:r>
            <a:r>
              <a:rPr lang="zh-CN" altLang="en-US" sz="7200" b="1" dirty="0">
                <a:solidFill>
                  <a:srgbClr val="0D98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假期顺遂</a:t>
            </a:r>
            <a:endParaRPr lang="zh-CN" altLang="en-US" sz="7200" b="1" dirty="0">
              <a:solidFill>
                <a:srgbClr val="0D98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2" name="图片 11" descr="407bdbaf8db786871170aeee678f7ff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78240" y="363220"/>
            <a:ext cx="2103755" cy="2103755"/>
          </a:xfrm>
          <a:prstGeom prst="rect">
            <a:avLst/>
          </a:prstGeom>
        </p:spPr>
      </p:pic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0" y="3716020"/>
            <a:ext cx="3152775" cy="3152775"/>
          </a:xfrm>
          <a:prstGeom prst="rect">
            <a:avLst/>
          </a:prstGeom>
        </p:spPr>
      </p:pic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684942" y="1721226"/>
            <a:ext cx="5516880" cy="3415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节日期间</a:t>
            </a:r>
            <a:endParaRPr lang="en-US" altLang="zh-CN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  <a:p>
            <a:r>
              <a:rPr lang="zh-CN" altLang="en-US" sz="9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安全</a:t>
            </a:r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问题</a:t>
            </a:r>
            <a:endParaRPr lang="en-US" altLang="zh-CN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  <a:p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不容忽视！！！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2" name="图片 1" descr="2c4eb7f80dccbbb3d01dbec35d74349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06310" y="271145"/>
            <a:ext cx="3573780" cy="6031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680427" y="1295906"/>
            <a:ext cx="611188" cy="611188"/>
            <a:chOff x="1385888" y="2100262"/>
            <a:chExt cx="714375" cy="7143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" name="矩形: 圆角 5"/>
            <p:cNvSpPr/>
            <p:nvPr/>
          </p:nvSpPr>
          <p:spPr>
            <a:xfrm>
              <a:off x="1385888" y="2100262"/>
              <a:ext cx="714375" cy="714375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campfire_66656"/>
            <p:cNvSpPr>
              <a:spLocks noChangeAspect="1"/>
            </p:cNvSpPr>
            <p:nvPr/>
          </p:nvSpPr>
          <p:spPr bwMode="auto">
            <a:xfrm>
              <a:off x="1484505" y="2100262"/>
              <a:ext cx="517139" cy="609685"/>
            </a:xfrm>
            <a:custGeom>
              <a:avLst/>
              <a:gdLst>
                <a:gd name="connsiteX0" fmla="*/ 22904 w 483481"/>
                <a:gd name="connsiteY0" fmla="*/ 329366 h 570003"/>
                <a:gd name="connsiteX1" fmla="*/ 51041 w 483481"/>
                <a:gd name="connsiteY1" fmla="*/ 329596 h 570003"/>
                <a:gd name="connsiteX2" fmla="*/ 242002 w 483481"/>
                <a:gd name="connsiteY2" fmla="*/ 408811 h 570003"/>
                <a:gd name="connsiteX3" fmla="*/ 432040 w 483481"/>
                <a:gd name="connsiteY3" fmla="*/ 329596 h 570003"/>
                <a:gd name="connsiteX4" fmla="*/ 480934 w 483481"/>
                <a:gd name="connsiteY4" fmla="*/ 349860 h 570003"/>
                <a:gd name="connsiteX5" fmla="*/ 460638 w 483481"/>
                <a:gd name="connsiteY5" fmla="*/ 397757 h 570003"/>
                <a:gd name="connsiteX6" fmla="*/ 337944 w 483481"/>
                <a:gd name="connsiteY6" fmla="*/ 448418 h 570003"/>
                <a:gd name="connsiteX7" fmla="*/ 460638 w 483481"/>
                <a:gd name="connsiteY7" fmla="*/ 499078 h 570003"/>
                <a:gd name="connsiteX8" fmla="*/ 480011 w 483481"/>
                <a:gd name="connsiteY8" fmla="*/ 547897 h 570003"/>
                <a:gd name="connsiteX9" fmla="*/ 445878 w 483481"/>
                <a:gd name="connsiteY9" fmla="*/ 570003 h 570003"/>
                <a:gd name="connsiteX10" fmla="*/ 432040 w 483481"/>
                <a:gd name="connsiteY10" fmla="*/ 567240 h 570003"/>
                <a:gd name="connsiteX11" fmla="*/ 242002 w 483481"/>
                <a:gd name="connsiteY11" fmla="*/ 488025 h 570003"/>
                <a:gd name="connsiteX12" fmla="*/ 51041 w 483481"/>
                <a:gd name="connsiteY12" fmla="*/ 567240 h 570003"/>
                <a:gd name="connsiteX13" fmla="*/ 37203 w 483481"/>
                <a:gd name="connsiteY13" fmla="*/ 570003 h 570003"/>
                <a:gd name="connsiteX14" fmla="*/ 3070 w 483481"/>
                <a:gd name="connsiteY14" fmla="*/ 546975 h 570003"/>
                <a:gd name="connsiteX15" fmla="*/ 22443 w 483481"/>
                <a:gd name="connsiteY15" fmla="*/ 499078 h 570003"/>
                <a:gd name="connsiteX16" fmla="*/ 145137 w 483481"/>
                <a:gd name="connsiteY16" fmla="*/ 448418 h 570003"/>
                <a:gd name="connsiteX17" fmla="*/ 23365 w 483481"/>
                <a:gd name="connsiteY17" fmla="*/ 397757 h 570003"/>
                <a:gd name="connsiteX18" fmla="*/ 3070 w 483481"/>
                <a:gd name="connsiteY18" fmla="*/ 349860 h 570003"/>
                <a:gd name="connsiteX19" fmla="*/ 22904 w 483481"/>
                <a:gd name="connsiteY19" fmla="*/ 329366 h 570003"/>
                <a:gd name="connsiteX20" fmla="*/ 242850 w 483481"/>
                <a:gd name="connsiteY20" fmla="*/ 921 h 570003"/>
                <a:gd name="connsiteX21" fmla="*/ 249305 w 483481"/>
                <a:gd name="connsiteY21" fmla="*/ 11049 h 570003"/>
                <a:gd name="connsiteX22" fmla="*/ 292646 w 483481"/>
                <a:gd name="connsiteY22" fmla="*/ 103121 h 570003"/>
                <a:gd name="connsiteX23" fmla="*/ 326765 w 483481"/>
                <a:gd name="connsiteY23" fmla="*/ 194272 h 570003"/>
                <a:gd name="connsiteX24" fmla="*/ 329532 w 483481"/>
                <a:gd name="connsiteY24" fmla="*/ 199797 h 570003"/>
                <a:gd name="connsiteX25" fmla="*/ 335065 w 483481"/>
                <a:gd name="connsiteY25" fmla="*/ 197955 h 570003"/>
                <a:gd name="connsiteX26" fmla="*/ 354430 w 483481"/>
                <a:gd name="connsiteY26" fmla="*/ 128901 h 570003"/>
                <a:gd name="connsiteX27" fmla="*/ 362729 w 483481"/>
                <a:gd name="connsiteY27" fmla="*/ 119694 h 570003"/>
                <a:gd name="connsiteX28" fmla="*/ 372873 w 483481"/>
                <a:gd name="connsiteY28" fmla="*/ 125218 h 570003"/>
                <a:gd name="connsiteX29" fmla="*/ 397771 w 483481"/>
                <a:gd name="connsiteY29" fmla="*/ 205321 h 570003"/>
                <a:gd name="connsiteX30" fmla="*/ 241928 w 483481"/>
                <a:gd name="connsiteY30" fmla="*/ 361843 h 570003"/>
                <a:gd name="connsiteX31" fmla="*/ 85162 w 483481"/>
                <a:gd name="connsiteY31" fmla="*/ 205321 h 570003"/>
                <a:gd name="connsiteX32" fmla="*/ 117437 w 483481"/>
                <a:gd name="connsiteY32" fmla="*/ 97597 h 570003"/>
                <a:gd name="connsiteX33" fmla="*/ 129425 w 483481"/>
                <a:gd name="connsiteY33" fmla="*/ 92993 h 570003"/>
                <a:gd name="connsiteX34" fmla="*/ 136802 w 483481"/>
                <a:gd name="connsiteY34" fmla="*/ 104042 h 570003"/>
                <a:gd name="connsiteX35" fmla="*/ 151557 w 483481"/>
                <a:gd name="connsiteY35" fmla="*/ 171254 h 570003"/>
                <a:gd name="connsiteX36" fmla="*/ 158934 w 483481"/>
                <a:gd name="connsiteY36" fmla="*/ 174016 h 570003"/>
                <a:gd name="connsiteX37" fmla="*/ 161700 w 483481"/>
                <a:gd name="connsiteY37" fmla="*/ 167571 h 570003"/>
                <a:gd name="connsiteX38" fmla="*/ 230862 w 483481"/>
                <a:gd name="connsiteY38" fmla="*/ 3684 h 570003"/>
                <a:gd name="connsiteX39" fmla="*/ 242850 w 483481"/>
                <a:gd name="connsiteY39" fmla="*/ 921 h 57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83481" h="570003">
                  <a:moveTo>
                    <a:pt x="22904" y="329366"/>
                  </a:moveTo>
                  <a:cubicBezTo>
                    <a:pt x="31668" y="325681"/>
                    <a:pt x="41816" y="325451"/>
                    <a:pt x="51041" y="329596"/>
                  </a:cubicBezTo>
                  <a:lnTo>
                    <a:pt x="242002" y="408811"/>
                  </a:lnTo>
                  <a:lnTo>
                    <a:pt x="432040" y="329596"/>
                  </a:lnTo>
                  <a:cubicBezTo>
                    <a:pt x="451413" y="322227"/>
                    <a:pt x="472631" y="331438"/>
                    <a:pt x="480934" y="349860"/>
                  </a:cubicBezTo>
                  <a:cubicBezTo>
                    <a:pt x="488314" y="369203"/>
                    <a:pt x="479089" y="390389"/>
                    <a:pt x="460638" y="397757"/>
                  </a:cubicBezTo>
                  <a:lnTo>
                    <a:pt x="337944" y="448418"/>
                  </a:lnTo>
                  <a:lnTo>
                    <a:pt x="460638" y="499078"/>
                  </a:lnTo>
                  <a:cubicBezTo>
                    <a:pt x="479089" y="507368"/>
                    <a:pt x="488314" y="528553"/>
                    <a:pt x="480011" y="547897"/>
                  </a:cubicBezTo>
                  <a:cubicBezTo>
                    <a:pt x="474476" y="561713"/>
                    <a:pt x="460638" y="570003"/>
                    <a:pt x="445878" y="570003"/>
                  </a:cubicBezTo>
                  <a:cubicBezTo>
                    <a:pt x="441266" y="570003"/>
                    <a:pt x="436653" y="569082"/>
                    <a:pt x="432040" y="567240"/>
                  </a:cubicBezTo>
                  <a:lnTo>
                    <a:pt x="242002" y="488025"/>
                  </a:lnTo>
                  <a:lnTo>
                    <a:pt x="51041" y="567240"/>
                  </a:lnTo>
                  <a:cubicBezTo>
                    <a:pt x="46428" y="569082"/>
                    <a:pt x="41815" y="570003"/>
                    <a:pt x="37203" y="570003"/>
                  </a:cubicBezTo>
                  <a:cubicBezTo>
                    <a:pt x="22443" y="570003"/>
                    <a:pt x="8605" y="560792"/>
                    <a:pt x="3070" y="546975"/>
                  </a:cubicBezTo>
                  <a:cubicBezTo>
                    <a:pt x="-5233" y="527632"/>
                    <a:pt x="3992" y="506447"/>
                    <a:pt x="22443" y="499078"/>
                  </a:cubicBezTo>
                  <a:lnTo>
                    <a:pt x="145137" y="448418"/>
                  </a:lnTo>
                  <a:lnTo>
                    <a:pt x="23365" y="397757"/>
                  </a:lnTo>
                  <a:cubicBezTo>
                    <a:pt x="3992" y="389467"/>
                    <a:pt x="-5233" y="368282"/>
                    <a:pt x="3070" y="349860"/>
                  </a:cubicBezTo>
                  <a:cubicBezTo>
                    <a:pt x="6760" y="340188"/>
                    <a:pt x="14140" y="333050"/>
                    <a:pt x="22904" y="329366"/>
                  </a:cubicBezTo>
                  <a:close/>
                  <a:moveTo>
                    <a:pt x="242850" y="921"/>
                  </a:moveTo>
                  <a:cubicBezTo>
                    <a:pt x="247460" y="2763"/>
                    <a:pt x="249305" y="7366"/>
                    <a:pt x="249305" y="11049"/>
                  </a:cubicBezTo>
                  <a:cubicBezTo>
                    <a:pt x="247460" y="34067"/>
                    <a:pt x="256682" y="64451"/>
                    <a:pt x="292646" y="103121"/>
                  </a:cubicBezTo>
                  <a:cubicBezTo>
                    <a:pt x="331376" y="144553"/>
                    <a:pt x="335065" y="174016"/>
                    <a:pt x="326765" y="194272"/>
                  </a:cubicBezTo>
                  <a:cubicBezTo>
                    <a:pt x="326765" y="196114"/>
                    <a:pt x="327688" y="198876"/>
                    <a:pt x="329532" y="199797"/>
                  </a:cubicBezTo>
                  <a:cubicBezTo>
                    <a:pt x="331376" y="200717"/>
                    <a:pt x="333220" y="199797"/>
                    <a:pt x="335065" y="197955"/>
                  </a:cubicBezTo>
                  <a:cubicBezTo>
                    <a:pt x="345208" y="183224"/>
                    <a:pt x="354430" y="161126"/>
                    <a:pt x="354430" y="128901"/>
                  </a:cubicBezTo>
                  <a:cubicBezTo>
                    <a:pt x="354430" y="124298"/>
                    <a:pt x="358119" y="120615"/>
                    <a:pt x="362729" y="119694"/>
                  </a:cubicBezTo>
                  <a:cubicBezTo>
                    <a:pt x="366418" y="118773"/>
                    <a:pt x="371029" y="120615"/>
                    <a:pt x="372873" y="125218"/>
                  </a:cubicBezTo>
                  <a:cubicBezTo>
                    <a:pt x="387627" y="155602"/>
                    <a:pt x="397771" y="184144"/>
                    <a:pt x="397771" y="205321"/>
                  </a:cubicBezTo>
                  <a:cubicBezTo>
                    <a:pt x="397771" y="291868"/>
                    <a:pt x="327688" y="361843"/>
                    <a:pt x="241928" y="361843"/>
                  </a:cubicBezTo>
                  <a:cubicBezTo>
                    <a:pt x="155245" y="361843"/>
                    <a:pt x="85162" y="291868"/>
                    <a:pt x="85162" y="205321"/>
                  </a:cubicBezTo>
                  <a:cubicBezTo>
                    <a:pt x="85162" y="166651"/>
                    <a:pt x="100839" y="127981"/>
                    <a:pt x="117437" y="97597"/>
                  </a:cubicBezTo>
                  <a:cubicBezTo>
                    <a:pt x="120204" y="93914"/>
                    <a:pt x="124814" y="92073"/>
                    <a:pt x="129425" y="92993"/>
                  </a:cubicBezTo>
                  <a:cubicBezTo>
                    <a:pt x="134036" y="94835"/>
                    <a:pt x="137725" y="99438"/>
                    <a:pt x="136802" y="104042"/>
                  </a:cubicBezTo>
                  <a:cubicBezTo>
                    <a:pt x="134036" y="133505"/>
                    <a:pt x="142335" y="156523"/>
                    <a:pt x="151557" y="171254"/>
                  </a:cubicBezTo>
                  <a:cubicBezTo>
                    <a:pt x="153401" y="174016"/>
                    <a:pt x="156168" y="174937"/>
                    <a:pt x="158934" y="174016"/>
                  </a:cubicBezTo>
                  <a:cubicBezTo>
                    <a:pt x="160778" y="173096"/>
                    <a:pt x="162623" y="170334"/>
                    <a:pt x="161700" y="167571"/>
                  </a:cubicBezTo>
                  <a:cubicBezTo>
                    <a:pt x="148790" y="104042"/>
                    <a:pt x="193976" y="41433"/>
                    <a:pt x="230862" y="3684"/>
                  </a:cubicBezTo>
                  <a:cubicBezTo>
                    <a:pt x="234550" y="1"/>
                    <a:pt x="239161" y="-920"/>
                    <a:pt x="242850" y="9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</p:grpSp>
      <p:grpSp>
        <p:nvGrpSpPr>
          <p:cNvPr id="11" name="组合 10"/>
          <p:cNvGrpSpPr/>
          <p:nvPr/>
        </p:nvGrpSpPr>
        <p:grpSpPr>
          <a:xfrm>
            <a:off x="5680427" y="2330435"/>
            <a:ext cx="611188" cy="611188"/>
            <a:chOff x="1385888" y="3071812"/>
            <a:chExt cx="714375" cy="7143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矩形: 圆角 6"/>
            <p:cNvSpPr/>
            <p:nvPr/>
          </p:nvSpPr>
          <p:spPr>
            <a:xfrm>
              <a:off x="1385888" y="3071812"/>
              <a:ext cx="714375" cy="71437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frontal-cab_16801"/>
            <p:cNvSpPr>
              <a:spLocks noChangeAspect="1"/>
            </p:cNvSpPr>
            <p:nvPr/>
          </p:nvSpPr>
          <p:spPr bwMode="auto">
            <a:xfrm>
              <a:off x="1438231" y="3177083"/>
              <a:ext cx="609685" cy="503832"/>
            </a:xfrm>
            <a:custGeom>
              <a:avLst/>
              <a:gdLst>
                <a:gd name="T0" fmla="*/ 4165 w 4165"/>
                <a:gd name="T1" fmla="*/ 1138 h 3447"/>
                <a:gd name="T2" fmla="*/ 3540 w 4165"/>
                <a:gd name="T3" fmla="*/ 1138 h 3447"/>
                <a:gd name="T4" fmla="*/ 3509 w 4165"/>
                <a:gd name="T5" fmla="*/ 1429 h 3447"/>
                <a:gd name="T6" fmla="*/ 3373 w 4165"/>
                <a:gd name="T7" fmla="*/ 801 h 3447"/>
                <a:gd name="T8" fmla="*/ 2821 w 4165"/>
                <a:gd name="T9" fmla="*/ 250 h 3447"/>
                <a:gd name="T10" fmla="*/ 2587 w 4165"/>
                <a:gd name="T11" fmla="*/ 250 h 3447"/>
                <a:gd name="T12" fmla="*/ 2587 w 4165"/>
                <a:gd name="T13" fmla="*/ 0 h 3447"/>
                <a:gd name="T14" fmla="*/ 1561 w 4165"/>
                <a:gd name="T15" fmla="*/ 0 h 3447"/>
                <a:gd name="T16" fmla="*/ 1561 w 4165"/>
                <a:gd name="T17" fmla="*/ 250 h 3447"/>
                <a:gd name="T18" fmla="*/ 1368 w 4165"/>
                <a:gd name="T19" fmla="*/ 250 h 3447"/>
                <a:gd name="T20" fmla="*/ 817 w 4165"/>
                <a:gd name="T21" fmla="*/ 795 h 3447"/>
                <a:gd name="T22" fmla="*/ 656 w 4165"/>
                <a:gd name="T23" fmla="*/ 1431 h 3447"/>
                <a:gd name="T24" fmla="*/ 625 w 4165"/>
                <a:gd name="T25" fmla="*/ 1138 h 3447"/>
                <a:gd name="T26" fmla="*/ 0 w 4165"/>
                <a:gd name="T27" fmla="*/ 1138 h 3447"/>
                <a:gd name="T28" fmla="*/ 0 w 4165"/>
                <a:gd name="T29" fmla="*/ 1483 h 3447"/>
                <a:gd name="T30" fmla="*/ 545 w 4165"/>
                <a:gd name="T31" fmla="*/ 1514 h 3447"/>
                <a:gd name="T32" fmla="*/ 405 w 4165"/>
                <a:gd name="T33" fmla="*/ 1822 h 3447"/>
                <a:gd name="T34" fmla="*/ 405 w 4165"/>
                <a:gd name="T35" fmla="*/ 2420 h 3447"/>
                <a:gd name="T36" fmla="*/ 627 w 4165"/>
                <a:gd name="T37" fmla="*/ 2788 h 3447"/>
                <a:gd name="T38" fmla="*/ 627 w 4165"/>
                <a:gd name="T39" fmla="*/ 3177 h 3447"/>
                <a:gd name="T40" fmla="*/ 933 w 4165"/>
                <a:gd name="T41" fmla="*/ 3447 h 3447"/>
                <a:gd name="T42" fmla="*/ 1262 w 4165"/>
                <a:gd name="T43" fmla="*/ 3177 h 3447"/>
                <a:gd name="T44" fmla="*/ 1262 w 4165"/>
                <a:gd name="T45" fmla="*/ 2869 h 3447"/>
                <a:gd name="T46" fmla="*/ 2843 w 4165"/>
                <a:gd name="T47" fmla="*/ 2869 h 3447"/>
                <a:gd name="T48" fmla="*/ 2843 w 4165"/>
                <a:gd name="T49" fmla="*/ 3177 h 3447"/>
                <a:gd name="T50" fmla="*/ 3172 w 4165"/>
                <a:gd name="T51" fmla="*/ 3447 h 3447"/>
                <a:gd name="T52" fmla="*/ 3478 w 4165"/>
                <a:gd name="T53" fmla="*/ 3177 h 3447"/>
                <a:gd name="T54" fmla="*/ 3478 w 4165"/>
                <a:gd name="T55" fmla="*/ 2869 h 3447"/>
                <a:gd name="T56" fmla="*/ 3478 w 4165"/>
                <a:gd name="T57" fmla="*/ 2822 h 3447"/>
                <a:gd name="T58" fmla="*/ 3478 w 4165"/>
                <a:gd name="T59" fmla="*/ 2819 h 3447"/>
                <a:gd name="T60" fmla="*/ 3761 w 4165"/>
                <a:gd name="T61" fmla="*/ 2420 h 3447"/>
                <a:gd name="T62" fmla="*/ 3761 w 4165"/>
                <a:gd name="T63" fmla="*/ 1822 h 3447"/>
                <a:gd name="T64" fmla="*/ 3620 w 4165"/>
                <a:gd name="T65" fmla="*/ 1514 h 3447"/>
                <a:gd name="T66" fmla="*/ 4165 w 4165"/>
                <a:gd name="T67" fmla="*/ 1483 h 3447"/>
                <a:gd name="T68" fmla="*/ 4165 w 4165"/>
                <a:gd name="T69" fmla="*/ 1138 h 3447"/>
                <a:gd name="T70" fmla="*/ 1027 w 4165"/>
                <a:gd name="T71" fmla="*/ 798 h 3447"/>
                <a:gd name="T72" fmla="*/ 1367 w 4165"/>
                <a:gd name="T73" fmla="*/ 461 h 3447"/>
                <a:gd name="T74" fmla="*/ 2821 w 4165"/>
                <a:gd name="T75" fmla="*/ 461 h 3447"/>
                <a:gd name="T76" fmla="*/ 3162 w 4165"/>
                <a:gd name="T77" fmla="*/ 801 h 3447"/>
                <a:gd name="T78" fmla="*/ 3309 w 4165"/>
                <a:gd name="T79" fmla="*/ 1426 h 3447"/>
                <a:gd name="T80" fmla="*/ 3271 w 4165"/>
                <a:gd name="T81" fmla="*/ 1424 h 3447"/>
                <a:gd name="T82" fmla="*/ 3253 w 4165"/>
                <a:gd name="T83" fmla="*/ 1423 h 3447"/>
                <a:gd name="T84" fmla="*/ 913 w 4165"/>
                <a:gd name="T85" fmla="*/ 1423 h 3447"/>
                <a:gd name="T86" fmla="*/ 894 w 4165"/>
                <a:gd name="T87" fmla="*/ 1424 h 3447"/>
                <a:gd name="T88" fmla="*/ 854 w 4165"/>
                <a:gd name="T89" fmla="*/ 1426 h 3447"/>
                <a:gd name="T90" fmla="*/ 1027 w 4165"/>
                <a:gd name="T91" fmla="*/ 798 h 3447"/>
                <a:gd name="T92" fmla="*/ 1441 w 4165"/>
                <a:gd name="T93" fmla="*/ 2398 h 3447"/>
                <a:gd name="T94" fmla="*/ 757 w 4165"/>
                <a:gd name="T95" fmla="*/ 2398 h 3447"/>
                <a:gd name="T96" fmla="*/ 757 w 4165"/>
                <a:gd name="T97" fmla="*/ 1888 h 3447"/>
                <a:gd name="T98" fmla="*/ 1441 w 4165"/>
                <a:gd name="T99" fmla="*/ 1888 h 3447"/>
                <a:gd name="T100" fmla="*/ 1441 w 4165"/>
                <a:gd name="T101" fmla="*/ 2398 h 3447"/>
                <a:gd name="T102" fmla="*/ 2675 w 4165"/>
                <a:gd name="T103" fmla="*/ 2208 h 3447"/>
                <a:gd name="T104" fmla="*/ 1584 w 4165"/>
                <a:gd name="T105" fmla="*/ 2208 h 3447"/>
                <a:gd name="T106" fmla="*/ 1584 w 4165"/>
                <a:gd name="T107" fmla="*/ 2068 h 3447"/>
                <a:gd name="T108" fmla="*/ 2675 w 4165"/>
                <a:gd name="T109" fmla="*/ 2068 h 3447"/>
                <a:gd name="T110" fmla="*/ 2675 w 4165"/>
                <a:gd name="T111" fmla="*/ 2208 h 3447"/>
                <a:gd name="T112" fmla="*/ 2675 w 4165"/>
                <a:gd name="T113" fmla="*/ 2208 h 3447"/>
                <a:gd name="T114" fmla="*/ 3497 w 4165"/>
                <a:gd name="T115" fmla="*/ 2398 h 3447"/>
                <a:gd name="T116" fmla="*/ 2812 w 4165"/>
                <a:gd name="T117" fmla="*/ 2398 h 3447"/>
                <a:gd name="T118" fmla="*/ 2812 w 4165"/>
                <a:gd name="T119" fmla="*/ 1888 h 3447"/>
                <a:gd name="T120" fmla="*/ 3497 w 4165"/>
                <a:gd name="T121" fmla="*/ 1888 h 3447"/>
                <a:gd name="T122" fmla="*/ 3497 w 4165"/>
                <a:gd name="T123" fmla="*/ 2398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65" h="3447">
                  <a:moveTo>
                    <a:pt x="4165" y="1138"/>
                  </a:moveTo>
                  <a:lnTo>
                    <a:pt x="3540" y="1138"/>
                  </a:lnTo>
                  <a:lnTo>
                    <a:pt x="3509" y="1429"/>
                  </a:lnTo>
                  <a:lnTo>
                    <a:pt x="3373" y="801"/>
                  </a:lnTo>
                  <a:cubicBezTo>
                    <a:pt x="3373" y="497"/>
                    <a:pt x="3125" y="250"/>
                    <a:pt x="2821" y="250"/>
                  </a:cubicBezTo>
                  <a:lnTo>
                    <a:pt x="2587" y="250"/>
                  </a:lnTo>
                  <a:lnTo>
                    <a:pt x="2587" y="0"/>
                  </a:lnTo>
                  <a:lnTo>
                    <a:pt x="1561" y="0"/>
                  </a:lnTo>
                  <a:lnTo>
                    <a:pt x="1561" y="250"/>
                  </a:lnTo>
                  <a:lnTo>
                    <a:pt x="1368" y="250"/>
                  </a:lnTo>
                  <a:cubicBezTo>
                    <a:pt x="1063" y="250"/>
                    <a:pt x="816" y="497"/>
                    <a:pt x="817" y="795"/>
                  </a:cubicBezTo>
                  <a:lnTo>
                    <a:pt x="656" y="1431"/>
                  </a:lnTo>
                  <a:lnTo>
                    <a:pt x="625" y="1138"/>
                  </a:lnTo>
                  <a:lnTo>
                    <a:pt x="0" y="1138"/>
                  </a:lnTo>
                  <a:lnTo>
                    <a:pt x="0" y="1483"/>
                  </a:lnTo>
                  <a:lnTo>
                    <a:pt x="545" y="1514"/>
                  </a:lnTo>
                  <a:cubicBezTo>
                    <a:pt x="455" y="1597"/>
                    <a:pt x="405" y="1706"/>
                    <a:pt x="405" y="1822"/>
                  </a:cubicBezTo>
                  <a:lnTo>
                    <a:pt x="405" y="2420"/>
                  </a:lnTo>
                  <a:cubicBezTo>
                    <a:pt x="405" y="2568"/>
                    <a:pt x="488" y="2705"/>
                    <a:pt x="627" y="2788"/>
                  </a:cubicBezTo>
                  <a:lnTo>
                    <a:pt x="627" y="3177"/>
                  </a:lnTo>
                  <a:cubicBezTo>
                    <a:pt x="627" y="3307"/>
                    <a:pt x="707" y="3447"/>
                    <a:pt x="933" y="3447"/>
                  </a:cubicBezTo>
                  <a:cubicBezTo>
                    <a:pt x="1127" y="3447"/>
                    <a:pt x="1262" y="3336"/>
                    <a:pt x="1262" y="3177"/>
                  </a:cubicBezTo>
                  <a:lnTo>
                    <a:pt x="1262" y="2869"/>
                  </a:lnTo>
                  <a:lnTo>
                    <a:pt x="2843" y="2869"/>
                  </a:lnTo>
                  <a:lnTo>
                    <a:pt x="2843" y="3177"/>
                  </a:lnTo>
                  <a:cubicBezTo>
                    <a:pt x="2843" y="3336"/>
                    <a:pt x="2978" y="3447"/>
                    <a:pt x="3172" y="3447"/>
                  </a:cubicBezTo>
                  <a:cubicBezTo>
                    <a:pt x="3398" y="3447"/>
                    <a:pt x="3478" y="3307"/>
                    <a:pt x="3478" y="3177"/>
                  </a:cubicBezTo>
                  <a:lnTo>
                    <a:pt x="3478" y="2869"/>
                  </a:lnTo>
                  <a:lnTo>
                    <a:pt x="3478" y="2822"/>
                  </a:lnTo>
                  <a:lnTo>
                    <a:pt x="3478" y="2819"/>
                  </a:lnTo>
                  <a:cubicBezTo>
                    <a:pt x="3650" y="2745"/>
                    <a:pt x="3761" y="2589"/>
                    <a:pt x="3761" y="2420"/>
                  </a:cubicBezTo>
                  <a:lnTo>
                    <a:pt x="3761" y="1822"/>
                  </a:lnTo>
                  <a:cubicBezTo>
                    <a:pt x="3761" y="1706"/>
                    <a:pt x="3710" y="1597"/>
                    <a:pt x="3620" y="1514"/>
                  </a:cubicBezTo>
                  <a:lnTo>
                    <a:pt x="4165" y="1483"/>
                  </a:lnTo>
                  <a:lnTo>
                    <a:pt x="4165" y="1138"/>
                  </a:lnTo>
                  <a:close/>
                  <a:moveTo>
                    <a:pt x="1027" y="798"/>
                  </a:moveTo>
                  <a:cubicBezTo>
                    <a:pt x="1029" y="612"/>
                    <a:pt x="1181" y="461"/>
                    <a:pt x="1367" y="461"/>
                  </a:cubicBezTo>
                  <a:lnTo>
                    <a:pt x="2821" y="461"/>
                  </a:lnTo>
                  <a:cubicBezTo>
                    <a:pt x="3009" y="461"/>
                    <a:pt x="3162" y="614"/>
                    <a:pt x="3162" y="801"/>
                  </a:cubicBezTo>
                  <a:lnTo>
                    <a:pt x="3309" y="1426"/>
                  </a:lnTo>
                  <a:lnTo>
                    <a:pt x="3271" y="1424"/>
                  </a:lnTo>
                  <a:cubicBezTo>
                    <a:pt x="3265" y="1424"/>
                    <a:pt x="3259" y="1423"/>
                    <a:pt x="3253" y="1423"/>
                  </a:cubicBezTo>
                  <a:lnTo>
                    <a:pt x="913" y="1423"/>
                  </a:lnTo>
                  <a:cubicBezTo>
                    <a:pt x="906" y="1423"/>
                    <a:pt x="900" y="1424"/>
                    <a:pt x="894" y="1424"/>
                  </a:cubicBezTo>
                  <a:lnTo>
                    <a:pt x="854" y="1426"/>
                  </a:lnTo>
                  <a:lnTo>
                    <a:pt x="1027" y="798"/>
                  </a:lnTo>
                  <a:close/>
                  <a:moveTo>
                    <a:pt x="1441" y="2398"/>
                  </a:moveTo>
                  <a:lnTo>
                    <a:pt x="757" y="2398"/>
                  </a:lnTo>
                  <a:lnTo>
                    <a:pt x="757" y="1888"/>
                  </a:lnTo>
                  <a:lnTo>
                    <a:pt x="1441" y="1888"/>
                  </a:lnTo>
                  <a:lnTo>
                    <a:pt x="1441" y="2398"/>
                  </a:lnTo>
                  <a:close/>
                  <a:moveTo>
                    <a:pt x="2675" y="2208"/>
                  </a:moveTo>
                  <a:lnTo>
                    <a:pt x="1584" y="2208"/>
                  </a:lnTo>
                  <a:lnTo>
                    <a:pt x="1584" y="2068"/>
                  </a:lnTo>
                  <a:lnTo>
                    <a:pt x="2675" y="2068"/>
                  </a:lnTo>
                  <a:lnTo>
                    <a:pt x="2675" y="2208"/>
                  </a:lnTo>
                  <a:lnTo>
                    <a:pt x="2675" y="2208"/>
                  </a:lnTo>
                  <a:close/>
                  <a:moveTo>
                    <a:pt x="3497" y="2398"/>
                  </a:moveTo>
                  <a:lnTo>
                    <a:pt x="2812" y="2398"/>
                  </a:lnTo>
                  <a:lnTo>
                    <a:pt x="2812" y="1888"/>
                  </a:lnTo>
                  <a:lnTo>
                    <a:pt x="3497" y="1888"/>
                  </a:lnTo>
                  <a:lnTo>
                    <a:pt x="3497" y="23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</p:grpSp>
      <p:grpSp>
        <p:nvGrpSpPr>
          <p:cNvPr id="61" name="Group 36"/>
          <p:cNvGrpSpPr/>
          <p:nvPr/>
        </p:nvGrpSpPr>
        <p:grpSpPr>
          <a:xfrm>
            <a:off x="5692141" y="3378393"/>
            <a:ext cx="611188" cy="611188"/>
            <a:chOff x="1385888" y="3071812"/>
            <a:chExt cx="714375" cy="7143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2" name="矩形: 圆角 61"/>
            <p:cNvSpPr/>
            <p:nvPr/>
          </p:nvSpPr>
          <p:spPr>
            <a:xfrm>
              <a:off x="1385888" y="3071812"/>
              <a:ext cx="714375" cy="714375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frontal-cab_16801"/>
            <p:cNvSpPr>
              <a:spLocks noChangeAspect="1"/>
            </p:cNvSpPr>
            <p:nvPr/>
          </p:nvSpPr>
          <p:spPr bwMode="auto">
            <a:xfrm>
              <a:off x="1511670" y="3124156"/>
              <a:ext cx="462805" cy="609685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58413" h="603899">
                  <a:moveTo>
                    <a:pt x="130531" y="387905"/>
                  </a:moveTo>
                  <a:cubicBezTo>
                    <a:pt x="111999" y="387905"/>
                    <a:pt x="102513" y="403436"/>
                    <a:pt x="101079" y="405859"/>
                  </a:cubicBezTo>
                  <a:lnTo>
                    <a:pt x="34012" y="568322"/>
                  </a:lnTo>
                  <a:cubicBezTo>
                    <a:pt x="30924" y="575812"/>
                    <a:pt x="35005" y="581870"/>
                    <a:pt x="43058" y="581870"/>
                  </a:cubicBezTo>
                  <a:lnTo>
                    <a:pt x="366367" y="581870"/>
                  </a:lnTo>
                  <a:cubicBezTo>
                    <a:pt x="374530" y="581870"/>
                    <a:pt x="378280" y="575922"/>
                    <a:pt x="374971" y="568543"/>
                  </a:cubicBezTo>
                  <a:lnTo>
                    <a:pt x="304816" y="418085"/>
                  </a:lnTo>
                  <a:cubicBezTo>
                    <a:pt x="304816" y="418085"/>
                    <a:pt x="302720" y="414010"/>
                    <a:pt x="300734" y="419297"/>
                  </a:cubicBezTo>
                  <a:cubicBezTo>
                    <a:pt x="298528" y="425244"/>
                    <a:pt x="297425" y="426897"/>
                    <a:pt x="295109" y="432294"/>
                  </a:cubicBezTo>
                  <a:cubicBezTo>
                    <a:pt x="283637" y="459389"/>
                    <a:pt x="275364" y="478885"/>
                    <a:pt x="260583" y="478885"/>
                  </a:cubicBezTo>
                  <a:cubicBezTo>
                    <a:pt x="246353" y="478885"/>
                    <a:pt x="241058" y="463244"/>
                    <a:pt x="235322" y="446723"/>
                  </a:cubicBezTo>
                  <a:cubicBezTo>
                    <a:pt x="232785" y="439233"/>
                    <a:pt x="225946" y="419297"/>
                    <a:pt x="221203" y="419297"/>
                  </a:cubicBezTo>
                  <a:cubicBezTo>
                    <a:pt x="213040" y="419297"/>
                    <a:pt x="206091" y="425905"/>
                    <a:pt x="198811" y="432844"/>
                  </a:cubicBezTo>
                  <a:cubicBezTo>
                    <a:pt x="191200" y="440114"/>
                    <a:pt x="183368" y="447604"/>
                    <a:pt x="172558" y="447604"/>
                  </a:cubicBezTo>
                  <a:cubicBezTo>
                    <a:pt x="158659" y="447604"/>
                    <a:pt x="153033" y="432404"/>
                    <a:pt x="146967" y="416323"/>
                  </a:cubicBezTo>
                  <a:cubicBezTo>
                    <a:pt x="143216" y="406410"/>
                    <a:pt x="136377" y="387905"/>
                    <a:pt x="130531" y="387905"/>
                  </a:cubicBezTo>
                  <a:close/>
                  <a:moveTo>
                    <a:pt x="324892" y="336179"/>
                  </a:moveTo>
                  <a:cubicBezTo>
                    <a:pt x="321886" y="335669"/>
                    <a:pt x="318604" y="336798"/>
                    <a:pt x="315736" y="339662"/>
                  </a:cubicBezTo>
                  <a:lnTo>
                    <a:pt x="310331" y="345059"/>
                  </a:lnTo>
                  <a:cubicBezTo>
                    <a:pt x="304705" y="350787"/>
                    <a:pt x="302830" y="361361"/>
                    <a:pt x="306250" y="368740"/>
                  </a:cubicBezTo>
                  <a:lnTo>
                    <a:pt x="384347" y="533847"/>
                  </a:lnTo>
                  <a:cubicBezTo>
                    <a:pt x="387766" y="541117"/>
                    <a:pt x="397253" y="547064"/>
                    <a:pt x="405305" y="547064"/>
                  </a:cubicBezTo>
                  <a:lnTo>
                    <a:pt x="413909" y="547064"/>
                  </a:lnTo>
                  <a:cubicBezTo>
                    <a:pt x="422072" y="547064"/>
                    <a:pt x="425822" y="541117"/>
                    <a:pt x="422403" y="533847"/>
                  </a:cubicBezTo>
                  <a:lnTo>
                    <a:pt x="332392" y="342526"/>
                  </a:lnTo>
                  <a:cubicBezTo>
                    <a:pt x="330628" y="338836"/>
                    <a:pt x="327898" y="336688"/>
                    <a:pt x="324892" y="336179"/>
                  </a:cubicBezTo>
                  <a:close/>
                  <a:moveTo>
                    <a:pt x="160203" y="301442"/>
                  </a:moveTo>
                  <a:cubicBezTo>
                    <a:pt x="152592" y="298798"/>
                    <a:pt x="143768" y="302654"/>
                    <a:pt x="140679" y="310143"/>
                  </a:cubicBezTo>
                  <a:lnTo>
                    <a:pt x="118949" y="362792"/>
                  </a:lnTo>
                  <a:cubicBezTo>
                    <a:pt x="116853" y="367198"/>
                    <a:pt x="120272" y="366868"/>
                    <a:pt x="122037" y="366537"/>
                  </a:cubicBezTo>
                  <a:cubicBezTo>
                    <a:pt x="124795" y="366097"/>
                    <a:pt x="127553" y="365877"/>
                    <a:pt x="130531" y="365877"/>
                  </a:cubicBezTo>
                  <a:cubicBezTo>
                    <a:pt x="151599" y="365877"/>
                    <a:pt x="160534" y="389558"/>
                    <a:pt x="167594" y="408613"/>
                  </a:cubicBezTo>
                  <a:cubicBezTo>
                    <a:pt x="169579" y="413789"/>
                    <a:pt x="172999" y="423813"/>
                    <a:pt x="174433" y="424804"/>
                  </a:cubicBezTo>
                  <a:cubicBezTo>
                    <a:pt x="175977" y="425795"/>
                    <a:pt x="181051" y="419407"/>
                    <a:pt x="183588" y="416873"/>
                  </a:cubicBezTo>
                  <a:cubicBezTo>
                    <a:pt x="192303" y="408613"/>
                    <a:pt x="204106" y="397268"/>
                    <a:pt x="221203" y="397268"/>
                  </a:cubicBezTo>
                  <a:cubicBezTo>
                    <a:pt x="241720" y="397268"/>
                    <a:pt x="249773" y="420729"/>
                    <a:pt x="256170" y="439563"/>
                  </a:cubicBezTo>
                  <a:cubicBezTo>
                    <a:pt x="257604" y="443639"/>
                    <a:pt x="259590" y="452891"/>
                    <a:pt x="261134" y="452891"/>
                  </a:cubicBezTo>
                  <a:cubicBezTo>
                    <a:pt x="264002" y="452891"/>
                    <a:pt x="271062" y="432514"/>
                    <a:pt x="274812" y="423702"/>
                  </a:cubicBezTo>
                  <a:cubicBezTo>
                    <a:pt x="280438" y="410485"/>
                    <a:pt x="284850" y="400021"/>
                    <a:pt x="289704" y="392862"/>
                  </a:cubicBezTo>
                  <a:cubicBezTo>
                    <a:pt x="290366" y="391871"/>
                    <a:pt x="291469" y="389558"/>
                    <a:pt x="289814" y="385923"/>
                  </a:cubicBezTo>
                  <a:lnTo>
                    <a:pt x="255509" y="312236"/>
                  </a:lnTo>
                  <a:cubicBezTo>
                    <a:pt x="252089" y="304967"/>
                    <a:pt x="243044" y="300891"/>
                    <a:pt x="235212" y="303204"/>
                  </a:cubicBezTo>
                  <a:lnTo>
                    <a:pt x="212158" y="310364"/>
                  </a:lnTo>
                  <a:cubicBezTo>
                    <a:pt x="204436" y="312677"/>
                    <a:pt x="191861" y="312456"/>
                    <a:pt x="184140" y="309813"/>
                  </a:cubicBezTo>
                  <a:close/>
                  <a:moveTo>
                    <a:pt x="147739" y="273685"/>
                  </a:moveTo>
                  <a:lnTo>
                    <a:pt x="184581" y="286572"/>
                  </a:lnTo>
                  <a:cubicBezTo>
                    <a:pt x="192303" y="289326"/>
                    <a:pt x="204878" y="289546"/>
                    <a:pt x="212599" y="287123"/>
                  </a:cubicBezTo>
                  <a:lnTo>
                    <a:pt x="247125" y="276549"/>
                  </a:lnTo>
                  <a:cubicBezTo>
                    <a:pt x="254847" y="274236"/>
                    <a:pt x="264002" y="278201"/>
                    <a:pt x="267422" y="285581"/>
                  </a:cubicBezTo>
                  <a:lnTo>
                    <a:pt x="290035" y="334155"/>
                  </a:lnTo>
                  <a:lnTo>
                    <a:pt x="322244" y="301772"/>
                  </a:lnTo>
                  <a:cubicBezTo>
                    <a:pt x="327980" y="296045"/>
                    <a:pt x="335481" y="297367"/>
                    <a:pt x="338901" y="304636"/>
                  </a:cubicBezTo>
                  <a:lnTo>
                    <a:pt x="457150" y="555876"/>
                  </a:lnTo>
                  <a:cubicBezTo>
                    <a:pt x="460569" y="563145"/>
                    <a:pt x="456819" y="569093"/>
                    <a:pt x="448656" y="569093"/>
                  </a:cubicBezTo>
                  <a:lnTo>
                    <a:pt x="406408" y="569093"/>
                  </a:lnTo>
                  <a:cubicBezTo>
                    <a:pt x="398466" y="569093"/>
                    <a:pt x="402548" y="575592"/>
                    <a:pt x="402548" y="575592"/>
                  </a:cubicBezTo>
                  <a:lnTo>
                    <a:pt x="409497" y="590571"/>
                  </a:lnTo>
                  <a:cubicBezTo>
                    <a:pt x="412916" y="597951"/>
                    <a:pt x="409056" y="603899"/>
                    <a:pt x="401003" y="603899"/>
                  </a:cubicBezTo>
                  <a:lnTo>
                    <a:pt x="10186" y="603899"/>
                  </a:lnTo>
                  <a:cubicBezTo>
                    <a:pt x="2023" y="603899"/>
                    <a:pt x="-2058" y="597841"/>
                    <a:pt x="1031" y="590351"/>
                  </a:cubicBezTo>
                  <a:lnTo>
                    <a:pt x="128214" y="282497"/>
                  </a:lnTo>
                  <a:cubicBezTo>
                    <a:pt x="131303" y="275007"/>
                    <a:pt x="140128" y="271042"/>
                    <a:pt x="147739" y="273685"/>
                  </a:cubicBezTo>
                  <a:close/>
                  <a:moveTo>
                    <a:pt x="158019" y="17622"/>
                  </a:moveTo>
                  <a:cubicBezTo>
                    <a:pt x="120520" y="17622"/>
                    <a:pt x="90079" y="45267"/>
                    <a:pt x="90079" y="79189"/>
                  </a:cubicBezTo>
                  <a:cubicBezTo>
                    <a:pt x="90079" y="85026"/>
                    <a:pt x="83793" y="89542"/>
                    <a:pt x="81256" y="90313"/>
                  </a:cubicBezTo>
                  <a:cubicBezTo>
                    <a:pt x="55889" y="98243"/>
                    <a:pt x="46073" y="110688"/>
                    <a:pt x="46073" y="134698"/>
                  </a:cubicBezTo>
                  <a:cubicBezTo>
                    <a:pt x="46073" y="160801"/>
                    <a:pt x="69234" y="182058"/>
                    <a:pt x="97689" y="182058"/>
                  </a:cubicBezTo>
                  <a:cubicBezTo>
                    <a:pt x="111145" y="182058"/>
                    <a:pt x="122285" y="178313"/>
                    <a:pt x="130887" y="170934"/>
                  </a:cubicBezTo>
                  <a:cubicBezTo>
                    <a:pt x="130887" y="170934"/>
                    <a:pt x="133424" y="168731"/>
                    <a:pt x="136733" y="168731"/>
                  </a:cubicBezTo>
                  <a:cubicBezTo>
                    <a:pt x="143350" y="168731"/>
                    <a:pt x="145446" y="173577"/>
                    <a:pt x="150299" y="185252"/>
                  </a:cubicBezTo>
                  <a:cubicBezTo>
                    <a:pt x="153166" y="191970"/>
                    <a:pt x="156585" y="200451"/>
                    <a:pt x="159894" y="208711"/>
                  </a:cubicBezTo>
                  <a:cubicBezTo>
                    <a:pt x="162210" y="214548"/>
                    <a:pt x="164416" y="220055"/>
                    <a:pt x="166291" y="224461"/>
                  </a:cubicBezTo>
                  <a:cubicBezTo>
                    <a:pt x="167173" y="226774"/>
                    <a:pt x="168387" y="227655"/>
                    <a:pt x="168938" y="227875"/>
                  </a:cubicBezTo>
                  <a:lnTo>
                    <a:pt x="220114" y="227875"/>
                  </a:lnTo>
                  <a:cubicBezTo>
                    <a:pt x="220445" y="227655"/>
                    <a:pt x="221327" y="226994"/>
                    <a:pt x="222099" y="224791"/>
                  </a:cubicBezTo>
                  <a:cubicBezTo>
                    <a:pt x="224195" y="219394"/>
                    <a:pt x="229599" y="205407"/>
                    <a:pt x="234672" y="193292"/>
                  </a:cubicBezTo>
                  <a:cubicBezTo>
                    <a:pt x="237099" y="187344"/>
                    <a:pt x="239084" y="182719"/>
                    <a:pt x="240628" y="179414"/>
                  </a:cubicBezTo>
                  <a:cubicBezTo>
                    <a:pt x="243165" y="173907"/>
                    <a:pt x="245591" y="168731"/>
                    <a:pt x="251878" y="168731"/>
                  </a:cubicBezTo>
                  <a:cubicBezTo>
                    <a:pt x="254745" y="168731"/>
                    <a:pt x="255738" y="169612"/>
                    <a:pt x="255738" y="169612"/>
                  </a:cubicBezTo>
                  <a:cubicBezTo>
                    <a:pt x="258164" y="170824"/>
                    <a:pt x="260481" y="171925"/>
                    <a:pt x="262686" y="173026"/>
                  </a:cubicBezTo>
                  <a:cubicBezTo>
                    <a:pt x="273495" y="178533"/>
                    <a:pt x="280554" y="182058"/>
                    <a:pt x="291032" y="182058"/>
                  </a:cubicBezTo>
                  <a:cubicBezTo>
                    <a:pt x="319487" y="182058"/>
                    <a:pt x="342648" y="160801"/>
                    <a:pt x="342648" y="134698"/>
                  </a:cubicBezTo>
                  <a:cubicBezTo>
                    <a:pt x="342648" y="108596"/>
                    <a:pt x="319487" y="87339"/>
                    <a:pt x="291032" y="87339"/>
                  </a:cubicBezTo>
                  <a:cubicBezTo>
                    <a:pt x="282208" y="87339"/>
                    <a:pt x="273495" y="89432"/>
                    <a:pt x="265885" y="93287"/>
                  </a:cubicBezTo>
                  <a:cubicBezTo>
                    <a:pt x="264561" y="93947"/>
                    <a:pt x="263128" y="94388"/>
                    <a:pt x="261584" y="94388"/>
                  </a:cubicBezTo>
                  <a:cubicBezTo>
                    <a:pt x="259157" y="94278"/>
                    <a:pt x="256400" y="94388"/>
                    <a:pt x="241180" y="83154"/>
                  </a:cubicBezTo>
                  <a:cubicBezTo>
                    <a:pt x="225739" y="71920"/>
                    <a:pt x="225297" y="69937"/>
                    <a:pt x="224636" y="67184"/>
                  </a:cubicBezTo>
                  <a:cubicBezTo>
                    <a:pt x="218349" y="38438"/>
                    <a:pt x="190335" y="17622"/>
                    <a:pt x="158019" y="17622"/>
                  </a:cubicBezTo>
                  <a:close/>
                  <a:moveTo>
                    <a:pt x="158019" y="0"/>
                  </a:moveTo>
                  <a:cubicBezTo>
                    <a:pt x="197724" y="0"/>
                    <a:pt x="232356" y="25552"/>
                    <a:pt x="241400" y="61016"/>
                  </a:cubicBezTo>
                  <a:cubicBezTo>
                    <a:pt x="245260" y="64431"/>
                    <a:pt x="256290" y="72581"/>
                    <a:pt x="261584" y="75885"/>
                  </a:cubicBezTo>
                  <a:cubicBezTo>
                    <a:pt x="270738" y="71810"/>
                    <a:pt x="280885" y="69717"/>
                    <a:pt x="291032" y="69717"/>
                  </a:cubicBezTo>
                  <a:cubicBezTo>
                    <a:pt x="329193" y="69717"/>
                    <a:pt x="360295" y="98904"/>
                    <a:pt x="360295" y="134698"/>
                  </a:cubicBezTo>
                  <a:cubicBezTo>
                    <a:pt x="360295" y="170493"/>
                    <a:pt x="329193" y="199680"/>
                    <a:pt x="291032" y="199680"/>
                  </a:cubicBezTo>
                  <a:cubicBezTo>
                    <a:pt x="276694" y="199680"/>
                    <a:pt x="266767" y="194834"/>
                    <a:pt x="255517" y="189217"/>
                  </a:cubicBezTo>
                  <a:cubicBezTo>
                    <a:pt x="252098" y="196926"/>
                    <a:pt x="246143" y="211354"/>
                    <a:pt x="238532" y="231179"/>
                  </a:cubicBezTo>
                  <a:cubicBezTo>
                    <a:pt x="233238" y="245056"/>
                    <a:pt x="222099" y="245497"/>
                    <a:pt x="220886" y="245497"/>
                  </a:cubicBezTo>
                  <a:lnTo>
                    <a:pt x="168387" y="245497"/>
                  </a:lnTo>
                  <a:cubicBezTo>
                    <a:pt x="163754" y="245497"/>
                    <a:pt x="154600" y="242523"/>
                    <a:pt x="149968" y="231179"/>
                  </a:cubicBezTo>
                  <a:cubicBezTo>
                    <a:pt x="148093" y="226774"/>
                    <a:pt x="145887" y="221157"/>
                    <a:pt x="143571" y="215319"/>
                  </a:cubicBezTo>
                  <a:cubicBezTo>
                    <a:pt x="140483" y="207720"/>
                    <a:pt x="136402" y="197587"/>
                    <a:pt x="133424" y="190648"/>
                  </a:cubicBezTo>
                  <a:cubicBezTo>
                    <a:pt x="123277" y="196706"/>
                    <a:pt x="111255" y="199680"/>
                    <a:pt x="97689" y="199680"/>
                  </a:cubicBezTo>
                  <a:cubicBezTo>
                    <a:pt x="59528" y="199680"/>
                    <a:pt x="28426" y="170493"/>
                    <a:pt x="28426" y="134698"/>
                  </a:cubicBezTo>
                  <a:cubicBezTo>
                    <a:pt x="28426" y="104300"/>
                    <a:pt x="42433" y="85136"/>
                    <a:pt x="72543" y="74673"/>
                  </a:cubicBezTo>
                  <a:cubicBezTo>
                    <a:pt x="75080" y="33041"/>
                    <a:pt x="112469" y="0"/>
                    <a:pt x="1580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4" name="Group 39"/>
          <p:cNvGrpSpPr/>
          <p:nvPr/>
        </p:nvGrpSpPr>
        <p:grpSpPr>
          <a:xfrm>
            <a:off x="5692141" y="4412921"/>
            <a:ext cx="611188" cy="611188"/>
            <a:chOff x="1385888" y="3071812"/>
            <a:chExt cx="714375" cy="7143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5" name="矩形: 圆角 64"/>
            <p:cNvSpPr/>
            <p:nvPr/>
          </p:nvSpPr>
          <p:spPr>
            <a:xfrm>
              <a:off x="1385888" y="3071812"/>
              <a:ext cx="714375" cy="714375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frontal-cab_16801"/>
            <p:cNvSpPr>
              <a:spLocks noChangeAspect="1"/>
            </p:cNvSpPr>
            <p:nvPr/>
          </p:nvSpPr>
          <p:spPr bwMode="auto">
            <a:xfrm>
              <a:off x="1506730" y="3124156"/>
              <a:ext cx="472686" cy="609685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0389" h="606722">
                  <a:moveTo>
                    <a:pt x="196014" y="176142"/>
                  </a:moveTo>
                  <a:lnTo>
                    <a:pt x="196014" y="234886"/>
                  </a:lnTo>
                  <a:lnTo>
                    <a:pt x="137174" y="234886"/>
                  </a:lnTo>
                  <a:lnTo>
                    <a:pt x="137174" y="313093"/>
                  </a:lnTo>
                  <a:lnTo>
                    <a:pt x="196014" y="313093"/>
                  </a:lnTo>
                  <a:lnTo>
                    <a:pt x="196014" y="371836"/>
                  </a:lnTo>
                  <a:lnTo>
                    <a:pt x="274437" y="371836"/>
                  </a:lnTo>
                  <a:lnTo>
                    <a:pt x="274437" y="313093"/>
                  </a:lnTo>
                  <a:lnTo>
                    <a:pt x="333188" y="313093"/>
                  </a:lnTo>
                  <a:lnTo>
                    <a:pt x="333188" y="234886"/>
                  </a:lnTo>
                  <a:lnTo>
                    <a:pt x="274437" y="234886"/>
                  </a:lnTo>
                  <a:lnTo>
                    <a:pt x="274437" y="176142"/>
                  </a:lnTo>
                  <a:close/>
                  <a:moveTo>
                    <a:pt x="431155" y="0"/>
                  </a:moveTo>
                  <a:lnTo>
                    <a:pt x="470389" y="0"/>
                  </a:lnTo>
                  <a:lnTo>
                    <a:pt x="470389" y="548012"/>
                  </a:lnTo>
                  <a:lnTo>
                    <a:pt x="431155" y="548012"/>
                  </a:lnTo>
                  <a:close/>
                  <a:moveTo>
                    <a:pt x="0" y="0"/>
                  </a:moveTo>
                  <a:lnTo>
                    <a:pt x="372444" y="0"/>
                  </a:lnTo>
                  <a:lnTo>
                    <a:pt x="372444" y="547979"/>
                  </a:lnTo>
                  <a:lnTo>
                    <a:pt x="137174" y="547979"/>
                  </a:lnTo>
                  <a:lnTo>
                    <a:pt x="137174" y="606722"/>
                  </a:lnTo>
                  <a:lnTo>
                    <a:pt x="98007" y="587082"/>
                  </a:lnTo>
                  <a:lnTo>
                    <a:pt x="58751" y="606722"/>
                  </a:lnTo>
                  <a:lnTo>
                    <a:pt x="58751" y="547979"/>
                  </a:lnTo>
                  <a:lnTo>
                    <a:pt x="0" y="5479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7" name="矩形 66"/>
          <p:cNvSpPr/>
          <p:nvPr/>
        </p:nvSpPr>
        <p:spPr>
          <a:xfrm>
            <a:off x="6406512" y="1275891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防火消防安全</a:t>
            </a:r>
            <a:endParaRPr lang="zh-CN" altLang="en-US" sz="3600" b="1" dirty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406512" y="2295841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chemeClr val="accent2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注意交通安全</a:t>
            </a:r>
            <a:endParaRPr lang="zh-CN" altLang="en-US" sz="3600" b="1">
              <a:solidFill>
                <a:schemeClr val="accent2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406716" y="3342547"/>
            <a:ext cx="30403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自然灾害安全 </a:t>
            </a:r>
            <a:endParaRPr lang="zh-CN" altLang="en-US" sz="3600" b="1" dirty="0">
              <a:solidFill>
                <a:srgbClr val="0070C0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406716" y="4391740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7030A0"/>
                </a:solidFill>
                <a:latin typeface="Times New Roman" panose="02020603050405020304" charset="0"/>
                <a:ea typeface="微软雅黑" panose="020B0503020204020204" pitchFamily="34" charset="-122"/>
                <a:sym typeface="+mn-ea"/>
              </a:rPr>
              <a:t>预防</a:t>
            </a:r>
            <a:r>
              <a:rPr lang="zh-CN" altLang="en-US" sz="3600" b="1" dirty="0">
                <a:solidFill>
                  <a:srgbClr val="7030A0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流感侵袭</a:t>
            </a:r>
            <a:endParaRPr lang="zh-CN" altLang="en-US" sz="3600" b="1" dirty="0">
              <a:solidFill>
                <a:srgbClr val="7030A0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2826385" y="1685290"/>
            <a:ext cx="1028700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</a:rPr>
              <a:t>目录</a:t>
            </a:r>
            <a:endParaRPr lang="zh-CN" altLang="en-US" sz="9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75" grpId="0"/>
      <p:bldP spid="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208106" y="2041500"/>
            <a:ext cx="7777162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7200" b="1" dirty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  <a:sym typeface="+mn-ea"/>
              </a:rPr>
              <a:t>防火消防安全</a:t>
            </a:r>
            <a:endParaRPr lang="zh-CN" altLang="en-US" sz="7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15" name="图片 14" descr="58579901235c4bf5ad2a2ef2a9b901f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50260"/>
            <a:ext cx="3507740" cy="3507740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" y="662305"/>
            <a:ext cx="1866900" cy="662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18490" y="3292793"/>
            <a:ext cx="807593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根据往年情况分析，清明期间火灾主要是由于祭扫人员使用明火造成的。</a:t>
            </a:r>
            <a:endParaRPr lang="zh-CN" altLang="en-US" sz="20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在墓地焚烧纸钱、点蜡烛引发火灾，以及祭祀者乱扔烟头，小孩祭祀时玩火、燃放鞭炮等引发火灾，占清明节火灾总数的</a:t>
            </a:r>
            <a:endParaRPr lang="zh-CN" altLang="en-US" sz="20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37560" y="387688"/>
            <a:ext cx="55168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防止火灾的发生</a:t>
            </a:r>
            <a:endParaRPr lang="zh-CN" alt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04920" y="4591264"/>
            <a:ext cx="136779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95%</a:t>
            </a:r>
            <a:r>
              <a:rPr lang="zh-CN" altLang="en-US" sz="20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zh-CN" altLang="en-US" sz="20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95705" y="1846580"/>
            <a:ext cx="1993265" cy="1106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95%</a:t>
            </a:r>
            <a:endParaRPr lang="en-US" altLang="zh-CN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" name="图片 1" descr="2220abcad9cc02241cf0b3618ebfb70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68665" y="2576195"/>
            <a:ext cx="3665855" cy="3531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6145"/>
          <p:cNvSpPr txBox="1">
            <a:spLocks noChangeArrowheads="1"/>
          </p:cNvSpPr>
          <p:nvPr/>
        </p:nvSpPr>
        <p:spPr>
          <a:xfrm>
            <a:off x="3945890" y="2730500"/>
            <a:ext cx="7523480" cy="340741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        </a:t>
            </a:r>
            <a:r>
              <a:rPr lang="zh-CN" altLang="en-US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每年清明节都是火灾的高发期，因为人们有在墓前焚烧纸钱拜祭先人的风俗，非常容易导致意外伤害或火灾等事故发生。根据往年情况分析，清明期间火灾主要是由于祭扫人员使用明火造成的。</a:t>
            </a:r>
            <a:endParaRPr lang="zh-CN" altLang="en-US" sz="18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占位符 7169"/>
          <p:cNvSpPr txBox="1">
            <a:spLocks noChangeArrowheads="1"/>
          </p:cNvSpPr>
          <p:nvPr/>
        </p:nvSpPr>
        <p:spPr>
          <a:xfrm>
            <a:off x="3955415" y="931545"/>
            <a:ext cx="6701790" cy="29483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　    在墓地焚烧纸钱、点蜡烛引发火灾，以及祭祀者乱扔烟头，小孩祭祀时玩火、燃放鞭炮等引发火灾，占清明节火灾总数的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95%</a:t>
            </a:r>
            <a:r>
              <a:rPr lang="zh-CN" altLang="en-US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r>
              <a:rPr lang="zh-CN" altLang="en-US" sz="18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拜祭结束后一定要把火种完全浇灭再离开。</a:t>
            </a:r>
            <a:endParaRPr lang="zh-CN" altLang="en-US" sz="18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文本占位符 7169"/>
          <p:cNvSpPr txBox="1">
            <a:spLocks noChangeArrowheads="1"/>
          </p:cNvSpPr>
          <p:nvPr/>
        </p:nvSpPr>
        <p:spPr>
          <a:xfrm>
            <a:off x="3869690" y="4438650"/>
            <a:ext cx="8005445" cy="19456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         </a:t>
            </a:r>
            <a:r>
              <a:rPr lang="zh-CN" altLang="en-US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扫墓时要安全用火、不玩火、不乱放火，做好防火措施，以免引起森林火灾。如果发生森林火灾，要及时通知有关部门或拨打火灾报警电话，火灾报警电话是</a:t>
            </a:r>
            <a:r>
              <a:rPr lang="en-US" altLang="zh-CN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119</a:t>
            </a:r>
            <a:r>
              <a:rPr lang="zh-CN" altLang="en-US" sz="18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+mn-ea"/>
                <a:sym typeface="+mn-lt"/>
              </a:rPr>
              <a:t>。 </a:t>
            </a:r>
            <a:endParaRPr lang="zh-CN" altLang="en-US" sz="180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35" y="931736"/>
            <a:ext cx="3035814" cy="19659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28" y="3421753"/>
            <a:ext cx="3376666" cy="23300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3209925" y="-297"/>
            <a:ext cx="4754880" cy="1014730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pitchFamily="34" charset="-122"/>
                <a:sym typeface="+mn-lt"/>
              </a:rPr>
              <a:t>火灾防范重点</a:t>
            </a:r>
            <a:endParaRPr lang="zh-CN" alt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21" name="图片 20" descr="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271135" y="5744210"/>
            <a:ext cx="3822700" cy="398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944245"/>
            <a:ext cx="2402205" cy="470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95W" panose="020B0A04020202020204" charset="-122"/>
                <a:ea typeface="汉仪雅酷黑 95W" panose="020B0A04020202020204" charset="-122"/>
                <a:sym typeface="+mn-lt"/>
              </a:rPr>
              <a:t>祭扫引发火灾严重后果</a:t>
            </a:r>
            <a:endParaRPr lang="zh-CN" altLang="en-US" sz="6000" b="1" dirty="0">
              <a:solidFill>
                <a:srgbClr val="C0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雅酷黑 95W" panose="020B0A04020202020204" charset="-122"/>
              <a:ea typeface="汉仪雅酷黑 95W" panose="020B0A04020202020204" charset="-122"/>
              <a:sym typeface="+mn-lt"/>
            </a:endParaRPr>
          </a:p>
        </p:txBody>
      </p:sp>
      <p:pic>
        <p:nvPicPr>
          <p:cNvPr id="3" name="图片 2" descr="C:\Users\Administrator\Desktop\5.jpg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767070" y="2540"/>
            <a:ext cx="4704080" cy="6855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8205" y="944245"/>
            <a:ext cx="2402205" cy="470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95W" panose="020B0A04020202020204" charset="-122"/>
                <a:ea typeface="汉仪雅酷黑 95W" panose="020B0A04020202020204" charset="-122"/>
                <a:sym typeface="+mn-lt"/>
              </a:rPr>
              <a:t>祭扫引发火灾严重后果</a:t>
            </a:r>
            <a:endParaRPr lang="zh-CN" alt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3" name="图片 2" descr="C:\Users\Administrator\Desktop\6.jpg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767388" y="2540"/>
            <a:ext cx="4703445" cy="6855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PP_MARK_KEY" val="1c9ec1f1-b805-4a2d-9697-62ad61629f0b"/>
  <p:tag name="COMMONDATA" val="eyJoZGlkIjoiZDYyZWEzMGEyOTgzNjMyODIwYmE0OTZmMjRkNDUyMDEifQ=="/>
  <p:tag name="commondata" val="eyJoZGlkIjoiYTk3NGYzYTAyNzE3YzRkMThkMmI2NTgxNWU0MTdkZD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免费资料关注公众号:安全生产管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y0u5nlg">
      <a:majorFont>
        <a:latin typeface="Berlin Sans FB"/>
        <a:ea typeface="Microsoft YaHei"/>
        <a:cs typeface=""/>
      </a:majorFont>
      <a:minorFont>
        <a:latin typeface="Berlin Sans FB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免费资料关注公众号:安全生产管理 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1263</Words>
  <Application>WPS 演示</Application>
  <PresentationFormat>宽屏</PresentationFormat>
  <Paragraphs>165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Wingdings</vt:lpstr>
      <vt:lpstr>Times New Roman</vt:lpstr>
      <vt:lpstr>汉仪雅酷黑 95W</vt:lpstr>
      <vt:lpstr>黑体</vt:lpstr>
      <vt:lpstr>Arial Unicode MS</vt:lpstr>
      <vt:lpstr>Berlin Sans FB</vt:lpstr>
      <vt:lpstr>Calibri</vt:lpstr>
      <vt:lpstr>免费资料关注公众号:安全生产管理</vt:lpstr>
      <vt:lpstr>免费资料关注公众号:安全生产管理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微信公众号:安全生产管理微信公众号:安全生产管理</dc:title>
  <dc:creator>微信公众号:安全生产管理; 公众号[安全生产管理]; 公众号：安全生产管理</dc:creator>
  <cp:keywords>微信公众号:安全生产管理; 免费安全资料加微anquan2022; 公众号：安全生产管理</cp:keywords>
  <dc:description>免费资料关注公众号:安全生产管理</dc:description>
  <dc:subject>免费资料关注公众号:安全生产管理</dc:subject>
  <cp:category>免费资料关注公众号:安全生产管理</cp:category>
  <cp:lastModifiedBy>WPS_1701073057</cp:lastModifiedBy>
  <cp:revision>21</cp:revision>
  <dcterms:created xsi:type="dcterms:W3CDTF">2019-02-02T07:49:00Z</dcterms:created>
  <dcterms:modified xsi:type="dcterms:W3CDTF">2024-04-03T03:01:29Z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2052-12.1.0.16388</vt:lpwstr>
  </property>
  <property fmtid="{D5CDD505-2E9C-101B-9397-08002B2CF9AE}" pid="3" name="ICV">
    <vt:lpwstr>FB56697E617A4A13B594E331B340A0AA_13</vt:lpwstr>
  </property>
</Properties>
</file>