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61" r:id="rId4"/>
    <p:sldId id="420" r:id="rId5"/>
    <p:sldId id="376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28" r:id="rId14"/>
    <p:sldId id="287" r:id="rId15"/>
    <p:sldId id="288" r:id="rId16"/>
    <p:sldId id="289" r:id="rId17"/>
    <p:sldId id="259" r:id="rId1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08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3" autoAdjust="0"/>
    <p:restoredTop sz="91803" autoAdjust="0"/>
  </p:normalViewPr>
  <p:slideViewPr>
    <p:cSldViewPr>
      <p:cViewPr varScale="1">
        <p:scale>
          <a:sx n="81" d="100"/>
          <a:sy n="81" d="100"/>
        </p:scale>
        <p:origin x="682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7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61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8E967-647C-49B8-8C9F-7B21F87BA93A}" type="datetimeFigureOut">
              <a:rPr lang="zh-CN" altLang="en-US" smtClean="0"/>
              <a:pPr/>
              <a:t>2017/1/18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D1951-AD4A-4C91-83CE-A77CEB95FC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207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D1951-AD4A-4C91-83CE-A77CEB95FCB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386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4B06C8-CF3E-4776-A025-7166FA43057A}" type="slidenum">
              <a:rPr lang="zh-CN" altLang="en-US" smtClean="0">
                <a:ea typeface="黑体" pitchFamily="49" charset="-122"/>
              </a:rPr>
              <a:pPr/>
              <a:t>2</a:t>
            </a:fld>
            <a:endParaRPr lang="en-US" altLang="zh-CN" smtClean="0"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4759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89BC2A-0B55-4BEB-A53A-A30D21A988A5}" type="slidenum">
              <a:rPr lang="zh-CN" altLang="en-US" sz="1200"/>
              <a:pPr algn="r"/>
              <a:t>3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1997935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7390F8-6907-4773-B2E3-A9D2B1C02D39}" type="slidenum">
              <a:rPr lang="zh-CN" altLang="en-US" smtClean="0"/>
              <a:pPr/>
              <a:t>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809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B7F7BCB-4B30-4CEB-9B31-237CE17250C1}" type="slidenum">
              <a:rPr lang="zh-CN" altLang="en-US" sz="1200"/>
              <a:pPr algn="r"/>
              <a:t>5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123249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58131C-8249-4903-80A7-10730E437CE0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828075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320032-5265-40B6-B0C5-5B49ABFCED68}" type="slidenum">
              <a:rPr lang="zh-CN" altLang="en-US" sz="1200"/>
              <a:pPr algn="r"/>
              <a:t>14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2358838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268761"/>
            <a:ext cx="10363200" cy="1470025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2738785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7362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376" y="77956"/>
            <a:ext cx="9326068" cy="902772"/>
          </a:xfrm>
        </p:spPr>
        <p:txBody>
          <a:bodyPr>
            <a:normAutofit/>
          </a:bodyPr>
          <a:lstStyle>
            <a:lvl1pPr algn="l">
              <a:defRPr sz="3200" b="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4516" y="1628800"/>
            <a:ext cx="11068811" cy="3517851"/>
          </a:xfrm>
        </p:spPr>
        <p:txBody>
          <a:bodyPr>
            <a:normAutofit/>
          </a:bodyPr>
          <a:lstStyle>
            <a:lvl1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2pPr>
            <a:lvl3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3pPr>
            <a:lvl4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4pPr>
            <a:lvl5pPr>
              <a:defRPr sz="1800"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67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392" y="332657"/>
            <a:ext cx="10363200" cy="1362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392" y="2132857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3540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403" y="188640"/>
            <a:ext cx="10972800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11200" y="214813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8021" y="214341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98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403" y="188640"/>
            <a:ext cx="10972800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258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5225752"/>
            <a:ext cx="7315200" cy="566738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1037927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792490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4559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zh-CN" altLang="en-US" sz="3200" b="0" kern="1200" dirty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999382"/>
            <a:ext cx="10972800" cy="45259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54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817836"/>
            <a:ext cx="2743200" cy="5851525"/>
          </a:xfrm>
        </p:spPr>
        <p:txBody>
          <a:bodyPr vert="eaVert"/>
          <a:lstStyle>
            <a:lvl1pPr>
              <a:defRPr lang="zh-CN" altLang="en-US" sz="3200" b="0" kern="1200" dirty="0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817836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83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7"/>
          <p:cNvSpPr txBox="1">
            <a:spLocks noChangeArrowheads="1"/>
          </p:cNvSpPr>
          <p:nvPr userDrawn="1"/>
        </p:nvSpPr>
        <p:spPr bwMode="auto">
          <a:xfrm>
            <a:off x="4723671" y="3626172"/>
            <a:ext cx="27446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 algn="ctr"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</a:rPr>
              <a:t>☎ 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</a:rPr>
              <a:t>4008-336-663</a:t>
            </a:r>
          </a:p>
          <a:p>
            <a:pPr algn="ctr">
              <a:defRPr/>
            </a:pPr>
            <a:r>
              <a:rPr lang="en-US" altLang="zh-CN" sz="2000" b="1" smtClean="0">
                <a:solidFill>
                  <a:schemeClr val="bg1"/>
                </a:solidFill>
                <a:latin typeface="微软雅黑" pitchFamily="34" charset="-122"/>
              </a:rPr>
              <a:t>www.zw3d.com.cn</a:t>
            </a:r>
            <a:endParaRPr lang="zh-CN" altLang="en-US" sz="4000" b="1" dirty="0" smtClean="0">
              <a:solidFill>
                <a:schemeClr val="bg1"/>
              </a:solidFill>
              <a:latin typeface="微软雅黑" pitchFamily="34" charset="-122"/>
            </a:endParaRPr>
          </a:p>
        </p:txBody>
      </p:sp>
      <p:pic>
        <p:nvPicPr>
          <p:cNvPr id="4" name="图片 8" descr="中文－内页页角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667" y="3068961"/>
            <a:ext cx="4121151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E:\zwsoft\！品牌推广\其它\VI规范资料\LOGO\中望3D设计基础资料\中望3D LOGO_C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384" y="3054673"/>
            <a:ext cx="1758949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7133167" y="2965773"/>
            <a:ext cx="2680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pPr>
              <a:defRPr/>
            </a:pPr>
            <a:r>
              <a:rPr lang="en-US" altLang="zh-CN" sz="2400" smtClean="0">
                <a:latin typeface="微软雅黑" pitchFamily="34" charset="-122"/>
              </a:rPr>
              <a:t>|</a:t>
            </a:r>
            <a:endParaRPr lang="zh-CN" altLang="en-US" sz="2400" smtClean="0"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861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53752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FA4A88-F8C2-4079-B574-F11C3ADA68A5}" type="datetimeFigureOut">
              <a:rPr lang="zh-CN" altLang="en-US"/>
              <a:pPr>
                <a:defRPr/>
              </a:pPr>
              <a:t>2017/1/18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BE244FB8-FFD9-4774-B0C5-748C55D6DDB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2.png"/><Relationship Id="rId7" Type="http://schemas.openxmlformats.org/officeDocument/2006/relationships/image" Target="../media/image1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4.png"/><Relationship Id="rId10" Type="http://schemas.openxmlformats.org/officeDocument/2006/relationships/image" Target="../media/image47.png"/><Relationship Id="rId4" Type="http://schemas.openxmlformats.org/officeDocument/2006/relationships/image" Target="../media/image43.png"/><Relationship Id="rId9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9.png"/><Relationship Id="rId7" Type="http://schemas.openxmlformats.org/officeDocument/2006/relationships/image" Target="../media/image5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30.png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38.png"/><Relationship Id="rId7" Type="http://schemas.openxmlformats.org/officeDocument/2006/relationships/image" Target="../media/image6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40.png"/><Relationship Id="rId9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7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sz="4000" dirty="0" smtClean="0"/>
              <a:t>第</a:t>
            </a:r>
            <a:r>
              <a:rPr lang="en-US" altLang="zh-CN" sz="4000" dirty="0" smtClean="0"/>
              <a:t>2.2</a:t>
            </a:r>
            <a:r>
              <a:rPr lang="zh-CN" altLang="en-US" sz="4000" dirty="0" smtClean="0"/>
              <a:t>节  回转体建模</a:t>
            </a:r>
            <a:endParaRPr lang="zh-CN" altLang="en-US" sz="4000" dirty="0" smtClean="0"/>
          </a:p>
        </p:txBody>
      </p:sp>
      <p:sp>
        <p:nvSpPr>
          <p:cNvPr id="11267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sz="2400" dirty="0" smtClean="0"/>
              <a:t>王涛涛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8275" name="Group 3"/>
          <p:cNvGraphicFramePr>
            <a:graphicFrameLocks noGrp="1"/>
          </p:cNvGraphicFramePr>
          <p:nvPr/>
        </p:nvGraphicFramePr>
        <p:xfrm>
          <a:off x="952464" y="1428736"/>
          <a:ext cx="10464800" cy="5182235"/>
        </p:xfrm>
        <a:graphic>
          <a:graphicData uri="http://schemas.openxmlformats.org/drawingml/2006/table">
            <a:tbl>
              <a:tblPr/>
              <a:tblGrid>
                <a:gridCol w="5283200"/>
                <a:gridCol w="5181600"/>
              </a:tblGrid>
              <a:tr h="2194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壁厚</a:t>
                      </a: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=1.8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起始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=-5.3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，结束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=20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17.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用上一步创建的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UV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曲面修剪曲面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18.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XY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平面创建草图并拉伸实体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拔模角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=-1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19.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对拉伸实体拔模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20.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XY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平面绘制草图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25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1864" y="1581135"/>
            <a:ext cx="271780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5115" y="3209911"/>
            <a:ext cx="495300" cy="37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7116" y="1838311"/>
            <a:ext cx="1924049" cy="172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29615" y="1924035"/>
            <a:ext cx="2106083" cy="162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1" name="Picture 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88615" y="2781286"/>
            <a:ext cx="554567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2" name="Picture 3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88615" y="3124185"/>
            <a:ext cx="575733" cy="43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3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7615" y="4238611"/>
            <a:ext cx="2400300" cy="180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5115" y="5695936"/>
            <a:ext cx="495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5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73864" y="4263375"/>
            <a:ext cx="2762251" cy="175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6" name="Picture 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88615" y="5695936"/>
            <a:ext cx="554567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8275" name="Group 3"/>
          <p:cNvGraphicFramePr>
            <a:graphicFrameLocks noGrp="1"/>
          </p:cNvGraphicFramePr>
          <p:nvPr/>
        </p:nvGraphicFramePr>
        <p:xfrm>
          <a:off x="881026" y="1428736"/>
          <a:ext cx="10464800" cy="5182235"/>
        </p:xfrm>
        <a:graphic>
          <a:graphicData uri="http://schemas.openxmlformats.org/drawingml/2006/table">
            <a:tbl>
              <a:tblPr/>
              <a:tblGrid>
                <a:gridCol w="5283200"/>
                <a:gridCol w="5181600"/>
              </a:tblGrid>
              <a:tr h="2194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起始</a:t>
                      </a: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=3.1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，结束</a:t>
                      </a: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=-17.2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起始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=-8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，结束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=12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21.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拉伸切除孔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22.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XY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平面创建草图并拉伸实体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切深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=7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23.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在圆柱面上绘制草图，并拉伸切除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24.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XY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平面绘制草图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3571" name="Pictur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7177" y="3124185"/>
            <a:ext cx="575733" cy="43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2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7177" y="5695936"/>
            <a:ext cx="554567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39927" y="1838311"/>
            <a:ext cx="2400300" cy="174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4" name="Pictur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8426" y="3124185"/>
            <a:ext cx="575733" cy="43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07177" y="1838311"/>
            <a:ext cx="2296583" cy="1741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92177" y="4495785"/>
            <a:ext cx="1871133" cy="160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7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8427" y="5181586"/>
            <a:ext cx="554567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8" name="Picture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3677" y="5610211"/>
            <a:ext cx="575733" cy="43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82926" y="4495785"/>
            <a:ext cx="2040467" cy="157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97678" y="4152885"/>
            <a:ext cx="2442633" cy="188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8275" name="Group 3"/>
          <p:cNvGraphicFramePr>
            <a:graphicFrameLocks noGrp="1"/>
          </p:cNvGraphicFramePr>
          <p:nvPr/>
        </p:nvGraphicFramePr>
        <p:xfrm>
          <a:off x="738150" y="1500174"/>
          <a:ext cx="10464800" cy="5182235"/>
        </p:xfrm>
        <a:graphic>
          <a:graphicData uri="http://schemas.openxmlformats.org/drawingml/2006/table">
            <a:tbl>
              <a:tblPr/>
              <a:tblGrid>
                <a:gridCol w="5283200"/>
                <a:gridCol w="5181600"/>
              </a:tblGrid>
              <a:tr h="2194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偏移距离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=0.6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25.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将草图轮廓投影到上表面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26.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以上表面为参考偏移一个曲面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27.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将</a:t>
                      </a: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24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步草图中线投影到偏移面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28.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创建放样曲面，并阵列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45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5050" y="1824023"/>
            <a:ext cx="2667000" cy="1788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6051" y="5767373"/>
            <a:ext cx="46990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5301" y="1934513"/>
            <a:ext cx="2476500" cy="159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574301" y="3195624"/>
            <a:ext cx="469900" cy="42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30302" y="4310049"/>
            <a:ext cx="2762249" cy="175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92801" y="4651043"/>
            <a:ext cx="2000249" cy="136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1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551" y="3195623"/>
            <a:ext cx="46990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2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3551" y="4481499"/>
            <a:ext cx="2038351" cy="149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3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574301" y="5424473"/>
            <a:ext cx="508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4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669551" y="5767374"/>
            <a:ext cx="393700" cy="33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8275" name="Group 3"/>
          <p:cNvGraphicFramePr>
            <a:graphicFrameLocks noGrp="1"/>
          </p:cNvGraphicFramePr>
          <p:nvPr/>
        </p:nvGraphicFramePr>
        <p:xfrm>
          <a:off x="881026" y="1500174"/>
          <a:ext cx="10464800" cy="5182235"/>
        </p:xfrm>
        <a:graphic>
          <a:graphicData uri="http://schemas.openxmlformats.org/drawingml/2006/table">
            <a:tbl>
              <a:tblPr/>
              <a:tblGrid>
                <a:gridCol w="5283200"/>
                <a:gridCol w="5181600"/>
              </a:tblGrid>
              <a:tr h="2194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小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R=0.7,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大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R=1.5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29.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将曲面组合到实体中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30.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倒圆角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31.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合并曲面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32.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完成结果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56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8427" y="1652573"/>
            <a:ext cx="2851151" cy="199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8426" y="3195624"/>
            <a:ext cx="482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7177" y="3195623"/>
            <a:ext cx="48260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7426" y="4310049"/>
            <a:ext cx="3048000" cy="17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68927" y="5853099"/>
            <a:ext cx="495300" cy="30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92927" y="1892603"/>
            <a:ext cx="2095500" cy="176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35677" y="4224323"/>
            <a:ext cx="2565400" cy="190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6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097927" y="4224323"/>
            <a:ext cx="2103967" cy="176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>
                <a:latin typeface="方正大黑简体" pitchFamily="65" charset="-122"/>
                <a:ea typeface="方正大黑简体" pitchFamily="65" charset="-122"/>
              </a:rPr>
              <a:t>练习</a:t>
            </a:r>
            <a:r>
              <a:rPr lang="en-US" altLang="zh-CN" sz="4100" dirty="0">
                <a:latin typeface="方正大黑简体" pitchFamily="65" charset="-122"/>
                <a:ea typeface="方正大黑简体" pitchFamily="65" charset="-122"/>
              </a:rPr>
              <a:t>&amp;</a:t>
            </a:r>
            <a:r>
              <a:rPr lang="zh-CN" altLang="en-US" sz="4100" dirty="0">
                <a:latin typeface="方正大黑简体" pitchFamily="65" charset="-122"/>
                <a:ea typeface="方正大黑简体" pitchFamily="65" charset="-122"/>
              </a:rPr>
              <a:t>总结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95274" y="1214422"/>
            <a:ext cx="108077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/>
          <a:lstStyle/>
          <a:p>
            <a:pPr marL="586130" indent="-586130">
              <a:lnSpc>
                <a:spcPct val="150000"/>
              </a:lnSpc>
            </a:pPr>
            <a:r>
              <a:rPr lang="en-US" sz="2800" dirty="0" smtClean="0">
                <a:latin typeface="方正大黑简体" pitchFamily="65" charset="-122"/>
                <a:ea typeface="方正大黑简体" pitchFamily="65" charset="-122"/>
              </a:rPr>
              <a:t>1. 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完成本课程产品设计</a:t>
            </a:r>
            <a:endParaRPr lang="en-US" sz="2800" dirty="0">
              <a:latin typeface="方正大黑简体" pitchFamily="65" charset="-122"/>
              <a:ea typeface="方正大黑简体" pitchFamily="65" charset="-122"/>
            </a:endParaRPr>
          </a:p>
          <a:p>
            <a:pPr marL="586130" indent="-586130"/>
            <a:endParaRPr lang="en-US" sz="28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3011" name="标题 3"/>
          <p:cNvSpPr>
            <a:spLocks noGrp="1"/>
          </p:cNvSpPr>
          <p:nvPr>
            <p:ph type="title"/>
          </p:nvPr>
        </p:nvSpPr>
        <p:spPr>
          <a:xfrm>
            <a:off x="666712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b="0" dirty="0" smtClean="0">
                <a:latin typeface="方正大黑简体" pitchFamily="65" charset="-122"/>
                <a:ea typeface="方正大黑简体" pitchFamily="65" charset="-122"/>
              </a:rPr>
              <a:t>一、练习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54" y="2113353"/>
            <a:ext cx="8929750" cy="47446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标题 3"/>
          <p:cNvSpPr>
            <a:spLocks noGrp="1"/>
          </p:cNvSpPr>
          <p:nvPr>
            <p:ph type="title"/>
          </p:nvPr>
        </p:nvSpPr>
        <p:spPr>
          <a:xfrm>
            <a:off x="595274" y="0"/>
            <a:ext cx="9326033" cy="90297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3600" b="0" dirty="0" smtClean="0">
                <a:latin typeface="方正大黑简体" pitchFamily="65" charset="-122"/>
                <a:ea typeface="方正大黑简体" pitchFamily="65" charset="-122"/>
              </a:rPr>
              <a:t>二、小结</a:t>
            </a:r>
          </a:p>
        </p:txBody>
      </p:sp>
      <p:sp>
        <p:nvSpPr>
          <p:cNvPr id="5" name="矩形 5"/>
          <p:cNvSpPr>
            <a:spLocks noChangeArrowheads="1"/>
          </p:cNvSpPr>
          <p:nvPr/>
        </p:nvSpPr>
        <p:spPr bwMode="auto">
          <a:xfrm>
            <a:off x="666712" y="1643050"/>
            <a:ext cx="10858576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本课程讲解了“旋盖”的设计过程。通过案例进一步展示了中望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3D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的设计思路及综合造型能力。该产品设计的主要知识点包括：草图、拉伸、旋转、曲线投影、</a:t>
            </a:r>
            <a:r>
              <a:rPr lang="en-US" altLang="zh-CN" sz="2800" dirty="0" smtClean="0">
                <a:latin typeface="方正大黑简体" pitchFamily="65" charset="-122"/>
                <a:ea typeface="方正大黑简体" pitchFamily="65" charset="-122"/>
              </a:rPr>
              <a:t>U/V</a:t>
            </a:r>
            <a:r>
              <a:rPr lang="zh-CN" altLang="en-US" sz="2800" dirty="0" smtClean="0">
                <a:latin typeface="方正大黑简体" pitchFamily="65" charset="-122"/>
                <a:ea typeface="方正大黑简体" pitchFamily="65" charset="-122"/>
              </a:rPr>
              <a:t>曲面、修剪曲面、放样曲面、缝合、抽壳、阵列等。</a:t>
            </a:r>
          </a:p>
          <a:p>
            <a:endParaRPr lang="zh-CN" altLang="en-US" sz="2500" dirty="0">
              <a:latin typeface="方正大黑简体" pitchFamily="65" charset="-122"/>
              <a:ea typeface="方正大黑简体" pitchFamily="65" charset="-12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AutoShape 22"/>
          <p:cNvSpPr>
            <a:spLocks noChangeArrowheads="1"/>
          </p:cNvSpPr>
          <p:nvPr/>
        </p:nvSpPr>
        <p:spPr bwMode="gray">
          <a:xfrm>
            <a:off x="3095604" y="3143248"/>
            <a:ext cx="5683251" cy="55339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3600" dirty="0" smtClean="0">
                <a:solidFill>
                  <a:srgbClr val="000000"/>
                </a:solidFill>
                <a:latin typeface="方正大黑简体" pitchFamily="65" charset="-122"/>
                <a:ea typeface="方正大黑简体" pitchFamily="65" charset="-122"/>
                <a:cs typeface="华文中宋"/>
              </a:rPr>
              <a:t>案例建模过程</a:t>
            </a:r>
            <a:endParaRPr lang="en-US" altLang="zh-CN" sz="3600" dirty="0">
              <a:solidFill>
                <a:srgbClr val="000000"/>
              </a:solidFill>
              <a:latin typeface="方正大黑简体" pitchFamily="65" charset="-122"/>
              <a:ea typeface="方正大黑简体" pitchFamily="65" charset="-122"/>
              <a:cs typeface="华文中宋"/>
            </a:endParaRPr>
          </a:p>
        </p:txBody>
      </p:sp>
      <p:sp>
        <p:nvSpPr>
          <p:cNvPr id="34" name="AutoShape 22"/>
          <p:cNvSpPr>
            <a:spLocks noChangeArrowheads="1"/>
          </p:cNvSpPr>
          <p:nvPr/>
        </p:nvSpPr>
        <p:spPr bwMode="gray">
          <a:xfrm>
            <a:off x="3100918" y="2357430"/>
            <a:ext cx="5683249" cy="5534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3600" dirty="0" smtClean="0">
                <a:latin typeface="方正大黑简体" pitchFamily="65" charset="-122"/>
                <a:ea typeface="方正大黑简体" pitchFamily="65" charset="-122"/>
              </a:rPr>
              <a:t>案例分析</a:t>
            </a:r>
            <a:endParaRPr lang="zh-CN" altLang="en-US" sz="3600" dirty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14346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5723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zh-CN" altLang="en-US" sz="4000" dirty="0" smtClean="0">
                <a:latin typeface="方正大黑简体" pitchFamily="65" charset="-122"/>
                <a:ea typeface="方正大黑简体" pitchFamily="65" charset="-122"/>
              </a:rPr>
              <a:t>课程提纲</a:t>
            </a:r>
            <a:endParaRPr lang="zh-CN" altLang="en-US" sz="4000" b="0" dirty="0" smtClean="0"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7" name="AutoShape 22"/>
          <p:cNvSpPr>
            <a:spLocks noChangeArrowheads="1"/>
          </p:cNvSpPr>
          <p:nvPr/>
        </p:nvSpPr>
        <p:spPr bwMode="gray">
          <a:xfrm>
            <a:off x="3095604" y="3929066"/>
            <a:ext cx="5683251" cy="55339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lIns="117226" tIns="58613" rIns="117226" bIns="58613" anchor="ctr"/>
          <a:lstStyle/>
          <a:p>
            <a:pPr>
              <a:defRPr/>
            </a:pPr>
            <a:r>
              <a:rPr lang="zh-CN" altLang="en-US" sz="3600" dirty="0">
                <a:solidFill>
                  <a:srgbClr val="000000"/>
                </a:solidFill>
                <a:latin typeface="方正大黑简体" pitchFamily="65" charset="-122"/>
                <a:ea typeface="方正大黑简体" pitchFamily="65" charset="-122"/>
                <a:cs typeface="华文中宋"/>
              </a:rPr>
              <a:t>练习</a:t>
            </a:r>
            <a:r>
              <a:rPr lang="en-US" altLang="zh-CN" sz="3600" dirty="0">
                <a:solidFill>
                  <a:srgbClr val="000000"/>
                </a:solidFill>
                <a:latin typeface="方正大黑简体" pitchFamily="65" charset="-122"/>
                <a:ea typeface="方正大黑简体" pitchFamily="65" charset="-122"/>
                <a:cs typeface="华文中宋"/>
              </a:rPr>
              <a:t>&amp;</a:t>
            </a:r>
            <a:r>
              <a:rPr lang="zh-CN" altLang="en-US" sz="3600" dirty="0">
                <a:solidFill>
                  <a:srgbClr val="000000"/>
                </a:solidFill>
                <a:latin typeface="方正大黑简体" pitchFamily="65" charset="-122"/>
                <a:ea typeface="方正大黑简体" pitchFamily="65" charset="-122"/>
                <a:cs typeface="华文中宋"/>
              </a:rPr>
              <a:t>总结</a:t>
            </a:r>
            <a:endParaRPr lang="en-US" altLang="zh-CN" sz="3600" dirty="0">
              <a:solidFill>
                <a:srgbClr val="000000"/>
              </a:solidFill>
              <a:latin typeface="方正大黑简体" pitchFamily="65" charset="-122"/>
              <a:ea typeface="方正大黑简体" pitchFamily="65" charset="-122"/>
              <a:cs typeface="华文中宋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1818218" y="3000376"/>
            <a:ext cx="8849783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gray">
          <a:xfrm>
            <a:off x="1905001" y="3086101"/>
            <a:ext cx="8659284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190752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 smtClean="0">
                <a:latin typeface="方正大黑简体" pitchFamily="65" charset="-122"/>
                <a:ea typeface="方正大黑简体" pitchFamily="65" charset="-122"/>
              </a:rPr>
              <a:t>案例分析</a:t>
            </a:r>
            <a:endParaRPr lang="zh-CN" altLang="en-US" sz="41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66712" y="0"/>
            <a:ext cx="11135784" cy="905804"/>
          </a:xfrm>
        </p:spPr>
        <p:txBody>
          <a:bodyPr>
            <a:normAutofit/>
          </a:bodyPr>
          <a:lstStyle/>
          <a:p>
            <a:pPr eaLnBrk="1" hangingPunct="1"/>
            <a:r>
              <a:rPr sz="3600" dirty="0" smtClean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</a:rPr>
              <a:t>案例：</a:t>
            </a:r>
            <a:r>
              <a:rPr lang="zh-CN" altLang="en-US" sz="3600" dirty="0" smtClean="0">
                <a:solidFill>
                  <a:srgbClr val="0070C0"/>
                </a:solidFill>
                <a:latin typeface="方正大黑简体" pitchFamily="65" charset="-122"/>
                <a:ea typeface="方正大黑简体" pitchFamily="65" charset="-122"/>
              </a:rPr>
              <a:t>截门阀</a:t>
            </a:r>
            <a:endParaRPr sz="3600" dirty="0" smtClean="0">
              <a:solidFill>
                <a:srgbClr val="0070C0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0808"/>
            <a:ext cx="9905999" cy="463897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4388" y="1700808"/>
            <a:ext cx="2184920" cy="18925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4388" y="4690935"/>
            <a:ext cx="2143505" cy="164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913467" y="3000376"/>
            <a:ext cx="8849784" cy="1024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lIns="117226" tIns="58613" rIns="117226" bIns="5861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b="1" dirty="0">
              <a:latin typeface="+mj-ea"/>
              <a:ea typeface="+mj-ea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gray">
          <a:xfrm>
            <a:off x="2000251" y="3086101"/>
            <a:ext cx="8659283" cy="849630"/>
          </a:xfrm>
          <a:prstGeom prst="roundRect">
            <a:avLst>
              <a:gd name="adj" fmla="val 16667"/>
            </a:avLst>
          </a:prstGeom>
          <a:solidFill>
            <a:srgbClr val="0099FF">
              <a:alpha val="49803"/>
            </a:srgbClr>
          </a:solidFill>
          <a:ln w="25400" algn="ctr">
            <a:solidFill>
              <a:schemeClr val="bg1"/>
            </a:solidFill>
            <a:round/>
            <a:headEnd/>
            <a:tailEnd/>
          </a:ln>
        </p:spPr>
        <p:txBody>
          <a:bodyPr wrap="none" lIns="117226" tIns="58613" rIns="117226" bIns="58613" anchor="ctr"/>
          <a:lstStyle/>
          <a:p>
            <a:pPr algn="ctr" eaLnBrk="0" hangingPunct="0">
              <a:defRPr/>
            </a:pPr>
            <a:endParaRPr lang="zh-CN" altLang="zh-CN" sz="31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2286001" y="3171826"/>
            <a:ext cx="8183033" cy="7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7226" tIns="58613" rIns="117226" bIns="58613">
            <a:spAutoFit/>
          </a:bodyPr>
          <a:lstStyle/>
          <a:p>
            <a:pPr algn="ctr"/>
            <a:r>
              <a:rPr lang="zh-CN" altLang="en-US" sz="4100" dirty="0" smtClean="0">
                <a:latin typeface="方正大黑简体" pitchFamily="65" charset="-122"/>
                <a:ea typeface="方正大黑简体" pitchFamily="65" charset="-122"/>
              </a:rPr>
              <a:t>案例建模过程</a:t>
            </a:r>
            <a:endParaRPr lang="zh-CN" altLang="en-US" sz="4100" dirty="0"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5203" name="Group 3"/>
          <p:cNvGraphicFramePr>
            <a:graphicFrameLocks noGrp="1"/>
          </p:cNvGraphicFramePr>
          <p:nvPr/>
        </p:nvGraphicFramePr>
        <p:xfrm>
          <a:off x="881026" y="1357298"/>
          <a:ext cx="10306088" cy="5212715"/>
        </p:xfrm>
        <a:graphic>
          <a:graphicData uri="http://schemas.openxmlformats.org/drawingml/2006/table">
            <a:tbl>
              <a:tblPr/>
              <a:tblGrid>
                <a:gridCol w="5203073"/>
                <a:gridCol w="5103015"/>
              </a:tblGrid>
              <a:tr h="2205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单边拉伸，距离</a:t>
                      </a: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=5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，拔模角</a:t>
                      </a: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=-2</a:t>
                      </a:r>
                      <a:endParaRPr kumimoji="0" lang="zh-CN" altLang="zh-CN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XY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平面画草图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，并拉伸实体</a:t>
                      </a: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XZ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平面画草图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保留下端</a:t>
                      </a: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3.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旋转草图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，并修剪实体</a:t>
                      </a: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4.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XY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平面上绘制草图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和草图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8451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2077" y="2747949"/>
            <a:ext cx="554567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2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15577" y="3176574"/>
            <a:ext cx="459316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90577" y="1890698"/>
            <a:ext cx="1905000" cy="164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4" name="Picture 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90826" y="1976424"/>
            <a:ext cx="2252133" cy="149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5" name="Picture 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72077" y="3090848"/>
            <a:ext cx="575733" cy="43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6" name="Picture 3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9260" y="1804974"/>
            <a:ext cx="490855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3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67327" y="5233974"/>
            <a:ext cx="495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3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95327" y="4462449"/>
            <a:ext cx="2239433" cy="140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9" name="Picture 3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86077" y="4633898"/>
            <a:ext cx="2040467" cy="127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0" name="Picture 3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805827" y="4119548"/>
            <a:ext cx="2063751" cy="185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1" name="Picture 3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29327" y="4119549"/>
            <a:ext cx="2095500" cy="191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6227" name="Group 3"/>
          <p:cNvGraphicFramePr>
            <a:graphicFrameLocks noGrp="1"/>
          </p:cNvGraphicFramePr>
          <p:nvPr/>
        </p:nvGraphicFramePr>
        <p:xfrm>
          <a:off x="952464" y="1428736"/>
          <a:ext cx="10464800" cy="5127371"/>
        </p:xfrm>
        <a:graphic>
          <a:graphicData uri="http://schemas.openxmlformats.org/drawingml/2006/table">
            <a:tbl>
              <a:tblPr/>
              <a:tblGrid>
                <a:gridCol w="5283200"/>
                <a:gridCol w="5181600"/>
              </a:tblGrid>
              <a:tr h="2194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旋转轴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=Z</a:t>
                      </a: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2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5.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在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XZ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平面绘制草图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6.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旋转草图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偏移距离</a:t>
                      </a:r>
                      <a:r>
                        <a:rPr kumimoji="0" lang="en-US" altLang="zh-CN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=2.5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7.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用旋转面修剪实体</a:t>
                      </a: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8.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以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XY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平面为参考创建偏移基准面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9475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3116" y="1781161"/>
            <a:ext cx="4743449" cy="177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5115" y="3152761"/>
            <a:ext cx="508000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5365" y="1523985"/>
            <a:ext cx="3238500" cy="202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4615" y="4438635"/>
            <a:ext cx="3340100" cy="156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9" name="Picture 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40615" y="4373865"/>
            <a:ext cx="3272367" cy="164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0" name="Picture 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883865" y="5553061"/>
            <a:ext cx="419100" cy="37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1" name="Picture 3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883864" y="3152761"/>
            <a:ext cx="45720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2" name="Picture 3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5115" y="5638785"/>
            <a:ext cx="50800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7280" name="Group 32"/>
          <p:cNvGraphicFramePr>
            <a:graphicFrameLocks noGrp="1"/>
          </p:cNvGraphicFramePr>
          <p:nvPr/>
        </p:nvGraphicFramePr>
        <p:xfrm>
          <a:off x="952464" y="1377061"/>
          <a:ext cx="10464800" cy="5480939"/>
        </p:xfrm>
        <a:graphic>
          <a:graphicData uri="http://schemas.openxmlformats.org/drawingml/2006/table">
            <a:tbl>
              <a:tblPr/>
              <a:tblGrid>
                <a:gridCol w="5283200"/>
                <a:gridCol w="5181600"/>
              </a:tblGrid>
              <a:tr h="2523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保留上部分</a:t>
                      </a: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9.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用上一步创建的基准面修剪曲面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10.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 将草图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投影到曲面</a:t>
                      </a: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11.</a:t>
                      </a:r>
                      <a:r>
                        <a:rPr kumimoji="0" lang="zh-CN" alt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将草图</a:t>
                      </a:r>
                      <a:r>
                        <a:rPr kumimoji="0" lang="en-US" altLang="zh-CN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zh-CN" altLang="en-US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投影到实体上表面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12.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用投影的曲线创建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U/V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曲面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499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3515" y="1967610"/>
            <a:ext cx="3424767" cy="175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765" y="3510661"/>
            <a:ext cx="361951" cy="31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16" y="1624710"/>
            <a:ext cx="3600449" cy="218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38265" y="4453636"/>
            <a:ext cx="3619500" cy="182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3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82265" y="3424936"/>
            <a:ext cx="46990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765" y="5910960"/>
            <a:ext cx="46990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3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86515" y="4367910"/>
            <a:ext cx="3310467" cy="196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3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877515" y="5910961"/>
            <a:ext cx="431800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8275" name="Group 3"/>
          <p:cNvGraphicFramePr>
            <a:graphicFrameLocks noGrp="1"/>
          </p:cNvGraphicFramePr>
          <p:nvPr/>
        </p:nvGraphicFramePr>
        <p:xfrm>
          <a:off x="952464" y="1357298"/>
          <a:ext cx="10464800" cy="5182235"/>
        </p:xfrm>
        <a:graphic>
          <a:graphicData uri="http://schemas.openxmlformats.org/drawingml/2006/table">
            <a:tbl>
              <a:tblPr/>
              <a:tblGrid>
                <a:gridCol w="5283200"/>
                <a:gridCol w="5181600"/>
              </a:tblGrid>
              <a:tr h="2194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圆周阵列</a:t>
                      </a:r>
                      <a:endParaRPr kumimoji="0" lang="en-US" altLang="zh-CN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  <a:sym typeface="Wingdings" pitchFamily="2" charset="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13.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用上一步创建的</a:t>
                      </a:r>
                      <a:r>
                        <a:rPr kumimoji="0" lang="en-US" altLang="zh-CN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UV</a:t>
                      </a:r>
                      <a:r>
                        <a:rPr kumimoji="0" lang="zh-CN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曲面修剪曲面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14.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阵列曲面并修剪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R=1</a:t>
                      </a: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15.</a:t>
                      </a:r>
                      <a:r>
                        <a:rPr kumimoji="0" lang="zh-CN" alt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缝合曲面，并将曲面组合到实体中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16.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倒圆角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1523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9364" y="1423973"/>
            <a:ext cx="3327400" cy="204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0365" y="3052748"/>
            <a:ext cx="361951" cy="31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5" name="Picture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35865" y="1509698"/>
            <a:ext cx="2190751" cy="195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83865" y="3138473"/>
            <a:ext cx="361951" cy="31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7" name="Picture 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88615" y="2624123"/>
            <a:ext cx="431800" cy="37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8" name="Picture 3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39865" y="4167173"/>
            <a:ext cx="2366433" cy="17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9" name="Picture 3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5115" y="5195873"/>
            <a:ext cx="482600" cy="35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0" name="Picture 3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5115" y="5624498"/>
            <a:ext cx="482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1" name="Picture 3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4865" y="4081447"/>
            <a:ext cx="2476500" cy="192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2" name="Picture 3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88615" y="5538773"/>
            <a:ext cx="48260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1课 中望3D2015界面环境">
  <a:themeElements>
    <a:clrScheme name="自定义 2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3ECCB4"/>
      </a:folHlink>
    </a:clrScheme>
    <a:fontScheme name="中望3D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1" id="{884C28EE-4EB8-416C-BAFF-469CF01E27F8}" vid="{48164928-FD95-4A4C-87B6-F31333D13367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第1课 中望3D2015界面环境</Template>
  <TotalTime>4906</TotalTime>
  <Words>451</Words>
  <Application>Microsoft Office PowerPoint</Application>
  <PresentationFormat>宽屏</PresentationFormat>
  <Paragraphs>90</Paragraphs>
  <Slides>17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方正大黑简体</vt:lpstr>
      <vt:lpstr>黑体</vt:lpstr>
      <vt:lpstr>华文中宋</vt:lpstr>
      <vt:lpstr>楷体_GB2312</vt:lpstr>
      <vt:lpstr>宋体</vt:lpstr>
      <vt:lpstr>微软雅黑</vt:lpstr>
      <vt:lpstr>Arial</vt:lpstr>
      <vt:lpstr>Calibri</vt:lpstr>
      <vt:lpstr>Times New Roman</vt:lpstr>
      <vt:lpstr>Wingdings</vt:lpstr>
      <vt:lpstr>第1课 中望3D2015界面环境</vt:lpstr>
      <vt:lpstr>第2.2节  回转体建模</vt:lpstr>
      <vt:lpstr>课程提纲</vt:lpstr>
      <vt:lpstr>PowerPoint 演示文稿</vt:lpstr>
      <vt:lpstr>案例：截门阀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一、练习</vt:lpstr>
      <vt:lpstr>二、小结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中望3D2015-界面环境</dc:title>
  <dc:creator>dell</dc:creator>
  <cp:lastModifiedBy>wangtaotao</cp:lastModifiedBy>
  <cp:revision>210</cp:revision>
  <dcterms:created xsi:type="dcterms:W3CDTF">2015-04-07T05:41:30Z</dcterms:created>
  <dcterms:modified xsi:type="dcterms:W3CDTF">2017-01-18T08:44:14Z</dcterms:modified>
</cp:coreProperties>
</file>