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60" r:id="rId3"/>
    <p:sldId id="261" r:id="rId4"/>
    <p:sldId id="262" r:id="rId5"/>
    <p:sldId id="263" r:id="rId6"/>
    <p:sldId id="290" r:id="rId7"/>
    <p:sldId id="312" r:id="rId8"/>
    <p:sldId id="264" r:id="rId9"/>
    <p:sldId id="291" r:id="rId10"/>
    <p:sldId id="313" r:id="rId11"/>
    <p:sldId id="310" r:id="rId12"/>
    <p:sldId id="311" r:id="rId13"/>
    <p:sldId id="298" r:id="rId14"/>
    <p:sldId id="314" r:id="rId15"/>
    <p:sldId id="299" r:id="rId16"/>
    <p:sldId id="300" r:id="rId17"/>
    <p:sldId id="301" r:id="rId18"/>
    <p:sldId id="302" r:id="rId19"/>
    <p:sldId id="303" r:id="rId20"/>
    <p:sldId id="315" r:id="rId21"/>
    <p:sldId id="304" r:id="rId22"/>
    <p:sldId id="316" r:id="rId23"/>
    <p:sldId id="305" r:id="rId24"/>
    <p:sldId id="317" r:id="rId25"/>
    <p:sldId id="306" r:id="rId26"/>
    <p:sldId id="318" r:id="rId27"/>
    <p:sldId id="307" r:id="rId28"/>
    <p:sldId id="319" r:id="rId29"/>
    <p:sldId id="308" r:id="rId30"/>
    <p:sldId id="320" r:id="rId31"/>
    <p:sldId id="309" r:id="rId32"/>
    <p:sldId id="321" r:id="rId33"/>
    <p:sldId id="288" r:id="rId34"/>
    <p:sldId id="289" r:id="rId35"/>
    <p:sldId id="259" r:id="rId3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08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5" autoAdjust="0"/>
    <p:restoredTop sz="94660"/>
  </p:normalViewPr>
  <p:slideViewPr>
    <p:cSldViewPr>
      <p:cViewPr varScale="1">
        <p:scale>
          <a:sx n="61" d="100"/>
          <a:sy n="61" d="100"/>
        </p:scale>
        <p:origin x="-720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8E967-647C-49B8-8C9F-7B21F87BA93A}" type="datetimeFigureOut">
              <a:rPr lang="zh-CN" altLang="en-US" smtClean="0"/>
              <a:pPr/>
              <a:t>2017/1/4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D1951-AD4A-4C91-83CE-A77CEB95FC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912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54B06C8-CF3E-4776-A025-7166FA43057A}" type="slidenum">
              <a:rPr lang="zh-CN" altLang="en-US" smtClean="0">
                <a:ea typeface="黑体" pitchFamily="49" charset="-122"/>
              </a:rPr>
              <a:pPr/>
              <a:t>2</a:t>
            </a:fld>
            <a:endParaRPr lang="en-US" altLang="zh-CN" smtClean="0">
              <a:ea typeface="黑体" pitchFamily="49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789BC2A-0B55-4BEB-A53A-A30D21A988A5}" type="slidenum">
              <a:rPr lang="zh-CN" altLang="en-US" sz="1200"/>
              <a:pPr algn="r"/>
              <a:t>28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789BC2A-0B55-4BEB-A53A-A30D21A988A5}" type="slidenum">
              <a:rPr lang="zh-CN" altLang="en-US" sz="1200"/>
              <a:pPr algn="r"/>
              <a:t>30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789BC2A-0B55-4BEB-A53A-A30D21A988A5}" type="slidenum">
              <a:rPr lang="zh-CN" altLang="en-US" sz="1200"/>
              <a:pPr algn="r"/>
              <a:t>32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789BC2A-0B55-4BEB-A53A-A30D21A988A5}" type="slidenum">
              <a:rPr lang="zh-CN" altLang="en-US" sz="1200"/>
              <a:pPr algn="r"/>
              <a:t>3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789BC2A-0B55-4BEB-A53A-A30D21A988A5}" type="slidenum">
              <a:rPr lang="zh-CN" altLang="en-US" sz="1200"/>
              <a:pPr algn="r"/>
              <a:t>7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789BC2A-0B55-4BEB-A53A-A30D21A988A5}" type="slidenum">
              <a:rPr lang="zh-CN" altLang="en-US" sz="1200"/>
              <a:pPr algn="r"/>
              <a:t>10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789BC2A-0B55-4BEB-A53A-A30D21A988A5}" type="slidenum">
              <a:rPr lang="zh-CN" altLang="en-US" sz="1200"/>
              <a:pPr algn="r"/>
              <a:t>14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789BC2A-0B55-4BEB-A53A-A30D21A988A5}" type="slidenum">
              <a:rPr lang="zh-CN" altLang="en-US" sz="1200"/>
              <a:pPr algn="r"/>
              <a:t>20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789BC2A-0B55-4BEB-A53A-A30D21A988A5}" type="slidenum">
              <a:rPr lang="zh-CN" altLang="en-US" sz="1200"/>
              <a:pPr algn="r"/>
              <a:t>22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789BC2A-0B55-4BEB-A53A-A30D21A988A5}" type="slidenum">
              <a:rPr lang="zh-CN" altLang="en-US" sz="1200"/>
              <a:pPr algn="r"/>
              <a:t>24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789BC2A-0B55-4BEB-A53A-A30D21A988A5}" type="slidenum">
              <a:rPr lang="zh-CN" altLang="en-US" sz="1200"/>
              <a:pPr algn="r"/>
              <a:t>26</a:t>
            </a:fld>
            <a:endParaRPr lang="en-US" altLang="zh-CN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1268761"/>
            <a:ext cx="10363200" cy="1470025"/>
          </a:xfrm>
        </p:spPr>
        <p:txBody>
          <a:bodyPr>
            <a:normAutofit/>
          </a:bodyPr>
          <a:lstStyle>
            <a:lvl1pPr algn="ctr"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2738785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362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9376" y="77956"/>
            <a:ext cx="9326068" cy="902772"/>
          </a:xfrm>
        </p:spPr>
        <p:txBody>
          <a:bodyPr>
            <a:normAutofit/>
          </a:bodyPr>
          <a:lstStyle>
            <a:lvl1pPr algn="l">
              <a:defRPr sz="3200" b="0"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4516" y="1628800"/>
            <a:ext cx="11068811" cy="3517851"/>
          </a:xfrm>
        </p:spPr>
        <p:txBody>
          <a:bodyPr>
            <a:normAutofit/>
          </a:bodyPr>
          <a:lstStyle>
            <a:lvl1pPr>
              <a:defRPr sz="1800"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2pPr>
            <a:lvl3pPr>
              <a:defRPr sz="1800"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3pPr>
            <a:lvl4pPr>
              <a:defRPr sz="1800"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4pPr>
            <a:lvl5pPr>
              <a:defRPr sz="1800"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673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392" y="332657"/>
            <a:ext cx="10363200" cy="1362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zh-CN" altLang="en-US" sz="3200" b="0" kern="1200" dirty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392" y="2132857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535400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9403" y="188640"/>
            <a:ext cx="10972800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zh-CN" altLang="en-US" sz="3200" b="0" kern="1200" dirty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11200" y="214813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88021" y="214341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983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9403" y="188640"/>
            <a:ext cx="10972800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zh-CN" altLang="en-US" sz="3200" b="0" kern="1200" dirty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2585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5225752"/>
            <a:ext cx="7315200" cy="566738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zh-CN" altLang="en-US" sz="3200" b="0" kern="1200" dirty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1037927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792490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45590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zh-CN" altLang="en-US" sz="3200" b="0" kern="1200" dirty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999382"/>
            <a:ext cx="10972800" cy="45259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544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817836"/>
            <a:ext cx="2743200" cy="5851525"/>
          </a:xfrm>
        </p:spPr>
        <p:txBody>
          <a:bodyPr vert="eaVert"/>
          <a:lstStyle>
            <a:lvl1pPr>
              <a:defRPr lang="zh-CN" altLang="en-US" sz="3200" b="0" kern="1200" dirty="0" smtClean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817836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832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7"/>
          <p:cNvSpPr txBox="1">
            <a:spLocks noChangeArrowheads="1"/>
          </p:cNvSpPr>
          <p:nvPr userDrawn="1"/>
        </p:nvSpPr>
        <p:spPr bwMode="auto">
          <a:xfrm>
            <a:off x="4714790" y="3626172"/>
            <a:ext cx="276242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pPr algn="ctr"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</a:rPr>
              <a:t>☎ 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</a:rPr>
              <a:t>4008-800-819</a:t>
            </a:r>
          </a:p>
          <a:p>
            <a:pPr algn="ctr">
              <a:defRPr/>
            </a:pP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</a:rPr>
              <a:t>www.zwcad.com</a:t>
            </a:r>
            <a:endParaRPr lang="zh-CN" altLang="en-US" sz="4000" b="1" dirty="0" smtClean="0">
              <a:solidFill>
                <a:schemeClr val="bg1"/>
              </a:solidFill>
              <a:latin typeface="微软雅黑" pitchFamily="34" charset="-122"/>
            </a:endParaRPr>
          </a:p>
        </p:txBody>
      </p:sp>
      <p:pic>
        <p:nvPicPr>
          <p:cNvPr id="4" name="图片 8" descr="中文－内页页角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667" y="3068961"/>
            <a:ext cx="4121151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E:\zwsoft\！品牌推广\其它\VI规范资料\LOGO\中望3D设计基础资料\中望3D LOGO_C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384" y="3054673"/>
            <a:ext cx="1758949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0"/>
          <p:cNvSpPr txBox="1">
            <a:spLocks noChangeArrowheads="1"/>
          </p:cNvSpPr>
          <p:nvPr userDrawn="1"/>
        </p:nvSpPr>
        <p:spPr bwMode="auto">
          <a:xfrm>
            <a:off x="7133167" y="2965773"/>
            <a:ext cx="2680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pPr>
              <a:defRPr/>
            </a:pPr>
            <a:r>
              <a:rPr lang="en-US" altLang="zh-CN" sz="2400" smtClean="0">
                <a:latin typeface="微软雅黑" pitchFamily="34" charset="-122"/>
              </a:rPr>
              <a:t>|</a:t>
            </a:r>
            <a:endParaRPr lang="zh-CN" altLang="en-US" sz="2400" smtClean="0"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8610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53752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EFA4A88-F8C2-4079-B574-F11C3ADA68A5}" type="datetimeFigureOut">
              <a:rPr lang="zh-CN" altLang="en-US"/>
              <a:pPr>
                <a:defRPr/>
              </a:pPr>
              <a:t>2017/1/4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fld id="{BE244FB8-FFD9-4774-B0C5-748C55D6DDB9}" type="slidenum">
              <a:rPr lang="zh-CN" altLang="en-US"/>
              <a:pPr/>
              <a:t>‹#›</a:t>
            </a:fld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rgbClr val="0070C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../3D_PDF.wmv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ZW3D%20CAD&#20135;&#21697;&#20142;&#28857;&#23637;&#31034;/&#35270;&#39057;&#25991;&#20214;/&#25968;&#25454;/&#20013;&#26395;3D&#25171;&#24320;NX&#21644;ProE&#25991;&#20214;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sz="4000" dirty="0" smtClean="0"/>
              <a:t>第</a:t>
            </a:r>
            <a:r>
              <a:rPr lang="en-US" altLang="zh-CN" sz="4000" dirty="0" smtClean="0"/>
              <a:t>1.1</a:t>
            </a:r>
            <a:r>
              <a:rPr lang="zh-CN" altLang="en-US" sz="4000" dirty="0" smtClean="0"/>
              <a:t>节  基本操作</a:t>
            </a:r>
          </a:p>
        </p:txBody>
      </p:sp>
      <p:sp>
        <p:nvSpPr>
          <p:cNvPr id="11267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sz="2400" dirty="0" smtClean="0"/>
              <a:t>杨瑞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1818218" y="3000376"/>
            <a:ext cx="8849783" cy="102489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lIns="117226" tIns="58613" rIns="117226" bIns="5861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b="1" dirty="0">
              <a:latin typeface="+mj-ea"/>
              <a:ea typeface="+mj-ea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gray">
          <a:xfrm>
            <a:off x="1905001" y="3086101"/>
            <a:ext cx="8659284" cy="849630"/>
          </a:xfrm>
          <a:prstGeom prst="roundRect">
            <a:avLst>
              <a:gd name="adj" fmla="val 16667"/>
            </a:avLst>
          </a:prstGeom>
          <a:solidFill>
            <a:srgbClr val="0099FF">
              <a:alpha val="49803"/>
            </a:srgbClr>
          </a:solidFill>
          <a:ln w="25400" algn="ctr">
            <a:solidFill>
              <a:schemeClr val="bg1"/>
            </a:solidFill>
            <a:round/>
            <a:headEnd/>
            <a:tailEnd/>
          </a:ln>
        </p:spPr>
        <p:txBody>
          <a:bodyPr wrap="none" lIns="117226" tIns="58613" rIns="117226" bIns="58613" anchor="ctr"/>
          <a:lstStyle/>
          <a:p>
            <a:pPr algn="ctr" eaLnBrk="0" hangingPunct="0">
              <a:defRPr/>
            </a:pPr>
            <a:endParaRPr lang="zh-CN" altLang="zh-CN" sz="31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2190752" y="3171826"/>
            <a:ext cx="8183033" cy="7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>
            <a:spAutoFit/>
          </a:bodyPr>
          <a:lstStyle/>
          <a:p>
            <a:pPr algn="ctr"/>
            <a:r>
              <a:rPr lang="zh-CN" altLang="en-US" sz="41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鼠标操作及修改</a:t>
            </a:r>
            <a:endParaRPr lang="zh-CN" altLang="en-US" sz="41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27167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标题 1"/>
          <p:cNvSpPr>
            <a:spLocks noGrp="1"/>
          </p:cNvSpPr>
          <p:nvPr>
            <p:ph type="title"/>
          </p:nvPr>
        </p:nvSpPr>
        <p:spPr>
          <a:xfrm>
            <a:off x="523836" y="0"/>
            <a:ext cx="11135784" cy="905804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latin typeface="方正大黑简体" pitchFamily="65" charset="-122"/>
                <a:ea typeface="方正大黑简体" pitchFamily="65" charset="-122"/>
              </a:rPr>
              <a:t>鼠标应用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 bwMode="auto">
          <a:xfrm>
            <a:off x="381001" y="3514726"/>
            <a:ext cx="3689351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4478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4478"/>
                </a:solidFill>
                <a:latin typeface="Arial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4478"/>
                </a:solidFill>
                <a:latin typeface="Arial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4478"/>
                </a:solidFill>
                <a:latin typeface="Arial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4478"/>
                </a:solidFill>
                <a:latin typeface="Arial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4478"/>
                </a:solidFill>
                <a:latin typeface="Arial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4478"/>
                </a:solidFill>
                <a:latin typeface="Arial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4478"/>
                </a:solidFill>
                <a:latin typeface="Arial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4478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lang="zh-CN" altLang="en-US" sz="2400" b="0" dirty="0" smtClean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  <a:cs typeface="+mn-cs"/>
              </a:rPr>
              <a:t>左键：选择对象</a:t>
            </a:r>
            <a:r>
              <a:rPr lang="en-US" altLang="zh-CN" sz="2400" b="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  <a:cs typeface="+mn-cs"/>
              </a:rPr>
              <a:t/>
            </a:r>
            <a:br>
              <a:rPr lang="en-US" altLang="zh-CN" sz="2400" b="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  <a:cs typeface="+mn-cs"/>
              </a:rPr>
            </a:br>
            <a:r>
              <a:rPr lang="en-US" altLang="zh-CN" sz="2400" b="0" dirty="0" smtClean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 Ctrl+</a:t>
            </a:r>
            <a:r>
              <a:rPr lang="zh-CN" altLang="en-US" sz="2400" b="0" dirty="0" smtClean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  <a:cs typeface="+mn-cs"/>
              </a:rPr>
              <a:t>左键</a:t>
            </a:r>
            <a:r>
              <a:rPr lang="en-US" altLang="zh-CN" sz="2400" b="0" dirty="0" smtClean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  <a:cs typeface="+mn-cs"/>
              </a:rPr>
              <a:t> : </a:t>
            </a:r>
            <a:r>
              <a:rPr lang="zh-CN" altLang="en-US" sz="2400" b="0" dirty="0" smtClean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  <a:cs typeface="+mn-cs"/>
              </a:rPr>
              <a:t>选择</a:t>
            </a:r>
            <a:r>
              <a:rPr lang="en-US" altLang="zh-CN" sz="2400" b="0" dirty="0" smtClean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  <a:cs typeface="+mn-cs"/>
              </a:rPr>
              <a:t>/</a:t>
            </a:r>
            <a:r>
              <a:rPr lang="zh-CN" altLang="en-US" sz="2400" b="0" dirty="0" smtClean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  <a:cs typeface="+mn-cs"/>
              </a:rPr>
              <a:t>取消选择</a:t>
            </a:r>
            <a:endParaRPr lang="en-US" altLang="zh-CN" sz="2400" b="0" dirty="0" smtClean="0">
              <a:solidFill>
                <a:schemeClr val="tx1"/>
              </a:solidFill>
              <a:latin typeface="方正大黑简体" pitchFamily="65" charset="-122"/>
              <a:ea typeface="方正大黑简体" pitchFamily="65" charset="-122"/>
              <a:cs typeface="+mn-cs"/>
            </a:endParaRPr>
          </a:p>
          <a:p>
            <a:pPr>
              <a:defRPr/>
            </a:pPr>
            <a:r>
              <a:rPr lang="en-US" altLang="zh-CN" sz="2400" b="0" dirty="0" smtClean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Shift+</a:t>
            </a:r>
            <a:r>
              <a:rPr lang="zh-CN" altLang="en-US" sz="2400" b="0" dirty="0" smtClean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左键</a:t>
            </a:r>
            <a:r>
              <a:rPr lang="en-US" altLang="zh-CN" sz="2400" b="0" dirty="0" smtClean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 : </a:t>
            </a:r>
            <a:r>
              <a:rPr lang="zh-CN" altLang="en-US" sz="2400" b="0" dirty="0" smtClean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相切选择</a:t>
            </a:r>
            <a:endParaRPr lang="zh-CN" altLang="en-US" sz="2400" b="0" dirty="0">
              <a:solidFill>
                <a:schemeClr val="tx1"/>
              </a:solidFill>
              <a:latin typeface="方正大黑简体" pitchFamily="65" charset="-122"/>
              <a:ea typeface="方正大黑简体" pitchFamily="65" charset="-122"/>
              <a:cs typeface="+mn-cs"/>
            </a:endParaRPr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6017" y="3499486"/>
            <a:ext cx="2590800" cy="2878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矩形 7"/>
          <p:cNvSpPr>
            <a:spLocks noChangeArrowheads="1"/>
          </p:cNvSpPr>
          <p:nvPr/>
        </p:nvSpPr>
        <p:spPr bwMode="auto">
          <a:xfrm>
            <a:off x="7596198" y="4143380"/>
            <a:ext cx="3551767" cy="857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>
            <a:spAutoFit/>
          </a:bodyPr>
          <a:lstStyle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右键</a:t>
            </a:r>
            <a:r>
              <a:rPr lang="en-US" altLang="zh-CN" sz="2400" dirty="0">
                <a:latin typeface="方正大黑简体" pitchFamily="65" charset="-122"/>
                <a:ea typeface="方正大黑简体" pitchFamily="65" charset="-122"/>
              </a:rPr>
              <a:t>: </a:t>
            </a: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右键快捷菜单</a:t>
            </a:r>
            <a:endParaRPr lang="en-US" altLang="zh-CN" sz="2400" dirty="0">
              <a:latin typeface="方正大黑简体" pitchFamily="65" charset="-122"/>
              <a:ea typeface="方正大黑简体" pitchFamily="65" charset="-122"/>
            </a:endParaRPr>
          </a:p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按住右键移动：旋转</a:t>
            </a:r>
            <a:r>
              <a:rPr lang="en-US" altLang="zh-CN" sz="2400" dirty="0">
                <a:latin typeface="方正大黑简体" pitchFamily="65" charset="-122"/>
                <a:ea typeface="方正大黑简体" pitchFamily="65" charset="-122"/>
              </a:rPr>
              <a:t> 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38918" name="矩形 9"/>
          <p:cNvSpPr>
            <a:spLocks noChangeArrowheads="1"/>
          </p:cNvSpPr>
          <p:nvPr/>
        </p:nvSpPr>
        <p:spPr bwMode="auto">
          <a:xfrm>
            <a:off x="3524251" y="1885950"/>
            <a:ext cx="5905500" cy="1226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>
            <a:spAutoFit/>
          </a:bodyPr>
          <a:lstStyle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滚动中键</a:t>
            </a:r>
            <a:r>
              <a:rPr lang="en-US" altLang="zh-CN" sz="2400" dirty="0">
                <a:latin typeface="方正大黑简体" pitchFamily="65" charset="-122"/>
                <a:ea typeface="方正大黑简体" pitchFamily="65" charset="-122"/>
              </a:rPr>
              <a:t>: </a:t>
            </a: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放大缩小</a:t>
            </a:r>
            <a:endParaRPr lang="en-US" altLang="zh-CN" sz="2400" dirty="0">
              <a:latin typeface="方正大黑简体" pitchFamily="65" charset="-122"/>
              <a:ea typeface="方正大黑简体" pitchFamily="65" charset="-122"/>
            </a:endParaRPr>
          </a:p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点击中键：确认输入</a:t>
            </a:r>
            <a:r>
              <a:rPr lang="en-US" altLang="zh-CN" sz="2400" dirty="0"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重复上一次命令</a:t>
            </a:r>
            <a:endParaRPr lang="en-US" altLang="zh-CN" sz="2400" dirty="0">
              <a:latin typeface="方正大黑简体" pitchFamily="65" charset="-122"/>
              <a:ea typeface="方正大黑简体" pitchFamily="65" charset="-122"/>
            </a:endParaRPr>
          </a:p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按住中键移动</a:t>
            </a:r>
            <a:r>
              <a:rPr lang="en-US" altLang="zh-CN" sz="2400" dirty="0">
                <a:latin typeface="方正大黑简体" pitchFamily="65" charset="-122"/>
                <a:ea typeface="方正大黑简体" pitchFamily="65" charset="-122"/>
              </a:rPr>
              <a:t>: </a:t>
            </a: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移动视图</a:t>
            </a: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5844117" y="3137536"/>
            <a:ext cx="0" cy="79248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rot="10800000">
            <a:off x="6510868" y="4244340"/>
            <a:ext cx="1013892" cy="4191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V="1">
            <a:off x="4095736" y="4244340"/>
            <a:ext cx="1060465" cy="4191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181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6" grpId="0"/>
      <p:bldP spid="38917" grpId="0"/>
      <p:bldP spid="389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标题 1"/>
          <p:cNvSpPr>
            <a:spLocks noGrp="1"/>
          </p:cNvSpPr>
          <p:nvPr>
            <p:ph type="title"/>
          </p:nvPr>
        </p:nvSpPr>
        <p:spPr>
          <a:xfrm>
            <a:off x="666712" y="0"/>
            <a:ext cx="11135784" cy="905804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latin typeface="方正大黑简体" pitchFamily="65" charset="-122"/>
                <a:ea typeface="方正大黑简体" pitchFamily="65" charset="-122"/>
              </a:rPr>
              <a:t>右键快捷键</a:t>
            </a:r>
          </a:p>
        </p:txBody>
      </p:sp>
      <p:pic>
        <p:nvPicPr>
          <p:cNvPr id="39939" name="Picture 1" descr="C:\Users\feng\AppData\Roaming\Tencent\Users\706587902\QQ\WinTemp\RichOle\D~VW@0M2GFN`$8E)AV%W_G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5538" y="1500174"/>
            <a:ext cx="2000241" cy="4928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2" descr="C:\Users\feng\AppData\Roaming\Tencent\Users\706587902\QQ\WinTemp\RichOle\0932A[RU5@O0I86IN_}Q3V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53058" y="1285860"/>
            <a:ext cx="3524275" cy="2851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3" descr="C:\Users\feng\AppData\Roaming\Tencent\Users\706587902\QQ\WinTemp\RichOle\K4HD]}LTC@~}AB702_QGDY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53058" y="4328160"/>
            <a:ext cx="4143404" cy="2529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圆角矩形标注 14"/>
          <p:cNvSpPr>
            <a:spLocks noChangeArrowheads="1"/>
          </p:cNvSpPr>
          <p:nvPr/>
        </p:nvSpPr>
        <p:spPr bwMode="auto">
          <a:xfrm>
            <a:off x="595274" y="1785926"/>
            <a:ext cx="1857376" cy="571504"/>
          </a:xfrm>
          <a:prstGeom prst="wedgeRoundRectCallout">
            <a:avLst>
              <a:gd name="adj1" fmla="val 61898"/>
              <a:gd name="adj2" fmla="val 114269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2304" tIns="92304" rIns="92304" bIns="92304"/>
          <a:lstStyle/>
          <a:p>
            <a:pPr algn="ctr"/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空白处右键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7" name="圆角矩形标注 14"/>
          <p:cNvSpPr>
            <a:spLocks noChangeArrowheads="1"/>
          </p:cNvSpPr>
          <p:nvPr/>
        </p:nvSpPr>
        <p:spPr bwMode="auto">
          <a:xfrm>
            <a:off x="8667768" y="1357298"/>
            <a:ext cx="1857376" cy="571504"/>
          </a:xfrm>
          <a:prstGeom prst="wedgeRoundRectCallout">
            <a:avLst>
              <a:gd name="adj1" fmla="val -58752"/>
              <a:gd name="adj2" fmla="val 100748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2304" tIns="92304" rIns="92304" bIns="92304"/>
          <a:lstStyle/>
          <a:p>
            <a:pPr algn="ctr"/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实体面右键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8" name="圆角矩形标注 14"/>
          <p:cNvSpPr>
            <a:spLocks noChangeArrowheads="1"/>
          </p:cNvSpPr>
          <p:nvPr/>
        </p:nvSpPr>
        <p:spPr bwMode="auto">
          <a:xfrm>
            <a:off x="9382148" y="4357694"/>
            <a:ext cx="1857376" cy="571504"/>
          </a:xfrm>
          <a:prstGeom prst="wedgeRoundRectCallout">
            <a:avLst>
              <a:gd name="adj1" fmla="val -68459"/>
              <a:gd name="adj2" fmla="val 109762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lIns="92304" tIns="92304" rIns="92304" bIns="92304"/>
          <a:lstStyle/>
          <a:p>
            <a:pPr algn="ctr"/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实体边右键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3481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标题 5"/>
          <p:cNvSpPr>
            <a:spLocks noGrp="1"/>
          </p:cNvSpPr>
          <p:nvPr>
            <p:ph type="title"/>
          </p:nvPr>
        </p:nvSpPr>
        <p:spPr>
          <a:xfrm>
            <a:off x="523836" y="0"/>
            <a:ext cx="9326033" cy="90297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b="0" dirty="0" smtClean="0">
                <a:latin typeface="方正大黑简体" pitchFamily="65" charset="-122"/>
                <a:ea typeface="方正大黑简体" pitchFamily="65" charset="-122"/>
              </a:rPr>
              <a:t>鼠标自定义操作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8" y="1916832"/>
            <a:ext cx="2088232" cy="307674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96" y="1227144"/>
            <a:ext cx="5400601" cy="508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1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1818218" y="3000376"/>
            <a:ext cx="8849783" cy="102489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lIns="117226" tIns="58613" rIns="117226" bIns="5861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b="1" dirty="0">
              <a:latin typeface="+mj-ea"/>
              <a:ea typeface="+mj-ea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gray">
          <a:xfrm>
            <a:off x="1905001" y="3086101"/>
            <a:ext cx="8659284" cy="849630"/>
          </a:xfrm>
          <a:prstGeom prst="roundRect">
            <a:avLst>
              <a:gd name="adj" fmla="val 16667"/>
            </a:avLst>
          </a:prstGeom>
          <a:solidFill>
            <a:srgbClr val="0099FF">
              <a:alpha val="49803"/>
            </a:srgbClr>
          </a:solidFill>
          <a:ln w="25400" algn="ctr">
            <a:solidFill>
              <a:schemeClr val="bg1"/>
            </a:solidFill>
            <a:round/>
            <a:headEnd/>
            <a:tailEnd/>
          </a:ln>
        </p:spPr>
        <p:txBody>
          <a:bodyPr wrap="none" lIns="117226" tIns="58613" rIns="117226" bIns="58613" anchor="ctr"/>
          <a:lstStyle/>
          <a:p>
            <a:pPr algn="ctr" eaLnBrk="0" hangingPunct="0">
              <a:defRPr/>
            </a:pPr>
            <a:endParaRPr lang="zh-CN" altLang="zh-CN" sz="31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2190752" y="3171826"/>
            <a:ext cx="8183033" cy="7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>
            <a:spAutoFit/>
          </a:bodyPr>
          <a:lstStyle/>
          <a:p>
            <a:pPr algn="ctr"/>
            <a:r>
              <a:rPr lang="zh-CN" altLang="en-US" sz="41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管理器介绍</a:t>
            </a:r>
          </a:p>
        </p:txBody>
      </p:sp>
    </p:spTree>
    <p:extLst>
      <p:ext uri="{BB962C8B-B14F-4D97-AF65-F5344CB8AC3E}">
        <p14:creationId xmlns:p14="http://schemas.microsoft.com/office/powerpoint/2010/main" val="33671470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00" y="1196752"/>
            <a:ext cx="3518934" cy="5491520"/>
          </a:xfrm>
          <a:prstGeom prst="rect">
            <a:avLst/>
          </a:prstGeom>
        </p:spPr>
      </p:pic>
      <p:sp>
        <p:nvSpPr>
          <p:cNvPr id="24579" name="标题 5"/>
          <p:cNvSpPr>
            <a:spLocks noGrp="1"/>
          </p:cNvSpPr>
          <p:nvPr>
            <p:ph type="title"/>
          </p:nvPr>
        </p:nvSpPr>
        <p:spPr>
          <a:xfrm>
            <a:off x="523836" y="0"/>
            <a:ext cx="9326033" cy="90297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latin typeface="方正大黑简体" pitchFamily="65" charset="-122"/>
                <a:ea typeface="方正大黑简体" pitchFamily="65" charset="-122"/>
              </a:rPr>
              <a:t>历史管理器</a:t>
            </a:r>
          </a:p>
        </p:txBody>
      </p:sp>
      <p:sp>
        <p:nvSpPr>
          <p:cNvPr id="24580" name="圆角矩形标注 30"/>
          <p:cNvSpPr>
            <a:spLocks noChangeArrowheads="1"/>
          </p:cNvSpPr>
          <p:nvPr/>
        </p:nvSpPr>
        <p:spPr bwMode="auto">
          <a:xfrm>
            <a:off x="2711624" y="4282802"/>
            <a:ext cx="1293109" cy="514350"/>
          </a:xfrm>
          <a:prstGeom prst="wedgeRoundRectCallout">
            <a:avLst>
              <a:gd name="adj1" fmla="val 104879"/>
              <a:gd name="adj2" fmla="val -14966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2304" tIns="92304" rIns="92304" bIns="92304"/>
          <a:lstStyle/>
          <a:p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历史特征</a:t>
            </a:r>
          </a:p>
        </p:txBody>
      </p:sp>
      <p:sp>
        <p:nvSpPr>
          <p:cNvPr id="24581" name="圆角矩形标注 31"/>
          <p:cNvSpPr>
            <a:spLocks noChangeArrowheads="1"/>
          </p:cNvSpPr>
          <p:nvPr/>
        </p:nvSpPr>
        <p:spPr bwMode="auto">
          <a:xfrm>
            <a:off x="2711624" y="2764920"/>
            <a:ext cx="1293109" cy="520064"/>
          </a:xfrm>
          <a:prstGeom prst="wedgeRoundRectCallout">
            <a:avLst>
              <a:gd name="adj1" fmla="val 104834"/>
              <a:gd name="adj2" fmla="val -18799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2304" tIns="92304" rIns="92304" bIns="92304"/>
          <a:lstStyle/>
          <a:p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实体管理</a:t>
            </a:r>
          </a:p>
        </p:txBody>
      </p:sp>
      <p:sp>
        <p:nvSpPr>
          <p:cNvPr id="24582" name="圆角矩形标注 30"/>
          <p:cNvSpPr>
            <a:spLocks noChangeArrowheads="1"/>
          </p:cNvSpPr>
          <p:nvPr/>
        </p:nvSpPr>
        <p:spPr bwMode="auto">
          <a:xfrm>
            <a:off x="2711624" y="5229226"/>
            <a:ext cx="1293109" cy="514350"/>
          </a:xfrm>
          <a:prstGeom prst="wedgeRoundRectCallout">
            <a:avLst>
              <a:gd name="adj1" fmla="val 121858"/>
              <a:gd name="adj2" fmla="val -14712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2304" tIns="92304" rIns="92304" bIns="92304"/>
          <a:lstStyle/>
          <a:p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停止光标</a:t>
            </a:r>
          </a:p>
        </p:txBody>
      </p:sp>
      <p:sp>
        <p:nvSpPr>
          <p:cNvPr id="10" name="圆角矩形标注 31"/>
          <p:cNvSpPr>
            <a:spLocks noChangeArrowheads="1"/>
          </p:cNvSpPr>
          <p:nvPr/>
        </p:nvSpPr>
        <p:spPr bwMode="auto">
          <a:xfrm>
            <a:off x="2711624" y="1844824"/>
            <a:ext cx="1293109" cy="520064"/>
          </a:xfrm>
          <a:prstGeom prst="wedgeRoundRectCallout">
            <a:avLst>
              <a:gd name="adj1" fmla="val 74528"/>
              <a:gd name="adj2" fmla="val -9505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2304" tIns="92304" rIns="92304" bIns="92304"/>
          <a:lstStyle/>
          <a:p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历史管理</a:t>
            </a:r>
            <a:endParaRPr lang="zh-CN" altLang="en-US" sz="2000" dirty="0">
              <a:latin typeface="方正大黑简体" pitchFamily="65" charset="-122"/>
              <a:ea typeface="方正大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731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839" y="1196752"/>
            <a:ext cx="3558369" cy="5568747"/>
          </a:xfrm>
          <a:prstGeom prst="rect">
            <a:avLst/>
          </a:prstGeom>
        </p:spPr>
      </p:pic>
      <p:sp>
        <p:nvSpPr>
          <p:cNvPr id="25603" name="标题 6"/>
          <p:cNvSpPr>
            <a:spLocks noGrp="1"/>
          </p:cNvSpPr>
          <p:nvPr>
            <p:ph type="title"/>
          </p:nvPr>
        </p:nvSpPr>
        <p:spPr>
          <a:xfrm>
            <a:off x="595274" y="0"/>
            <a:ext cx="9326033" cy="90297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latin typeface="方正大黑简体" pitchFamily="65" charset="-122"/>
                <a:ea typeface="方正大黑简体" pitchFamily="65" charset="-122"/>
              </a:rPr>
              <a:t>装配管理器</a:t>
            </a:r>
          </a:p>
        </p:txBody>
      </p:sp>
      <p:sp>
        <p:nvSpPr>
          <p:cNvPr id="13" name="圆角矩形标注 12"/>
          <p:cNvSpPr/>
          <p:nvPr/>
        </p:nvSpPr>
        <p:spPr bwMode="auto">
          <a:xfrm>
            <a:off x="3011901" y="3284984"/>
            <a:ext cx="1300171" cy="474344"/>
          </a:xfrm>
          <a:prstGeom prst="wedgeRoundRectCallout">
            <a:avLst>
              <a:gd name="adj1" fmla="val 103957"/>
              <a:gd name="adj2" fmla="val -323559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父组件</a:t>
            </a:r>
          </a:p>
        </p:txBody>
      </p:sp>
      <p:sp>
        <p:nvSpPr>
          <p:cNvPr id="14" name="圆角矩形标注 13"/>
          <p:cNvSpPr/>
          <p:nvPr/>
        </p:nvSpPr>
        <p:spPr bwMode="auto">
          <a:xfrm>
            <a:off x="3011902" y="4589282"/>
            <a:ext cx="1300171" cy="487680"/>
          </a:xfrm>
          <a:prstGeom prst="wedgeRoundRectCallout">
            <a:avLst>
              <a:gd name="adj1" fmla="val 100819"/>
              <a:gd name="adj2" fmla="val -194641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子组件</a:t>
            </a:r>
          </a:p>
        </p:txBody>
      </p:sp>
      <p:sp>
        <p:nvSpPr>
          <p:cNvPr id="11" name="圆角矩形标注 10"/>
          <p:cNvSpPr/>
          <p:nvPr/>
        </p:nvSpPr>
        <p:spPr bwMode="auto">
          <a:xfrm>
            <a:off x="2981936" y="6093296"/>
            <a:ext cx="1300171" cy="571512"/>
          </a:xfrm>
          <a:prstGeom prst="wedgeRoundRectCallout">
            <a:avLst>
              <a:gd name="adj1" fmla="val 97702"/>
              <a:gd name="adj2" fmla="val -153185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装配约束</a:t>
            </a:r>
          </a:p>
        </p:txBody>
      </p:sp>
      <p:sp>
        <p:nvSpPr>
          <p:cNvPr id="15" name="圆角矩形标注 14"/>
          <p:cNvSpPr/>
          <p:nvPr/>
        </p:nvSpPr>
        <p:spPr bwMode="auto">
          <a:xfrm>
            <a:off x="2981935" y="1613627"/>
            <a:ext cx="1300171" cy="474344"/>
          </a:xfrm>
          <a:prstGeom prst="wedgeRoundRectCallout">
            <a:avLst>
              <a:gd name="adj1" fmla="val 58746"/>
              <a:gd name="adj2" fmla="val 95030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装配管理</a:t>
            </a:r>
            <a:endParaRPr lang="zh-CN" altLang="en-US" sz="2000" dirty="0">
              <a:latin typeface="方正大黑简体" pitchFamily="65" charset="-122"/>
              <a:ea typeface="方正大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389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标题 9"/>
          <p:cNvSpPr>
            <a:spLocks noGrp="1"/>
          </p:cNvSpPr>
          <p:nvPr>
            <p:ph type="title"/>
          </p:nvPr>
        </p:nvSpPr>
        <p:spPr>
          <a:xfrm>
            <a:off x="523836" y="0"/>
            <a:ext cx="9326033" cy="90297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latin typeface="方正大黑简体" pitchFamily="65" charset="-122"/>
                <a:ea typeface="方正大黑简体" pitchFamily="65" charset="-122"/>
              </a:rPr>
              <a:t>视图管理器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1196752"/>
            <a:ext cx="3621159" cy="5661248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7968208" y="1266659"/>
            <a:ext cx="2215671" cy="1202314"/>
            <a:chOff x="7968208" y="1266659"/>
            <a:chExt cx="2215671" cy="120231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68208" y="1668870"/>
              <a:ext cx="2215671" cy="80010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968208" y="1266659"/>
              <a:ext cx="18722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方正大黑简体" pitchFamily="65" charset="-122"/>
                  <a:ea typeface="方正大黑简体" pitchFamily="65" charset="-122"/>
                </a:rPr>
                <a:t>自定义视图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968208" y="2836967"/>
            <a:ext cx="2215671" cy="1112290"/>
            <a:chOff x="7968208" y="2915086"/>
            <a:chExt cx="2215671" cy="111229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68208" y="3315196"/>
              <a:ext cx="2215671" cy="71218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968208" y="2915086"/>
              <a:ext cx="18722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latin typeface="方正大黑简体" pitchFamily="65" charset="-122"/>
                  <a:ea typeface="方正大黑简体" pitchFamily="65" charset="-122"/>
                </a:rPr>
                <a:t>剖面视图</a:t>
              </a:r>
              <a:endParaRPr lang="zh-CN" altLang="en-US" sz="2000" dirty="0">
                <a:latin typeface="方正大黑简体" pitchFamily="65" charset="-122"/>
                <a:ea typeface="方正大黑简体" pitchFamily="65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968207" y="4330430"/>
            <a:ext cx="2215671" cy="2055883"/>
            <a:chOff x="7968208" y="4130375"/>
            <a:chExt cx="2215671" cy="2055883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68208" y="4509119"/>
              <a:ext cx="2215671" cy="167713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968208" y="4130375"/>
              <a:ext cx="18722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方正大黑简体" pitchFamily="65" charset="-122"/>
                  <a:ea typeface="方正大黑简体" pitchFamily="65" charset="-122"/>
                </a:rPr>
                <a:t>PMI</a:t>
              </a:r>
              <a:endParaRPr lang="zh-CN" altLang="en-US" sz="2000" dirty="0">
                <a:latin typeface="方正大黑简体" pitchFamily="65" charset="-122"/>
                <a:ea typeface="方正大黑简体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172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1196752"/>
            <a:ext cx="3381847" cy="5287113"/>
          </a:xfrm>
          <a:prstGeom prst="rect">
            <a:avLst/>
          </a:prstGeom>
        </p:spPr>
      </p:pic>
      <p:sp>
        <p:nvSpPr>
          <p:cNvPr id="27651" name="标题 5"/>
          <p:cNvSpPr>
            <a:spLocks noGrp="1"/>
          </p:cNvSpPr>
          <p:nvPr>
            <p:ph type="title"/>
          </p:nvPr>
        </p:nvSpPr>
        <p:spPr>
          <a:xfrm>
            <a:off x="595274" y="0"/>
            <a:ext cx="9326033" cy="90297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latin typeface="方正大黑简体" pitchFamily="65" charset="-122"/>
                <a:ea typeface="方正大黑简体" pitchFamily="65" charset="-122"/>
              </a:rPr>
              <a:t>视觉管理器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40016" y="2996952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可对光源、阴影、基准面、三重轴等进行设置</a:t>
            </a:r>
            <a:endParaRPr lang="zh-CN" altLang="en-US" sz="2000" dirty="0">
              <a:latin typeface="方正大黑简体" pitchFamily="65" charset="-122"/>
              <a:ea typeface="方正大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412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标题 5"/>
          <p:cNvSpPr>
            <a:spLocks noGrp="1"/>
          </p:cNvSpPr>
          <p:nvPr>
            <p:ph type="title"/>
          </p:nvPr>
        </p:nvSpPr>
        <p:spPr>
          <a:xfrm>
            <a:off x="595274" y="0"/>
            <a:ext cx="9326033" cy="90297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latin typeface="方正大黑简体" pitchFamily="65" charset="-122"/>
                <a:ea typeface="方正大黑简体" pitchFamily="65" charset="-122"/>
              </a:rPr>
              <a:t>角色管理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1196752"/>
            <a:ext cx="3546556" cy="554461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525" y="1504951"/>
            <a:ext cx="3924602" cy="104236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179" y="3857239"/>
            <a:ext cx="5459184" cy="111868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525" y="2670646"/>
            <a:ext cx="4665696" cy="109181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468" y="5118919"/>
            <a:ext cx="7166011" cy="107561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23792" y="1844824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初级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55388" y="3031888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中级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73099" y="4231916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高级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23792" y="547206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专家</a:t>
            </a:r>
          </a:p>
        </p:txBody>
      </p:sp>
    </p:spTree>
    <p:extLst>
      <p:ext uri="{BB962C8B-B14F-4D97-AF65-F5344CB8AC3E}">
        <p14:creationId xmlns:p14="http://schemas.microsoft.com/office/powerpoint/2010/main" val="28342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AutoShape 22"/>
          <p:cNvSpPr>
            <a:spLocks noChangeArrowheads="1"/>
          </p:cNvSpPr>
          <p:nvPr/>
        </p:nvSpPr>
        <p:spPr bwMode="gray">
          <a:xfrm>
            <a:off x="3110847" y="1484784"/>
            <a:ext cx="5505434" cy="35000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lIns="117226" tIns="58613" rIns="117226" bIns="58613" anchor="ctr"/>
          <a:lstStyle/>
          <a:p>
            <a:pPr>
              <a:defRPr/>
            </a:pP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软件界面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4346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57232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zh-CN" altLang="en-US" sz="4000" dirty="0" smtClean="0">
                <a:latin typeface="方正大黑简体" pitchFamily="65" charset="-122"/>
                <a:ea typeface="方正大黑简体" pitchFamily="65" charset="-122"/>
              </a:rPr>
              <a:t>课程提纲</a:t>
            </a:r>
            <a:endParaRPr lang="zh-CN" altLang="en-US" sz="4000" b="0" dirty="0" smtClean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1" name="AutoShape 22"/>
          <p:cNvSpPr>
            <a:spLocks noChangeArrowheads="1"/>
          </p:cNvSpPr>
          <p:nvPr/>
        </p:nvSpPr>
        <p:spPr bwMode="gray">
          <a:xfrm>
            <a:off x="3110847" y="1988840"/>
            <a:ext cx="5505434" cy="35000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lIns="117226" tIns="58613" rIns="117226" bIns="58613" anchor="ctr"/>
          <a:lstStyle/>
          <a:p>
            <a:pPr>
              <a:defRPr/>
            </a:pP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文件存取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2" name="AutoShape 22"/>
          <p:cNvSpPr>
            <a:spLocks noChangeArrowheads="1"/>
          </p:cNvSpPr>
          <p:nvPr/>
        </p:nvSpPr>
        <p:spPr bwMode="gray">
          <a:xfrm>
            <a:off x="3110847" y="2492896"/>
            <a:ext cx="5505434" cy="35000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lIns="117226" tIns="58613" rIns="117226" bIns="58613" anchor="ctr"/>
          <a:lstStyle/>
          <a:p>
            <a:pPr>
              <a:defRPr/>
            </a:pP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鼠标的操作及修改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3" name="AutoShape 22"/>
          <p:cNvSpPr>
            <a:spLocks noChangeArrowheads="1"/>
          </p:cNvSpPr>
          <p:nvPr/>
        </p:nvSpPr>
        <p:spPr bwMode="gray">
          <a:xfrm>
            <a:off x="3110847" y="2996952"/>
            <a:ext cx="5505434" cy="35000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lIns="117226" tIns="58613" rIns="117226" bIns="58613" anchor="ctr"/>
          <a:lstStyle/>
          <a:p>
            <a:pPr>
              <a:defRPr/>
            </a:pP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管理器介绍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4" name="AutoShape 22"/>
          <p:cNvSpPr>
            <a:spLocks noChangeArrowheads="1"/>
          </p:cNvSpPr>
          <p:nvPr/>
        </p:nvSpPr>
        <p:spPr bwMode="gray">
          <a:xfrm>
            <a:off x="3110847" y="3501008"/>
            <a:ext cx="5505434" cy="35000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lIns="117226" tIns="58613" rIns="117226" bIns="58613" anchor="ctr"/>
          <a:lstStyle/>
          <a:p>
            <a:pPr>
              <a:defRPr/>
            </a:pP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显示精度的调整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5" name="AutoShape 22"/>
          <p:cNvSpPr>
            <a:spLocks noChangeArrowheads="1"/>
          </p:cNvSpPr>
          <p:nvPr/>
        </p:nvSpPr>
        <p:spPr bwMode="gray">
          <a:xfrm>
            <a:off x="3110847" y="4005064"/>
            <a:ext cx="5505434" cy="35000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lIns="117226" tIns="58613" rIns="117226" bIns="58613" anchor="ctr"/>
          <a:lstStyle/>
          <a:p>
            <a:pPr>
              <a:defRPr/>
            </a:pP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绘图背景的修改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6" name="AutoShape 22"/>
          <p:cNvSpPr>
            <a:spLocks noChangeArrowheads="1"/>
          </p:cNvSpPr>
          <p:nvPr/>
        </p:nvSpPr>
        <p:spPr bwMode="gray">
          <a:xfrm>
            <a:off x="3110847" y="4509120"/>
            <a:ext cx="5505434" cy="35000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lIns="117226" tIns="58613" rIns="117226" bIns="58613" anchor="ctr"/>
          <a:lstStyle/>
          <a:p>
            <a:pPr>
              <a:defRPr/>
            </a:pPr>
            <a:r>
              <a:rPr lang="en-US" altLang="zh-CN" sz="2400" dirty="0" smtClean="0">
                <a:latin typeface="方正大黑简体" pitchFamily="65" charset="-122"/>
                <a:ea typeface="方正大黑简体" pitchFamily="65" charset="-122"/>
              </a:rPr>
              <a:t>Ribbon</a:t>
            </a: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栏的显示与修改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7" name="AutoShape 22"/>
          <p:cNvSpPr>
            <a:spLocks noChangeArrowheads="1"/>
          </p:cNvSpPr>
          <p:nvPr/>
        </p:nvSpPr>
        <p:spPr bwMode="gray">
          <a:xfrm>
            <a:off x="3110847" y="5013176"/>
            <a:ext cx="5505434" cy="35000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lIns="117226" tIns="58613" rIns="117226" bIns="58613" anchor="ctr"/>
          <a:lstStyle/>
          <a:p>
            <a:pPr>
              <a:defRPr/>
            </a:pP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零件的多种显示模式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8" name="AutoShape 22"/>
          <p:cNvSpPr>
            <a:spLocks noChangeArrowheads="1"/>
          </p:cNvSpPr>
          <p:nvPr/>
        </p:nvSpPr>
        <p:spPr bwMode="gray">
          <a:xfrm>
            <a:off x="3110847" y="5515578"/>
            <a:ext cx="5505434" cy="35000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lIns="117226" tIns="58613" rIns="117226" bIns="58613" anchor="ctr"/>
          <a:lstStyle/>
          <a:p>
            <a:pPr>
              <a:defRPr/>
            </a:pP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零件颜色的修改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9" name="AutoShape 22"/>
          <p:cNvSpPr>
            <a:spLocks noChangeArrowheads="1"/>
          </p:cNvSpPr>
          <p:nvPr/>
        </p:nvSpPr>
        <p:spPr bwMode="gray">
          <a:xfrm>
            <a:off x="3110847" y="6017980"/>
            <a:ext cx="5505434" cy="35000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lIns="117226" tIns="58613" rIns="117226" bIns="58613" anchor="ctr"/>
          <a:lstStyle/>
          <a:p>
            <a:pPr>
              <a:defRPr/>
            </a:pP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选择图素的方式与技巧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1818218" y="3000376"/>
            <a:ext cx="8849783" cy="102489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lIns="117226" tIns="58613" rIns="117226" bIns="5861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b="1" dirty="0">
              <a:latin typeface="+mj-ea"/>
              <a:ea typeface="+mj-ea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gray">
          <a:xfrm>
            <a:off x="1905001" y="3086101"/>
            <a:ext cx="8659284" cy="849630"/>
          </a:xfrm>
          <a:prstGeom prst="roundRect">
            <a:avLst>
              <a:gd name="adj" fmla="val 16667"/>
            </a:avLst>
          </a:prstGeom>
          <a:solidFill>
            <a:srgbClr val="0099FF">
              <a:alpha val="49803"/>
            </a:srgbClr>
          </a:solidFill>
          <a:ln w="25400" algn="ctr">
            <a:solidFill>
              <a:schemeClr val="bg1"/>
            </a:solidFill>
            <a:round/>
            <a:headEnd/>
            <a:tailEnd/>
          </a:ln>
        </p:spPr>
        <p:txBody>
          <a:bodyPr wrap="none" lIns="117226" tIns="58613" rIns="117226" bIns="58613" anchor="ctr"/>
          <a:lstStyle/>
          <a:p>
            <a:pPr algn="ctr" eaLnBrk="0" hangingPunct="0">
              <a:defRPr/>
            </a:pPr>
            <a:endParaRPr lang="zh-CN" altLang="zh-CN" sz="31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2190752" y="3171826"/>
            <a:ext cx="8183033" cy="7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>
            <a:spAutoFit/>
          </a:bodyPr>
          <a:lstStyle/>
          <a:p>
            <a:pPr algn="ctr"/>
            <a:r>
              <a:rPr lang="zh-CN" altLang="en-US" sz="41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显示精度的调整</a:t>
            </a:r>
          </a:p>
        </p:txBody>
      </p:sp>
    </p:spTree>
    <p:extLst>
      <p:ext uri="{BB962C8B-B14F-4D97-AF65-F5344CB8AC3E}">
        <p14:creationId xmlns:p14="http://schemas.microsoft.com/office/powerpoint/2010/main" val="413340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标题 5"/>
          <p:cNvSpPr>
            <a:spLocks noGrp="1"/>
          </p:cNvSpPr>
          <p:nvPr>
            <p:ph type="title"/>
          </p:nvPr>
        </p:nvSpPr>
        <p:spPr>
          <a:xfrm>
            <a:off x="595274" y="0"/>
            <a:ext cx="9326033" cy="90297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latin typeface="方正大黑简体" pitchFamily="65" charset="-122"/>
                <a:ea typeface="方正大黑简体" pitchFamily="65" charset="-122"/>
              </a:rPr>
              <a:t>显示精度的调整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76" y="1556175"/>
            <a:ext cx="2229161" cy="461074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16" y="1556175"/>
            <a:ext cx="3181794" cy="24863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06776" y="4706800"/>
            <a:ext cx="29456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编辑</a:t>
            </a:r>
            <a:r>
              <a:rPr lang="en-US" altLang="zh-CN" sz="2000" dirty="0" smtClean="0">
                <a:latin typeface="方正大黑简体" pitchFamily="65" charset="-122"/>
                <a:ea typeface="方正大黑简体" pitchFamily="65" charset="-122"/>
              </a:rPr>
              <a:t>-</a:t>
            </a:r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参数设置，对精度的合理设置，可以</a:t>
            </a:r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控制外部图档导入时，缝合的容差</a:t>
            </a:r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性。</a:t>
            </a:r>
            <a:endParaRPr lang="zh-CN" altLang="en-US" sz="2000" dirty="0">
              <a:latin typeface="方正大黑简体" pitchFamily="65" charset="-122"/>
              <a:ea typeface="方正大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750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1818218" y="3000376"/>
            <a:ext cx="8849783" cy="102489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lIns="117226" tIns="58613" rIns="117226" bIns="5861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b="1" dirty="0">
              <a:latin typeface="+mj-ea"/>
              <a:ea typeface="+mj-ea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gray">
          <a:xfrm>
            <a:off x="1905001" y="3086101"/>
            <a:ext cx="8659284" cy="849630"/>
          </a:xfrm>
          <a:prstGeom prst="roundRect">
            <a:avLst>
              <a:gd name="adj" fmla="val 16667"/>
            </a:avLst>
          </a:prstGeom>
          <a:solidFill>
            <a:srgbClr val="0099FF">
              <a:alpha val="49803"/>
            </a:srgbClr>
          </a:solidFill>
          <a:ln w="25400" algn="ctr">
            <a:solidFill>
              <a:schemeClr val="bg1"/>
            </a:solidFill>
            <a:round/>
            <a:headEnd/>
            <a:tailEnd/>
          </a:ln>
        </p:spPr>
        <p:txBody>
          <a:bodyPr wrap="none" lIns="117226" tIns="58613" rIns="117226" bIns="58613" anchor="ctr"/>
          <a:lstStyle/>
          <a:p>
            <a:pPr algn="ctr" eaLnBrk="0" hangingPunct="0">
              <a:defRPr/>
            </a:pPr>
            <a:endParaRPr lang="zh-CN" altLang="zh-CN" sz="31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2190752" y="3171826"/>
            <a:ext cx="8183033" cy="7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>
            <a:spAutoFit/>
          </a:bodyPr>
          <a:lstStyle/>
          <a:p>
            <a:pPr algn="ctr"/>
            <a:r>
              <a:rPr lang="zh-CN" altLang="en-US" sz="41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绘图背景的修改</a:t>
            </a:r>
          </a:p>
        </p:txBody>
      </p:sp>
    </p:spTree>
    <p:extLst>
      <p:ext uri="{BB962C8B-B14F-4D97-AF65-F5344CB8AC3E}">
        <p14:creationId xmlns:p14="http://schemas.microsoft.com/office/powerpoint/2010/main" val="14637047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标题 5"/>
          <p:cNvSpPr>
            <a:spLocks noGrp="1"/>
          </p:cNvSpPr>
          <p:nvPr>
            <p:ph type="title"/>
          </p:nvPr>
        </p:nvSpPr>
        <p:spPr>
          <a:xfrm>
            <a:off x="595274" y="0"/>
            <a:ext cx="9326033" cy="902970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latin typeface="方正大黑简体" pitchFamily="65" charset="-122"/>
                <a:ea typeface="方正大黑简体" pitchFamily="65" charset="-122"/>
              </a:rPr>
              <a:t>绘图</a:t>
            </a:r>
            <a:r>
              <a:rPr lang="zh-CN" altLang="en-US" dirty="0">
                <a:latin typeface="方正大黑简体" pitchFamily="65" charset="-122"/>
                <a:ea typeface="方正大黑简体" pitchFamily="65" charset="-122"/>
              </a:rPr>
              <a:t>背景的修改</a:t>
            </a:r>
            <a:endParaRPr lang="zh-CN" altLang="en-US" dirty="0" smtClean="0"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4" y="1844824"/>
            <a:ext cx="1600423" cy="378195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96" y="1244840"/>
            <a:ext cx="5616624" cy="504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62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1818218" y="3000376"/>
            <a:ext cx="8849783" cy="102489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lIns="117226" tIns="58613" rIns="117226" bIns="5861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b="1" dirty="0">
              <a:latin typeface="+mj-ea"/>
              <a:ea typeface="+mj-ea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gray">
          <a:xfrm>
            <a:off x="1905001" y="3086101"/>
            <a:ext cx="8659284" cy="849630"/>
          </a:xfrm>
          <a:prstGeom prst="roundRect">
            <a:avLst>
              <a:gd name="adj" fmla="val 16667"/>
            </a:avLst>
          </a:prstGeom>
          <a:solidFill>
            <a:srgbClr val="0099FF">
              <a:alpha val="49803"/>
            </a:srgbClr>
          </a:solidFill>
          <a:ln w="25400" algn="ctr">
            <a:solidFill>
              <a:schemeClr val="bg1"/>
            </a:solidFill>
            <a:round/>
            <a:headEnd/>
            <a:tailEnd/>
          </a:ln>
        </p:spPr>
        <p:txBody>
          <a:bodyPr wrap="none" lIns="117226" tIns="58613" rIns="117226" bIns="58613" anchor="ctr"/>
          <a:lstStyle/>
          <a:p>
            <a:pPr algn="ctr" eaLnBrk="0" hangingPunct="0">
              <a:defRPr/>
            </a:pPr>
            <a:endParaRPr lang="zh-CN" altLang="zh-CN" sz="31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2190752" y="3171826"/>
            <a:ext cx="8183033" cy="7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>
            <a:spAutoFit/>
          </a:bodyPr>
          <a:lstStyle/>
          <a:p>
            <a:pPr algn="ctr"/>
            <a:r>
              <a:rPr lang="en-US" altLang="zh-CN" sz="41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Ribbon</a:t>
            </a:r>
            <a:r>
              <a:rPr lang="zh-CN" altLang="en-US" sz="41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栏的显示与修改</a:t>
            </a:r>
          </a:p>
        </p:txBody>
      </p:sp>
    </p:spTree>
    <p:extLst>
      <p:ext uri="{BB962C8B-B14F-4D97-AF65-F5344CB8AC3E}">
        <p14:creationId xmlns:p14="http://schemas.microsoft.com/office/powerpoint/2010/main" val="29935590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标题 5"/>
          <p:cNvSpPr>
            <a:spLocks noGrp="1"/>
          </p:cNvSpPr>
          <p:nvPr>
            <p:ph type="title"/>
          </p:nvPr>
        </p:nvSpPr>
        <p:spPr>
          <a:xfrm>
            <a:off x="595274" y="0"/>
            <a:ext cx="9326033" cy="902970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方正大黑简体" pitchFamily="65" charset="-122"/>
                <a:ea typeface="方正大黑简体" pitchFamily="65" charset="-122"/>
              </a:rPr>
              <a:t>Ribbon</a:t>
            </a:r>
            <a:r>
              <a:rPr lang="zh-CN" altLang="en-US" dirty="0">
                <a:latin typeface="方正大黑简体" pitchFamily="65" charset="-122"/>
                <a:ea typeface="方正大黑简体" pitchFamily="65" charset="-122"/>
              </a:rPr>
              <a:t>栏的显示与修改</a:t>
            </a:r>
            <a:endParaRPr lang="zh-CN" altLang="en-US" dirty="0" smtClean="0"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2276601"/>
            <a:ext cx="2676899" cy="141942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864" y="2276601"/>
            <a:ext cx="2353004" cy="424874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08" y="2276601"/>
            <a:ext cx="2381583" cy="18576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14643" y="1628800"/>
            <a:ext cx="222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方正大黑简体" pitchFamily="65" charset="-122"/>
                <a:ea typeface="方正大黑简体" pitchFamily="65" charset="-122"/>
              </a:rPr>
              <a:t>Ribbon</a:t>
            </a:r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栏外观设置</a:t>
            </a:r>
            <a:endParaRPr lang="zh-CN" altLang="en-US" sz="20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48822" y="1628800"/>
            <a:ext cx="259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方正大黑简体" pitchFamily="65" charset="-122"/>
                <a:ea typeface="方正大黑简体" pitchFamily="65" charset="-122"/>
              </a:rPr>
              <a:t>Ribbon</a:t>
            </a:r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栏选项卡设置</a:t>
            </a:r>
            <a:endParaRPr lang="zh-CN" altLang="en-US" sz="20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88498" y="1628800"/>
            <a:ext cx="2341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方正大黑简体" pitchFamily="65" charset="-122"/>
                <a:ea typeface="方正大黑简体" pitchFamily="65" charset="-122"/>
              </a:rPr>
              <a:t>Ribbon</a:t>
            </a:r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栏面板设置</a:t>
            </a:r>
            <a:endParaRPr lang="zh-CN" altLang="en-US" sz="2000" dirty="0">
              <a:latin typeface="方正大黑简体" pitchFamily="65" charset="-122"/>
              <a:ea typeface="方正大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096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1818218" y="3000376"/>
            <a:ext cx="8849783" cy="102489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lIns="117226" tIns="58613" rIns="117226" bIns="5861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b="1" dirty="0">
              <a:latin typeface="+mj-ea"/>
              <a:ea typeface="+mj-ea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gray">
          <a:xfrm>
            <a:off x="1905001" y="3086101"/>
            <a:ext cx="8659284" cy="849630"/>
          </a:xfrm>
          <a:prstGeom prst="roundRect">
            <a:avLst>
              <a:gd name="adj" fmla="val 16667"/>
            </a:avLst>
          </a:prstGeom>
          <a:solidFill>
            <a:srgbClr val="0099FF">
              <a:alpha val="49803"/>
            </a:srgbClr>
          </a:solidFill>
          <a:ln w="25400" algn="ctr">
            <a:solidFill>
              <a:schemeClr val="bg1"/>
            </a:solidFill>
            <a:round/>
            <a:headEnd/>
            <a:tailEnd/>
          </a:ln>
        </p:spPr>
        <p:txBody>
          <a:bodyPr wrap="none" lIns="117226" tIns="58613" rIns="117226" bIns="58613" anchor="ctr"/>
          <a:lstStyle/>
          <a:p>
            <a:pPr algn="ctr" eaLnBrk="0" hangingPunct="0">
              <a:defRPr/>
            </a:pPr>
            <a:endParaRPr lang="zh-CN" altLang="zh-CN" sz="31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2190752" y="3171826"/>
            <a:ext cx="8183033" cy="7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>
            <a:spAutoFit/>
          </a:bodyPr>
          <a:lstStyle/>
          <a:p>
            <a:pPr algn="ctr"/>
            <a:r>
              <a:rPr lang="zh-CN" altLang="en-US" sz="41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零件的多种显示模式</a:t>
            </a:r>
          </a:p>
        </p:txBody>
      </p:sp>
    </p:spTree>
    <p:extLst>
      <p:ext uri="{BB962C8B-B14F-4D97-AF65-F5344CB8AC3E}">
        <p14:creationId xmlns:p14="http://schemas.microsoft.com/office/powerpoint/2010/main" val="16144776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标题 5"/>
          <p:cNvSpPr>
            <a:spLocks noGrp="1"/>
          </p:cNvSpPr>
          <p:nvPr>
            <p:ph type="title"/>
          </p:nvPr>
        </p:nvSpPr>
        <p:spPr>
          <a:xfrm>
            <a:off x="595274" y="0"/>
            <a:ext cx="9326033" cy="902970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latin typeface="方正大黑简体" pitchFamily="65" charset="-122"/>
                <a:ea typeface="方正大黑简体" pitchFamily="65" charset="-122"/>
              </a:rPr>
              <a:t>零件</a:t>
            </a:r>
            <a:r>
              <a:rPr lang="zh-CN" altLang="en-US" dirty="0">
                <a:latin typeface="方正大黑简体" pitchFamily="65" charset="-122"/>
                <a:ea typeface="方正大黑简体" pitchFamily="65" charset="-122"/>
              </a:rPr>
              <a:t>的多种显示模式</a:t>
            </a:r>
            <a:endParaRPr lang="zh-CN" altLang="en-US" dirty="0" smtClean="0"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930" y="1813044"/>
            <a:ext cx="2591233" cy="192601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945" y="1827854"/>
            <a:ext cx="2711685" cy="191120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280" y="1827854"/>
            <a:ext cx="2736304" cy="191120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931" y="4627329"/>
            <a:ext cx="2591233" cy="185409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945" y="4627329"/>
            <a:ext cx="2711685" cy="185409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280" y="4654713"/>
            <a:ext cx="2736304" cy="18267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48314" y="1427745"/>
            <a:ext cx="738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线框</a:t>
            </a:r>
            <a:endParaRPr lang="zh-CN" altLang="en-US" sz="20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614959" y="1394906"/>
            <a:ext cx="738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着色</a:t>
            </a:r>
            <a:endParaRPr lang="zh-CN" altLang="en-US" sz="20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4243" y="1427804"/>
            <a:ext cx="1260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显示模式</a:t>
            </a:r>
            <a:endParaRPr lang="zh-CN" altLang="en-US" sz="20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55073" y="4227219"/>
            <a:ext cx="738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消隐</a:t>
            </a:r>
            <a:endParaRPr lang="zh-CN" altLang="en-US" sz="20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48313" y="4227219"/>
            <a:ext cx="738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分析</a:t>
            </a:r>
            <a:endParaRPr lang="zh-CN" altLang="en-US" sz="20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614958" y="4227219"/>
            <a:ext cx="738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组合</a:t>
            </a:r>
            <a:endParaRPr lang="zh-CN" altLang="en-US" sz="2000" dirty="0">
              <a:latin typeface="方正大黑简体" pitchFamily="65" charset="-122"/>
              <a:ea typeface="方正大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974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1818218" y="3000376"/>
            <a:ext cx="8849783" cy="102489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lIns="117226" tIns="58613" rIns="117226" bIns="5861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b="1" dirty="0">
              <a:latin typeface="+mj-ea"/>
              <a:ea typeface="+mj-ea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gray">
          <a:xfrm>
            <a:off x="1905001" y="3086101"/>
            <a:ext cx="8659284" cy="849630"/>
          </a:xfrm>
          <a:prstGeom prst="roundRect">
            <a:avLst>
              <a:gd name="adj" fmla="val 16667"/>
            </a:avLst>
          </a:prstGeom>
          <a:solidFill>
            <a:srgbClr val="0099FF">
              <a:alpha val="49803"/>
            </a:srgbClr>
          </a:solidFill>
          <a:ln w="25400" algn="ctr">
            <a:solidFill>
              <a:schemeClr val="bg1"/>
            </a:solidFill>
            <a:round/>
            <a:headEnd/>
            <a:tailEnd/>
          </a:ln>
        </p:spPr>
        <p:txBody>
          <a:bodyPr wrap="none" lIns="117226" tIns="58613" rIns="117226" bIns="58613" anchor="ctr"/>
          <a:lstStyle/>
          <a:p>
            <a:pPr algn="ctr" eaLnBrk="0" hangingPunct="0">
              <a:defRPr/>
            </a:pPr>
            <a:endParaRPr lang="zh-CN" altLang="zh-CN" sz="31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2190752" y="3171826"/>
            <a:ext cx="8183033" cy="7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>
            <a:spAutoFit/>
          </a:bodyPr>
          <a:lstStyle/>
          <a:p>
            <a:pPr algn="ctr"/>
            <a:r>
              <a:rPr lang="zh-CN" altLang="en-US" sz="41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零件颜色的修改</a:t>
            </a:r>
          </a:p>
        </p:txBody>
      </p:sp>
    </p:spTree>
    <p:extLst>
      <p:ext uri="{BB962C8B-B14F-4D97-AF65-F5344CB8AC3E}">
        <p14:creationId xmlns:p14="http://schemas.microsoft.com/office/powerpoint/2010/main" val="29046046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标题 5"/>
          <p:cNvSpPr>
            <a:spLocks noGrp="1"/>
          </p:cNvSpPr>
          <p:nvPr>
            <p:ph type="title"/>
          </p:nvPr>
        </p:nvSpPr>
        <p:spPr>
          <a:xfrm>
            <a:off x="595274" y="0"/>
            <a:ext cx="9326033" cy="902970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latin typeface="方正大黑简体" pitchFamily="65" charset="-122"/>
                <a:ea typeface="方正大黑简体" pitchFamily="65" charset="-122"/>
              </a:rPr>
              <a:t>零件</a:t>
            </a:r>
            <a:r>
              <a:rPr lang="zh-CN" altLang="en-US" dirty="0">
                <a:latin typeface="方正大黑简体" pitchFamily="65" charset="-122"/>
                <a:ea typeface="方正大黑简体" pitchFamily="65" charset="-122"/>
              </a:rPr>
              <a:t>颜色的修改</a:t>
            </a:r>
            <a:endParaRPr lang="zh-CN" altLang="en-US" dirty="0" smtClean="0"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2376233"/>
            <a:ext cx="3960440" cy="273680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072" y="2376233"/>
            <a:ext cx="4032448" cy="27368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96917" y="1962526"/>
            <a:ext cx="1341581" cy="413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渲染效果</a:t>
            </a:r>
            <a:r>
              <a:rPr lang="en-US" altLang="zh-CN" sz="2000" dirty="0" smtClean="0">
                <a:latin typeface="方正大黑简体" pitchFamily="65" charset="-122"/>
                <a:ea typeface="方正大黑简体" pitchFamily="65" charset="-122"/>
              </a:rPr>
              <a:t>1</a:t>
            </a:r>
            <a:endParaRPr lang="zh-CN" altLang="en-US" sz="20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89505" y="1962525"/>
            <a:ext cx="1341581" cy="413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渲染效果</a:t>
            </a:r>
            <a:r>
              <a:rPr lang="en-US" altLang="zh-CN" sz="2000" dirty="0">
                <a:latin typeface="方正大黑简体" pitchFamily="65" charset="-122"/>
                <a:ea typeface="方正大黑简体" pitchFamily="65" charset="-122"/>
              </a:rPr>
              <a:t>2</a:t>
            </a:r>
            <a:endParaRPr lang="zh-CN" altLang="en-US" sz="2000" dirty="0">
              <a:latin typeface="方正大黑简体" pitchFamily="65" charset="-122"/>
              <a:ea typeface="方正大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968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1818218" y="3000376"/>
            <a:ext cx="8849783" cy="102489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lIns="117226" tIns="58613" rIns="117226" bIns="5861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b="1" dirty="0">
              <a:latin typeface="+mj-ea"/>
              <a:ea typeface="+mj-ea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gray">
          <a:xfrm>
            <a:off x="1905001" y="3086101"/>
            <a:ext cx="8659284" cy="849630"/>
          </a:xfrm>
          <a:prstGeom prst="roundRect">
            <a:avLst>
              <a:gd name="adj" fmla="val 16667"/>
            </a:avLst>
          </a:prstGeom>
          <a:solidFill>
            <a:srgbClr val="0099FF">
              <a:alpha val="49803"/>
            </a:srgbClr>
          </a:solidFill>
          <a:ln w="25400" algn="ctr">
            <a:solidFill>
              <a:schemeClr val="bg1"/>
            </a:solidFill>
            <a:round/>
            <a:headEnd/>
            <a:tailEnd/>
          </a:ln>
        </p:spPr>
        <p:txBody>
          <a:bodyPr wrap="none" lIns="117226" tIns="58613" rIns="117226" bIns="58613" anchor="ctr"/>
          <a:lstStyle/>
          <a:p>
            <a:pPr algn="ctr" eaLnBrk="0" hangingPunct="0">
              <a:defRPr/>
            </a:pPr>
            <a:endParaRPr lang="zh-CN" altLang="zh-CN" sz="31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2190752" y="3171826"/>
            <a:ext cx="8183033" cy="7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>
            <a:spAutoFit/>
          </a:bodyPr>
          <a:lstStyle/>
          <a:p>
            <a:pPr algn="ctr"/>
            <a:r>
              <a:rPr lang="zh-CN" altLang="en-US" sz="41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软件界面</a:t>
            </a:r>
            <a:endParaRPr lang="zh-CN" altLang="en-US" sz="41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1818218" y="3000376"/>
            <a:ext cx="8849783" cy="102489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lIns="117226" tIns="58613" rIns="117226" bIns="5861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b="1" dirty="0">
              <a:latin typeface="+mj-ea"/>
              <a:ea typeface="+mj-ea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gray">
          <a:xfrm>
            <a:off x="1905001" y="3086101"/>
            <a:ext cx="8659284" cy="849630"/>
          </a:xfrm>
          <a:prstGeom prst="roundRect">
            <a:avLst>
              <a:gd name="adj" fmla="val 16667"/>
            </a:avLst>
          </a:prstGeom>
          <a:solidFill>
            <a:srgbClr val="0099FF">
              <a:alpha val="49803"/>
            </a:srgbClr>
          </a:solidFill>
          <a:ln w="25400" algn="ctr">
            <a:solidFill>
              <a:schemeClr val="bg1"/>
            </a:solidFill>
            <a:round/>
            <a:headEnd/>
            <a:tailEnd/>
          </a:ln>
        </p:spPr>
        <p:txBody>
          <a:bodyPr wrap="none" lIns="117226" tIns="58613" rIns="117226" bIns="58613" anchor="ctr"/>
          <a:lstStyle/>
          <a:p>
            <a:pPr algn="ctr" eaLnBrk="0" hangingPunct="0">
              <a:defRPr/>
            </a:pPr>
            <a:endParaRPr lang="zh-CN" altLang="zh-CN" sz="31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2190752" y="3171826"/>
            <a:ext cx="8183033" cy="7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>
            <a:spAutoFit/>
          </a:bodyPr>
          <a:lstStyle/>
          <a:p>
            <a:pPr algn="ctr"/>
            <a:r>
              <a:rPr lang="zh-CN" altLang="en-US" sz="41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选择图素的方式与技巧</a:t>
            </a:r>
          </a:p>
        </p:txBody>
      </p:sp>
    </p:spTree>
    <p:extLst>
      <p:ext uri="{BB962C8B-B14F-4D97-AF65-F5344CB8AC3E}">
        <p14:creationId xmlns:p14="http://schemas.microsoft.com/office/powerpoint/2010/main" val="37225951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标题 5"/>
          <p:cNvSpPr>
            <a:spLocks noGrp="1"/>
          </p:cNvSpPr>
          <p:nvPr>
            <p:ph type="title"/>
          </p:nvPr>
        </p:nvSpPr>
        <p:spPr>
          <a:xfrm>
            <a:off x="595274" y="0"/>
            <a:ext cx="9326033" cy="902970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latin typeface="方正大黑简体" pitchFamily="65" charset="-122"/>
                <a:ea typeface="方正大黑简体" pitchFamily="65" charset="-122"/>
              </a:rPr>
              <a:t>选择</a:t>
            </a:r>
            <a:r>
              <a:rPr lang="zh-CN" altLang="en-US" dirty="0">
                <a:latin typeface="方正大黑简体" pitchFamily="65" charset="-122"/>
                <a:ea typeface="方正大黑简体" pitchFamily="65" charset="-122"/>
              </a:rPr>
              <a:t>图素的方式与技巧</a:t>
            </a:r>
            <a:endParaRPr lang="zh-CN" altLang="en-US" dirty="0" smtClean="0"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1767858"/>
            <a:ext cx="8242393" cy="57606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680" y="2863214"/>
            <a:ext cx="2394032" cy="288032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936" y="2863214"/>
            <a:ext cx="1248770" cy="3867875"/>
          </a:xfrm>
          <a:prstGeom prst="rect">
            <a:avLst/>
          </a:prstGeom>
        </p:spPr>
      </p:pic>
      <p:sp>
        <p:nvSpPr>
          <p:cNvPr id="2" name="下箭头 1"/>
          <p:cNvSpPr/>
          <p:nvPr/>
        </p:nvSpPr>
        <p:spPr>
          <a:xfrm>
            <a:off x="3215680" y="2343922"/>
            <a:ext cx="288032" cy="519292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下箭头 6"/>
          <p:cNvSpPr/>
          <p:nvPr/>
        </p:nvSpPr>
        <p:spPr>
          <a:xfrm>
            <a:off x="5824708" y="2325190"/>
            <a:ext cx="319613" cy="538024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896" y="2863214"/>
            <a:ext cx="2550043" cy="916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下箭头 8"/>
          <p:cNvSpPr/>
          <p:nvPr/>
        </p:nvSpPr>
        <p:spPr>
          <a:xfrm>
            <a:off x="8377110" y="2309544"/>
            <a:ext cx="319613" cy="538024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61896" y="4443208"/>
            <a:ext cx="30859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合理利用选择过滤工具栏，可以快速选中所需对象。</a:t>
            </a:r>
            <a:endParaRPr lang="zh-CN" altLang="en-US" sz="2000" dirty="0">
              <a:latin typeface="方正大黑简体" pitchFamily="65" charset="-122"/>
              <a:ea typeface="方正大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416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1818218" y="3000376"/>
            <a:ext cx="8849783" cy="102489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lIns="117226" tIns="58613" rIns="117226" bIns="5861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b="1" dirty="0">
              <a:latin typeface="+mj-ea"/>
              <a:ea typeface="+mj-ea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gray">
          <a:xfrm>
            <a:off x="1905001" y="3086101"/>
            <a:ext cx="8659284" cy="849630"/>
          </a:xfrm>
          <a:prstGeom prst="roundRect">
            <a:avLst>
              <a:gd name="adj" fmla="val 16667"/>
            </a:avLst>
          </a:prstGeom>
          <a:solidFill>
            <a:srgbClr val="0099FF">
              <a:alpha val="49803"/>
            </a:srgbClr>
          </a:solidFill>
          <a:ln w="25400" algn="ctr">
            <a:solidFill>
              <a:schemeClr val="bg1"/>
            </a:solidFill>
            <a:round/>
            <a:headEnd/>
            <a:tailEnd/>
          </a:ln>
        </p:spPr>
        <p:txBody>
          <a:bodyPr wrap="none" lIns="117226" tIns="58613" rIns="117226" bIns="58613" anchor="ctr"/>
          <a:lstStyle/>
          <a:p>
            <a:pPr algn="ctr" eaLnBrk="0" hangingPunct="0">
              <a:defRPr/>
            </a:pPr>
            <a:endParaRPr lang="zh-CN" altLang="zh-CN" sz="31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2190752" y="3171826"/>
            <a:ext cx="8183033" cy="7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>
            <a:spAutoFit/>
          </a:bodyPr>
          <a:lstStyle/>
          <a:p>
            <a:pPr algn="ctr"/>
            <a:r>
              <a:rPr lang="zh-CN" altLang="en-US" sz="41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练习与总结</a:t>
            </a:r>
            <a:endParaRPr lang="zh-CN" altLang="en-US" sz="41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37442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 txBox="1">
            <a:spLocks/>
          </p:cNvSpPr>
          <p:nvPr/>
        </p:nvSpPr>
        <p:spPr bwMode="auto">
          <a:xfrm>
            <a:off x="666712" y="1357298"/>
            <a:ext cx="108077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586130" indent="-586130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熟悉软件工作环境；</a:t>
            </a:r>
            <a:endParaRPr lang="en-US" sz="2400" dirty="0">
              <a:latin typeface="方正大黑简体" pitchFamily="65" charset="-122"/>
              <a:ea typeface="方正大黑简体" pitchFamily="65" charset="-122"/>
            </a:endParaRPr>
          </a:p>
          <a:p>
            <a:pPr marL="586130" indent="-586130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尝试创建一</a:t>
            </a: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个文件，并将本课的内容完整操作一次；</a:t>
            </a:r>
            <a:endParaRPr lang="en-US" altLang="zh-CN" sz="2400" dirty="0" smtClean="0">
              <a:latin typeface="方正大黑简体" pitchFamily="65" charset="-122"/>
              <a:ea typeface="方正大黑简体" pitchFamily="65" charset="-122"/>
            </a:endParaRPr>
          </a:p>
          <a:p>
            <a:pPr marL="586130" indent="-586130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尝试</a:t>
            </a: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自定义三个常用功能的快捷键</a:t>
            </a:r>
            <a:endParaRPr lang="en-US" altLang="zh-CN" sz="2400" dirty="0">
              <a:latin typeface="方正大黑简体" pitchFamily="65" charset="-122"/>
              <a:ea typeface="方正大黑简体" pitchFamily="65" charset="-122"/>
            </a:endParaRPr>
          </a:p>
          <a:p>
            <a:pPr marL="586130" indent="-586130">
              <a:lnSpc>
                <a:spcPct val="150000"/>
              </a:lnSpc>
              <a:buFontTx/>
              <a:buAutoNum type="arabicPeriod"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设置一个你喜欢的绘图背景</a:t>
            </a:r>
            <a:endParaRPr lang="en-US" altLang="zh-CN" sz="2400" dirty="0">
              <a:latin typeface="方正大黑简体" pitchFamily="65" charset="-122"/>
              <a:ea typeface="方正大黑简体" pitchFamily="65" charset="-122"/>
            </a:endParaRPr>
          </a:p>
          <a:p>
            <a:pPr marL="586130" indent="-586130"/>
            <a:endParaRPr lang="en-US" sz="28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43011" name="标题 3"/>
          <p:cNvSpPr>
            <a:spLocks noGrp="1"/>
          </p:cNvSpPr>
          <p:nvPr>
            <p:ph type="title"/>
          </p:nvPr>
        </p:nvSpPr>
        <p:spPr>
          <a:xfrm>
            <a:off x="666712" y="0"/>
            <a:ext cx="9326033" cy="90297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b="0" dirty="0" smtClean="0">
                <a:latin typeface="方正大黑简体" pitchFamily="65" charset="-122"/>
                <a:ea typeface="方正大黑简体" pitchFamily="65" charset="-122"/>
              </a:rPr>
              <a:t>练习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2"/>
          <p:cNvSpPr txBox="1">
            <a:spLocks/>
          </p:cNvSpPr>
          <p:nvPr/>
        </p:nvSpPr>
        <p:spPr bwMode="auto">
          <a:xfrm>
            <a:off x="881026" y="1643050"/>
            <a:ext cx="10644262" cy="3444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本课程是入门基础课程，主要介绍了</a:t>
            </a:r>
            <a:r>
              <a:rPr lang="en-US" altLang="zh-CN" sz="2400" dirty="0">
                <a:latin typeface="方正大黑简体" pitchFamily="65" charset="-122"/>
                <a:ea typeface="方正大黑简体" pitchFamily="65" charset="-122"/>
              </a:rPr>
              <a:t>ZW3D</a:t>
            </a: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的软件界面、文件存取方式、鼠标操作及修改、管理器、显示模式与颜色等内容。</a:t>
            </a: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通过本课程学习，应对中望</a:t>
            </a:r>
            <a:r>
              <a:rPr lang="en-US" altLang="zh-CN" sz="2400" dirty="0" smtClean="0">
                <a:latin typeface="方正大黑简体" pitchFamily="65" charset="-122"/>
                <a:ea typeface="方正大黑简体" pitchFamily="65" charset="-122"/>
              </a:rPr>
              <a:t>3D</a:t>
            </a: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有</a:t>
            </a: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一个</a:t>
            </a: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整体的初步认识</a:t>
            </a: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，这有助于后面深入的学习</a:t>
            </a: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。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44035" name="标题 3"/>
          <p:cNvSpPr>
            <a:spLocks noGrp="1"/>
          </p:cNvSpPr>
          <p:nvPr>
            <p:ph type="title"/>
          </p:nvPr>
        </p:nvSpPr>
        <p:spPr>
          <a:xfrm>
            <a:off x="595274" y="0"/>
            <a:ext cx="9326033" cy="90297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b="0" dirty="0" smtClean="0">
                <a:latin typeface="方正大黑简体" pitchFamily="65" charset="-122"/>
                <a:ea typeface="方正大黑简体" pitchFamily="65" charset="-122"/>
              </a:rPr>
              <a:t>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1197354"/>
            <a:ext cx="10058400" cy="5655088"/>
          </a:xfrm>
          <a:prstGeom prst="rect">
            <a:avLst/>
          </a:prstGeom>
        </p:spPr>
      </p:pic>
      <p:sp>
        <p:nvSpPr>
          <p:cNvPr id="16387" name="标题 3"/>
          <p:cNvSpPr>
            <a:spLocks noGrp="1"/>
          </p:cNvSpPr>
          <p:nvPr>
            <p:ph type="title"/>
          </p:nvPr>
        </p:nvSpPr>
        <p:spPr>
          <a:xfrm>
            <a:off x="523836" y="0"/>
            <a:ext cx="12192000" cy="857232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b="0" dirty="0" smtClean="0">
                <a:latin typeface="方正大黑简体" pitchFamily="65" charset="-122"/>
                <a:ea typeface="方正大黑简体" pitchFamily="65" charset="-122"/>
              </a:rPr>
              <a:t>初始界面</a:t>
            </a:r>
          </a:p>
        </p:txBody>
      </p:sp>
      <p:sp>
        <p:nvSpPr>
          <p:cNvPr id="6" name="圆角矩形标注 5"/>
          <p:cNvSpPr/>
          <p:nvPr/>
        </p:nvSpPr>
        <p:spPr bwMode="auto">
          <a:xfrm>
            <a:off x="325041" y="2622354"/>
            <a:ext cx="1307373" cy="514348"/>
          </a:xfrm>
          <a:prstGeom prst="wedgeRoundRectCallout">
            <a:avLst>
              <a:gd name="adj1" fmla="val 21601"/>
              <a:gd name="adj2" fmla="val -171162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新建文件</a:t>
            </a:r>
          </a:p>
        </p:txBody>
      </p:sp>
      <p:sp>
        <p:nvSpPr>
          <p:cNvPr id="7" name="圆角矩形标注 6"/>
          <p:cNvSpPr/>
          <p:nvPr/>
        </p:nvSpPr>
        <p:spPr bwMode="auto">
          <a:xfrm>
            <a:off x="1738283" y="2622354"/>
            <a:ext cx="1261373" cy="514350"/>
          </a:xfrm>
          <a:prstGeom prst="wedgeRoundRectCallout">
            <a:avLst>
              <a:gd name="adj1" fmla="val -53311"/>
              <a:gd name="adj2" fmla="val -177820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打开文件</a:t>
            </a:r>
          </a:p>
        </p:txBody>
      </p:sp>
      <p:sp>
        <p:nvSpPr>
          <p:cNvPr id="10" name="圆角矩形标注 9"/>
          <p:cNvSpPr/>
          <p:nvPr/>
        </p:nvSpPr>
        <p:spPr bwMode="auto">
          <a:xfrm>
            <a:off x="3116690" y="2622353"/>
            <a:ext cx="1251118" cy="514350"/>
          </a:xfrm>
          <a:prstGeom prst="wedgeRoundRectCallout">
            <a:avLst>
              <a:gd name="adj1" fmla="val -88928"/>
              <a:gd name="adj2" fmla="val -171575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输入文件</a:t>
            </a:r>
          </a:p>
        </p:txBody>
      </p:sp>
      <p:sp>
        <p:nvSpPr>
          <p:cNvPr id="11" name="圆角矩形标注 10"/>
          <p:cNvSpPr/>
          <p:nvPr/>
        </p:nvSpPr>
        <p:spPr bwMode="auto">
          <a:xfrm>
            <a:off x="4511824" y="2636912"/>
            <a:ext cx="1380805" cy="514349"/>
          </a:xfrm>
          <a:prstGeom prst="wedgeRoundRectCallout">
            <a:avLst>
              <a:gd name="adj1" fmla="val -12154"/>
              <a:gd name="adj2" fmla="val -120396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边学边用</a:t>
            </a:r>
          </a:p>
        </p:txBody>
      </p:sp>
      <p:sp>
        <p:nvSpPr>
          <p:cNvPr id="12" name="圆角矩形标注 11"/>
          <p:cNvSpPr/>
          <p:nvPr/>
        </p:nvSpPr>
        <p:spPr bwMode="auto">
          <a:xfrm>
            <a:off x="6084641" y="2622353"/>
            <a:ext cx="1379512" cy="514349"/>
          </a:xfrm>
          <a:prstGeom prst="wedgeRoundRectCallout">
            <a:avLst>
              <a:gd name="adj1" fmla="val -52292"/>
              <a:gd name="adj2" fmla="val -128022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学习教程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064" y="1196752"/>
            <a:ext cx="6886973" cy="5184576"/>
          </a:xfrm>
          <a:prstGeom prst="rect">
            <a:avLst/>
          </a:prstGeom>
        </p:spPr>
      </p:pic>
      <p:sp>
        <p:nvSpPr>
          <p:cNvPr id="17410" name="标题 3"/>
          <p:cNvSpPr>
            <a:spLocks noGrp="1"/>
          </p:cNvSpPr>
          <p:nvPr>
            <p:ph type="title"/>
          </p:nvPr>
        </p:nvSpPr>
        <p:spPr>
          <a:xfrm>
            <a:off x="523836" y="0"/>
            <a:ext cx="9326033" cy="90297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latin typeface="方正大黑简体" pitchFamily="65" charset="-122"/>
                <a:ea typeface="方正大黑简体" pitchFamily="65" charset="-122"/>
              </a:rPr>
              <a:t>新建文件</a:t>
            </a:r>
            <a:r>
              <a:rPr lang="zh-CN" altLang="en-US" dirty="0">
                <a:latin typeface="方正大黑简体" pitchFamily="65" charset="-122"/>
                <a:ea typeface="方正大黑简体" pitchFamily="65" charset="-122"/>
              </a:rPr>
              <a:t>界面</a:t>
            </a:r>
            <a:endParaRPr lang="zh-CN" altLang="en-US" dirty="0" smtClean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6" name="圆角矩形标注 15"/>
          <p:cNvSpPr/>
          <p:nvPr/>
        </p:nvSpPr>
        <p:spPr bwMode="auto">
          <a:xfrm>
            <a:off x="1631504" y="3429000"/>
            <a:ext cx="1389811" cy="514350"/>
          </a:xfrm>
          <a:prstGeom prst="wedgeRoundRectCallout">
            <a:avLst>
              <a:gd name="adj1" fmla="val 80747"/>
              <a:gd name="adj2" fmla="val -135531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文件类型</a:t>
            </a:r>
            <a:endParaRPr lang="zh-CN" altLang="en-US" sz="20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7" name="圆角矩形标注 16"/>
          <p:cNvSpPr/>
          <p:nvPr/>
        </p:nvSpPr>
        <p:spPr bwMode="auto">
          <a:xfrm>
            <a:off x="7060512" y="4807160"/>
            <a:ext cx="1298994" cy="514350"/>
          </a:xfrm>
          <a:prstGeom prst="wedgeRoundRectCallout">
            <a:avLst>
              <a:gd name="adj1" fmla="val -77202"/>
              <a:gd name="adj2" fmla="val -64420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文件名称</a:t>
            </a:r>
          </a:p>
        </p:txBody>
      </p:sp>
      <p:sp>
        <p:nvSpPr>
          <p:cNvPr id="18" name="圆角矩形标注 17"/>
          <p:cNvSpPr/>
          <p:nvPr/>
        </p:nvSpPr>
        <p:spPr bwMode="auto">
          <a:xfrm>
            <a:off x="1631504" y="5193038"/>
            <a:ext cx="1396560" cy="503741"/>
          </a:xfrm>
          <a:prstGeom prst="wedgeRoundRectCallout">
            <a:avLst>
              <a:gd name="adj1" fmla="val 65245"/>
              <a:gd name="adj2" fmla="val -119209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工作模板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1196752"/>
            <a:ext cx="10058400" cy="5655088"/>
          </a:xfrm>
          <a:prstGeom prst="rect">
            <a:avLst/>
          </a:prstGeom>
        </p:spPr>
      </p:pic>
      <p:sp>
        <p:nvSpPr>
          <p:cNvPr id="4" name="圆角矩形标注 3"/>
          <p:cNvSpPr/>
          <p:nvPr/>
        </p:nvSpPr>
        <p:spPr bwMode="auto">
          <a:xfrm>
            <a:off x="4067509" y="620687"/>
            <a:ext cx="1020379" cy="426087"/>
          </a:xfrm>
          <a:prstGeom prst="wedgeRoundRectCallout">
            <a:avLst>
              <a:gd name="adj1" fmla="val -50384"/>
              <a:gd name="adj2" fmla="val 90356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标题栏</a:t>
            </a:r>
            <a:endParaRPr lang="zh-CN" altLang="en-US" sz="20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5" name="圆角矩形标注 4"/>
          <p:cNvSpPr/>
          <p:nvPr/>
        </p:nvSpPr>
        <p:spPr bwMode="auto">
          <a:xfrm>
            <a:off x="4373158" y="2855247"/>
            <a:ext cx="1780738" cy="485776"/>
          </a:xfrm>
          <a:prstGeom prst="wedgeRoundRectCallout">
            <a:avLst>
              <a:gd name="adj1" fmla="val -43862"/>
              <a:gd name="adj2" fmla="val -195506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en-US" altLang="zh-CN" sz="2000" dirty="0" smtClean="0">
                <a:latin typeface="方正大黑简体" pitchFamily="65" charset="-122"/>
                <a:ea typeface="方正大黑简体" pitchFamily="65" charset="-122"/>
              </a:rPr>
              <a:t>Ribbon</a:t>
            </a:r>
            <a:r>
              <a:rPr lang="zh-CN" altLang="en-US" sz="2000" dirty="0" smtClean="0">
                <a:latin typeface="方正大黑简体" pitchFamily="65" charset="-122"/>
                <a:ea typeface="方正大黑简体" pitchFamily="65" charset="-122"/>
              </a:rPr>
              <a:t>工具栏</a:t>
            </a:r>
            <a:endParaRPr lang="zh-CN" altLang="en-US" sz="20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6" name="圆角矩形标注 5"/>
          <p:cNvSpPr/>
          <p:nvPr/>
        </p:nvSpPr>
        <p:spPr bwMode="auto">
          <a:xfrm>
            <a:off x="2845766" y="2887807"/>
            <a:ext cx="1368153" cy="457200"/>
          </a:xfrm>
          <a:prstGeom prst="wedgeRoundRectCallout">
            <a:avLst>
              <a:gd name="adj1" fmla="val -47385"/>
              <a:gd name="adj2" fmla="val -136747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选择过滤</a:t>
            </a:r>
          </a:p>
        </p:txBody>
      </p:sp>
      <p:sp>
        <p:nvSpPr>
          <p:cNvPr id="7" name="标题 3"/>
          <p:cNvSpPr>
            <a:spLocks noGrp="1"/>
          </p:cNvSpPr>
          <p:nvPr>
            <p:ph type="title"/>
          </p:nvPr>
        </p:nvSpPr>
        <p:spPr>
          <a:xfrm>
            <a:off x="523836" y="0"/>
            <a:ext cx="9326033" cy="90297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latin typeface="方正大黑简体" pitchFamily="65" charset="-122"/>
                <a:ea typeface="方正大黑简体" pitchFamily="65" charset="-122"/>
              </a:rPr>
              <a:t>软件主界面</a:t>
            </a:r>
          </a:p>
        </p:txBody>
      </p:sp>
      <p:sp>
        <p:nvSpPr>
          <p:cNvPr id="8" name="圆角矩形标注 7"/>
          <p:cNvSpPr/>
          <p:nvPr/>
        </p:nvSpPr>
        <p:spPr bwMode="auto">
          <a:xfrm>
            <a:off x="7752184" y="3125294"/>
            <a:ext cx="1296144" cy="514350"/>
          </a:xfrm>
          <a:prstGeom prst="wedgeRoundRectCallout">
            <a:avLst>
              <a:gd name="adj1" fmla="val -58200"/>
              <a:gd name="adj2" fmla="val -105523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en-US" altLang="zh-CN" sz="2000" dirty="0">
                <a:latin typeface="方正大黑简体" pitchFamily="65" charset="-122"/>
                <a:ea typeface="方正大黑简体" pitchFamily="65" charset="-122"/>
              </a:rPr>
              <a:t>DA</a:t>
            </a:r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工具栏</a:t>
            </a:r>
          </a:p>
        </p:txBody>
      </p:sp>
      <p:sp>
        <p:nvSpPr>
          <p:cNvPr id="10" name="圆角矩形标注 9"/>
          <p:cNvSpPr/>
          <p:nvPr/>
        </p:nvSpPr>
        <p:spPr bwMode="auto">
          <a:xfrm>
            <a:off x="10105728" y="5877272"/>
            <a:ext cx="1008112" cy="504057"/>
          </a:xfrm>
          <a:prstGeom prst="wedgeRoundRectCallout">
            <a:avLst>
              <a:gd name="adj1" fmla="val -48582"/>
              <a:gd name="adj2" fmla="val 112733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信息栏</a:t>
            </a:r>
          </a:p>
        </p:txBody>
      </p:sp>
      <p:sp>
        <p:nvSpPr>
          <p:cNvPr id="11" name="圆角矩形标注 10"/>
          <p:cNvSpPr/>
          <p:nvPr/>
        </p:nvSpPr>
        <p:spPr bwMode="auto">
          <a:xfrm>
            <a:off x="3777831" y="4586294"/>
            <a:ext cx="1022026" cy="457200"/>
          </a:xfrm>
          <a:prstGeom prst="wedgeRoundRectCallout">
            <a:avLst>
              <a:gd name="adj1" fmla="val -74033"/>
              <a:gd name="adj2" fmla="val -128358"/>
              <a:gd name="adj3" fmla="val 16667"/>
            </a:avLst>
          </a:prstGeom>
          <a:noFill/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管理器</a:t>
            </a:r>
          </a:p>
        </p:txBody>
      </p:sp>
      <p:sp>
        <p:nvSpPr>
          <p:cNvPr id="12" name="圆角矩形标注 11"/>
          <p:cNvSpPr/>
          <p:nvPr/>
        </p:nvSpPr>
        <p:spPr bwMode="auto">
          <a:xfrm>
            <a:off x="3690673" y="5568939"/>
            <a:ext cx="1397215" cy="493394"/>
          </a:xfrm>
          <a:prstGeom prst="wedgeRoundRectCallout">
            <a:avLst>
              <a:gd name="adj1" fmla="val -71738"/>
              <a:gd name="adj2" fmla="val 96044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历史回放</a:t>
            </a:r>
          </a:p>
        </p:txBody>
      </p:sp>
      <p:sp>
        <p:nvSpPr>
          <p:cNvPr id="13" name="圆角矩形标注 12"/>
          <p:cNvSpPr/>
          <p:nvPr/>
        </p:nvSpPr>
        <p:spPr bwMode="auto">
          <a:xfrm>
            <a:off x="18006" y="5830667"/>
            <a:ext cx="1190655" cy="514350"/>
          </a:xfrm>
          <a:prstGeom prst="wedgeRoundRectCallout">
            <a:avLst>
              <a:gd name="adj1" fmla="val 55120"/>
              <a:gd name="adj2" fmla="val 107962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提示栏</a:t>
            </a:r>
          </a:p>
        </p:txBody>
      </p:sp>
      <p:sp>
        <p:nvSpPr>
          <p:cNvPr id="14" name="圆角矩形标注 13"/>
          <p:cNvSpPr/>
          <p:nvPr/>
        </p:nvSpPr>
        <p:spPr bwMode="auto">
          <a:xfrm>
            <a:off x="10105728" y="3960377"/>
            <a:ext cx="1008112" cy="485776"/>
          </a:xfrm>
          <a:prstGeom prst="wedgeRoundRectCallout">
            <a:avLst>
              <a:gd name="adj1" fmla="val -73358"/>
              <a:gd name="adj2" fmla="val 129310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lstStyle/>
          <a:p>
            <a:pPr>
              <a:defRPr/>
            </a:pPr>
            <a:r>
              <a:rPr lang="zh-CN" altLang="en-US" sz="2000" dirty="0">
                <a:latin typeface="方正大黑简体" pitchFamily="65" charset="-122"/>
                <a:ea typeface="方正大黑简体" pitchFamily="65" charset="-122"/>
              </a:rPr>
              <a:t>绘图区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1818218" y="3000376"/>
            <a:ext cx="8849783" cy="102489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lIns="117226" tIns="58613" rIns="117226" bIns="5861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b="1" dirty="0">
              <a:latin typeface="+mj-ea"/>
              <a:ea typeface="+mj-ea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gray">
          <a:xfrm>
            <a:off x="1905001" y="3086101"/>
            <a:ext cx="8659284" cy="849630"/>
          </a:xfrm>
          <a:prstGeom prst="roundRect">
            <a:avLst>
              <a:gd name="adj" fmla="val 16667"/>
            </a:avLst>
          </a:prstGeom>
          <a:solidFill>
            <a:srgbClr val="0099FF">
              <a:alpha val="49803"/>
            </a:srgbClr>
          </a:solidFill>
          <a:ln w="25400" algn="ctr">
            <a:solidFill>
              <a:schemeClr val="bg1"/>
            </a:solidFill>
            <a:round/>
            <a:headEnd/>
            <a:tailEnd/>
          </a:ln>
        </p:spPr>
        <p:txBody>
          <a:bodyPr wrap="none" lIns="117226" tIns="58613" rIns="117226" bIns="58613" anchor="ctr"/>
          <a:lstStyle/>
          <a:p>
            <a:pPr algn="ctr" eaLnBrk="0" hangingPunct="0">
              <a:defRPr/>
            </a:pPr>
            <a:endParaRPr lang="zh-CN" altLang="zh-CN" sz="31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2190752" y="3171826"/>
            <a:ext cx="8183033" cy="7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>
            <a:spAutoFit/>
          </a:bodyPr>
          <a:lstStyle/>
          <a:p>
            <a:pPr algn="ctr"/>
            <a:r>
              <a:rPr lang="zh-CN" altLang="en-US" sz="41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文件存取</a:t>
            </a:r>
            <a:endParaRPr lang="zh-CN" altLang="en-US" sz="41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34897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3"/>
          <p:cNvSpPr>
            <a:spLocks noGrp="1"/>
          </p:cNvSpPr>
          <p:nvPr>
            <p:ph type="title"/>
          </p:nvPr>
        </p:nvSpPr>
        <p:spPr>
          <a:xfrm>
            <a:off x="595274" y="0"/>
            <a:ext cx="9326033" cy="90297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latin typeface="方正大黑简体" pitchFamily="65" charset="-122"/>
                <a:ea typeface="方正大黑简体" pitchFamily="65" charset="-122"/>
              </a:rPr>
              <a:t>文件保存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2278974"/>
            <a:ext cx="3600400" cy="302223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8" y="2278974"/>
            <a:ext cx="3330232" cy="302223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264" y="3017477"/>
            <a:ext cx="3252541" cy="15452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3"/>
          <p:cNvSpPr>
            <a:spLocks noGrp="1"/>
          </p:cNvSpPr>
          <p:nvPr>
            <p:ph type="title"/>
          </p:nvPr>
        </p:nvSpPr>
        <p:spPr>
          <a:xfrm>
            <a:off x="595274" y="0"/>
            <a:ext cx="9326033" cy="90297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latin typeface="方正大黑简体" pitchFamily="65" charset="-122"/>
                <a:ea typeface="方正大黑简体" pitchFamily="65" charset="-122"/>
              </a:rPr>
              <a:t>其他格式文件输入</a:t>
            </a:r>
            <a:r>
              <a:rPr lang="en-US" altLang="zh-CN" dirty="0" smtClean="0"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dirty="0" smtClean="0">
                <a:latin typeface="方正大黑简体" pitchFamily="65" charset="-122"/>
                <a:ea typeface="方正大黑简体" pitchFamily="65" charset="-122"/>
              </a:rPr>
              <a:t>输出</a:t>
            </a:r>
          </a:p>
        </p:txBody>
      </p:sp>
      <p:pic>
        <p:nvPicPr>
          <p:cNvPr id="13" name="图片 12" descr="直接打开.gif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984" y="3645024"/>
            <a:ext cx="4343288" cy="3212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695400" y="1462996"/>
            <a:ext cx="4476751" cy="35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>
            <a:spAutoFit/>
          </a:bodyPr>
          <a:lstStyle/>
          <a:p>
            <a:pPr marL="439598" indent="-439598">
              <a:buFont typeface="Arial" charset="0"/>
              <a:buChar char="•"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直接打开主流软件文件格式</a:t>
            </a:r>
            <a:endParaRPr lang="en-US" altLang="zh-CN" sz="2400" dirty="0">
              <a:latin typeface="方正大黑简体" pitchFamily="65" charset="-122"/>
              <a:ea typeface="方正大黑简体" pitchFamily="65" charset="-122"/>
            </a:endParaRPr>
          </a:p>
          <a:p>
            <a:pPr marL="439598" indent="-439598">
              <a:buFont typeface="Arial" charset="0"/>
              <a:buChar char="•"/>
            </a:pPr>
            <a:endParaRPr lang="en-US" altLang="zh-CN" sz="2400" dirty="0">
              <a:latin typeface="方正大黑简体" pitchFamily="65" charset="-122"/>
              <a:ea typeface="方正大黑简体" pitchFamily="65" charset="-122"/>
            </a:endParaRPr>
          </a:p>
          <a:p>
            <a:pPr marL="439598" indent="-439598">
              <a:buFont typeface="Arial" charset="0"/>
              <a:buChar char="•"/>
            </a:pP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输入</a:t>
            </a:r>
            <a:r>
              <a:rPr lang="en-US" altLang="zh-CN" sz="2400" dirty="0"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输出</a:t>
            </a:r>
            <a:r>
              <a:rPr lang="en-US" altLang="zh-CN" sz="2400" dirty="0" smtClean="0">
                <a:latin typeface="方正大黑简体" pitchFamily="65" charset="-122"/>
                <a:ea typeface="方正大黑简体" pitchFamily="65" charset="-122"/>
              </a:rPr>
              <a:t>IGES/STEP/</a:t>
            </a:r>
            <a:r>
              <a:rPr lang="en-US" altLang="zh-CN" sz="2400" dirty="0" err="1" smtClean="0">
                <a:latin typeface="方正大黑简体" pitchFamily="65" charset="-122"/>
                <a:ea typeface="方正大黑简体" pitchFamily="65" charset="-122"/>
              </a:rPr>
              <a:t>Parasolid</a:t>
            </a:r>
            <a:endParaRPr lang="en-US" altLang="zh-CN" sz="2400" dirty="0">
              <a:latin typeface="方正大黑简体" pitchFamily="65" charset="-122"/>
              <a:ea typeface="方正大黑简体" pitchFamily="65" charset="-122"/>
            </a:endParaRPr>
          </a:p>
          <a:p>
            <a:pPr marL="439598" indent="-439598">
              <a:buFont typeface="Arial" charset="0"/>
              <a:buChar char="•"/>
            </a:pPr>
            <a:endParaRPr lang="en-US" altLang="zh-CN" sz="2400" dirty="0">
              <a:latin typeface="方正大黑简体" pitchFamily="65" charset="-122"/>
              <a:ea typeface="方正大黑简体" pitchFamily="65" charset="-122"/>
            </a:endParaRPr>
          </a:p>
          <a:p>
            <a:pPr marL="439598" indent="-439598">
              <a:buFont typeface="Arial" charset="0"/>
              <a:buChar char="•"/>
            </a:pP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输出</a:t>
            </a:r>
            <a:r>
              <a:rPr lang="en-US" altLang="zh-CN" sz="2400" dirty="0" smtClean="0">
                <a:latin typeface="方正大黑简体" pitchFamily="65" charset="-122"/>
                <a:ea typeface="方正大黑简体" pitchFamily="65" charset="-122"/>
              </a:rPr>
              <a:t>2D/3D </a:t>
            </a:r>
            <a:r>
              <a:rPr lang="en-US" altLang="zh-CN" sz="2400" dirty="0">
                <a:latin typeface="方正大黑简体" pitchFamily="65" charset="-122"/>
                <a:ea typeface="方正大黑简体" pitchFamily="65" charset="-122"/>
              </a:rPr>
              <a:t>PDF</a:t>
            </a:r>
          </a:p>
          <a:p>
            <a:pPr marL="439598" indent="-439598">
              <a:buFont typeface="Arial" charset="0"/>
              <a:buChar char="•"/>
            </a:pPr>
            <a:endParaRPr lang="en-US" altLang="zh-CN" sz="2400" dirty="0">
              <a:latin typeface="方正大黑简体" pitchFamily="65" charset="-122"/>
              <a:ea typeface="方正大黑简体" pitchFamily="65" charset="-122"/>
            </a:endParaRPr>
          </a:p>
          <a:p>
            <a:pPr marL="439598" indent="-439598">
              <a:buFont typeface="Arial" charset="0"/>
              <a:buChar char="•"/>
            </a:pP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输出高质量图片</a:t>
            </a:r>
            <a:endParaRPr lang="en-US" altLang="zh-CN" sz="2400" dirty="0">
              <a:latin typeface="方正大黑简体" pitchFamily="65" charset="-122"/>
              <a:ea typeface="方正大黑简体" pitchFamily="65" charset="-122"/>
            </a:endParaRPr>
          </a:p>
          <a:p>
            <a:pPr marL="439598" indent="-439598"/>
            <a:endParaRPr lang="zh-CN" altLang="en-US" sz="2800" dirty="0"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9" name="Picture 4" descr="Z:\長島さんへ\全から\名称未設定 3.png">
            <a:hlinkClick r:id="rId4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5"/>
          <a:srcRect l="6553" r="10128"/>
          <a:stretch/>
        </p:blipFill>
        <p:spPr>
          <a:xfrm>
            <a:off x="7805979" y="1214422"/>
            <a:ext cx="4386021" cy="3263266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theme/theme1.xml><?xml version="1.0" encoding="utf-8"?>
<a:theme xmlns:a="http://schemas.openxmlformats.org/drawingml/2006/main" name="第1课 中望3D2015界面环境">
  <a:themeElements>
    <a:clrScheme name="自定义 2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3ECCB4"/>
      </a:folHlink>
    </a:clrScheme>
    <a:fontScheme name="中望3D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演示文稿1" id="{884C28EE-4EB8-416C-BAFF-469CF01E27F8}" vid="{48164928-FD95-4A4C-87B6-F31333D13367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第1课 中望3D2015界面环境</Template>
  <TotalTime>1205</TotalTime>
  <Words>453</Words>
  <Application>Microsoft Office PowerPoint</Application>
  <PresentationFormat>自定义</PresentationFormat>
  <Paragraphs>125</Paragraphs>
  <Slides>35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36" baseType="lpstr">
      <vt:lpstr>第1课 中望3D2015界面环境</vt:lpstr>
      <vt:lpstr>第1.1节  基本操作</vt:lpstr>
      <vt:lpstr>课程提纲</vt:lpstr>
      <vt:lpstr>PowerPoint 演示文稿</vt:lpstr>
      <vt:lpstr>初始界面</vt:lpstr>
      <vt:lpstr>新建文件界面</vt:lpstr>
      <vt:lpstr>软件主界面</vt:lpstr>
      <vt:lpstr>PowerPoint 演示文稿</vt:lpstr>
      <vt:lpstr>文件保存</vt:lpstr>
      <vt:lpstr>其他格式文件输入/输出</vt:lpstr>
      <vt:lpstr>PowerPoint 演示文稿</vt:lpstr>
      <vt:lpstr>鼠标应用</vt:lpstr>
      <vt:lpstr>右键快捷键</vt:lpstr>
      <vt:lpstr>鼠标自定义操作</vt:lpstr>
      <vt:lpstr>PowerPoint 演示文稿</vt:lpstr>
      <vt:lpstr>历史管理器</vt:lpstr>
      <vt:lpstr>装配管理器</vt:lpstr>
      <vt:lpstr>视图管理器</vt:lpstr>
      <vt:lpstr>视觉管理器</vt:lpstr>
      <vt:lpstr>角色管理</vt:lpstr>
      <vt:lpstr>PowerPoint 演示文稿</vt:lpstr>
      <vt:lpstr>显示精度的调整</vt:lpstr>
      <vt:lpstr>PowerPoint 演示文稿</vt:lpstr>
      <vt:lpstr>绘图背景的修改</vt:lpstr>
      <vt:lpstr>PowerPoint 演示文稿</vt:lpstr>
      <vt:lpstr>Ribbon栏的显示与修改</vt:lpstr>
      <vt:lpstr>PowerPoint 演示文稿</vt:lpstr>
      <vt:lpstr>零件的多种显示模式</vt:lpstr>
      <vt:lpstr>PowerPoint 演示文稿</vt:lpstr>
      <vt:lpstr>零件颜色的修改</vt:lpstr>
      <vt:lpstr>PowerPoint 演示文稿</vt:lpstr>
      <vt:lpstr>选择图素的方式与技巧</vt:lpstr>
      <vt:lpstr>PowerPoint 演示文稿</vt:lpstr>
      <vt:lpstr>练习</vt:lpstr>
      <vt:lpstr>小结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中望3D2015-界面环境</dc:title>
  <dc:creator>dell</dc:creator>
  <cp:lastModifiedBy>Emmayang</cp:lastModifiedBy>
  <cp:revision>89</cp:revision>
  <dcterms:created xsi:type="dcterms:W3CDTF">2015-04-07T05:41:30Z</dcterms:created>
  <dcterms:modified xsi:type="dcterms:W3CDTF">2017-01-04T08:00:56Z</dcterms:modified>
</cp:coreProperties>
</file>