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342" r:id="rId3"/>
    <p:sldId id="344" r:id="rId4"/>
    <p:sldId id="378" r:id="rId5"/>
    <p:sldId id="379" r:id="rId6"/>
    <p:sldId id="380" r:id="rId7"/>
    <p:sldId id="381" r:id="rId8"/>
    <p:sldId id="382" r:id="rId9"/>
    <p:sldId id="383" r:id="rId10"/>
    <p:sldId id="384" r:id="rId11"/>
    <p:sldId id="403" r:id="rId12"/>
    <p:sldId id="385" r:id="rId13"/>
    <p:sldId id="386" r:id="rId14"/>
    <p:sldId id="387" r:id="rId15"/>
    <p:sldId id="388" r:id="rId16"/>
    <p:sldId id="389" r:id="rId17"/>
    <p:sldId id="390" r:id="rId18"/>
    <p:sldId id="405" r:id="rId19"/>
    <p:sldId id="406" r:id="rId20"/>
    <p:sldId id="392" r:id="rId21"/>
    <p:sldId id="393" r:id="rId22"/>
    <p:sldId id="394" r:id="rId23"/>
    <p:sldId id="396" r:id="rId24"/>
    <p:sldId id="397" r:id="rId25"/>
    <p:sldId id="399" r:id="rId26"/>
    <p:sldId id="400" r:id="rId27"/>
    <p:sldId id="401" r:id="rId28"/>
    <p:sldId id="402" r:id="rId29"/>
    <p:sldId id="286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8DC1"/>
    <a:srgbClr val="3F3F3F"/>
    <a:srgbClr val="D0CECE"/>
    <a:srgbClr val="5D7AB4"/>
    <a:srgbClr val="4E7A93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44" autoAdjust="0"/>
    <p:restoredTop sz="89168" autoAdjust="0"/>
  </p:normalViewPr>
  <p:slideViewPr>
    <p:cSldViewPr snapToGrid="0">
      <p:cViewPr varScale="1">
        <p:scale>
          <a:sx n="82" d="100"/>
          <a:sy n="82" d="100"/>
        </p:scale>
        <p:origin x="-720" y="-8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3DB6E-6BCB-41CE-B072-13207960B0F7}" type="datetimeFigureOut">
              <a:rPr lang="zh-CN" altLang="en-US" smtClean="0"/>
              <a:pPr/>
              <a:t>2020/4/1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D0C0C-C849-4529-82DF-9340F81257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85685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6893359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04029" y="2724552"/>
            <a:ext cx="8149771" cy="132556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pPr/>
              <a:t>2020/4/1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object 4"/>
          <p:cNvSpPr txBox="1">
            <a:spLocks/>
          </p:cNvSpPr>
          <p:nvPr userDrawn="1"/>
        </p:nvSpPr>
        <p:spPr>
          <a:xfrm>
            <a:off x="321734" y="2549926"/>
            <a:ext cx="2750620" cy="1674817"/>
          </a:xfrm>
          <a:prstGeom prst="rect">
            <a:avLst/>
          </a:prstGeom>
          <a:solidFill>
            <a:srgbClr val="588DC1"/>
          </a:solidFill>
          <a:ln w="19050" cap="flat" cmpd="sng" algn="ctr">
            <a:noFill/>
            <a:prstDash val="solid"/>
            <a:miter lim="800000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pc="-5" dirty="0">
                <a:latin typeface="Arial"/>
                <a:cs typeface="Arial"/>
              </a:rPr>
              <a:t/>
            </a:r>
            <a:br>
              <a:rPr lang="en-US" spc="-5" dirty="0">
                <a:latin typeface="Arial"/>
                <a:cs typeface="Arial"/>
              </a:rPr>
            </a:br>
            <a:r>
              <a:rPr lang="en-US" spc="-5" dirty="0">
                <a:latin typeface="Arial"/>
                <a:cs typeface="Arial"/>
              </a:rPr>
              <a:t>CONTENTS</a:t>
            </a:r>
            <a:r>
              <a:rPr lang="en-US" dirty="0">
                <a:latin typeface="Arial"/>
                <a:cs typeface="Arial"/>
              </a:rPr>
              <a:t/>
            </a:r>
            <a:br>
              <a:rPr lang="en-US" dirty="0">
                <a:latin typeface="Arial"/>
                <a:cs typeface="Arial"/>
              </a:rPr>
            </a:br>
            <a:r>
              <a:rPr lang="zh-CN" altLang="en-US" sz="1800" dirty="0"/>
              <a:t>目录</a:t>
            </a:r>
            <a:br>
              <a:rPr lang="zh-CN" altLang="en-US" sz="1800" dirty="0"/>
            </a:br>
            <a:endParaRPr lang="zh-CN" altLang="en-US" sz="1800" dirty="0"/>
          </a:p>
        </p:txBody>
      </p:sp>
    </p:spTree>
    <p:extLst>
      <p:ext uri="{BB962C8B-B14F-4D97-AF65-F5344CB8AC3E}">
        <p14:creationId xmlns="" xmlns:p14="http://schemas.microsoft.com/office/powerpoint/2010/main" val="2170519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pPr/>
              <a:t>2020/4/1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787967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pPr/>
              <a:t>2020/4/1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285975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pPr/>
              <a:t>2020/4/1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623729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pPr/>
              <a:t>2020/4/1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8694949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pPr/>
              <a:t>2020/4/1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432" y="6284622"/>
            <a:ext cx="1656693" cy="224354"/>
          </a:xfrm>
          <a:prstGeom prst="rect">
            <a:avLst/>
          </a:prstGeom>
        </p:spPr>
      </p:pic>
      <p:sp>
        <p:nvSpPr>
          <p:cNvPr id="8" name="矩形 1"/>
          <p:cNvSpPr>
            <a:spLocks noChangeArrowheads="1"/>
          </p:cNvSpPr>
          <p:nvPr userDrawn="1"/>
        </p:nvSpPr>
        <p:spPr bwMode="auto">
          <a:xfrm>
            <a:off x="-8221" y="2448123"/>
            <a:ext cx="12192000" cy="2014537"/>
          </a:xfrm>
          <a:prstGeom prst="rect">
            <a:avLst/>
          </a:prstGeom>
          <a:solidFill>
            <a:srgbClr val="588DC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纤黑_GBK" panose="02000000000000000000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92609"/>
            <a:ext cx="105156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268462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栏目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4000" y="2161735"/>
            <a:ext cx="91440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pPr/>
              <a:t>2020/4/1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4347148" y="3487298"/>
            <a:ext cx="3492708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占位符 2"/>
          <p:cNvSpPr>
            <a:spLocks noGrp="1"/>
          </p:cNvSpPr>
          <p:nvPr>
            <p:ph type="body" idx="13"/>
          </p:nvPr>
        </p:nvSpPr>
        <p:spPr>
          <a:xfrm>
            <a:off x="1524000" y="3718606"/>
            <a:ext cx="9144000" cy="1500187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849809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pPr/>
              <a:t>2020/4/1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317296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1678" y="-2594"/>
            <a:ext cx="10515600" cy="1058599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pPr/>
              <a:t>2020/4/1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矩形 3"/>
          <p:cNvSpPr>
            <a:spLocks noChangeArrowheads="1"/>
          </p:cNvSpPr>
          <p:nvPr userDrawn="1"/>
        </p:nvSpPr>
        <p:spPr bwMode="auto">
          <a:xfrm>
            <a:off x="0" y="635"/>
            <a:ext cx="658495" cy="1055370"/>
          </a:xfrm>
          <a:prstGeom prst="rect">
            <a:avLst/>
          </a:prstGeom>
          <a:solidFill>
            <a:srgbClr val="5B9BD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8864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1060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pPr/>
              <a:t>2020/4/1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973944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pPr/>
              <a:t>2020/4/1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509219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pPr/>
              <a:t>2020/4/1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629063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pPr/>
              <a:t>2020/4/1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86507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pPr/>
              <a:t>2020/4/1</a:t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79042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1"/>
          <p:cNvSpPr>
            <a:spLocks noChangeArrowheads="1"/>
          </p:cNvSpPr>
          <p:nvPr userDrawn="1"/>
        </p:nvSpPr>
        <p:spPr bwMode="auto">
          <a:xfrm>
            <a:off x="0" y="0"/>
            <a:ext cx="12192000" cy="6881911"/>
          </a:xfrm>
          <a:prstGeom prst="rect">
            <a:avLst/>
          </a:prstGeom>
          <a:solidFill>
            <a:srgbClr val="3F3F3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8864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4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9216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648201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C25DC-9F7D-44CA-9D78-86254823F854}" type="datetimeFigureOut">
              <a:rPr lang="zh-CN" altLang="en-US" smtClean="0"/>
              <a:pPr/>
              <a:t>2020/4/1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B4CAE-C3D9-4283-AD18-41AFBC767DD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0920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2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4">
            <a:extLst>
              <a:ext uri="{FF2B5EF4-FFF2-40B4-BE49-F238E27FC236}">
                <a16:creationId xmlns="" xmlns:a16="http://schemas.microsoft.com/office/drawing/2014/main" id="{D2C4BFA1-2075-4901-9E24-E41D1FDD51F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1155481" y="498348"/>
            <a:ext cx="9668040" cy="5626681"/>
            <a:chOff x="1155481" y="498348"/>
            <a:chExt cx="9668040" cy="5626681"/>
          </a:xfrm>
        </p:grpSpPr>
        <p:sp>
          <p:nvSpPr>
            <p:cNvPr id="9" name="Oval 5">
              <a:extLst>
                <a:ext uri="{FF2B5EF4-FFF2-40B4-BE49-F238E27FC236}">
                  <a16:creationId xmlns="" xmlns:a16="http://schemas.microsoft.com/office/drawing/2014/main" id="{985A7375-E3AF-4F5C-85AE-17E8832952C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626681" cy="5626681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Oval 16">
              <a:extLst>
                <a:ext uri="{FF2B5EF4-FFF2-40B4-BE49-F238E27FC236}">
                  <a16:creationId xmlns="" xmlns:a16="http://schemas.microsoft.com/office/drawing/2014/main" id="{F0307F65-8304-4FA8-A841-D4D7625411B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626681" cy="5626681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Oval 5">
              <a:extLst>
                <a:ext uri="{FF2B5EF4-FFF2-40B4-BE49-F238E27FC236}">
                  <a16:creationId xmlns="" xmlns:a16="http://schemas.microsoft.com/office/drawing/2014/main" id="{C8B8394C-136F-4E05-A002-D93A5E79CD5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626681" cy="5626681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653" y="6467380"/>
            <a:ext cx="1656693" cy="22435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420743" y="465906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中望软件</a:t>
            </a:r>
          </a:p>
        </p:txBody>
      </p:sp>
      <p:sp>
        <p:nvSpPr>
          <p:cNvPr id="14" name="Rectangle 19">
            <a:extLst>
              <a:ext uri="{FF2B5EF4-FFF2-40B4-BE49-F238E27FC236}">
                <a16:creationId xmlns="" xmlns:a16="http://schemas.microsoft.com/office/drawing/2014/main" id="{053FB2EE-284F-4C87-AB3D-BBF87A9FAB9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912608" y="3075057"/>
            <a:ext cx="73843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第十五课  </a:t>
            </a:r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中望</a:t>
            </a:r>
            <a:r>
              <a:rPr lang="en-US" altLang="zh-CN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3D-</a:t>
            </a:r>
            <a:r>
              <a:rPr lang="zh-CN" altLang="en-US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工程图系列</a:t>
            </a:r>
            <a:r>
              <a:rPr lang="en-US" altLang="zh-CN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40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5972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4575803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尺寸标注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内容占位符 2"/>
          <p:cNvSpPr>
            <a:spLocks noGrp="1"/>
          </p:cNvSpPr>
          <p:nvPr>
            <p:ph idx="4294967295"/>
          </p:nvPr>
        </p:nvSpPr>
        <p:spPr>
          <a:xfrm>
            <a:off x="452398" y="1785925"/>
            <a:ext cx="5048251" cy="4831006"/>
          </a:xfrm>
        </p:spPr>
        <p:txBody>
          <a:bodyPr>
            <a:normAutofit lnSpcReduction="10000"/>
          </a:bodyPr>
          <a:lstStyle/>
          <a:p>
            <a:pPr>
              <a:lnSpc>
                <a:spcPct val="200000"/>
              </a:lnSpc>
            </a:pPr>
            <a:r>
              <a:rPr lang="zh-CN" altLang="en-US" sz="2800" dirty="0" smtClean="0">
                <a:latin typeface="方正大黑简体" pitchFamily="65" charset="-122"/>
                <a:ea typeface="方正大黑简体" pitchFamily="65" charset="-122"/>
              </a:rPr>
              <a:t>自动标注</a:t>
            </a:r>
            <a:endParaRPr lang="en-US" altLang="zh-CN" sz="2800" dirty="0" smtClean="0">
              <a:latin typeface="方正大黑简体" pitchFamily="65" charset="-122"/>
              <a:ea typeface="方正大黑简体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800" dirty="0" smtClean="0">
                <a:latin typeface="方正大黑简体" pitchFamily="65" charset="-122"/>
                <a:ea typeface="方正大黑简体" pitchFamily="65" charset="-122"/>
              </a:rPr>
              <a:t>线性标注</a:t>
            </a:r>
            <a:endParaRPr lang="en-US" altLang="zh-CN" sz="2800" dirty="0" smtClean="0">
              <a:latin typeface="方正大黑简体" pitchFamily="65" charset="-122"/>
              <a:ea typeface="方正大黑简体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800" dirty="0" smtClean="0">
                <a:latin typeface="方正大黑简体" pitchFamily="65" charset="-122"/>
                <a:ea typeface="方正大黑简体" pitchFamily="65" charset="-122"/>
              </a:rPr>
              <a:t>线性偏移</a:t>
            </a:r>
            <a:endParaRPr lang="en-US" altLang="zh-CN" sz="2800" dirty="0" smtClean="0">
              <a:latin typeface="方正大黑简体" pitchFamily="65" charset="-122"/>
              <a:ea typeface="方正大黑简体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800" dirty="0" smtClean="0">
                <a:latin typeface="方正大黑简体" pitchFamily="65" charset="-122"/>
                <a:ea typeface="方正大黑简体" pitchFamily="65" charset="-122"/>
              </a:rPr>
              <a:t>对称标注</a:t>
            </a:r>
            <a:endParaRPr lang="en-US" altLang="zh-CN" sz="2800" dirty="0" smtClean="0">
              <a:latin typeface="方正大黑简体" pitchFamily="65" charset="-122"/>
              <a:ea typeface="方正大黑简体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800" dirty="0" smtClean="0">
                <a:latin typeface="方正大黑简体" pitchFamily="65" charset="-122"/>
                <a:ea typeface="方正大黑简体" pitchFamily="65" charset="-122"/>
              </a:rPr>
              <a:t>角度标注</a:t>
            </a:r>
            <a:endParaRPr lang="en-US" altLang="zh-CN" sz="2800" dirty="0" smtClean="0">
              <a:latin typeface="方正大黑简体" pitchFamily="65" charset="-122"/>
              <a:ea typeface="方正大黑简体" pitchFamily="65" charset="-122"/>
            </a:endParaRPr>
          </a:p>
          <a:p>
            <a:pPr>
              <a:buFont typeface="Arial" pitchFamily="34" charset="0"/>
              <a:buAutoNum type="arabicPeriod" startAt="2"/>
            </a:pPr>
            <a:endParaRPr lang="en-US" altLang="zh-CN" sz="2800" dirty="0" smtClean="0">
              <a:latin typeface="方正大黑简体" pitchFamily="65" charset="-122"/>
              <a:ea typeface="方正大黑简体" pitchFamily="65" charset="-122"/>
            </a:endParaRPr>
          </a:p>
          <a:p>
            <a:pPr>
              <a:buFont typeface="Arial" pitchFamily="34" charset="0"/>
              <a:buNone/>
            </a:pPr>
            <a:endParaRPr lang="en-US" altLang="zh-CN" sz="2800" dirty="0" smtClean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238084" y="1142984"/>
            <a:ext cx="3238480" cy="585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01" tIns="45999" rIns="92001" bIns="45999">
            <a:spAutoFit/>
          </a:bodyPr>
          <a:lstStyle/>
          <a:p>
            <a:pPr marL="343945" indent="-343945" eaLnBrk="0" hangingPunct="0">
              <a:spcBef>
                <a:spcPct val="20000"/>
              </a:spcBef>
            </a:pPr>
            <a:r>
              <a:rPr lang="en-US" altLang="zh-CN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1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、基本尺寸标注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0151" y="1335596"/>
            <a:ext cx="6943765" cy="5023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07128" y="2114984"/>
            <a:ext cx="4953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48420" y="2131609"/>
            <a:ext cx="4762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1151" y="2996133"/>
            <a:ext cx="22098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45784" y="3967594"/>
            <a:ext cx="85725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44053" y="5830242"/>
            <a:ext cx="219075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36927" y="4919041"/>
            <a:ext cx="56197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4575803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尺寸标注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内容占位符 2"/>
          <p:cNvSpPr>
            <a:spLocks noGrp="1"/>
          </p:cNvSpPr>
          <p:nvPr>
            <p:ph idx="4294967295"/>
          </p:nvPr>
        </p:nvSpPr>
        <p:spPr>
          <a:xfrm>
            <a:off x="452398" y="1785925"/>
            <a:ext cx="5048251" cy="4831006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dirty="0" smtClean="0">
                <a:latin typeface="方正大黑简体" pitchFamily="65" charset="-122"/>
                <a:ea typeface="方正大黑简体" pitchFamily="65" charset="-122"/>
              </a:rPr>
              <a:t>半径</a:t>
            </a:r>
            <a:r>
              <a:rPr lang="en-US" altLang="zh-CN" sz="2800" dirty="0" smtClean="0"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2800" dirty="0" smtClean="0">
                <a:latin typeface="方正大黑简体" pitchFamily="65" charset="-122"/>
                <a:ea typeface="方正大黑简体" pitchFamily="65" charset="-122"/>
              </a:rPr>
              <a:t>直径</a:t>
            </a:r>
            <a:endParaRPr lang="en-US" altLang="zh-CN" sz="2800" dirty="0" smtClean="0">
              <a:latin typeface="方正大黑简体" pitchFamily="65" charset="-122"/>
              <a:ea typeface="方正大黑简体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800" dirty="0" smtClean="0">
                <a:latin typeface="方正大黑简体" pitchFamily="65" charset="-122"/>
                <a:ea typeface="方正大黑简体" pitchFamily="65" charset="-122"/>
              </a:rPr>
              <a:t>弧长标注</a:t>
            </a:r>
            <a:endParaRPr lang="en-US" altLang="zh-CN" sz="2800" dirty="0" smtClean="0">
              <a:latin typeface="方正大黑简体" pitchFamily="65" charset="-122"/>
              <a:ea typeface="方正大黑简体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800" dirty="0" smtClean="0">
                <a:latin typeface="方正大黑简体" pitchFamily="65" charset="-122"/>
                <a:ea typeface="方正大黑简体" pitchFamily="65" charset="-122"/>
              </a:rPr>
              <a:t>孔标注</a:t>
            </a:r>
            <a:endParaRPr lang="en-US" altLang="zh-CN" sz="2800" dirty="0" smtClean="0">
              <a:latin typeface="方正大黑简体" pitchFamily="65" charset="-122"/>
              <a:ea typeface="方正大黑简体" pitchFamily="65" charset="-122"/>
            </a:endParaRPr>
          </a:p>
          <a:p>
            <a:pPr>
              <a:buFont typeface="Arial" pitchFamily="34" charset="0"/>
              <a:buAutoNum type="arabicPeriod" startAt="2"/>
            </a:pPr>
            <a:endParaRPr lang="en-US" altLang="zh-CN" sz="2800" dirty="0" smtClean="0">
              <a:latin typeface="方正大黑简体" pitchFamily="65" charset="-122"/>
              <a:ea typeface="方正大黑简体" pitchFamily="65" charset="-122"/>
            </a:endParaRPr>
          </a:p>
          <a:p>
            <a:pPr>
              <a:buFont typeface="Arial" pitchFamily="34" charset="0"/>
              <a:buNone/>
            </a:pPr>
            <a:endParaRPr lang="en-US" altLang="zh-CN" sz="2800" dirty="0" smtClean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238084" y="1142984"/>
            <a:ext cx="3238480" cy="585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01" tIns="45999" rIns="92001" bIns="45999">
            <a:spAutoFit/>
          </a:bodyPr>
          <a:lstStyle/>
          <a:p>
            <a:pPr marL="343945" indent="-343945" eaLnBrk="0" hangingPunct="0">
              <a:spcBef>
                <a:spcPct val="20000"/>
              </a:spcBef>
            </a:pPr>
            <a:r>
              <a:rPr lang="en-US" altLang="zh-CN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1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、基本尺寸标注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0151" y="1335596"/>
            <a:ext cx="6943765" cy="5023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79752" y="2126432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36123" y="3095005"/>
            <a:ext cx="58102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49995" y="4094507"/>
            <a:ext cx="5334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4575803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尺寸标注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238084" y="1142984"/>
            <a:ext cx="3238480" cy="585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01" tIns="45999" rIns="92001" bIns="45999">
            <a:spAutoFit/>
          </a:bodyPr>
          <a:lstStyle/>
          <a:p>
            <a:pPr marL="343945" indent="-343945" eaLnBrk="0" hangingPunct="0">
              <a:spcBef>
                <a:spcPct val="20000"/>
              </a:spcBef>
            </a:pPr>
            <a:r>
              <a:rPr lang="en-US" altLang="zh-CN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2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添加符号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7452" y="864208"/>
            <a:ext cx="1979084" cy="2428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右箭头 23"/>
          <p:cNvSpPr/>
          <p:nvPr/>
        </p:nvSpPr>
        <p:spPr>
          <a:xfrm rot="5400000">
            <a:off x="7700636" y="3494701"/>
            <a:ext cx="529590" cy="345016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044" tIns="46021" rIns="92044" bIns="46021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53323" y="2491740"/>
            <a:ext cx="2967567" cy="2066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98749" y="4110658"/>
            <a:ext cx="5673565" cy="2290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4575803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尺寸标注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238084" y="1142984"/>
            <a:ext cx="3238480" cy="585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01" tIns="45999" rIns="92001" bIns="45999">
            <a:spAutoFit/>
          </a:bodyPr>
          <a:lstStyle/>
          <a:p>
            <a:pPr marL="343945" indent="-343945" eaLnBrk="0" hangingPunct="0">
              <a:spcBef>
                <a:spcPct val="20000"/>
              </a:spcBef>
            </a:pPr>
            <a:r>
              <a:rPr lang="en-US" altLang="zh-CN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3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基线标注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555" y="1871836"/>
            <a:ext cx="513397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/>
          <a:srcRect b="38091"/>
          <a:stretch>
            <a:fillRect/>
          </a:stretch>
        </p:blipFill>
        <p:spPr bwMode="auto">
          <a:xfrm>
            <a:off x="1393305" y="3221181"/>
            <a:ext cx="2489200" cy="2830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78386" y="1747058"/>
            <a:ext cx="4447116" cy="4316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圆角矩形标注 11"/>
          <p:cNvSpPr/>
          <p:nvPr/>
        </p:nvSpPr>
        <p:spPr>
          <a:xfrm>
            <a:off x="10800102" y="3099609"/>
            <a:ext cx="943011" cy="489584"/>
          </a:xfrm>
          <a:prstGeom prst="wedgeRoundRectCallout">
            <a:avLst>
              <a:gd name="adj1" fmla="val -69732"/>
              <a:gd name="adj2" fmla="val 128495"/>
              <a:gd name="adj3" fmla="val 16667"/>
            </a:avLst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044" tIns="46021" rIns="92044" bIns="46021" anchor="ctr"/>
          <a:lstStyle/>
          <a:p>
            <a:pPr algn="ctr">
              <a:defRPr/>
            </a:pPr>
            <a:r>
              <a:rPr lang="zh-CN" altLang="en-US" sz="2400" dirty="0">
                <a:solidFill>
                  <a:schemeClr val="tx1"/>
                </a:solidFill>
                <a:latin typeface="方正大黑简体" pitchFamily="65" charset="-122"/>
                <a:ea typeface="方正大黑简体" pitchFamily="65" charset="-122"/>
              </a:rPr>
              <a:t>基线</a:t>
            </a:r>
          </a:p>
        </p:txBody>
      </p:sp>
    </p:spTree>
    <p:extLst>
      <p:ext uri="{BB962C8B-B14F-4D97-AF65-F5344CB8AC3E}">
        <p14:creationId xmlns="" xmlns:p14="http://schemas.microsoft.com/office/powerpoint/2010/main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4575803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尺寸标注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238084" y="1142984"/>
            <a:ext cx="3238480" cy="585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01" tIns="45999" rIns="92001" bIns="45999">
            <a:spAutoFit/>
          </a:bodyPr>
          <a:lstStyle/>
          <a:p>
            <a:pPr marL="343945" indent="-343945" eaLnBrk="0" hangingPunct="0">
              <a:spcBef>
                <a:spcPct val="20000"/>
              </a:spcBef>
            </a:pPr>
            <a:r>
              <a:rPr lang="en-US" altLang="zh-CN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4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连续标注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555" y="1912188"/>
            <a:ext cx="51339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36025" y="3291761"/>
            <a:ext cx="2770216" cy="3300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66357" y="1927688"/>
            <a:ext cx="5357283" cy="4507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4575803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尺寸标注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238084" y="1142984"/>
            <a:ext cx="3238480" cy="585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01" tIns="45999" rIns="92001" bIns="45999">
            <a:spAutoFit/>
          </a:bodyPr>
          <a:lstStyle/>
          <a:p>
            <a:pPr marL="343945" indent="-343945" eaLnBrk="0" hangingPunct="0">
              <a:spcBef>
                <a:spcPct val="20000"/>
              </a:spcBef>
            </a:pPr>
            <a:r>
              <a:rPr lang="en-US" altLang="zh-CN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5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坐标标注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076" y="1840923"/>
            <a:ext cx="5114925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/>
          <a:srcRect b="23182"/>
          <a:stretch>
            <a:fillRect/>
          </a:stretch>
        </p:blipFill>
        <p:spPr bwMode="auto">
          <a:xfrm>
            <a:off x="1159972" y="3104803"/>
            <a:ext cx="2324100" cy="351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55711" y="1926129"/>
            <a:ext cx="6436784" cy="460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圆角矩形标注 10"/>
          <p:cNvSpPr/>
          <p:nvPr/>
        </p:nvSpPr>
        <p:spPr>
          <a:xfrm>
            <a:off x="9238712" y="3719689"/>
            <a:ext cx="842433" cy="410526"/>
          </a:xfrm>
          <a:prstGeom prst="wedgeRoundRectCallout">
            <a:avLst>
              <a:gd name="adj1" fmla="val -69732"/>
              <a:gd name="adj2" fmla="val 128495"/>
              <a:gd name="adj3" fmla="val 16667"/>
            </a:avLst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044" tIns="46021" rIns="92044" bIns="46021" anchor="ctr"/>
          <a:lstStyle/>
          <a:p>
            <a:pPr algn="ctr">
              <a:defRPr/>
            </a:pPr>
            <a:r>
              <a:rPr lang="zh-CN" altLang="en-US" sz="2400" dirty="0">
                <a:solidFill>
                  <a:schemeClr val="tx1"/>
                </a:solidFill>
                <a:latin typeface="方正大黑简体" pitchFamily="65" charset="-122"/>
                <a:ea typeface="方正大黑简体" pitchFamily="65" charset="-122"/>
              </a:rPr>
              <a:t>原点</a:t>
            </a:r>
          </a:p>
        </p:txBody>
      </p:sp>
    </p:spTree>
    <p:extLst>
      <p:ext uri="{BB962C8B-B14F-4D97-AF65-F5344CB8AC3E}">
        <p14:creationId xmlns="" xmlns:p14="http://schemas.microsoft.com/office/powerpoint/2010/main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4575803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标注属性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1844" y="1143058"/>
            <a:ext cx="2387600" cy="513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55043" y="1109807"/>
            <a:ext cx="2387600" cy="513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81618" y="1126433"/>
            <a:ext cx="2387600" cy="513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191567" y="1109806"/>
            <a:ext cx="2387600" cy="513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4575803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注释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238084" y="1142984"/>
            <a:ext cx="3238480" cy="585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01" tIns="45999" rIns="92001" bIns="45999">
            <a:spAutoFit/>
          </a:bodyPr>
          <a:lstStyle/>
          <a:p>
            <a:pPr marL="343945" indent="-343945" eaLnBrk="0" hangingPunct="0">
              <a:spcBef>
                <a:spcPct val="20000"/>
              </a:spcBef>
            </a:pPr>
            <a:r>
              <a:rPr lang="en-US" altLang="zh-CN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1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、坐标标签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90" y="1839361"/>
            <a:ext cx="534352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71748" y="1818860"/>
            <a:ext cx="2184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8604" y="3170583"/>
            <a:ext cx="4409372" cy="3389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4575803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注释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238084" y="1142984"/>
            <a:ext cx="3238480" cy="585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01" tIns="45999" rIns="92001" bIns="45999">
            <a:spAutoFit/>
          </a:bodyPr>
          <a:lstStyle/>
          <a:p>
            <a:pPr marL="343945" indent="-343945" eaLnBrk="0" hangingPunct="0">
              <a:spcBef>
                <a:spcPct val="20000"/>
              </a:spcBef>
            </a:pPr>
            <a:r>
              <a:rPr lang="en-US" altLang="zh-CN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2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、文字注释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93471"/>
            <a:ext cx="53530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28567" y="4010892"/>
            <a:ext cx="3763433" cy="2388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833135"/>
            <a:ext cx="3714776" cy="2592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27046" y="3158836"/>
            <a:ext cx="4753065" cy="347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4575803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注释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238084" y="1142984"/>
            <a:ext cx="3238480" cy="585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01" tIns="45999" rIns="92001" bIns="45999">
            <a:spAutoFit/>
          </a:bodyPr>
          <a:lstStyle/>
          <a:p>
            <a:pPr marL="343945" indent="-343945" eaLnBrk="0" hangingPunct="0">
              <a:spcBef>
                <a:spcPct val="20000"/>
              </a:spcBef>
            </a:pPr>
            <a:r>
              <a:rPr lang="en-US" altLang="zh-CN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3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、气泡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8832" y="1739141"/>
            <a:ext cx="535305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068" y="2971801"/>
            <a:ext cx="1743627" cy="3556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32834" y="2981739"/>
            <a:ext cx="1710400" cy="3488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74126" y="3409122"/>
            <a:ext cx="2896783" cy="2585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248978" y="1740263"/>
            <a:ext cx="3365479" cy="3377474"/>
          </a:xfrm>
        </p:spPr>
        <p:txBody>
          <a:bodyPr>
            <a:normAutofit fontScale="90000"/>
          </a:bodyPr>
          <a:lstStyle/>
          <a:p>
            <a:pPr>
              <a:lnSpc>
                <a:spcPct val="200000"/>
              </a:lnSpc>
            </a:pPr>
            <a:r>
              <a:rPr lang="en-US" altLang="zh-CN" sz="3600" dirty="0" smtClean="0">
                <a:ea typeface="方正大黑简体" pitchFamily="65" charset="-122"/>
              </a:rPr>
              <a:t>-</a:t>
            </a:r>
            <a:r>
              <a:rPr lang="zh-CN" altLang="en-US" sz="3600" dirty="0" smtClean="0">
                <a:ea typeface="方正大黑简体" pitchFamily="65" charset="-122"/>
              </a:rPr>
              <a:t>视图编辑</a:t>
            </a:r>
            <a:r>
              <a:rPr lang="zh-CN" altLang="en-US" sz="3600" dirty="0">
                <a:ea typeface="方正大黑简体" pitchFamily="65" charset="-122"/>
              </a:rPr>
              <a:t/>
            </a:r>
            <a:br>
              <a:rPr lang="zh-CN" altLang="en-US" sz="3600" dirty="0">
                <a:ea typeface="方正大黑简体" pitchFamily="65" charset="-122"/>
              </a:rPr>
            </a:br>
            <a:r>
              <a:rPr lang="en-US" altLang="zh-CN" sz="3600" dirty="0" smtClean="0">
                <a:ea typeface="方正大黑简体" pitchFamily="65" charset="-122"/>
              </a:rPr>
              <a:t>-</a:t>
            </a:r>
            <a:r>
              <a:rPr lang="zh-CN" altLang="en-US" sz="3600" dirty="0" smtClean="0">
                <a:ea typeface="方正大黑简体" pitchFamily="65" charset="-122"/>
              </a:rPr>
              <a:t>图纸标注</a:t>
            </a:r>
            <a:r>
              <a:rPr lang="en-US" altLang="zh-CN" sz="3600" dirty="0" smtClean="0">
                <a:ea typeface="方正大黑简体" pitchFamily="65" charset="-122"/>
              </a:rPr>
              <a:t/>
            </a:r>
            <a:br>
              <a:rPr lang="en-US" altLang="zh-CN" sz="3600" dirty="0" smtClean="0">
                <a:ea typeface="方正大黑简体" pitchFamily="65" charset="-122"/>
              </a:rPr>
            </a:br>
            <a:r>
              <a:rPr lang="en-US" altLang="zh-CN" sz="3600" dirty="0" smtClean="0">
                <a:ea typeface="方正大黑简体" pitchFamily="65" charset="-122"/>
              </a:rPr>
              <a:t>-</a:t>
            </a:r>
            <a:r>
              <a:rPr lang="zh-CN" altLang="en-US" sz="3600" dirty="0" smtClean="0">
                <a:ea typeface="方正大黑简体" pitchFamily="65" charset="-122"/>
              </a:rPr>
              <a:t>其它图纸工具</a:t>
            </a:r>
            <a:r>
              <a:rPr lang="en-US" altLang="zh-CN" sz="3600" dirty="0" smtClean="0">
                <a:ea typeface="方正大黑简体" pitchFamily="65" charset="-122"/>
              </a:rPr>
              <a:t/>
            </a:r>
            <a:br>
              <a:rPr lang="en-US" altLang="zh-CN" sz="3600" dirty="0" smtClean="0">
                <a:ea typeface="方正大黑简体" pitchFamily="65" charset="-122"/>
              </a:rPr>
            </a:br>
            <a:r>
              <a:rPr lang="en-US" altLang="zh-CN" sz="3600" dirty="0" smtClean="0">
                <a:ea typeface="方正大黑简体" pitchFamily="65" charset="-122"/>
              </a:rPr>
              <a:t>-</a:t>
            </a:r>
            <a:r>
              <a:rPr lang="zh-CN" altLang="en-US" sz="3600" dirty="0" smtClean="0">
                <a:ea typeface="方正大黑简体" pitchFamily="65" charset="-122"/>
              </a:rPr>
              <a:t>练习</a:t>
            </a:r>
            <a:r>
              <a:rPr lang="en-US" altLang="zh-CN" sz="3600" dirty="0" smtClean="0">
                <a:ea typeface="方正大黑简体" pitchFamily="65" charset="-122"/>
              </a:rPr>
              <a:t>&amp;</a:t>
            </a:r>
            <a:r>
              <a:rPr lang="zh-CN" altLang="en-US" sz="3600" dirty="0" smtClean="0">
                <a:ea typeface="方正大黑简体" pitchFamily="65" charset="-122"/>
              </a:rPr>
              <a:t>总结</a:t>
            </a: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36096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4575803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注释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238084" y="1142984"/>
            <a:ext cx="3238480" cy="585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01" tIns="45999" rIns="92001" bIns="45999">
            <a:spAutoFit/>
          </a:bodyPr>
          <a:lstStyle/>
          <a:p>
            <a:pPr marL="343945" indent="-343945" eaLnBrk="0" hangingPunct="0">
              <a:spcBef>
                <a:spcPct val="20000"/>
              </a:spcBef>
            </a:pPr>
            <a:r>
              <a:rPr lang="en-US" altLang="zh-CN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4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、形位公差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6352" y="1698394"/>
            <a:ext cx="53816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8299" y="3059084"/>
            <a:ext cx="6199648" cy="3308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782694" y="1625138"/>
            <a:ext cx="2209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68551" y="3236075"/>
            <a:ext cx="3401484" cy="2966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4575803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注释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238084" y="1142984"/>
            <a:ext cx="3238480" cy="585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01" tIns="45999" rIns="92001" bIns="45999">
            <a:spAutoFit/>
          </a:bodyPr>
          <a:lstStyle/>
          <a:p>
            <a:pPr marL="343945" indent="-343945" eaLnBrk="0" hangingPunct="0">
              <a:spcBef>
                <a:spcPct val="20000"/>
              </a:spcBef>
            </a:pPr>
            <a:r>
              <a:rPr lang="en-US" altLang="zh-CN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5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、表面粗糙度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5245" y="1791046"/>
            <a:ext cx="373380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1874" y="3129916"/>
            <a:ext cx="3985684" cy="352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4015" y="1427538"/>
            <a:ext cx="2832100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4575803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中心线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5210" y="1058748"/>
            <a:ext cx="300037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6056" y="1778923"/>
            <a:ext cx="2317318" cy="454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0817" y="1702205"/>
            <a:ext cx="6081183" cy="4804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圆角矩形标注 11"/>
          <p:cNvSpPr/>
          <p:nvPr/>
        </p:nvSpPr>
        <p:spPr>
          <a:xfrm>
            <a:off x="9183172" y="1855547"/>
            <a:ext cx="1490133" cy="511502"/>
          </a:xfrm>
          <a:prstGeom prst="wedgeRoundRectCallout">
            <a:avLst>
              <a:gd name="adj1" fmla="val 76968"/>
              <a:gd name="adj2" fmla="val 233834"/>
              <a:gd name="adj3" fmla="val 16667"/>
            </a:avLst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058" tIns="46029" rIns="92058" bIns="46029" anchor="ctr"/>
          <a:lstStyle/>
          <a:p>
            <a:pPr algn="ctr">
              <a:defRPr/>
            </a:pPr>
            <a:r>
              <a:rPr lang="zh-CN" altLang="en-US" sz="2400" dirty="0">
                <a:solidFill>
                  <a:schemeClr val="tx1"/>
                </a:solidFill>
                <a:latin typeface="方正大黑简体" pitchFamily="65" charset="-122"/>
                <a:ea typeface="方正大黑简体" pitchFamily="65" charset="-122"/>
              </a:rPr>
              <a:t>中心标记</a:t>
            </a:r>
          </a:p>
        </p:txBody>
      </p:sp>
      <p:sp>
        <p:nvSpPr>
          <p:cNvPr id="14" name="圆角矩形标注 13"/>
          <p:cNvSpPr/>
          <p:nvPr/>
        </p:nvSpPr>
        <p:spPr>
          <a:xfrm>
            <a:off x="8564033" y="4155845"/>
            <a:ext cx="1807633" cy="485784"/>
          </a:xfrm>
          <a:prstGeom prst="wedgeRoundRectCallout">
            <a:avLst>
              <a:gd name="adj1" fmla="val 57051"/>
              <a:gd name="adj2" fmla="val -170906"/>
              <a:gd name="adj3" fmla="val 16667"/>
            </a:avLst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058" tIns="46029" rIns="92058" bIns="46029" anchor="ctr"/>
          <a:lstStyle/>
          <a:p>
            <a:pPr algn="ctr">
              <a:defRPr/>
            </a:pPr>
            <a:r>
              <a:rPr lang="zh-CN" altLang="en-US" sz="2400" dirty="0">
                <a:solidFill>
                  <a:schemeClr val="tx1"/>
                </a:solidFill>
                <a:latin typeface="方正大黑简体" pitchFamily="65" charset="-122"/>
                <a:ea typeface="方正大黑简体" pitchFamily="65" charset="-122"/>
              </a:rPr>
              <a:t>中心标记圆</a:t>
            </a:r>
          </a:p>
        </p:txBody>
      </p:sp>
      <p:sp>
        <p:nvSpPr>
          <p:cNvPr id="15" name="圆角矩形标注 14"/>
          <p:cNvSpPr/>
          <p:nvPr/>
        </p:nvSpPr>
        <p:spPr>
          <a:xfrm>
            <a:off x="7577665" y="1926985"/>
            <a:ext cx="1176867" cy="440064"/>
          </a:xfrm>
          <a:prstGeom prst="wedgeRoundRectCallout">
            <a:avLst>
              <a:gd name="adj1" fmla="val -51197"/>
              <a:gd name="adj2" fmla="val 271822"/>
              <a:gd name="adj3" fmla="val 16667"/>
            </a:avLst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058" tIns="46029" rIns="92058" bIns="46029" anchor="ctr"/>
          <a:lstStyle/>
          <a:p>
            <a:pPr algn="ctr">
              <a:defRPr/>
            </a:pPr>
            <a:r>
              <a:rPr lang="zh-CN" altLang="en-US" sz="2400" dirty="0">
                <a:solidFill>
                  <a:schemeClr val="tx1"/>
                </a:solidFill>
                <a:latin typeface="方正大黑简体" pitchFamily="65" charset="-122"/>
                <a:ea typeface="方正大黑简体" pitchFamily="65" charset="-122"/>
              </a:rPr>
              <a:t>中心线</a:t>
            </a:r>
          </a:p>
        </p:txBody>
      </p:sp>
    </p:spTree>
    <p:extLst>
      <p:ext uri="{BB962C8B-B14F-4D97-AF65-F5344CB8AC3E}">
        <p14:creationId xmlns="" xmlns:p14="http://schemas.microsoft.com/office/powerpoint/2010/main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4575803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焊接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5768" y="1137978"/>
            <a:ext cx="372427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86658" y="2560319"/>
            <a:ext cx="4356516" cy="3882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60420" y="3256685"/>
            <a:ext cx="4806951" cy="278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4575803" cy="534341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zh-CN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BOM</a:t>
            </a:r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表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4355" y="1028700"/>
            <a:ext cx="3467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45706" y="2286000"/>
            <a:ext cx="2184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圆角矩形标注 7"/>
          <p:cNvSpPr/>
          <p:nvPr/>
        </p:nvSpPr>
        <p:spPr>
          <a:xfrm>
            <a:off x="3830244" y="4411204"/>
            <a:ext cx="1214967" cy="501954"/>
          </a:xfrm>
          <a:prstGeom prst="wedgeRoundRectCallout">
            <a:avLst>
              <a:gd name="adj1" fmla="val -108758"/>
              <a:gd name="adj2" fmla="val 173146"/>
              <a:gd name="adj3" fmla="val 16667"/>
            </a:avLst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058" tIns="46029" rIns="92058" bIns="46029" anchor="ctr"/>
          <a:lstStyle/>
          <a:p>
            <a:pPr algn="ctr">
              <a:defRPr/>
            </a:pPr>
            <a:r>
              <a:rPr lang="zh-CN" altLang="en-US" sz="2400" dirty="0">
                <a:solidFill>
                  <a:schemeClr val="tx1"/>
                </a:solidFill>
                <a:latin typeface="方正大黑简体" pitchFamily="65" charset="-122"/>
                <a:ea typeface="方正大黑简体" pitchFamily="65" charset="-122"/>
              </a:rPr>
              <a:t>输出项</a:t>
            </a:r>
          </a:p>
        </p:txBody>
      </p:sp>
      <p:pic>
        <p:nvPicPr>
          <p:cNvPr id="11" name="Picture 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09273" y="1792779"/>
            <a:ext cx="669290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4575803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表格输入</a:t>
            </a:r>
            <a:r>
              <a:rPr lang="en-US" altLang="zh-CN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/</a:t>
            </a:r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输出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08884" y="1142654"/>
            <a:ext cx="325755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内容占位符 2"/>
          <p:cNvSpPr txBox="1">
            <a:spLocks/>
          </p:cNvSpPr>
          <p:nvPr/>
        </p:nvSpPr>
        <p:spPr bwMode="auto">
          <a:xfrm>
            <a:off x="7275893" y="4174814"/>
            <a:ext cx="4357718" cy="108204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2058" tIns="46029" rIns="92058" bIns="46029"/>
          <a:lstStyle/>
          <a:p>
            <a:pPr marL="343945" indent="-343945" eaLnBrk="0" hangingPunct="0">
              <a:spcBef>
                <a:spcPct val="20000"/>
              </a:spcBef>
            </a:pPr>
            <a:r>
              <a:rPr lang="zh-CN" altLang="en-US" sz="3100" dirty="0">
                <a:latin typeface="方正大黑简体" pitchFamily="65" charset="-122"/>
                <a:ea typeface="方正大黑简体" pitchFamily="65" charset="-122"/>
              </a:rPr>
              <a:t> 支持输出</a:t>
            </a:r>
            <a:r>
              <a:rPr lang="en-US" altLang="zh-CN" sz="3100" dirty="0"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3100" dirty="0">
                <a:latin typeface="方正大黑简体" pitchFamily="65" charset="-122"/>
                <a:ea typeface="方正大黑简体" pitchFamily="65" charset="-122"/>
              </a:rPr>
              <a:t>输入格式为：</a:t>
            </a:r>
            <a:r>
              <a:rPr lang="en-US" altLang="zh-CN" sz="3100" dirty="0">
                <a:latin typeface="方正大黑简体" pitchFamily="65" charset="-122"/>
                <a:ea typeface="方正大黑简体" pitchFamily="65" charset="-122"/>
              </a:rPr>
              <a:t>txt</a:t>
            </a:r>
            <a:r>
              <a:rPr lang="zh-CN" altLang="en-US" sz="3100" dirty="0">
                <a:latin typeface="方正大黑简体" pitchFamily="65" charset="-122"/>
                <a:ea typeface="方正大黑简体" pitchFamily="65" charset="-122"/>
              </a:rPr>
              <a:t>、</a:t>
            </a:r>
            <a:r>
              <a:rPr lang="en-US" altLang="zh-CN" sz="3100" dirty="0" err="1">
                <a:latin typeface="方正大黑简体" pitchFamily="65" charset="-122"/>
                <a:ea typeface="方正大黑简体" pitchFamily="65" charset="-122"/>
              </a:rPr>
              <a:t>xls</a:t>
            </a:r>
            <a:r>
              <a:rPr lang="zh-CN" altLang="en-US" sz="3100" dirty="0">
                <a:latin typeface="方正大黑简体" pitchFamily="65" charset="-122"/>
                <a:ea typeface="方正大黑简体" pitchFamily="65" charset="-122"/>
              </a:rPr>
              <a:t>、</a:t>
            </a:r>
            <a:r>
              <a:rPr lang="en-US" altLang="zh-CN" sz="3100" dirty="0" err="1">
                <a:latin typeface="方正大黑简体" pitchFamily="65" charset="-122"/>
                <a:ea typeface="方正大黑简体" pitchFamily="65" charset="-122"/>
              </a:rPr>
              <a:t>csv</a:t>
            </a:r>
            <a:endParaRPr lang="en-US" altLang="zh-CN" sz="3100" dirty="0">
              <a:latin typeface="方正大黑简体" pitchFamily="65" charset="-122"/>
              <a:ea typeface="方正大黑简体" pitchFamily="65" charset="-122"/>
            </a:endParaRPr>
          </a:p>
          <a:p>
            <a:pPr marL="343945" indent="-343945" eaLnBrk="0" hangingPunct="0">
              <a:spcBef>
                <a:spcPct val="20000"/>
              </a:spcBef>
              <a:buFont typeface="Arial" pitchFamily="34" charset="0"/>
              <a:buAutoNum type="arabicPeriod" startAt="2"/>
            </a:pPr>
            <a:endParaRPr lang="en-US" altLang="zh-CN" sz="3100" dirty="0">
              <a:latin typeface="方正大黑简体" pitchFamily="65" charset="-122"/>
              <a:ea typeface="方正大黑简体" pitchFamily="65" charset="-122"/>
            </a:endParaRPr>
          </a:p>
          <a:p>
            <a:pPr marL="343945" indent="-343945" eaLnBrk="0" hangingPunct="0">
              <a:spcBef>
                <a:spcPct val="20000"/>
              </a:spcBef>
            </a:pPr>
            <a:endParaRPr lang="en-US" altLang="zh-CN" sz="3100" dirty="0"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89350" y="2731769"/>
            <a:ext cx="6177532" cy="3566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4575803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孔表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2265" y="1142653"/>
            <a:ext cx="3438525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38781" y="1458884"/>
            <a:ext cx="2184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96086" y="2869985"/>
            <a:ext cx="5224365" cy="3184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4575803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练习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628525" y="931789"/>
            <a:ext cx="10807700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/>
          <a:lstStyle/>
          <a:p>
            <a:pPr marL="586130" indent="-586130">
              <a:lnSpc>
                <a:spcPct val="150000"/>
              </a:lnSpc>
            </a:pPr>
            <a:r>
              <a:rPr 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1. 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完成如下工程图</a:t>
            </a:r>
            <a:endParaRPr 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586130" indent="-586130"/>
            <a:endParaRPr lang="en-US" sz="2800" dirty="0"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7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07162" y="1847350"/>
            <a:ext cx="7072362" cy="501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4575803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小结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661775" y="1280923"/>
            <a:ext cx="10807700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/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楷体_GB2312"/>
              </a:rPr>
              <a:t>本课程主要介绍了中望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楷体_GB2312"/>
              </a:rPr>
              <a:t>3D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楷体_GB2312"/>
              </a:rPr>
              <a:t>工程图的视图编辑、标注及其它一些常用工具。中望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楷体_GB2312"/>
              </a:rPr>
              <a:t>3D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楷体_GB2312"/>
              </a:rPr>
              <a:t>的视图编辑操作比较简单方便，如视图的移动通过鼠标拖动即可完成。另外还介绍了中望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楷体_GB2312"/>
              </a:rPr>
              <a:t>3D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楷体_GB2312"/>
              </a:rPr>
              <a:t>的图纸标注及其它工具，包括尺寸标注、公差、注释、形位标注、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楷体_GB2312"/>
              </a:rPr>
              <a:t>BOM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楷体_GB2312"/>
              </a:rPr>
              <a:t>表等。</a:t>
            </a:r>
          </a:p>
          <a:p>
            <a:pPr marL="586130" indent="-586130"/>
            <a:endParaRPr lang="en-US" sz="2800" dirty="0">
              <a:latin typeface="方正大黑简体" pitchFamily="65" charset="-122"/>
              <a:ea typeface="方正大黑简体" pitchFamily="65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15779" y="2663476"/>
            <a:ext cx="9144000" cy="1094309"/>
          </a:xfrm>
        </p:spPr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中望公司及产品介绍（</a:t>
            </a:r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MFG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版）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132" y="6279800"/>
            <a:ext cx="1656693" cy="224354"/>
          </a:xfrm>
          <a:prstGeom prst="rect">
            <a:avLst/>
          </a:prstGeom>
        </p:spPr>
      </p:pic>
      <p:sp>
        <p:nvSpPr>
          <p:cNvPr id="12" name="Rectangle 19">
            <a:extLst>
              <a:ext uri="{FF2B5EF4-FFF2-40B4-BE49-F238E27FC236}">
                <a16:creationId xmlns="" xmlns:a16="http://schemas.microsoft.com/office/drawing/2014/main" id="{053FB2EE-284F-4C87-AB3D-BBF87A9FAB9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矩形 1"/>
          <p:cNvSpPr>
            <a:spLocks noChangeArrowheads="1"/>
          </p:cNvSpPr>
          <p:nvPr/>
        </p:nvSpPr>
        <p:spPr bwMode="auto">
          <a:xfrm>
            <a:off x="-8221" y="2448123"/>
            <a:ext cx="12192000" cy="2014537"/>
          </a:xfrm>
          <a:prstGeom prst="rect">
            <a:avLst/>
          </a:prstGeom>
          <a:solidFill>
            <a:srgbClr val="588DC1"/>
          </a:solidFill>
          <a:ln>
            <a:noFill/>
          </a:ln>
        </p:spPr>
        <p:txBody>
          <a:bodyPr anchor="ctr"/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纤黑_GBK" panose="02000000000000000000" charset="-122"/>
              </a:rPr>
              <a:t>谢谢大家！</a:t>
            </a:r>
            <a:endParaRPr lang="zh-CN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纤黑_GBK" panose="02000000000000000000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90796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4575803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视图的移动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0740" y="1141167"/>
            <a:ext cx="9359900" cy="55007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上弧形箭头 11"/>
          <p:cNvSpPr/>
          <p:nvPr/>
        </p:nvSpPr>
        <p:spPr>
          <a:xfrm>
            <a:off x="3911039" y="3927249"/>
            <a:ext cx="4572032" cy="857256"/>
          </a:xfrm>
          <a:prstGeom prst="curved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4575803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视图对齐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9889" y="1214422"/>
            <a:ext cx="6381749" cy="56435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/>
          <a:srcRect r="55667"/>
          <a:stretch>
            <a:fillRect/>
          </a:stretch>
        </p:blipFill>
        <p:spPr bwMode="auto">
          <a:xfrm>
            <a:off x="958389" y="1285860"/>
            <a:ext cx="1784811" cy="5400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791924" y="1714488"/>
            <a:ext cx="1524000" cy="5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01" tIns="45999" rIns="92001" bIns="45999">
            <a:spAutoFit/>
          </a:bodyPr>
          <a:lstStyle/>
          <a:p>
            <a:pPr algn="ctr"/>
            <a:r>
              <a:rPr lang="zh-CN" altLang="en-US" sz="31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右键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39911" y="2787708"/>
            <a:ext cx="1924050" cy="387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4575803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剖切线修改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8646" y="1157792"/>
            <a:ext cx="4451351" cy="55007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44079" y="1086354"/>
            <a:ext cx="4713817" cy="2940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25078" y="4251514"/>
            <a:ext cx="3810000" cy="2406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右箭头 11"/>
          <p:cNvSpPr/>
          <p:nvPr/>
        </p:nvSpPr>
        <p:spPr>
          <a:xfrm rot="5400000">
            <a:off x="8160495" y="3789551"/>
            <a:ext cx="558166" cy="38100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188" tIns="58595" rIns="117188" bIns="58595"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4575803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更改视图标签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7457" y="869429"/>
            <a:ext cx="2491278" cy="5747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/>
          <a:srcRect r="52188"/>
          <a:stretch>
            <a:fillRect/>
          </a:stretch>
        </p:blipFill>
        <p:spPr bwMode="auto">
          <a:xfrm>
            <a:off x="3153642" y="865287"/>
            <a:ext cx="2914649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4770627" y="3639681"/>
            <a:ext cx="1524000" cy="5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01" tIns="45999" rIns="92001" bIns="45999">
            <a:spAutoFit/>
          </a:bodyPr>
          <a:lstStyle/>
          <a:p>
            <a:pPr algn="ctr"/>
            <a:r>
              <a:rPr lang="zh-CN" altLang="en-US" sz="3100" dirty="0">
                <a:latin typeface="方正大黑简体" pitchFamily="65" charset="-122"/>
                <a:ea typeface="方正大黑简体" pitchFamily="65" charset="-122"/>
              </a:rPr>
              <a:t>右键</a:t>
            </a:r>
          </a:p>
        </p:txBody>
      </p:sp>
    </p:spTree>
    <p:extLst>
      <p:ext uri="{BB962C8B-B14F-4D97-AF65-F5344CB8AC3E}">
        <p14:creationId xmlns="" xmlns:p14="http://schemas.microsoft.com/office/powerpoint/2010/main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4575803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视图属性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19967" y="1132204"/>
            <a:ext cx="2533650" cy="495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12550" y="1082329"/>
            <a:ext cx="2533650" cy="495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12575" y="1039598"/>
            <a:ext cx="3558116" cy="2486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07825" y="4112364"/>
            <a:ext cx="3619500" cy="2070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右箭头 10"/>
          <p:cNvSpPr/>
          <p:nvPr/>
        </p:nvSpPr>
        <p:spPr>
          <a:xfrm rot="5400000">
            <a:off x="9338493" y="3614206"/>
            <a:ext cx="558164" cy="38100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188" tIns="58595" rIns="117188" bIns="58595"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4575803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剖面线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内容占位符 2"/>
          <p:cNvSpPr>
            <a:spLocks noGrp="1"/>
          </p:cNvSpPr>
          <p:nvPr>
            <p:ph idx="4294967295"/>
          </p:nvPr>
        </p:nvSpPr>
        <p:spPr>
          <a:xfrm>
            <a:off x="452398" y="1785926"/>
            <a:ext cx="5048251" cy="1453514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2800" dirty="0" smtClean="0">
                <a:latin typeface="方正大黑简体" pitchFamily="65" charset="-122"/>
                <a:ea typeface="方正大黑简体" pitchFamily="65" charset="-122"/>
              </a:rPr>
              <a:t> </a:t>
            </a:r>
            <a:r>
              <a:rPr lang="en-US" altLang="zh-CN" sz="2800" dirty="0" smtClean="0">
                <a:latin typeface="方正大黑简体" pitchFamily="65" charset="-122"/>
                <a:ea typeface="方正大黑简体" pitchFamily="65" charset="-122"/>
              </a:rPr>
              <a:t>1</a:t>
            </a:r>
            <a:r>
              <a:rPr lang="zh-CN" altLang="en-US" sz="2800" dirty="0" smtClean="0">
                <a:latin typeface="方正大黑简体" pitchFamily="65" charset="-122"/>
                <a:ea typeface="方正大黑简体" pitchFamily="65" charset="-122"/>
              </a:rPr>
              <a:t>）插入</a:t>
            </a:r>
            <a:r>
              <a:rPr lang="en-US" altLang="zh-CN" sz="2800" dirty="0" smtClean="0">
                <a:latin typeface="方正大黑简体" pitchFamily="65" charset="-122"/>
                <a:ea typeface="方正大黑简体" pitchFamily="65" charset="-122"/>
              </a:rPr>
              <a:t> -&gt; </a:t>
            </a:r>
            <a:r>
              <a:rPr lang="zh-CN" altLang="en-US" sz="2800" dirty="0" smtClean="0">
                <a:latin typeface="方正大黑简体" pitchFamily="65" charset="-122"/>
                <a:ea typeface="方正大黑简体" pitchFamily="65" charset="-122"/>
              </a:rPr>
              <a:t>剖面线填充</a:t>
            </a:r>
            <a:endParaRPr lang="en-US" altLang="zh-CN" sz="2800" dirty="0" smtClean="0">
              <a:latin typeface="方正大黑简体" pitchFamily="65" charset="-122"/>
              <a:ea typeface="方正大黑简体" pitchFamily="65" charset="-122"/>
            </a:endParaRPr>
          </a:p>
          <a:p>
            <a:pPr>
              <a:buFont typeface="Arial" pitchFamily="34" charset="0"/>
              <a:buNone/>
            </a:pPr>
            <a:r>
              <a:rPr lang="en-US" altLang="zh-CN" sz="2800" dirty="0" smtClean="0">
                <a:latin typeface="方正大黑简体" pitchFamily="65" charset="-122"/>
                <a:ea typeface="方正大黑简体" pitchFamily="65" charset="-122"/>
              </a:rPr>
              <a:t> 2</a:t>
            </a:r>
            <a:r>
              <a:rPr lang="zh-CN" altLang="en-US" sz="2800" dirty="0" smtClean="0">
                <a:latin typeface="方正大黑简体" pitchFamily="65" charset="-122"/>
                <a:ea typeface="方正大黑简体" pitchFamily="65" charset="-122"/>
              </a:rPr>
              <a:t>）绘图 </a:t>
            </a:r>
            <a:r>
              <a:rPr lang="en-US" altLang="zh-CN" sz="2800" dirty="0" smtClean="0"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2800" dirty="0" smtClean="0">
                <a:latin typeface="方正大黑简体" pitchFamily="65" charset="-122"/>
                <a:ea typeface="方正大黑简体" pitchFamily="65" charset="-122"/>
              </a:rPr>
              <a:t>剖面线填充</a:t>
            </a:r>
            <a:endParaRPr lang="en-US" altLang="zh-CN" sz="2800" dirty="0" smtClean="0">
              <a:latin typeface="方正大黑简体" pitchFamily="65" charset="-122"/>
              <a:ea typeface="方正大黑简体" pitchFamily="65" charset="-122"/>
            </a:endParaRPr>
          </a:p>
          <a:p>
            <a:pPr>
              <a:buFont typeface="Arial" pitchFamily="34" charset="0"/>
              <a:buAutoNum type="arabicPeriod" startAt="2"/>
            </a:pPr>
            <a:endParaRPr lang="en-US" altLang="zh-CN" sz="2800" dirty="0" smtClean="0">
              <a:latin typeface="方正大黑简体" pitchFamily="65" charset="-122"/>
              <a:ea typeface="方正大黑简体" pitchFamily="65" charset="-122"/>
            </a:endParaRPr>
          </a:p>
          <a:p>
            <a:pPr>
              <a:buFont typeface="Arial" pitchFamily="34" charset="0"/>
              <a:buNone/>
            </a:pPr>
            <a:endParaRPr lang="en-US" altLang="zh-CN" sz="2800" dirty="0" smtClean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238084" y="1142984"/>
            <a:ext cx="3238480" cy="585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01" tIns="45999" rIns="92001" bIns="45999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1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、添加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剖面线</a:t>
            </a:r>
          </a:p>
        </p:txBody>
      </p:sp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501" y="2914650"/>
            <a:ext cx="4654551" cy="3789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圆角矩形标注 14"/>
          <p:cNvSpPr/>
          <p:nvPr/>
        </p:nvSpPr>
        <p:spPr>
          <a:xfrm>
            <a:off x="4000501" y="5486400"/>
            <a:ext cx="952500" cy="514368"/>
          </a:xfrm>
          <a:prstGeom prst="wedgeRoundRectCallout">
            <a:avLst>
              <a:gd name="adj1" fmla="val -66707"/>
              <a:gd name="adj2" fmla="val -195677"/>
              <a:gd name="adj3" fmla="val 16667"/>
            </a:avLst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030" tIns="46014" rIns="92030" bIns="46014" anchor="ctr"/>
          <a:lstStyle/>
          <a:p>
            <a:pPr algn="ctr">
              <a:defRPr/>
            </a:pPr>
            <a:r>
              <a:rPr lang="zh-CN" altLang="en-US" sz="2400" dirty="0">
                <a:solidFill>
                  <a:schemeClr val="tx1"/>
                </a:solidFill>
                <a:latin typeface="方正大黑简体" pitchFamily="65" charset="-122"/>
                <a:ea typeface="方正大黑简体" pitchFamily="65" charset="-122"/>
              </a:rPr>
              <a:t>内部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80745" y="1570817"/>
            <a:ext cx="2361276" cy="494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4575803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剖面线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内容占位符 2"/>
          <p:cNvSpPr>
            <a:spLocks noGrp="1"/>
          </p:cNvSpPr>
          <p:nvPr>
            <p:ph idx="4294967295"/>
          </p:nvPr>
        </p:nvSpPr>
        <p:spPr>
          <a:xfrm>
            <a:off x="452398" y="1785926"/>
            <a:ext cx="5048251" cy="1453514"/>
          </a:xfrm>
        </p:spPr>
        <p:txBody>
          <a:bodyPr/>
          <a:lstStyle/>
          <a:p>
            <a:pPr>
              <a:buNone/>
            </a:pPr>
            <a:r>
              <a:rPr lang="zh-CN" altLang="en-US" sz="2800" dirty="0" smtClean="0">
                <a:latin typeface="方正大黑简体" pitchFamily="65" charset="-122"/>
                <a:ea typeface="方正大黑简体" pitchFamily="65" charset="-122"/>
              </a:rPr>
              <a:t>右键剖面线</a:t>
            </a:r>
            <a:r>
              <a:rPr lang="en-US" altLang="zh-CN" sz="2800" dirty="0" smtClean="0">
                <a:latin typeface="方正大黑简体" pitchFamily="65" charset="-122"/>
                <a:ea typeface="方正大黑简体" pitchFamily="65" charset="-122"/>
              </a:rPr>
              <a:t>-&gt;</a:t>
            </a:r>
            <a:r>
              <a:rPr lang="zh-CN" altLang="en-US" sz="2800" dirty="0" smtClean="0">
                <a:latin typeface="方正大黑简体" pitchFamily="65" charset="-122"/>
                <a:ea typeface="方正大黑简体" pitchFamily="65" charset="-122"/>
              </a:rPr>
              <a:t>属性</a:t>
            </a:r>
            <a:endParaRPr lang="en-US" altLang="zh-CN" sz="2800" dirty="0" smtClean="0">
              <a:latin typeface="方正大黑简体" pitchFamily="65" charset="-122"/>
              <a:ea typeface="方正大黑简体" pitchFamily="65" charset="-122"/>
            </a:endParaRPr>
          </a:p>
          <a:p>
            <a:pPr>
              <a:buFont typeface="Arial" pitchFamily="34" charset="0"/>
              <a:buAutoNum type="arabicPeriod" startAt="2"/>
            </a:pPr>
            <a:endParaRPr lang="en-US" altLang="zh-CN" sz="2800" dirty="0" smtClean="0">
              <a:latin typeface="方正大黑简体" pitchFamily="65" charset="-122"/>
              <a:ea typeface="方正大黑简体" pitchFamily="65" charset="-122"/>
            </a:endParaRPr>
          </a:p>
          <a:p>
            <a:pPr>
              <a:buFont typeface="Arial" pitchFamily="34" charset="0"/>
              <a:buNone/>
            </a:pPr>
            <a:endParaRPr lang="en-US" altLang="zh-CN" sz="2800" dirty="0" smtClean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238084" y="1142984"/>
            <a:ext cx="3238480" cy="585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01" tIns="45999" rIns="92001" bIns="45999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2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、编辑剖面线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8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46157" y="2227696"/>
            <a:ext cx="4214842" cy="463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6150" y="1177463"/>
            <a:ext cx="2419350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5341</TotalTime>
  <Words>299</Words>
  <Application>Microsoft Office PowerPoint</Application>
  <PresentationFormat>自定义</PresentationFormat>
  <Paragraphs>95</Paragraphs>
  <Slides>29</Slides>
  <Notes>28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0" baseType="lpstr">
      <vt:lpstr>Office 主题</vt:lpstr>
      <vt:lpstr>幻灯片 1</vt:lpstr>
      <vt:lpstr>-视图编辑 -图纸标注 -其它图纸工具 -练习&amp;总结 </vt:lpstr>
      <vt:lpstr>视图的移动</vt:lpstr>
      <vt:lpstr>视图对齐</vt:lpstr>
      <vt:lpstr>剖切线修改</vt:lpstr>
      <vt:lpstr>更改视图标签</vt:lpstr>
      <vt:lpstr>视图属性</vt:lpstr>
      <vt:lpstr>剖面线</vt:lpstr>
      <vt:lpstr>剖面线</vt:lpstr>
      <vt:lpstr>尺寸标注</vt:lpstr>
      <vt:lpstr>尺寸标注</vt:lpstr>
      <vt:lpstr>尺寸标注</vt:lpstr>
      <vt:lpstr>尺寸标注</vt:lpstr>
      <vt:lpstr>尺寸标注</vt:lpstr>
      <vt:lpstr>尺寸标注</vt:lpstr>
      <vt:lpstr>标注属性</vt:lpstr>
      <vt:lpstr>注释</vt:lpstr>
      <vt:lpstr>注释</vt:lpstr>
      <vt:lpstr>注释</vt:lpstr>
      <vt:lpstr>注释</vt:lpstr>
      <vt:lpstr>注释</vt:lpstr>
      <vt:lpstr>中心线</vt:lpstr>
      <vt:lpstr>焊接</vt:lpstr>
      <vt:lpstr>BOM表</vt:lpstr>
      <vt:lpstr>表格输入/输出</vt:lpstr>
      <vt:lpstr>孔表</vt:lpstr>
      <vt:lpstr>练习</vt:lpstr>
      <vt:lpstr>小结</vt:lpstr>
      <vt:lpstr>中望公司及产品介绍（MFG版）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中望公司及产品介绍</dc:title>
  <dc:creator>Microsoft</dc:creator>
  <cp:lastModifiedBy>wangtaotao</cp:lastModifiedBy>
  <cp:revision>342</cp:revision>
  <dcterms:created xsi:type="dcterms:W3CDTF">2019-04-08T06:07:29Z</dcterms:created>
  <dcterms:modified xsi:type="dcterms:W3CDTF">2020-04-01T16:57:37Z</dcterms:modified>
</cp:coreProperties>
</file>