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342" r:id="rId3"/>
    <p:sldId id="344" r:id="rId4"/>
    <p:sldId id="379" r:id="rId5"/>
    <p:sldId id="378" r:id="rId6"/>
    <p:sldId id="380" r:id="rId7"/>
    <p:sldId id="381" r:id="rId8"/>
    <p:sldId id="382" r:id="rId9"/>
    <p:sldId id="383" r:id="rId10"/>
    <p:sldId id="384" r:id="rId11"/>
    <p:sldId id="385" r:id="rId12"/>
    <p:sldId id="386" r:id="rId13"/>
    <p:sldId id="387" r:id="rId14"/>
    <p:sldId id="388" r:id="rId15"/>
    <p:sldId id="389" r:id="rId16"/>
    <p:sldId id="390" r:id="rId17"/>
    <p:sldId id="391" r:id="rId18"/>
    <p:sldId id="392" r:id="rId19"/>
    <p:sldId id="393" r:id="rId20"/>
    <p:sldId id="394" r:id="rId21"/>
    <p:sldId id="398" r:id="rId22"/>
    <p:sldId id="395" r:id="rId23"/>
    <p:sldId id="396" r:id="rId24"/>
    <p:sldId id="397" r:id="rId25"/>
    <p:sldId id="286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8DC1"/>
    <a:srgbClr val="3F3F3F"/>
    <a:srgbClr val="D0CECE"/>
    <a:srgbClr val="5D7AB4"/>
    <a:srgbClr val="4E7A93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44" autoAdjust="0"/>
    <p:restoredTop sz="89168" autoAdjust="0"/>
  </p:normalViewPr>
  <p:slideViewPr>
    <p:cSldViewPr snapToGrid="0">
      <p:cViewPr varScale="1">
        <p:scale>
          <a:sx n="82" d="100"/>
          <a:sy n="82" d="100"/>
        </p:scale>
        <p:origin x="-720" y="-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3DB6E-6BCB-41CE-B072-13207960B0F7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D0C0C-C849-4529-82DF-9340F81257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5685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893359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04029" y="2724552"/>
            <a:ext cx="8149771" cy="132556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object 4"/>
          <p:cNvSpPr txBox="1">
            <a:spLocks/>
          </p:cNvSpPr>
          <p:nvPr userDrawn="1"/>
        </p:nvSpPr>
        <p:spPr>
          <a:xfrm>
            <a:off x="321734" y="2549926"/>
            <a:ext cx="2750620" cy="1674817"/>
          </a:xfrm>
          <a:prstGeom prst="rect">
            <a:avLst/>
          </a:prstGeom>
          <a:solidFill>
            <a:srgbClr val="588DC1"/>
          </a:solidFill>
          <a:ln w="19050" cap="flat" cmpd="sng" algn="ctr">
            <a:noFill/>
            <a:prstDash val="solid"/>
            <a:miter lim="800000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5" dirty="0">
                <a:latin typeface="Arial"/>
                <a:cs typeface="Arial"/>
              </a:rPr>
              <a:t/>
            </a:r>
            <a:br>
              <a:rPr lang="en-US" spc="-5" dirty="0">
                <a:latin typeface="Arial"/>
                <a:cs typeface="Arial"/>
              </a:rPr>
            </a:br>
            <a:r>
              <a:rPr lang="en-US" spc="-5" dirty="0">
                <a:latin typeface="Arial"/>
                <a:cs typeface="Arial"/>
              </a:rPr>
              <a:t>CONTENTS</a:t>
            </a:r>
            <a:r>
              <a:rPr lang="en-US" dirty="0">
                <a:latin typeface="Arial"/>
                <a:cs typeface="Arial"/>
              </a:rPr>
              <a:t/>
            </a:r>
            <a:br>
              <a:rPr lang="en-US" dirty="0">
                <a:latin typeface="Arial"/>
                <a:cs typeface="Arial"/>
              </a:rPr>
            </a:br>
            <a:r>
              <a:rPr lang="zh-CN" altLang="en-US" sz="1800" dirty="0"/>
              <a:t>目录</a:t>
            </a:r>
            <a:br>
              <a:rPr lang="zh-CN" altLang="en-US" sz="1800" dirty="0"/>
            </a:b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217051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87967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85975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23729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69494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9432" y="6284622"/>
            <a:ext cx="1656693" cy="224354"/>
          </a:xfrm>
          <a:prstGeom prst="rect">
            <a:avLst/>
          </a:prstGeom>
        </p:spPr>
      </p:pic>
      <p:sp>
        <p:nvSpPr>
          <p:cNvPr id="8" name="矩形 1"/>
          <p:cNvSpPr>
            <a:spLocks noChangeArrowheads="1"/>
          </p:cNvSpPr>
          <p:nvPr userDrawn="1"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92609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26846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栏目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0" y="2161735"/>
            <a:ext cx="91440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347148" y="3487298"/>
            <a:ext cx="349270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2"/>
          <p:cNvSpPr>
            <a:spLocks noGrp="1"/>
          </p:cNvSpPr>
          <p:nvPr>
            <p:ph type="body" idx="13"/>
          </p:nvPr>
        </p:nvSpPr>
        <p:spPr>
          <a:xfrm>
            <a:off x="1524000" y="3718606"/>
            <a:ext cx="91440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84980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17296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678" y="-2594"/>
            <a:ext cx="10515600" cy="1058599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0" y="635"/>
            <a:ext cx="658495" cy="1055370"/>
          </a:xfrm>
          <a:prstGeom prst="rect">
            <a:avLst/>
          </a:pr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106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73944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09219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29063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86507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9042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81911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4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921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64820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C25DC-9F7D-44CA-9D78-86254823F854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B4CAE-C3D9-4283-AD18-41AFBC767D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0920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>
            <a:extLst>
              <a:ext uri="{FF2B5EF4-FFF2-40B4-BE49-F238E27FC236}">
                <a16:creationId xmlns:a16="http://schemas.microsoft.com/office/drawing/2014/main" xmlns="" id="{D2C4BFA1-2075-4901-9E24-E41D1FDD51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155481" y="498348"/>
            <a:ext cx="9668040" cy="5626681"/>
            <a:chOff x="1155481" y="498348"/>
            <a:chExt cx="9668040" cy="5626681"/>
          </a:xfrm>
        </p:grpSpPr>
        <p:sp>
          <p:nvSpPr>
            <p:cNvPr id="9" name="Oval 5">
              <a:extLst>
                <a:ext uri="{FF2B5EF4-FFF2-40B4-BE49-F238E27FC236}">
                  <a16:creationId xmlns:a16="http://schemas.microsoft.com/office/drawing/2014/main" xmlns="" id="{985A7375-E3AF-4F5C-85AE-17E8832952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5481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Oval 16">
              <a:extLst>
                <a:ext uri="{FF2B5EF4-FFF2-40B4-BE49-F238E27FC236}">
                  <a16:creationId xmlns:a16="http://schemas.microsoft.com/office/drawing/2014/main" xmlns="" id="{F0307F65-8304-4FA8-A841-D4D7625411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196840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Oval 5">
              <a:extLst>
                <a:ext uri="{FF2B5EF4-FFF2-40B4-BE49-F238E27FC236}">
                  <a16:creationId xmlns:a16="http://schemas.microsoft.com/office/drawing/2014/main" xmlns="" id="{C8B8394C-136F-4E05-A002-D93A5E79CD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65348" y="498348"/>
              <a:ext cx="5626681" cy="5626681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67653" y="6467380"/>
            <a:ext cx="1656693" cy="2243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420743" y="465906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中望软件</a:t>
            </a:r>
          </a:p>
        </p:txBody>
      </p:sp>
      <p:sp>
        <p:nvSpPr>
          <p:cNvPr id="14" name="Rectangle 19">
            <a:extLst>
              <a:ext uri="{FF2B5EF4-FFF2-40B4-BE49-F238E27FC236}">
                <a16:creationId xmlns:a16="http://schemas.microsoft.com/office/drawing/2014/main" xmlns="" id="{053FB2EE-284F-4C87-AB3D-BBF87A9FAB9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912608" y="3075057"/>
            <a:ext cx="73843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第十四课  </a:t>
            </a: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中望</a:t>
            </a:r>
            <a:r>
              <a:rPr lang="en-US" altLang="zh-CN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3D-</a:t>
            </a:r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工程图系列</a:t>
            </a:r>
            <a:r>
              <a:rPr lang="en-US" altLang="zh-CN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0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972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:a16="http://schemas.microsoft.com/office/drawing/2014/main" xmlns="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5074567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样式管理器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091" y="956416"/>
            <a:ext cx="68643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1257" y="947652"/>
            <a:ext cx="6933117" cy="529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:a16="http://schemas.microsoft.com/office/drawing/2014/main" xmlns="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5074567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添加视图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7907" y="2285992"/>
            <a:ext cx="6784633" cy="45720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4910" y="1135553"/>
            <a:ext cx="50673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38081"/>
            <a:ext cx="6310314" cy="4620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81752" y="1681033"/>
            <a:ext cx="5500726" cy="3964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:a16="http://schemas.microsoft.com/office/drawing/2014/main" xmlns="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5074567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剖视图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4294967295"/>
          </p:nvPr>
        </p:nvSpPr>
        <p:spPr>
          <a:xfrm>
            <a:off x="435996" y="1168631"/>
            <a:ext cx="2728383" cy="725806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1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、全剖视图</a:t>
            </a:r>
            <a:endParaRPr lang="zh-CN" altLang="en-US" sz="2800" dirty="0" smtClean="0">
              <a:solidFill>
                <a:srgbClr val="00B0F0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5442" y="1069658"/>
            <a:ext cx="7429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7451" y="2300374"/>
            <a:ext cx="18573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66261" y="1232350"/>
            <a:ext cx="3126122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730558" y="1190508"/>
            <a:ext cx="2578100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:a16="http://schemas.microsoft.com/office/drawing/2014/main" xmlns="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5074567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剖视图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4294967295"/>
          </p:nvPr>
        </p:nvSpPr>
        <p:spPr>
          <a:xfrm>
            <a:off x="435996" y="1168631"/>
            <a:ext cx="2728383" cy="725806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2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、阶梯剖视图</a:t>
            </a:r>
            <a:endParaRPr lang="zh-CN" altLang="en-US" sz="2800" dirty="0" smtClean="0">
              <a:solidFill>
                <a:srgbClr val="00B0F0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2200" y="1769534"/>
            <a:ext cx="2184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圆角矩形标注 6"/>
          <p:cNvSpPr/>
          <p:nvPr/>
        </p:nvSpPr>
        <p:spPr>
          <a:xfrm>
            <a:off x="1540933" y="3165763"/>
            <a:ext cx="2201335" cy="571500"/>
          </a:xfrm>
          <a:prstGeom prst="wedgeRoundRectCallout">
            <a:avLst>
              <a:gd name="adj1" fmla="val -39153"/>
              <a:gd name="adj2" fmla="val -112661"/>
              <a:gd name="adj3" fmla="val 16667"/>
            </a:avLst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44" tIns="46021" rIns="92044" bIns="46021" anchor="ctr"/>
          <a:lstStyle/>
          <a:p>
            <a:pPr algn="ctr"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定义偏移点</a:t>
            </a:r>
            <a:endParaRPr lang="zh-CN" altLang="en-US" sz="2400" dirty="0">
              <a:solidFill>
                <a:schemeClr val="tx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45417" y="1602953"/>
            <a:ext cx="4957781" cy="456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33934" y="1514992"/>
            <a:ext cx="2836333" cy="4872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圆角矩形标注 11"/>
          <p:cNvSpPr/>
          <p:nvPr/>
        </p:nvSpPr>
        <p:spPr>
          <a:xfrm>
            <a:off x="7581379" y="2815696"/>
            <a:ext cx="878416" cy="447674"/>
          </a:xfrm>
          <a:prstGeom prst="wedgeRoundRectCallout">
            <a:avLst>
              <a:gd name="adj1" fmla="val -44059"/>
              <a:gd name="adj2" fmla="val 183969"/>
              <a:gd name="adj3" fmla="val 16667"/>
            </a:avLst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58" tIns="46029" rIns="92058" bIns="46029"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基点</a:t>
            </a:r>
          </a:p>
        </p:txBody>
      </p:sp>
      <p:cxnSp>
        <p:nvCxnSpPr>
          <p:cNvPr id="13" name="直接箭头连接符 12"/>
          <p:cNvCxnSpPr/>
          <p:nvPr/>
        </p:nvCxnSpPr>
        <p:spPr>
          <a:xfrm rot="5400000">
            <a:off x="6086587" y="2403894"/>
            <a:ext cx="940112" cy="47783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rot="10800000" flipV="1">
            <a:off x="5152487" y="2172754"/>
            <a:ext cx="1665288" cy="21431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6724123" y="1815564"/>
            <a:ext cx="1785950" cy="4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58" tIns="46029" rIns="92058" bIns="46029">
            <a:spAutoFit/>
          </a:bodyPr>
          <a:lstStyle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阶梯偏移点</a:t>
            </a:r>
          </a:p>
        </p:txBody>
      </p:sp>
      <p:sp>
        <p:nvSpPr>
          <p:cNvPr id="16" name="TextBox 41"/>
          <p:cNvSpPr txBox="1">
            <a:spLocks noChangeArrowheads="1"/>
          </p:cNvSpPr>
          <p:nvPr/>
        </p:nvSpPr>
        <p:spPr bwMode="auto">
          <a:xfrm>
            <a:off x="9038187" y="3562352"/>
            <a:ext cx="1490133" cy="4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58" tIns="46029" rIns="92058" bIns="46029">
            <a:spAutoFit/>
          </a:bodyPr>
          <a:lstStyle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半剖视图</a:t>
            </a:r>
          </a:p>
        </p:txBody>
      </p:sp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:a16="http://schemas.microsoft.com/office/drawing/2014/main" xmlns="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5074567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剖视图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4294967295"/>
          </p:nvPr>
        </p:nvSpPr>
        <p:spPr>
          <a:xfrm>
            <a:off x="435996" y="1168631"/>
            <a:ext cx="5778537" cy="72580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3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、对齐剖视图（旋转剖视图）</a:t>
            </a:r>
            <a:endParaRPr lang="zh-CN" altLang="en-US" sz="2800" dirty="0" smtClean="0">
              <a:solidFill>
                <a:srgbClr val="00B0F0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3846" y="2040996"/>
            <a:ext cx="185737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69399" y="1286933"/>
            <a:ext cx="2439247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6947" y="1911138"/>
            <a:ext cx="5721349" cy="4608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圆角矩形标注 17"/>
          <p:cNvSpPr/>
          <p:nvPr/>
        </p:nvSpPr>
        <p:spPr>
          <a:xfrm>
            <a:off x="6285971" y="4233342"/>
            <a:ext cx="1009651" cy="401014"/>
          </a:xfrm>
          <a:prstGeom prst="wedgeRoundRectCallout">
            <a:avLst>
              <a:gd name="adj1" fmla="val -93234"/>
              <a:gd name="adj2" fmla="val -148711"/>
              <a:gd name="adj3" fmla="val 16667"/>
            </a:avLst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58" tIns="46029" rIns="92058" bIns="46029"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基点</a:t>
            </a:r>
          </a:p>
        </p:txBody>
      </p:sp>
      <p:sp>
        <p:nvSpPr>
          <p:cNvPr id="19" name="圆角矩形标注 18"/>
          <p:cNvSpPr/>
          <p:nvPr/>
        </p:nvSpPr>
        <p:spPr>
          <a:xfrm>
            <a:off x="3499889" y="2661706"/>
            <a:ext cx="1807633" cy="421006"/>
          </a:xfrm>
          <a:prstGeom prst="wedgeRoundRectCallout">
            <a:avLst>
              <a:gd name="adj1" fmla="val -29034"/>
              <a:gd name="adj2" fmla="val 232850"/>
              <a:gd name="adj3" fmla="val 16667"/>
            </a:avLst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58" tIns="46029" rIns="92058" bIns="46029"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基体方向点</a:t>
            </a:r>
          </a:p>
        </p:txBody>
      </p:sp>
      <p:sp>
        <p:nvSpPr>
          <p:cNvPr id="20" name="圆角矩形标注 19"/>
          <p:cNvSpPr/>
          <p:nvPr/>
        </p:nvSpPr>
        <p:spPr>
          <a:xfrm>
            <a:off x="5428715" y="2090202"/>
            <a:ext cx="1866900" cy="421006"/>
          </a:xfrm>
          <a:prstGeom prst="wedgeRoundRectCallout">
            <a:avLst>
              <a:gd name="adj1" fmla="val 71004"/>
              <a:gd name="adj2" fmla="val 104399"/>
              <a:gd name="adj3" fmla="val 16667"/>
            </a:avLst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58" tIns="46029" rIns="92058" bIns="46029"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对齐方向点</a:t>
            </a:r>
          </a:p>
        </p:txBody>
      </p:sp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:a16="http://schemas.microsoft.com/office/drawing/2014/main" xmlns="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5074567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剖视图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4294967295"/>
          </p:nvPr>
        </p:nvSpPr>
        <p:spPr>
          <a:xfrm>
            <a:off x="435996" y="1168631"/>
            <a:ext cx="5778537" cy="72580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4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、</a:t>
            </a: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3D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命名剖视图</a:t>
            </a:r>
            <a:endParaRPr lang="zh-CN" altLang="en-US" sz="2800" dirty="0" smtClean="0">
              <a:solidFill>
                <a:srgbClr val="00B0F0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1371" y="2466447"/>
            <a:ext cx="18383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457268" y="1718732"/>
            <a:ext cx="2184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41690" y="1776403"/>
            <a:ext cx="5143500" cy="4695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:a16="http://schemas.microsoft.com/office/drawing/2014/main" xmlns="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5074567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剖视图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4294967295"/>
          </p:nvPr>
        </p:nvSpPr>
        <p:spPr>
          <a:xfrm>
            <a:off x="435996" y="1168631"/>
            <a:ext cx="5778537" cy="72580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5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、弯曲剖视图（展开剖视图）</a:t>
            </a:r>
            <a:endParaRPr lang="zh-CN" altLang="en-US" sz="2800" dirty="0" smtClean="0">
              <a:solidFill>
                <a:srgbClr val="00B0F0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3675" y="2565930"/>
            <a:ext cx="184785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36966" y="2154230"/>
            <a:ext cx="4794781" cy="330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54067" y="1394245"/>
            <a:ext cx="2396066" cy="5015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:a16="http://schemas.microsoft.com/office/drawing/2014/main" xmlns="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5074567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剖视图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4294967295"/>
          </p:nvPr>
        </p:nvSpPr>
        <p:spPr>
          <a:xfrm>
            <a:off x="435996" y="1168631"/>
            <a:ext cx="5778537" cy="72580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6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、轴测剖视图</a:t>
            </a:r>
            <a:endParaRPr lang="zh-CN" altLang="en-US" sz="2800" dirty="0" smtClean="0">
              <a:solidFill>
                <a:srgbClr val="00B0F0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0721" y="2662767"/>
            <a:ext cx="18764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55533" y="1583267"/>
            <a:ext cx="2184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65990" y="2323564"/>
            <a:ext cx="444140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>
            <a:spLocks noGrp="1"/>
          </p:cNvSpPr>
          <p:nvPr>
            <p:ph idx="4294967295"/>
          </p:nvPr>
        </p:nvSpPr>
        <p:spPr>
          <a:xfrm>
            <a:off x="435996" y="1168631"/>
            <a:ext cx="5778537" cy="72580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7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、局部剖视图</a:t>
            </a:r>
            <a:endParaRPr lang="zh-CN" altLang="en-US" sz="2800" dirty="0" smtClean="0">
              <a:solidFill>
                <a:srgbClr val="00B0F0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2097" y="1776413"/>
            <a:ext cx="51720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08375" y="1231900"/>
            <a:ext cx="3443816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圆角矩形标注 10"/>
          <p:cNvSpPr/>
          <p:nvPr/>
        </p:nvSpPr>
        <p:spPr>
          <a:xfrm>
            <a:off x="10837333" y="3808418"/>
            <a:ext cx="1913467" cy="590558"/>
          </a:xfrm>
          <a:prstGeom prst="wedgeRoundRectCallout">
            <a:avLst>
              <a:gd name="adj1" fmla="val -57976"/>
              <a:gd name="adj2" fmla="val -160555"/>
              <a:gd name="adj3" fmla="val 16667"/>
            </a:avLst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58" tIns="46029" rIns="92058" bIns="46029"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剖切深度点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8366" y="3202135"/>
            <a:ext cx="2959100" cy="3655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248979" y="1740263"/>
            <a:ext cx="3830992" cy="3377474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en-US" altLang="zh-CN" sz="3600" dirty="0" smtClean="0">
                <a:ea typeface="方正大黑简体" pitchFamily="65" charset="-122"/>
              </a:rPr>
              <a:t>-</a:t>
            </a:r>
            <a:r>
              <a:rPr lang="zh-CN" altLang="en-US" sz="3600" dirty="0" smtClean="0">
                <a:ea typeface="方正大黑简体" pitchFamily="65" charset="-122"/>
              </a:rPr>
              <a:t>工程图基础</a:t>
            </a:r>
            <a:r>
              <a:rPr lang="en-US" altLang="zh-CN" sz="3600" dirty="0" smtClean="0">
                <a:ea typeface="方正大黑简体" pitchFamily="65" charset="-122"/>
              </a:rPr>
              <a:t/>
            </a:r>
            <a:br>
              <a:rPr lang="en-US" altLang="zh-CN" sz="3600" dirty="0" smtClean="0">
                <a:ea typeface="方正大黑简体" pitchFamily="65" charset="-122"/>
              </a:rPr>
            </a:br>
            <a:r>
              <a:rPr lang="en-US" altLang="zh-CN" sz="3600" dirty="0" smtClean="0">
                <a:ea typeface="方正大黑简体" pitchFamily="65" charset="-122"/>
              </a:rPr>
              <a:t>-</a:t>
            </a:r>
            <a:r>
              <a:rPr lang="zh-CN" altLang="en-US" sz="3600" dirty="0" smtClean="0">
                <a:ea typeface="方正大黑简体" pitchFamily="65" charset="-122"/>
              </a:rPr>
              <a:t>视图布局</a:t>
            </a:r>
            <a:r>
              <a:rPr lang="en-US" altLang="zh-CN" sz="3600" dirty="0" smtClean="0">
                <a:ea typeface="方正大黑简体" pitchFamily="65" charset="-122"/>
              </a:rPr>
              <a:t/>
            </a:r>
            <a:br>
              <a:rPr lang="en-US" altLang="zh-CN" sz="3600" dirty="0" smtClean="0">
                <a:ea typeface="方正大黑简体" pitchFamily="65" charset="-122"/>
              </a:rPr>
            </a:br>
            <a:r>
              <a:rPr lang="en-US" altLang="zh-CN" sz="3600" dirty="0" smtClean="0">
                <a:ea typeface="方正大黑简体" pitchFamily="65" charset="-122"/>
              </a:rPr>
              <a:t>-</a:t>
            </a:r>
            <a:r>
              <a:rPr lang="zh-CN" altLang="en-US" sz="3600" dirty="0" smtClean="0">
                <a:ea typeface="方正大黑简体" pitchFamily="65" charset="-122"/>
              </a:rPr>
              <a:t>练习</a:t>
            </a:r>
            <a:r>
              <a:rPr lang="en-US" altLang="zh-CN" sz="3600" dirty="0" smtClean="0">
                <a:ea typeface="方正大黑简体" pitchFamily="65" charset="-122"/>
              </a:rPr>
              <a:t>&amp;</a:t>
            </a:r>
            <a:r>
              <a:rPr lang="zh-CN" altLang="en-US" sz="3600" dirty="0" smtClean="0">
                <a:ea typeface="方正大黑简体" pitchFamily="65" charset="-122"/>
              </a:rPr>
              <a:t>总结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096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>
            <a:spLocks noGrp="1"/>
          </p:cNvSpPr>
          <p:nvPr>
            <p:ph idx="4294967295"/>
          </p:nvPr>
        </p:nvSpPr>
        <p:spPr>
          <a:xfrm>
            <a:off x="435996" y="1168631"/>
            <a:ext cx="5778537" cy="72580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8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、局部放大视图</a:t>
            </a:r>
            <a:endParaRPr lang="zh-CN" altLang="en-US" sz="2800" dirty="0" smtClean="0">
              <a:solidFill>
                <a:srgbClr val="00B0F0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609" y="1710344"/>
            <a:ext cx="5191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489" y="3076028"/>
            <a:ext cx="5046170" cy="37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7246" y="1393832"/>
            <a:ext cx="2610658" cy="546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>
            <a:spLocks noGrp="1"/>
          </p:cNvSpPr>
          <p:nvPr>
            <p:ph idx="4294967295"/>
          </p:nvPr>
        </p:nvSpPr>
        <p:spPr>
          <a:xfrm>
            <a:off x="435996" y="1168631"/>
            <a:ext cx="5778537" cy="72580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9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、裁剪视图</a:t>
            </a:r>
            <a:endParaRPr lang="zh-CN" altLang="en-US" sz="2800" dirty="0" smtClean="0">
              <a:solidFill>
                <a:srgbClr val="00B0F0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5057" y="1759848"/>
            <a:ext cx="507682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46134" y="1188347"/>
            <a:ext cx="32766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3707" y="3462958"/>
            <a:ext cx="418147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36609" y="3496295"/>
            <a:ext cx="37528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右箭头 9"/>
          <p:cNvSpPr/>
          <p:nvPr/>
        </p:nvSpPr>
        <p:spPr>
          <a:xfrm>
            <a:off x="5373757" y="4679719"/>
            <a:ext cx="857251" cy="428626"/>
          </a:xfrm>
          <a:prstGeom prst="rightArrow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44" tIns="46021" rIns="92044" bIns="46021"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>
            <a:spLocks noGrp="1"/>
          </p:cNvSpPr>
          <p:nvPr>
            <p:ph idx="4294967295"/>
          </p:nvPr>
        </p:nvSpPr>
        <p:spPr>
          <a:xfrm>
            <a:off x="435996" y="1168631"/>
            <a:ext cx="5778537" cy="72580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9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、断裂视图</a:t>
            </a:r>
            <a:endParaRPr lang="zh-CN" altLang="en-US" sz="2800" dirty="0" smtClean="0">
              <a:solidFill>
                <a:srgbClr val="00B0F0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1595" y="3191631"/>
            <a:ext cx="7167569" cy="2737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47808" y="1149149"/>
            <a:ext cx="32766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5533" y="1636644"/>
            <a:ext cx="50958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:a16="http://schemas.microsoft.com/office/drawing/2014/main" xmlns="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5074567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练习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4294967295"/>
          </p:nvPr>
        </p:nvSpPr>
        <p:spPr>
          <a:xfrm>
            <a:off x="435996" y="1168631"/>
            <a:ext cx="5778537" cy="72580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1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、完成如下工程图的视图布局</a:t>
            </a:r>
            <a:endParaRPr lang="zh-CN" altLang="en-US" sz="2800" dirty="0" smtClean="0">
              <a:solidFill>
                <a:srgbClr val="00B0F0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2939" y="1847350"/>
            <a:ext cx="7072362" cy="501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:a16="http://schemas.microsoft.com/office/drawing/2014/main" xmlns="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5074567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小结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4294967295"/>
          </p:nvPr>
        </p:nvSpPr>
        <p:spPr>
          <a:xfrm>
            <a:off x="399012" y="1745673"/>
            <a:ext cx="11488188" cy="1532727"/>
          </a:xfr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/>
            <a:r>
              <a:rPr lang="zh-CN" altLang="en-US" sz="2600" dirty="0" smtClean="0"/>
              <a:t>本课程主要介绍了中望</a:t>
            </a:r>
            <a:r>
              <a:rPr lang="en-US" altLang="zh-CN" sz="2600" dirty="0" smtClean="0"/>
              <a:t>3D</a:t>
            </a:r>
            <a:r>
              <a:rPr lang="zh-CN" altLang="en-US" sz="2600" dirty="0" smtClean="0"/>
              <a:t>工程图的基本概念及视图布局功能。中望</a:t>
            </a:r>
            <a:r>
              <a:rPr lang="en-US" altLang="zh-CN" sz="2600" dirty="0" smtClean="0"/>
              <a:t>3D</a:t>
            </a:r>
            <a:r>
              <a:rPr lang="zh-CN" altLang="en-US" sz="2600" dirty="0" smtClean="0"/>
              <a:t>支持在一张图纸内包含多张图纸，每张图纸赋予不同的属性及不同零件。在视图布局方面，中望</a:t>
            </a:r>
            <a:r>
              <a:rPr lang="en-US" altLang="zh-CN" sz="2600" dirty="0" smtClean="0"/>
              <a:t>3D</a:t>
            </a:r>
            <a:r>
              <a:rPr lang="zh-CN" altLang="en-US" sz="2600" dirty="0" smtClean="0"/>
              <a:t>提供了基本的视图、全剖视图、局部剖视图、自定义截面剖视图、轴测剖视图、局部放大图、断裂视图等。</a:t>
            </a:r>
          </a:p>
        </p:txBody>
      </p:sp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中望公司及产品介绍（</a:t>
            </a: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1132" y="6279800"/>
            <a:ext cx="1656693" cy="224354"/>
          </a:xfrm>
          <a:prstGeom prst="rect">
            <a:avLst/>
          </a:prstGeom>
        </p:spPr>
      </p:pic>
      <p:sp>
        <p:nvSpPr>
          <p:cNvPr id="12" name="Rectangle 19">
            <a:extLst>
              <a:ext uri="{FF2B5EF4-FFF2-40B4-BE49-F238E27FC236}">
                <a16:creationId xmlns:a16="http://schemas.microsoft.com/office/drawing/2014/main" xmlns="" id="{053FB2EE-284F-4C87-AB3D-BBF87A9FAB9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纤黑_GBK" panose="02000000000000000000" charset="-122"/>
              </a:rPr>
              <a:t>谢谢大家！</a:t>
            </a:r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079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24529147-A69C-4B90-BBE2-0BA54BB06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9614" y="1118538"/>
            <a:ext cx="9856684" cy="76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345162" indent="-345162" eaLnBrk="0" hangingPunct="0">
              <a:spcBef>
                <a:spcPct val="20000"/>
              </a:spcBef>
              <a:defRPr/>
            </a:pPr>
            <a:r>
              <a:rPr lang="en-US" altLang="zh-CN" sz="2400" kern="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</a:t>
            </a:r>
            <a:r>
              <a:rPr lang="zh-CN" altLang="en-US" sz="2400" kern="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、在建模环境中，单击鼠标右键，选择“</a:t>
            </a:r>
            <a:r>
              <a:rPr lang="en-US" altLang="zh-CN" sz="2400" kern="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2D</a:t>
            </a:r>
            <a:r>
              <a:rPr lang="zh-CN" altLang="en-US" sz="2400" kern="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工程图”</a:t>
            </a:r>
            <a:r>
              <a:rPr lang="en-US" altLang="zh-CN" sz="2400" kern="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;</a:t>
            </a:r>
          </a:p>
          <a:p>
            <a:pPr marL="345162" indent="-345162" eaLnBrk="0" hangingPunct="0">
              <a:spcBef>
                <a:spcPct val="20000"/>
              </a:spcBef>
              <a:defRPr/>
            </a:pPr>
            <a:r>
              <a:rPr lang="en-US" altLang="zh-CN" sz="2400" kern="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</a:t>
            </a:r>
            <a:r>
              <a:rPr lang="zh-CN" altLang="en-US" sz="2400" kern="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、在建模环境中，直接点击“新建”图标，选择“工程图”或“工程图包”</a:t>
            </a:r>
            <a:endParaRPr lang="en-US" altLang="zh-CN" sz="2400" kern="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0" name="标题 3">
            <a:extLst>
              <a:ext uri="{FF2B5EF4-FFF2-40B4-BE49-F238E27FC236}">
                <a16:creationId xmlns:a16="http://schemas.microsoft.com/office/drawing/2014/main" xmlns="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5074567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创建工程图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6370" y="2196111"/>
            <a:ext cx="5429288" cy="407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17148" y="4696441"/>
            <a:ext cx="563033" cy="478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圆角矩形标注 13"/>
          <p:cNvSpPr/>
          <p:nvPr/>
        </p:nvSpPr>
        <p:spPr>
          <a:xfrm>
            <a:off x="4303296" y="5410821"/>
            <a:ext cx="1619251" cy="514350"/>
          </a:xfrm>
          <a:prstGeom prst="wedgeRoundRectCallout">
            <a:avLst>
              <a:gd name="adj1" fmla="val 74240"/>
              <a:gd name="adj2" fmla="val -55798"/>
              <a:gd name="adj3" fmla="val 16667"/>
            </a:avLst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44" tIns="46021" rIns="92044" bIns="46021"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图纸模板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65614" y="2069869"/>
            <a:ext cx="19431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:a16="http://schemas.microsoft.com/office/drawing/2014/main" xmlns="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5074567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图纸模板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99160" y="1045414"/>
            <a:ext cx="24765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1830" y="1328045"/>
            <a:ext cx="24765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7874" y="1610677"/>
            <a:ext cx="24765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87045" y="1860059"/>
            <a:ext cx="24765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49096" y="2124075"/>
            <a:ext cx="24765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:a16="http://schemas.microsoft.com/office/drawing/2014/main" xmlns="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5074567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自定义图纸模板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6647" y="1149753"/>
            <a:ext cx="1249869" cy="5483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8353" y="1611101"/>
            <a:ext cx="6929486" cy="4418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右箭头 17"/>
          <p:cNvSpPr/>
          <p:nvPr/>
        </p:nvSpPr>
        <p:spPr>
          <a:xfrm>
            <a:off x="3432535" y="3611365"/>
            <a:ext cx="642943" cy="357190"/>
          </a:xfrm>
          <a:prstGeom prst="rightArrow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44" tIns="46021" rIns="92044" bIns="46021"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:a16="http://schemas.microsoft.com/office/drawing/2014/main" xmlns="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5074567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参数设置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8732" y="2170309"/>
            <a:ext cx="5219065" cy="43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2346" y="2969635"/>
            <a:ext cx="43719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内容占位符 2"/>
          <p:cNvSpPr>
            <a:spLocks noGrp="1"/>
          </p:cNvSpPr>
          <p:nvPr>
            <p:ph idx="4294967295"/>
          </p:nvPr>
        </p:nvSpPr>
        <p:spPr>
          <a:xfrm>
            <a:off x="518508" y="925311"/>
            <a:ext cx="11049000" cy="4392930"/>
          </a:xfrm>
        </p:spPr>
        <p:txBody>
          <a:bodyPr/>
          <a:lstStyle/>
          <a:p>
            <a:r>
              <a:rPr lang="zh-CN" altLang="en-US" sz="3100" dirty="0" smtClean="0">
                <a:latin typeface="方正大黑简体" pitchFamily="65" charset="-122"/>
                <a:ea typeface="方正大黑简体" pitchFamily="65" charset="-122"/>
              </a:rPr>
              <a:t>配置</a:t>
            </a:r>
            <a:r>
              <a:rPr lang="en-US" altLang="zh-CN" sz="3100" dirty="0" smtClean="0">
                <a:latin typeface="方正大黑简体" pitchFamily="65" charset="-122"/>
                <a:ea typeface="方正大黑简体" pitchFamily="65" charset="-122"/>
              </a:rPr>
              <a:t>-&gt;2D</a:t>
            </a:r>
          </a:p>
          <a:p>
            <a:r>
              <a:rPr lang="zh-CN" altLang="en-US" sz="3100" dirty="0" smtClean="0">
                <a:latin typeface="方正大黑简体" pitchFamily="65" charset="-122"/>
                <a:ea typeface="方正大黑简体" pitchFamily="65" charset="-122"/>
              </a:rPr>
              <a:t>在工程图环境中，编辑</a:t>
            </a:r>
            <a:r>
              <a:rPr lang="en-US" altLang="zh-CN" sz="3100" dirty="0" smtClean="0">
                <a:latin typeface="方正大黑简体" pitchFamily="65" charset="-122"/>
                <a:ea typeface="方正大黑简体" pitchFamily="65" charset="-122"/>
              </a:rPr>
              <a:t>-&gt;</a:t>
            </a:r>
            <a:r>
              <a:rPr lang="zh-CN" altLang="en-US" sz="3100" dirty="0" smtClean="0">
                <a:latin typeface="方正大黑简体" pitchFamily="65" charset="-122"/>
                <a:ea typeface="方正大黑简体" pitchFamily="65" charset="-122"/>
              </a:rPr>
              <a:t>参数设置</a:t>
            </a:r>
            <a:endParaRPr lang="en-US" altLang="zh-CN" sz="3100" dirty="0" smtClean="0">
              <a:latin typeface="方正大黑简体" pitchFamily="65" charset="-122"/>
              <a:ea typeface="方正大黑简体" pitchFamily="65" charset="-122"/>
            </a:endParaRPr>
          </a:p>
          <a:p>
            <a:pPr>
              <a:buFont typeface="Arial" pitchFamily="34" charset="0"/>
              <a:buNone/>
            </a:pPr>
            <a:endParaRPr lang="zh-CN" altLang="en-US" sz="3100" dirty="0" smtClean="0">
              <a:latin typeface="方正大黑简体" pitchFamily="65" charset="-122"/>
              <a:ea typeface="方正大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:a16="http://schemas.microsoft.com/office/drawing/2014/main" xmlns="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5074567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新增图纸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8599" y="1629294"/>
            <a:ext cx="4129475" cy="431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39817" y="1954444"/>
            <a:ext cx="382905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圆角矩形标注 8"/>
          <p:cNvSpPr/>
          <p:nvPr/>
        </p:nvSpPr>
        <p:spPr>
          <a:xfrm>
            <a:off x="9521807" y="4842163"/>
            <a:ext cx="2000249" cy="571500"/>
          </a:xfrm>
          <a:prstGeom prst="wedgeRoundRectCallout">
            <a:avLst>
              <a:gd name="adj1" fmla="val -57614"/>
              <a:gd name="adj2" fmla="val -100809"/>
              <a:gd name="adj3" fmla="val 16667"/>
            </a:avLst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44" tIns="46021" rIns="92044" bIns="46021"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新增的图纸</a:t>
            </a:r>
          </a:p>
        </p:txBody>
      </p:sp>
      <p:sp>
        <p:nvSpPr>
          <p:cNvPr id="11" name="右箭头 10"/>
          <p:cNvSpPr/>
          <p:nvPr/>
        </p:nvSpPr>
        <p:spPr>
          <a:xfrm>
            <a:off x="5949142" y="3357995"/>
            <a:ext cx="857251" cy="428626"/>
          </a:xfrm>
          <a:prstGeom prst="rightArrow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44" tIns="46021" rIns="92044" bIns="46021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3202624" y="4126754"/>
            <a:ext cx="1524000" cy="462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44" tIns="46021" rIns="92044" bIns="46021">
            <a:spAutoFit/>
          </a:bodyPr>
          <a:lstStyle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鼠标右键</a:t>
            </a:r>
          </a:p>
        </p:txBody>
      </p:sp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:a16="http://schemas.microsoft.com/office/drawing/2014/main" xmlns="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5074567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图纸属性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5949142" y="3357995"/>
            <a:ext cx="857251" cy="428626"/>
          </a:xfrm>
          <a:prstGeom prst="rightArrow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44" tIns="46021" rIns="92044" bIns="46021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5674" y="1230630"/>
            <a:ext cx="38385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21897" y="1123171"/>
            <a:ext cx="382905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022217" y="4559016"/>
            <a:ext cx="1524000" cy="462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44" tIns="46021" rIns="92044" bIns="46021">
            <a:spAutoFit/>
          </a:bodyPr>
          <a:lstStyle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鼠标右键</a:t>
            </a:r>
          </a:p>
        </p:txBody>
      </p:sp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:a16="http://schemas.microsoft.com/office/drawing/2014/main" xmlns="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2" y="309512"/>
            <a:ext cx="5074567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图纸格式属性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5334000" y="3308119"/>
            <a:ext cx="857251" cy="428626"/>
          </a:xfrm>
          <a:prstGeom prst="rightArrow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044" tIns="46021" rIns="92044" bIns="46021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6783" y="1683414"/>
            <a:ext cx="3819525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41572" y="1256030"/>
            <a:ext cx="4762500" cy="471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4779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6678</TotalTime>
  <Words>290</Words>
  <Application>Microsoft Office PowerPoint</Application>
  <PresentationFormat>自定义</PresentationFormat>
  <Paragraphs>69</Paragraphs>
  <Slides>25</Slides>
  <Notes>19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</vt:lpstr>
      <vt:lpstr>幻灯片 1</vt:lpstr>
      <vt:lpstr>-工程图基础 -视图布局 -练习&amp;总结 </vt:lpstr>
      <vt:lpstr>创建工程图</vt:lpstr>
      <vt:lpstr>图纸模板</vt:lpstr>
      <vt:lpstr>自定义图纸模板</vt:lpstr>
      <vt:lpstr>参数设置</vt:lpstr>
      <vt:lpstr>新增图纸</vt:lpstr>
      <vt:lpstr>图纸属性</vt:lpstr>
      <vt:lpstr>图纸格式属性</vt:lpstr>
      <vt:lpstr>样式管理器</vt:lpstr>
      <vt:lpstr>添加视图</vt:lpstr>
      <vt:lpstr>幻灯片 12</vt:lpstr>
      <vt:lpstr>剖视图</vt:lpstr>
      <vt:lpstr>剖视图</vt:lpstr>
      <vt:lpstr>剖视图</vt:lpstr>
      <vt:lpstr>剖视图</vt:lpstr>
      <vt:lpstr>剖视图</vt:lpstr>
      <vt:lpstr>剖视图</vt:lpstr>
      <vt:lpstr>幻灯片 19</vt:lpstr>
      <vt:lpstr>幻灯片 20</vt:lpstr>
      <vt:lpstr>幻灯片 21</vt:lpstr>
      <vt:lpstr>幻灯片 22</vt:lpstr>
      <vt:lpstr>练习</vt:lpstr>
      <vt:lpstr>小结</vt:lpstr>
      <vt:lpstr>中望公司及产品介绍（MFG版）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中望公司及产品介绍</dc:title>
  <dc:creator>Microsoft</dc:creator>
  <cp:lastModifiedBy>wangtaotao</cp:lastModifiedBy>
  <cp:revision>463</cp:revision>
  <dcterms:created xsi:type="dcterms:W3CDTF">2019-04-08T06:07:29Z</dcterms:created>
  <dcterms:modified xsi:type="dcterms:W3CDTF">2020-04-01T14:54:07Z</dcterms:modified>
</cp:coreProperties>
</file>