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42" r:id="rId5"/>
    <p:sldId id="345" r:id="rId6"/>
    <p:sldId id="353" r:id="rId7"/>
    <p:sldId id="354" r:id="rId8"/>
    <p:sldId id="355" r:id="rId9"/>
    <p:sldId id="356" r:id="rId10"/>
    <p:sldId id="402" r:id="rId11"/>
    <p:sldId id="403" r:id="rId12"/>
    <p:sldId id="404" r:id="rId13"/>
    <p:sldId id="405" r:id="rId14"/>
    <p:sldId id="406" r:id="rId15"/>
    <p:sldId id="407" r:id="rId16"/>
    <p:sldId id="350" r:id="rId17"/>
    <p:sldId id="362" r:id="rId18"/>
    <p:sldId id="413" r:id="rId19"/>
    <p:sldId id="414" r:id="rId20"/>
    <p:sldId id="415" r:id="rId21"/>
    <p:sldId id="416" r:id="rId22"/>
    <p:sldId id="417" r:id="rId23"/>
    <p:sldId id="418" r:id="rId24"/>
    <p:sldId id="419" r:id="rId25"/>
    <p:sldId id="420" r:id="rId26"/>
    <p:sldId id="421" r:id="rId27"/>
    <p:sldId id="422" r:id="rId28"/>
    <p:sldId id="423" r:id="rId29"/>
    <p:sldId id="351" r:id="rId30"/>
    <p:sldId id="386" r:id="rId31"/>
    <p:sldId id="426" r:id="rId32"/>
    <p:sldId id="427" r:id="rId33"/>
    <p:sldId id="428" r:id="rId34"/>
    <p:sldId id="429" r:id="rId35"/>
    <p:sldId id="430" r:id="rId36"/>
    <p:sldId id="432" r:id="rId37"/>
    <p:sldId id="433" r:id="rId38"/>
    <p:sldId id="434" r:id="rId39"/>
    <p:sldId id="435" r:id="rId40"/>
    <p:sldId id="436" r:id="rId41"/>
    <p:sldId id="348" r:id="rId42"/>
    <p:sldId id="438" r:id="rId43"/>
    <p:sldId id="439" r:id="rId44"/>
    <p:sldId id="440" r:id="rId45"/>
    <p:sldId id="441" r:id="rId46"/>
    <p:sldId id="442" r:id="rId47"/>
    <p:sldId id="444" r:id="rId48"/>
    <p:sldId id="443" r:id="rId49"/>
    <p:sldId id="445" r:id="rId50"/>
    <p:sldId id="446" r:id="rId51"/>
    <p:sldId id="447" r:id="rId52"/>
    <p:sldId id="448" r:id="rId53"/>
    <p:sldId id="449" r:id="rId54"/>
    <p:sldId id="453" r:id="rId55"/>
    <p:sldId id="454" r:id="rId56"/>
    <p:sldId id="456" r:id="rId57"/>
    <p:sldId id="455" r:id="rId58"/>
    <p:sldId id="457" r:id="rId59"/>
    <p:sldId id="458" r:id="rId60"/>
    <p:sldId id="459" r:id="rId61"/>
    <p:sldId id="460" r:id="rId62"/>
    <p:sldId id="352" r:id="rId63"/>
    <p:sldId id="437" r:id="rId64"/>
    <p:sldId id="461" r:id="rId65"/>
    <p:sldId id="462" r:id="rId66"/>
    <p:sldId id="286" r:id="rId6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88DC1"/>
    <a:srgbClr val="3F3F3F"/>
    <a:srgbClr val="D0CECE"/>
    <a:srgbClr val="5D7AB4"/>
    <a:srgbClr val="4E7A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89168" autoAdjust="0"/>
  </p:normalViewPr>
  <p:slideViewPr>
    <p:cSldViewPr snapToGrid="0">
      <p:cViewPr varScale="1">
        <p:scale>
          <a:sx n="66" d="100"/>
          <a:sy n="66" d="100"/>
        </p:scale>
        <p:origin x="89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0" Type="http://schemas.openxmlformats.org/officeDocument/2006/relationships/tableStyles" Target="tableStyles.xml"/><Relationship Id="rId7" Type="http://schemas.openxmlformats.org/officeDocument/2006/relationships/slide" Target="slides/slide4.xml"/><Relationship Id="rId69" Type="http://schemas.openxmlformats.org/officeDocument/2006/relationships/viewProps" Target="viewProps.xml"/><Relationship Id="rId68" Type="http://schemas.openxmlformats.org/officeDocument/2006/relationships/presProps" Target="presProps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sp>
        <p:nvSpPr>
          <p:cNvPr id="6" name="object 4"/>
          <p:cNvSpPr txBox="1"/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en-US" spc="-5" dirty="0" smtClean="0">
                <a:latin typeface="Arial" panose="020B0604020202020204"/>
                <a:cs typeface="Arial" panose="020B0604020202020204"/>
              </a:rPr>
            </a:br>
            <a:r>
              <a:rPr lang="en-US" spc="-5" dirty="0" smtClean="0">
                <a:latin typeface="Arial" panose="020B0604020202020204"/>
                <a:cs typeface="Arial" panose="020B0604020202020204"/>
              </a:rPr>
              <a:t>CONTENTS</a:t>
            </a:r>
            <a:br>
              <a:rPr lang="en-US" dirty="0" smtClean="0">
                <a:latin typeface="Arial" panose="020B0604020202020204"/>
                <a:cs typeface="Arial" panose="020B0604020202020204"/>
              </a:rPr>
            </a:br>
            <a:r>
              <a:rPr lang="zh-CN" altLang="en-US" sz="1800" dirty="0" smtClean="0"/>
              <a:t>目录</a:t>
            </a:r>
            <a:br>
              <a:rPr lang="zh-CN" altLang="en-US" sz="1800" dirty="0" smtClean="0"/>
            </a:br>
            <a:endParaRPr lang="zh-CN" alt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.png"/><Relationship Id="rId2" Type="http://schemas.openxmlformats.org/officeDocument/2006/relationships/image" Target="../media/image28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7.png"/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9.png"/><Relationship Id="rId3" Type="http://schemas.openxmlformats.org/officeDocument/2006/relationships/image" Target="../media/image2.png"/><Relationship Id="rId2" Type="http://schemas.openxmlformats.org/officeDocument/2006/relationships/image" Target="../media/image33.jpeg"/><Relationship Id="rId1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3" Type="http://schemas.openxmlformats.org/officeDocument/2006/relationships/image" Target="../media/image41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9.png"/><Relationship Id="rId4" Type="http://schemas.openxmlformats.org/officeDocument/2006/relationships/image" Target="../media/image41.png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3" Type="http://schemas.openxmlformats.org/officeDocument/2006/relationships/image" Target="../media/image41.png"/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80.png"/><Relationship Id="rId3" Type="http://schemas.openxmlformats.org/officeDocument/2006/relationships/image" Target="../media/image79.jpeg"/><Relationship Id="rId2" Type="http://schemas.openxmlformats.org/officeDocument/2006/relationships/image" Target="../media/image78.png"/><Relationship Id="rId1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86.png"/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3.png"/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Relationship Id="rId3" Type="http://schemas.openxmlformats.org/officeDocument/2006/relationships/image" Target="../media/image95.png"/><Relationship Id="rId2" Type="http://schemas.openxmlformats.org/officeDocument/2006/relationships/image" Target="../media/image83.png"/><Relationship Id="rId1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image" Target="../media/image83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83.png"/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image" Target="../media/image103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08.png"/><Relationship Id="rId3" Type="http://schemas.openxmlformats.org/officeDocument/2006/relationships/image" Target="../media/image83.png"/><Relationship Id="rId2" Type="http://schemas.openxmlformats.org/officeDocument/2006/relationships/image" Target="../media/image107.png"/><Relationship Id="rId1" Type="http://schemas.openxmlformats.org/officeDocument/2006/relationships/image" Target="../media/image106.pn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11.png"/><Relationship Id="rId3" Type="http://schemas.openxmlformats.org/officeDocument/2006/relationships/image" Target="../media/image83.png"/><Relationship Id="rId2" Type="http://schemas.openxmlformats.org/officeDocument/2006/relationships/image" Target="../media/image110.png"/><Relationship Id="rId1" Type="http://schemas.openxmlformats.org/officeDocument/2006/relationships/image" Target="../media/image109.png"/></Relationships>
</file>

<file path=ppt/slides/_rels/slide3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16.png"/><Relationship Id="rId5" Type="http://schemas.openxmlformats.org/officeDocument/2006/relationships/image" Target="../media/image83.png"/><Relationship Id="rId4" Type="http://schemas.openxmlformats.org/officeDocument/2006/relationships/image" Target="../media/image115.png"/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image" Target="../media/image112.png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19.png"/><Relationship Id="rId4" Type="http://schemas.openxmlformats.org/officeDocument/2006/relationships/image" Target="../media/image83.png"/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image" Target="../media/image112.png"/></Relationships>
</file>

<file path=ppt/slides/_rels/slide3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23.png"/><Relationship Id="rId5" Type="http://schemas.openxmlformats.org/officeDocument/2006/relationships/image" Target="../media/image83.png"/><Relationship Id="rId4" Type="http://schemas.openxmlformats.org/officeDocument/2006/relationships/image" Target="../media/image122.png"/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image" Target="../media/image112.png"/></Relationships>
</file>

<file path=ppt/slides/_rels/slide3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image" Target="../media/image12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33.png"/><Relationship Id="rId4" Type="http://schemas.openxmlformats.org/officeDocument/2006/relationships/image" Target="../media/image124.png"/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image" Target="../media/image130.png"/></Relationships>
</file>

<file path=ppt/slides/_rels/slide4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38.png"/><Relationship Id="rId5" Type="http://schemas.openxmlformats.org/officeDocument/2006/relationships/image" Target="../media/image124.png"/><Relationship Id="rId4" Type="http://schemas.openxmlformats.org/officeDocument/2006/relationships/image" Target="../media/image137.png"/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image" Target="../media/image134.png"/></Relationships>
</file>

<file path=ppt/slides/_rels/slide4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24.png"/><Relationship Id="rId4" Type="http://schemas.openxmlformats.org/officeDocument/2006/relationships/image" Target="../media/image141.png"/><Relationship Id="rId3" Type="http://schemas.openxmlformats.org/officeDocument/2006/relationships/image" Target="../media/image140.png"/><Relationship Id="rId2" Type="http://schemas.openxmlformats.org/officeDocument/2006/relationships/image" Target="../media/image136.png"/><Relationship Id="rId1" Type="http://schemas.openxmlformats.org/officeDocument/2006/relationships/image" Target="../media/image139.png"/></Relationships>
</file>

<file path=ppt/slides/_rels/slide4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Relationship Id="rId3" Type="http://schemas.openxmlformats.org/officeDocument/2006/relationships/image" Target="../media/image124.png"/><Relationship Id="rId2" Type="http://schemas.openxmlformats.org/officeDocument/2006/relationships/image" Target="../media/image142.png"/><Relationship Id="rId1" Type="http://schemas.openxmlformats.org/officeDocument/2006/relationships/image" Target="../media/image136.png"/></Relationships>
</file>

<file path=ppt/slides/_rels/slide4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49.png"/><Relationship Id="rId4" Type="http://schemas.openxmlformats.org/officeDocument/2006/relationships/image" Target="../media/image148.png"/><Relationship Id="rId3" Type="http://schemas.openxmlformats.org/officeDocument/2006/relationships/image" Target="../media/image147.png"/><Relationship Id="rId2" Type="http://schemas.openxmlformats.org/officeDocument/2006/relationships/image" Target="../media/image146.jpeg"/><Relationship Id="rId1" Type="http://schemas.openxmlformats.org/officeDocument/2006/relationships/image" Target="../media/image145.png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52.png"/><Relationship Id="rId4" Type="http://schemas.openxmlformats.org/officeDocument/2006/relationships/image" Target="../media/image151.jpeg"/><Relationship Id="rId3" Type="http://schemas.openxmlformats.org/officeDocument/2006/relationships/image" Target="../media/image150.png"/><Relationship Id="rId2" Type="http://schemas.openxmlformats.org/officeDocument/2006/relationships/image" Target="../media/image146.jpeg"/><Relationship Id="rId1" Type="http://schemas.openxmlformats.org/officeDocument/2006/relationships/image" Target="../media/image145.png"/></Relationships>
</file>

<file path=ppt/slides/_rels/slide4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4.png"/><Relationship Id="rId3" Type="http://schemas.openxmlformats.org/officeDocument/2006/relationships/image" Target="../media/image153.png"/><Relationship Id="rId2" Type="http://schemas.openxmlformats.org/officeDocument/2006/relationships/image" Target="../media/image146.jpeg"/><Relationship Id="rId1" Type="http://schemas.openxmlformats.org/officeDocument/2006/relationships/image" Target="../media/image145.png"/></Relationships>
</file>

<file path=ppt/slides/_rels/slide4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59.png"/><Relationship Id="rId4" Type="http://schemas.openxmlformats.org/officeDocument/2006/relationships/image" Target="../media/image158.png"/><Relationship Id="rId3" Type="http://schemas.openxmlformats.org/officeDocument/2006/relationships/image" Target="../media/image157.png"/><Relationship Id="rId2" Type="http://schemas.openxmlformats.org/officeDocument/2006/relationships/image" Target="../media/image146.jpeg"/><Relationship Id="rId1" Type="http://schemas.openxmlformats.org/officeDocument/2006/relationships/image" Target="../media/image145.png"/></Relationships>
</file>

<file path=ppt/slides/_rels/slide4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64.png"/><Relationship Id="rId5" Type="http://schemas.openxmlformats.org/officeDocument/2006/relationships/image" Target="../media/image163.png"/><Relationship Id="rId4" Type="http://schemas.openxmlformats.org/officeDocument/2006/relationships/image" Target="../media/image162.png"/><Relationship Id="rId3" Type="http://schemas.openxmlformats.org/officeDocument/2006/relationships/image" Target="../media/image161.png"/><Relationship Id="rId2" Type="http://schemas.openxmlformats.org/officeDocument/2006/relationships/image" Target="../media/image145.png"/><Relationship Id="rId1" Type="http://schemas.openxmlformats.org/officeDocument/2006/relationships/image" Target="../media/image16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66.png"/><Relationship Id="rId1" Type="http://schemas.openxmlformats.org/officeDocument/2006/relationships/image" Target="../media/image16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68.png"/><Relationship Id="rId1" Type="http://schemas.openxmlformats.org/officeDocument/2006/relationships/image" Target="../media/image167.png"/></Relationships>
</file>

<file path=ppt/slides/_rels/slide5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71.png"/><Relationship Id="rId3" Type="http://schemas.openxmlformats.org/officeDocument/2006/relationships/image" Target="../media/image170.png"/><Relationship Id="rId2" Type="http://schemas.openxmlformats.org/officeDocument/2006/relationships/image" Target="../media/image169.png"/><Relationship Id="rId1" Type="http://schemas.openxmlformats.org/officeDocument/2006/relationships/image" Target="../media/image145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77.png"/><Relationship Id="rId5" Type="http://schemas.openxmlformats.org/officeDocument/2006/relationships/image" Target="../media/image176.png"/><Relationship Id="rId4" Type="http://schemas.openxmlformats.org/officeDocument/2006/relationships/image" Target="../media/image175.png"/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image" Target="../media/image172.png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image" Target="../media/image178.png"/></Relationships>
</file>

<file path=ppt/slides/_rels/slide5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84.png"/><Relationship Id="rId3" Type="http://schemas.openxmlformats.org/officeDocument/2006/relationships/image" Target="../media/image183.png"/><Relationship Id="rId2" Type="http://schemas.openxmlformats.org/officeDocument/2006/relationships/image" Target="../media/image182.png"/><Relationship Id="rId1" Type="http://schemas.openxmlformats.org/officeDocument/2006/relationships/image" Target="../media/image181.png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87.png"/><Relationship Id="rId2" Type="http://schemas.openxmlformats.org/officeDocument/2006/relationships/image" Target="../media/image186.png"/><Relationship Id="rId1" Type="http://schemas.openxmlformats.org/officeDocument/2006/relationships/image" Target="../media/image185.png"/></Relationships>
</file>

<file path=ppt/slides/_rels/slide5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93.png"/><Relationship Id="rId5" Type="http://schemas.openxmlformats.org/officeDocument/2006/relationships/image" Target="../media/image192.png"/><Relationship Id="rId4" Type="http://schemas.openxmlformats.org/officeDocument/2006/relationships/image" Target="../media/image191.png"/><Relationship Id="rId3" Type="http://schemas.openxmlformats.org/officeDocument/2006/relationships/image" Target="../media/image190.png"/><Relationship Id="rId2" Type="http://schemas.openxmlformats.org/officeDocument/2006/relationships/image" Target="../media/image189.png"/><Relationship Id="rId1" Type="http://schemas.openxmlformats.org/officeDocument/2006/relationships/image" Target="../media/image188.png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96.png"/><Relationship Id="rId2" Type="http://schemas.openxmlformats.org/officeDocument/2006/relationships/image" Target="../media/image195.png"/><Relationship Id="rId1" Type="http://schemas.openxmlformats.org/officeDocument/2006/relationships/image" Target="../media/image194.png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99.png"/><Relationship Id="rId2" Type="http://schemas.openxmlformats.org/officeDocument/2006/relationships/image" Target="../media/image198.png"/><Relationship Id="rId1" Type="http://schemas.openxmlformats.org/officeDocument/2006/relationships/image" Target="../media/image19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0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01.png"/><Relationship Id="rId1" Type="http://schemas.openxmlformats.org/officeDocument/2006/relationships/tags" Target="../tags/tag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23.png"/><Relationship Id="rId6" Type="http://schemas.openxmlformats.org/officeDocument/2006/relationships/image" Target="../media/image22.png"/><Relationship Id="rId5" Type="http://schemas.openxmlformats.org/officeDocument/2006/relationships/image" Target="../media/image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>
            <a:grpSpLocks noGrp="1" noRot="1" noChangeAspect="1" noMove="1" noResize="1" noUngrp="1"/>
          </p:cNvGrpSpPr>
          <p:nvPr/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16"/>
            <p:cNvSpPr>
              <a:spLocks noChangeArrowheads="1"/>
            </p:cNvSpPr>
            <p:nvPr/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望公司及产品介绍（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93699" y="4606712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  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文本框 4"/>
          <p:cNvSpPr txBox="1"/>
          <p:nvPr/>
        </p:nvSpPr>
        <p:spPr>
          <a:xfrm>
            <a:off x="3400121" y="3112089"/>
            <a:ext cx="515747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hangingPunct="1"/>
            <a:r>
              <a:rPr lang="zh-CN" altLang="en-US" sz="3600" dirty="0" smtClean="0">
                <a:sym typeface="+mn-ea"/>
              </a:rPr>
              <a:t>第三课  中望</a:t>
            </a:r>
            <a:r>
              <a:rPr lang="en-US" altLang="zh-CN" sz="3600" dirty="0" smtClean="0">
                <a:sym typeface="+mn-ea"/>
              </a:rPr>
              <a:t>3D-</a:t>
            </a:r>
            <a:r>
              <a:rPr lang="zh-CN" altLang="en-US" sz="3600" dirty="0" smtClean="0">
                <a:sym typeface="+mn-ea"/>
              </a:rPr>
              <a:t>实体造型</a:t>
            </a:r>
            <a:endParaRPr lang="zh-CN" altLang="en-US" sz="3600" dirty="0" smtClean="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6710" y="3039745"/>
            <a:ext cx="1571625" cy="1771650"/>
          </a:xfrm>
          <a:prstGeom prst="rect">
            <a:avLst/>
          </a:prstGeom>
        </p:spPr>
      </p:pic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0248" y="2071678"/>
            <a:ext cx="4798484" cy="192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5786438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3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杆状扫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掠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/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轮廓杆状扫掠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084" y="1785926"/>
            <a:ext cx="3071834" cy="116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11" name="矩形 10"/>
          <p:cNvSpPr>
            <a:spLocks noChangeArrowheads="1"/>
          </p:cNvSpPr>
          <p:nvPr/>
        </p:nvSpPr>
        <p:spPr bwMode="auto">
          <a:xfrm>
            <a:off x="380960" y="4133852"/>
            <a:ext cx="1428751" cy="642942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grpSp>
        <p:nvGrpSpPr>
          <p:cNvPr id="15" name="画布 7"/>
          <p:cNvGrpSpPr/>
          <p:nvPr/>
        </p:nvGrpSpPr>
        <p:grpSpPr bwMode="auto">
          <a:xfrm>
            <a:off x="5524496" y="4572008"/>
            <a:ext cx="5286412" cy="1928802"/>
            <a:chOff x="0" y="0"/>
            <a:chExt cx="46291" cy="16916"/>
          </a:xfrm>
          <a:solidFill>
            <a:schemeClr val="bg1"/>
          </a:solidFill>
        </p:grpSpPr>
        <p:sp>
          <p:nvSpPr>
            <p:cNvPr id="16" name="AutoShape 4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6291" cy="16916"/>
            </a:xfrm>
            <a:prstGeom prst="rect">
              <a:avLst/>
            </a:prstGeom>
            <a:grpFill/>
            <a:ln w="9525">
              <a:solidFill>
                <a:srgbClr val="2F5496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pic>
          <p:nvPicPr>
            <p:cNvPr id="17" name="Picture 38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95" y="1800"/>
              <a:ext cx="18548" cy="14941"/>
            </a:xfrm>
            <a:prstGeom prst="rect">
              <a:avLst/>
            </a:prstGeom>
            <a:grpFill/>
          </p:spPr>
        </p:pic>
        <p:pic>
          <p:nvPicPr>
            <p:cNvPr id="18" name="Picture 38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5612" y="276"/>
              <a:ext cx="18009" cy="15894"/>
            </a:xfrm>
            <a:prstGeom prst="rect">
              <a:avLst/>
            </a:prstGeom>
            <a:grpFill/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4080" y="3490595"/>
            <a:ext cx="3114675" cy="300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01000" y="1015365"/>
            <a:ext cx="3527425" cy="548640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五、放样</a:t>
            </a:r>
            <a:endParaRPr lang="zh-CN" altLang="en-US"/>
          </a:p>
        </p:txBody>
      </p:sp>
      <p:sp>
        <p:nvSpPr>
          <p:cNvPr id="11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放样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3557" name="Picture 11" descr="C:\Users\Administrator\AppData\Roaming\Tencent\Users\706587902\QQ\WinTemp\RichOle\8KFI~~S6YA_0CVSFB_EGC%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8415" y="3000372"/>
            <a:ext cx="1500198" cy="100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矩形 10"/>
          <p:cNvSpPr>
            <a:spLocks noChangeArrowheads="1"/>
          </p:cNvSpPr>
          <p:nvPr/>
        </p:nvSpPr>
        <p:spPr bwMode="auto">
          <a:xfrm>
            <a:off x="2738414" y="3000372"/>
            <a:ext cx="1428751" cy="35623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2355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6976" y="4208146"/>
            <a:ext cx="3479800" cy="264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646" y="4429132"/>
            <a:ext cx="2893483" cy="207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圆角矩形标注 8"/>
          <p:cNvSpPr/>
          <p:nvPr/>
        </p:nvSpPr>
        <p:spPr bwMode="auto">
          <a:xfrm>
            <a:off x="6381751" y="3343276"/>
            <a:ext cx="1619249" cy="542924"/>
          </a:xfrm>
          <a:prstGeom prst="wedgeRoundRectCallout">
            <a:avLst>
              <a:gd name="adj1" fmla="val 67726"/>
              <a:gd name="adj2" fmla="val 89364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相切控制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0" name="圆角矩形标注 9"/>
          <p:cNvSpPr/>
          <p:nvPr/>
        </p:nvSpPr>
        <p:spPr bwMode="auto">
          <a:xfrm>
            <a:off x="6453190" y="5500702"/>
            <a:ext cx="1619249" cy="542926"/>
          </a:xfrm>
          <a:prstGeom prst="wedgeRoundRectCallout">
            <a:avLst>
              <a:gd name="adj1" fmla="val 67726"/>
              <a:gd name="adj2" fmla="val 89364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对齐控制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8084" y="1785926"/>
            <a:ext cx="3071834" cy="116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 2"/>
          <p:cNvSpPr/>
          <p:nvPr/>
        </p:nvSpPr>
        <p:spPr>
          <a:xfrm>
            <a:off x="8150225" y="3701415"/>
            <a:ext cx="3096260" cy="159131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168005" y="5572760"/>
            <a:ext cx="3270885" cy="92710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4643430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驱动线放样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4583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024034" y="4156710"/>
            <a:ext cx="3160184" cy="2701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圆角矩形标注 9"/>
          <p:cNvSpPr/>
          <p:nvPr/>
        </p:nvSpPr>
        <p:spPr bwMode="auto">
          <a:xfrm>
            <a:off x="6600193" y="5088272"/>
            <a:ext cx="1500198" cy="527684"/>
          </a:xfrm>
          <a:prstGeom prst="wedgeRoundRectCallout">
            <a:avLst>
              <a:gd name="adj1" fmla="val 67726"/>
              <a:gd name="adj2" fmla="val 89364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400" dirty="0">
                <a:latin typeface="方正大黑简体" pitchFamily="65" charset="-122"/>
                <a:ea typeface="方正大黑简体" pitchFamily="65" charset="-122"/>
              </a:rPr>
              <a:t>变形控制</a:t>
            </a:r>
            <a:endParaRPr lang="zh-CN" altLang="en-US" sz="24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84" y="1785926"/>
            <a:ext cx="3071834" cy="116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1" descr="C:\Users\Administrator\AppData\Roaming\Tencent\Users\706587902\QQ\WinTemp\RichOle\8KFI~~S6YA_0CVSFB_EGC%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09853" y="3000372"/>
            <a:ext cx="1500198" cy="100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矩形 10"/>
          <p:cNvSpPr>
            <a:spLocks noChangeArrowheads="1"/>
          </p:cNvSpPr>
          <p:nvPr/>
        </p:nvSpPr>
        <p:spPr bwMode="auto">
          <a:xfrm>
            <a:off x="2809852" y="3357562"/>
            <a:ext cx="1524000" cy="35623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5790" y="704850"/>
            <a:ext cx="3086100" cy="6153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3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双轨放样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560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24251" y="4030980"/>
            <a:ext cx="3333749" cy="282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C:\Users\Administrator\AppData\Roaming\Tencent\Users\706587902\QQ\WinTemp\RichOle\8KFI~~S6YA_0CVSFB_EGC%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8414" y="2928934"/>
            <a:ext cx="1428759" cy="100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2738413" y="3571876"/>
            <a:ext cx="1428760" cy="35623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084" y="1785926"/>
            <a:ext cx="3071834" cy="116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1985" y="518160"/>
            <a:ext cx="3114675" cy="6124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工程特征</a:t>
            </a: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一、圆角</a:t>
            </a:r>
            <a:endParaRPr lang="zh-CN" altLang="en-US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739074" y="3857628"/>
            <a:ext cx="3143272" cy="282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60" y="1785926"/>
            <a:ext cx="3357586" cy="10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圆角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27653" name="矩形 10"/>
          <p:cNvSpPr>
            <a:spLocks noChangeArrowheads="1"/>
          </p:cNvSpPr>
          <p:nvPr/>
        </p:nvSpPr>
        <p:spPr bwMode="auto">
          <a:xfrm>
            <a:off x="404776" y="1785926"/>
            <a:ext cx="432870" cy="642942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1" y="3343276"/>
            <a:ext cx="2713567" cy="3044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4826" y="1428736"/>
            <a:ext cx="2313516" cy="155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026"/>
          <p:cNvSpPr txBox="1">
            <a:spLocks noChangeArrowheads="1"/>
          </p:cNvSpPr>
          <p:nvPr/>
        </p:nvSpPr>
        <p:spPr bwMode="auto">
          <a:xfrm>
            <a:off x="8024826" y="3000372"/>
            <a:ext cx="28067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60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顶点圆角</a:t>
            </a:r>
            <a:endParaRPr lang="zh-CN" altLang="en-US" sz="260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5605" y="494665"/>
            <a:ext cx="3067050" cy="61912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572251" y="5151120"/>
            <a:ext cx="4191000" cy="170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矩形 8"/>
          <p:cNvSpPr>
            <a:spLocks noChangeArrowheads="1"/>
          </p:cNvSpPr>
          <p:nvPr/>
        </p:nvSpPr>
        <p:spPr bwMode="auto">
          <a:xfrm>
            <a:off x="571500" y="1285876"/>
            <a:ext cx="5285317" cy="5492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p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可变半径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9702" name="右箭头 1"/>
          <p:cNvSpPr>
            <a:spLocks noChangeArrowheads="1"/>
          </p:cNvSpPr>
          <p:nvPr/>
        </p:nvSpPr>
        <p:spPr bwMode="auto">
          <a:xfrm>
            <a:off x="6024562" y="3643314"/>
            <a:ext cx="571499" cy="386716"/>
          </a:xfrm>
          <a:prstGeom prst="rightArrow">
            <a:avLst>
              <a:gd name="adj1" fmla="val 50000"/>
              <a:gd name="adj2" fmla="val 4972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endParaRPr lang="zh-CN" altLang="en-US" sz="410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29703" name="右箭头 9"/>
          <p:cNvSpPr>
            <a:spLocks noChangeArrowheads="1"/>
          </p:cNvSpPr>
          <p:nvPr/>
        </p:nvSpPr>
        <p:spPr bwMode="auto">
          <a:xfrm rot="5400000">
            <a:off x="8228437" y="4773190"/>
            <a:ext cx="512444" cy="395816"/>
          </a:xfrm>
          <a:prstGeom prst="rightArrow">
            <a:avLst>
              <a:gd name="adj1" fmla="val 50000"/>
              <a:gd name="adj2" fmla="val 49941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endParaRPr lang="zh-CN" altLang="en-US" sz="410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275" y="1835150"/>
            <a:ext cx="3048000" cy="4705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700" y="1835150"/>
            <a:ext cx="3086100" cy="26289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二、倒角</a:t>
            </a:r>
            <a:endParaRPr lang="zh-CN" altLang="en-US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2398" y="1785926"/>
            <a:ext cx="3357586" cy="10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倒角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30724" name="矩形 10"/>
          <p:cNvSpPr>
            <a:spLocks noChangeArrowheads="1"/>
          </p:cNvSpPr>
          <p:nvPr/>
        </p:nvSpPr>
        <p:spPr bwMode="auto">
          <a:xfrm>
            <a:off x="881022" y="1857364"/>
            <a:ext cx="476251" cy="5715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0" y="3341371"/>
            <a:ext cx="3048000" cy="351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4286250"/>
            <a:ext cx="2523067" cy="1929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026"/>
          <p:cNvSpPr txBox="1">
            <a:spLocks noChangeArrowheads="1"/>
          </p:cNvSpPr>
          <p:nvPr/>
        </p:nvSpPr>
        <p:spPr bwMode="auto">
          <a:xfrm>
            <a:off x="857251" y="6248400"/>
            <a:ext cx="28067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3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顶点倒角</a:t>
            </a:r>
            <a:endParaRPr lang="zh-CN" altLang="en-US" sz="31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5900" y="381000"/>
            <a:ext cx="3057525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96000" y="2428868"/>
            <a:ext cx="3643338" cy="317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835" y="1130935"/>
            <a:ext cx="3076575" cy="53530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01090" y="2857500"/>
            <a:ext cx="2505710" cy="394970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三、拔模</a:t>
            </a:r>
            <a:endParaRPr lang="zh-CN" alt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7174" y="1643050"/>
            <a:ext cx="3005427" cy="219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398" y="1714488"/>
            <a:ext cx="3357586" cy="10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0" name="AutoShape 6" descr="mk:@MSITStore:D:\Program%20Files\ZWSOFT\ZW3D%202011%20Chs\doc\ZW3D.CHM::/attachments/2900.gif"/>
          <p:cNvSpPr>
            <a:spLocks noChangeAspect="1" noChangeArrowheads="1"/>
          </p:cNvSpPr>
          <p:nvPr/>
        </p:nvSpPr>
        <p:spPr bwMode="auto">
          <a:xfrm>
            <a:off x="190500" y="-1243966"/>
            <a:ext cx="4064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endParaRPr lang="zh-CN" altLang="en-US"/>
          </a:p>
        </p:txBody>
      </p:sp>
      <p:sp>
        <p:nvSpPr>
          <p:cNvPr id="11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拔模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32777" name="矩形 10"/>
          <p:cNvSpPr>
            <a:spLocks noChangeArrowheads="1"/>
          </p:cNvSpPr>
          <p:nvPr/>
        </p:nvSpPr>
        <p:spPr bwMode="auto">
          <a:xfrm>
            <a:off x="1309622" y="1785914"/>
            <a:ext cx="476251" cy="5715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cxnSp>
        <p:nvCxnSpPr>
          <p:cNvPr id="32778" name="直接箭头连接符 2"/>
          <p:cNvCxnSpPr>
            <a:cxnSpLocks noChangeShapeType="1"/>
          </p:cNvCxnSpPr>
          <p:nvPr/>
        </p:nvCxnSpPr>
        <p:spPr bwMode="auto">
          <a:xfrm flipV="1">
            <a:off x="3381375" y="2857500"/>
            <a:ext cx="1356995" cy="1034415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tailEnd type="arrow" w="med" len="med"/>
          </a:ln>
        </p:spPr>
      </p:cxnSp>
      <p:sp>
        <p:nvSpPr>
          <p:cNvPr id="18" name="Rectangle 1026"/>
          <p:cNvSpPr txBox="1">
            <a:spLocks noChangeArrowheads="1"/>
          </p:cNvSpPr>
          <p:nvPr/>
        </p:nvSpPr>
        <p:spPr bwMode="auto">
          <a:xfrm>
            <a:off x="3809984" y="37861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分割边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1950" y="1714488"/>
            <a:ext cx="2437387" cy="204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24826" y="4429132"/>
            <a:ext cx="2370735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95802" y="4500570"/>
            <a:ext cx="2286016" cy="177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ctangle 1026"/>
          <p:cNvSpPr txBox="1">
            <a:spLocks noChangeArrowheads="1"/>
          </p:cNvSpPr>
          <p:nvPr/>
        </p:nvSpPr>
        <p:spPr bwMode="auto">
          <a:xfrm>
            <a:off x="7239008" y="3714752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顶面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24" name="Rectangle 1026"/>
          <p:cNvSpPr txBox="1">
            <a:spLocks noChangeArrowheads="1"/>
          </p:cNvSpPr>
          <p:nvPr/>
        </p:nvSpPr>
        <p:spPr bwMode="auto">
          <a:xfrm>
            <a:off x="7381884" y="6200774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底面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25" name="Rectangle 1026"/>
          <p:cNvSpPr txBox="1">
            <a:spLocks noChangeArrowheads="1"/>
          </p:cNvSpPr>
          <p:nvPr/>
        </p:nvSpPr>
        <p:spPr bwMode="auto">
          <a:xfrm>
            <a:off x="3809984" y="6200774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中性面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455035" y="1106896"/>
            <a:ext cx="8149771" cy="5225143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altLang="zh-CN" sz="2400" dirty="0" smtClean="0"/>
              <a:t>- </a:t>
            </a:r>
            <a:r>
              <a:rPr lang="zh-CN" altLang="en-US" sz="2400" dirty="0" smtClean="0"/>
              <a:t>基础造型</a:t>
            </a:r>
            <a:br>
              <a:rPr lang="en-US" altLang="zh-CN" sz="2400" dirty="0" smtClean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工程特征</a:t>
            </a:r>
            <a:br>
              <a:rPr lang="zh-CN" altLang="en-US" sz="2400" dirty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编辑造型</a:t>
            </a:r>
            <a:r>
              <a:rPr lang="en-US" altLang="zh-CN" sz="2400" dirty="0" smtClean="0"/>
              <a:t>&amp;</a:t>
            </a:r>
            <a:r>
              <a:rPr lang="zh-CN" altLang="en-US" sz="2400" dirty="0" smtClean="0"/>
              <a:t>变形工具</a:t>
            </a:r>
            <a:br>
              <a:rPr lang="zh-CN" altLang="en-US" sz="2400" dirty="0" smtClean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基础编辑</a:t>
            </a:r>
            <a:r>
              <a:rPr lang="en-US" altLang="zh-CN" sz="2400" dirty="0" smtClean="0"/>
              <a:t>&amp;</a:t>
            </a:r>
            <a:r>
              <a:rPr lang="zh-CN" altLang="en-US" sz="2400" dirty="0" smtClean="0"/>
              <a:t>基准</a:t>
            </a:r>
            <a:br>
              <a:rPr lang="zh-CN" altLang="en-US" sz="2400" dirty="0" smtClean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练习</a:t>
            </a:r>
            <a:r>
              <a:rPr lang="en-US" altLang="zh-CN" sz="2400" dirty="0" smtClean="0"/>
              <a:t>&amp;</a:t>
            </a:r>
            <a:r>
              <a:rPr lang="zh-CN" altLang="en-US" sz="2400" dirty="0" smtClean="0"/>
              <a:t>总结</a:t>
            </a:r>
            <a:endParaRPr lang="zh-CN" altLang="en-US" sz="2400" dirty="0" smtClean="0"/>
          </a:p>
        </p:txBody>
      </p:sp>
      <p:sp>
        <p:nvSpPr>
          <p:cNvPr id="2" name="文本框 1"/>
          <p:cNvSpPr txBox="1"/>
          <p:nvPr/>
        </p:nvSpPr>
        <p:spPr>
          <a:xfrm>
            <a:off x="3455035" y="612140"/>
            <a:ext cx="52819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5400">
                <a:solidFill>
                  <a:schemeClr val="bg1"/>
                </a:solidFill>
              </a:rPr>
              <a:t>课程提纲</a:t>
            </a:r>
            <a:endParaRPr lang="zh-CN" altLang="en-US" sz="5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四</a:t>
            </a:r>
            <a:r>
              <a:rPr lang="zh-CN" altLang="en-US"/>
              <a:t>、孔</a:t>
            </a:r>
            <a:r>
              <a:rPr lang="en-US" altLang="zh-CN"/>
              <a:t>/</a:t>
            </a:r>
            <a:r>
              <a:rPr lang="zh-CN" altLang="en-US"/>
              <a:t>修改孔</a:t>
            </a:r>
            <a:endParaRPr lang="zh-CN" altLang="en-US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3836" y="1785926"/>
            <a:ext cx="3357586" cy="10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1" y="4301491"/>
            <a:ext cx="2554816" cy="2556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6751" y="4301491"/>
            <a:ext cx="2190749" cy="2556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孔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33798" name="矩形 10"/>
          <p:cNvSpPr>
            <a:spLocks noChangeArrowheads="1"/>
          </p:cNvSpPr>
          <p:nvPr/>
        </p:nvSpPr>
        <p:spPr bwMode="auto">
          <a:xfrm>
            <a:off x="1809720" y="1857364"/>
            <a:ext cx="381000" cy="5715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337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7751" y="2857500"/>
            <a:ext cx="6286500" cy="142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8845" y="482600"/>
            <a:ext cx="306705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五、筋</a:t>
            </a:r>
            <a:endParaRPr lang="zh-CN" altLang="en-US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80960" y="1785926"/>
            <a:ext cx="3357586" cy="10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2" name="AutoShape 6" descr="mk:@MSITStore:D:\Program%20Files\ZWSOFT\ZW3D%202011%20Chs\doc\ZW3D.CHM::/attachments/2900.gif"/>
          <p:cNvSpPr>
            <a:spLocks noChangeAspect="1" noChangeArrowheads="1"/>
          </p:cNvSpPr>
          <p:nvPr/>
        </p:nvSpPr>
        <p:spPr bwMode="auto">
          <a:xfrm>
            <a:off x="190500" y="-1243966"/>
            <a:ext cx="4064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endParaRPr lang="zh-CN" altLang="en-US"/>
          </a:p>
        </p:txBody>
      </p:sp>
      <p:sp>
        <p:nvSpPr>
          <p:cNvPr id="11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筋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35845" name="矩形 10"/>
          <p:cNvSpPr>
            <a:spLocks noChangeArrowheads="1"/>
          </p:cNvSpPr>
          <p:nvPr/>
        </p:nvSpPr>
        <p:spPr bwMode="auto">
          <a:xfrm>
            <a:off x="2024035" y="1857364"/>
            <a:ext cx="357190" cy="5715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3584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53058" y="1357298"/>
            <a:ext cx="3643338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下箭头 15"/>
          <p:cNvSpPr/>
          <p:nvPr/>
        </p:nvSpPr>
        <p:spPr>
          <a:xfrm rot="16200000">
            <a:off x="7393791" y="4941104"/>
            <a:ext cx="381000" cy="690565"/>
          </a:xfrm>
          <a:prstGeom prst="down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0578" y="4286256"/>
            <a:ext cx="2882363" cy="222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488" y="4214818"/>
            <a:ext cx="2510053" cy="211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545" y="3076575"/>
            <a:ext cx="30861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网状筋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36870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190987" y="2125980"/>
            <a:ext cx="4000500" cy="195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488" y="4697730"/>
            <a:ext cx="3651249" cy="2160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下箭头 14"/>
          <p:cNvSpPr/>
          <p:nvPr/>
        </p:nvSpPr>
        <p:spPr>
          <a:xfrm>
            <a:off x="5905487" y="4154805"/>
            <a:ext cx="381000" cy="501014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596" y="2857496"/>
            <a:ext cx="1643074" cy="937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矩形 10"/>
          <p:cNvSpPr>
            <a:spLocks noChangeArrowheads="1"/>
          </p:cNvSpPr>
          <p:nvPr/>
        </p:nvSpPr>
        <p:spPr bwMode="auto">
          <a:xfrm>
            <a:off x="1952596" y="3357562"/>
            <a:ext cx="1643074" cy="35719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0960" y="1785926"/>
            <a:ext cx="3357586" cy="10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9340" y="1501775"/>
            <a:ext cx="3067050" cy="364807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六、螺纹</a:t>
            </a:r>
            <a:endParaRPr lang="zh-CN" altLang="en-US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80960" y="1785926"/>
            <a:ext cx="3357586" cy="10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1" y="4114800"/>
            <a:ext cx="2800351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4200526"/>
            <a:ext cx="2762251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螺纹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37894" name="矩形 10"/>
          <p:cNvSpPr>
            <a:spLocks noChangeArrowheads="1"/>
          </p:cNvSpPr>
          <p:nvPr/>
        </p:nvSpPr>
        <p:spPr bwMode="auto">
          <a:xfrm>
            <a:off x="2381224" y="1857364"/>
            <a:ext cx="476251" cy="5715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3789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4496" y="1428736"/>
            <a:ext cx="3524249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圆角矩形标注 13"/>
          <p:cNvSpPr/>
          <p:nvPr/>
        </p:nvSpPr>
        <p:spPr bwMode="auto">
          <a:xfrm>
            <a:off x="9143996" y="1428736"/>
            <a:ext cx="1381161" cy="1000118"/>
          </a:xfrm>
          <a:prstGeom prst="wedgeRoundRectCallout">
            <a:avLst>
              <a:gd name="adj1" fmla="val -120773"/>
              <a:gd name="adj2" fmla="val 69101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600" dirty="0">
                <a:latin typeface="方正大黑简体" pitchFamily="65" charset="-122"/>
                <a:ea typeface="方正大黑简体" pitchFamily="65" charset="-122"/>
              </a:rPr>
              <a:t>螺纹自动收尾</a:t>
            </a:r>
            <a:endParaRPr lang="zh-CN" altLang="en-US" sz="26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2839085"/>
            <a:ext cx="2442210" cy="399478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标记螺纹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38919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37227" y="2266950"/>
            <a:ext cx="2857500" cy="216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61039" y="4552950"/>
            <a:ext cx="2770716" cy="206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60" y="1785926"/>
            <a:ext cx="3357586" cy="10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224" y="2857496"/>
            <a:ext cx="1285884" cy="8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7" name="矩形 10"/>
          <p:cNvSpPr>
            <a:spLocks noChangeArrowheads="1"/>
          </p:cNvSpPr>
          <p:nvPr/>
        </p:nvSpPr>
        <p:spPr bwMode="auto">
          <a:xfrm>
            <a:off x="2381224" y="3286124"/>
            <a:ext cx="1285884" cy="35623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7535" y="2884170"/>
            <a:ext cx="3124200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七、唇缘</a:t>
            </a:r>
            <a:endParaRPr lang="zh-CN" alt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80960" y="1785926"/>
            <a:ext cx="3357586" cy="10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唇缘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39940" name="矩形 10"/>
          <p:cNvSpPr>
            <a:spLocks noChangeArrowheads="1"/>
          </p:cNvSpPr>
          <p:nvPr/>
        </p:nvSpPr>
        <p:spPr bwMode="auto">
          <a:xfrm>
            <a:off x="2809852" y="1785926"/>
            <a:ext cx="428628" cy="642942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0183" y="1643050"/>
            <a:ext cx="4153330" cy="226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0182" y="4071942"/>
            <a:ext cx="448747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205" y="3197860"/>
            <a:ext cx="4081780" cy="282130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八、坯料</a:t>
            </a:r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80960" y="1785926"/>
            <a:ext cx="3357586" cy="10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坯料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40964" name="矩形 10"/>
          <p:cNvSpPr>
            <a:spLocks noChangeArrowheads="1"/>
          </p:cNvSpPr>
          <p:nvPr/>
        </p:nvSpPr>
        <p:spPr bwMode="auto">
          <a:xfrm>
            <a:off x="3238480" y="1857364"/>
            <a:ext cx="500066" cy="642942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4096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340" y="3500438"/>
            <a:ext cx="5196416" cy="259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3400" y="786765"/>
            <a:ext cx="4495800" cy="531050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编辑造型</a:t>
            </a:r>
            <a:r>
              <a:rPr lang="en-US" altLang="zh-CN" dirty="0"/>
              <a:t>&amp;</a:t>
            </a:r>
            <a:r>
              <a:rPr lang="zh-CN" altLang="en-US" dirty="0"/>
              <a:t>变形</a:t>
            </a:r>
            <a:r>
              <a:rPr lang="zh-CN" altLang="en-US" dirty="0"/>
              <a:t>工具</a:t>
            </a:r>
            <a:endParaRPr lang="zh-CN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一、偏移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1835" y="1842135"/>
            <a:ext cx="3924300" cy="990600"/>
          </a:xfrm>
          <a:prstGeom prst="rect">
            <a:avLst/>
          </a:prstGeom>
        </p:spPr>
      </p:pic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428736"/>
            <a:ext cx="4191029" cy="238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026"/>
          <p:cNvSpPr txBox="1">
            <a:spLocks noChangeArrowheads="1"/>
          </p:cNvSpPr>
          <p:nvPr/>
        </p:nvSpPr>
        <p:spPr bwMode="auto">
          <a:xfrm>
            <a:off x="523836" y="1285860"/>
            <a:ext cx="4953000" cy="6572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面偏移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体积偏移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1818" y="4000504"/>
            <a:ext cx="2837216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625" y="3009900"/>
            <a:ext cx="3524250" cy="3848100"/>
          </a:xfrm>
          <a:prstGeom prst="rect">
            <a:avLst/>
          </a:prstGeom>
        </p:spPr>
      </p:pic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759387" y="1936411"/>
            <a:ext cx="500066" cy="5715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9835" y="1795145"/>
            <a:ext cx="3924300" cy="990600"/>
          </a:xfrm>
          <a:prstGeom prst="rect">
            <a:avLst/>
          </a:prstGeom>
        </p:spPr>
      </p:pic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二、抽壳</a:t>
            </a:r>
            <a:endParaRPr lang="zh-CN" altLang="en-US"/>
          </a:p>
        </p:txBody>
      </p:sp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98" y="1857364"/>
            <a:ext cx="3674533" cy="1906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1884" y="4429132"/>
            <a:ext cx="4248151" cy="180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666751" y="1215390"/>
            <a:ext cx="4572000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抽壳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17414" name="矩形 10"/>
          <p:cNvSpPr>
            <a:spLocks noChangeArrowheads="1"/>
          </p:cNvSpPr>
          <p:nvPr/>
        </p:nvSpPr>
        <p:spPr bwMode="auto">
          <a:xfrm>
            <a:off x="1666845" y="1857376"/>
            <a:ext cx="500066" cy="64293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1422" y="3533270"/>
            <a:ext cx="3214710" cy="273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750" y="2785745"/>
            <a:ext cx="2863850" cy="38620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基础造型</a:t>
            </a:r>
            <a:endParaRPr lang="zh-CN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三、加厚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2340" y="1820545"/>
            <a:ext cx="3924300" cy="990600"/>
          </a:xfrm>
          <a:prstGeom prst="rect">
            <a:avLst/>
          </a:prstGeom>
        </p:spPr>
      </p:pic>
      <p:sp>
        <p:nvSpPr>
          <p:cNvPr id="17414" name="矩形 10"/>
          <p:cNvSpPr>
            <a:spLocks noChangeArrowheads="1"/>
          </p:cNvSpPr>
          <p:nvPr/>
        </p:nvSpPr>
        <p:spPr bwMode="auto">
          <a:xfrm>
            <a:off x="1751300" y="1882776"/>
            <a:ext cx="500066" cy="64293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666751" y="1215390"/>
            <a:ext cx="4572000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加厚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495" y="2999105"/>
            <a:ext cx="2968625" cy="37045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8690" y="1820545"/>
            <a:ext cx="3390900" cy="21621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2750" y="4210685"/>
            <a:ext cx="4724400" cy="24003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90445" y="2795905"/>
            <a:ext cx="1323975" cy="1104900"/>
          </a:xfrm>
          <a:prstGeom prst="rect">
            <a:avLst/>
          </a:prstGeom>
        </p:spPr>
      </p:pic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四、布尔运算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1805305"/>
            <a:ext cx="3924300" cy="990600"/>
          </a:xfrm>
          <a:prstGeom prst="rect">
            <a:avLst/>
          </a:prstGeom>
        </p:spPr>
      </p:pic>
      <p:sp>
        <p:nvSpPr>
          <p:cNvPr id="17414" name="矩形 10"/>
          <p:cNvSpPr>
            <a:spLocks noChangeArrowheads="1"/>
          </p:cNvSpPr>
          <p:nvPr/>
        </p:nvSpPr>
        <p:spPr bwMode="auto">
          <a:xfrm>
            <a:off x="2404110" y="2884170"/>
            <a:ext cx="1096645" cy="927735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666750" y="1215390"/>
            <a:ext cx="6287770" cy="657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添加实体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移除实体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相交实体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4" name="矩形 10"/>
          <p:cNvSpPr>
            <a:spLocks noChangeArrowheads="1"/>
          </p:cNvSpPr>
          <p:nvPr/>
        </p:nvSpPr>
        <p:spPr bwMode="auto">
          <a:xfrm>
            <a:off x="2101850" y="1836420"/>
            <a:ext cx="541655" cy="713105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475" y="4042410"/>
            <a:ext cx="3260090" cy="26543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9910" y="2055495"/>
            <a:ext cx="2855595" cy="16179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8250" y="3024505"/>
            <a:ext cx="3035935" cy="17183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1775" y="4476750"/>
            <a:ext cx="3173730" cy="203073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8680" y="1795145"/>
            <a:ext cx="3924300" cy="990600"/>
          </a:xfrm>
          <a:prstGeom prst="rect">
            <a:avLst/>
          </a:prstGeom>
        </p:spPr>
      </p:pic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五、分割</a:t>
            </a:r>
            <a:r>
              <a:rPr lang="en-US" altLang="zh-CN"/>
              <a:t>/</a:t>
            </a:r>
            <a:r>
              <a:rPr lang="zh-CN" altLang="en-US"/>
              <a:t>修剪</a:t>
            </a:r>
            <a:endParaRPr lang="zh-CN" altLang="en-US"/>
          </a:p>
        </p:txBody>
      </p:sp>
      <p:pic>
        <p:nvPicPr>
          <p:cNvPr id="19459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00" y="2786058"/>
            <a:ext cx="1143008" cy="84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0380" y="4071942"/>
            <a:ext cx="3929090" cy="2232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666751" y="1215390"/>
            <a:ext cx="4572000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分割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修剪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19463" name="矩形 10"/>
          <p:cNvSpPr>
            <a:spLocks noChangeArrowheads="1"/>
          </p:cNvSpPr>
          <p:nvPr/>
        </p:nvSpPr>
        <p:spPr bwMode="auto">
          <a:xfrm>
            <a:off x="2619351" y="2786058"/>
            <a:ext cx="1047749" cy="78676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19464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0380" y="1857364"/>
            <a:ext cx="3429024" cy="1977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10"/>
          <p:cNvSpPr>
            <a:spLocks noChangeArrowheads="1"/>
          </p:cNvSpPr>
          <p:nvPr/>
        </p:nvSpPr>
        <p:spPr bwMode="auto">
          <a:xfrm>
            <a:off x="2560320" y="1836420"/>
            <a:ext cx="541655" cy="713105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8445" y="3834765"/>
            <a:ext cx="3505200" cy="291465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六、简化</a:t>
            </a:r>
            <a:endParaRPr lang="zh-CN" altLang="en-US"/>
          </a:p>
        </p:txBody>
      </p:sp>
      <p:pic>
        <p:nvPicPr>
          <p:cNvPr id="20482" name="Picture 1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524892" y="3643314"/>
            <a:ext cx="3048000" cy="221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虚尾箭头 10"/>
          <p:cNvSpPr/>
          <p:nvPr/>
        </p:nvSpPr>
        <p:spPr>
          <a:xfrm rot="21438666">
            <a:off x="7819508" y="4447819"/>
            <a:ext cx="705202" cy="4000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sp>
        <p:nvSpPr>
          <p:cNvPr id="13" name="Rectangle 1026"/>
          <p:cNvSpPr txBox="1">
            <a:spLocks noChangeArrowheads="1"/>
          </p:cNvSpPr>
          <p:nvPr/>
        </p:nvSpPr>
        <p:spPr bwMode="auto">
          <a:xfrm>
            <a:off x="523836" y="1214422"/>
            <a:ext cx="4572000" cy="6572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简化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0487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9904" y="3571876"/>
            <a:ext cx="316677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30" y="3422650"/>
            <a:ext cx="3973195" cy="22459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680" y="1795145"/>
            <a:ext cx="3924300" cy="990600"/>
          </a:xfrm>
          <a:prstGeom prst="rect">
            <a:avLst/>
          </a:prstGeom>
        </p:spPr>
      </p:pic>
      <p:sp>
        <p:nvSpPr>
          <p:cNvPr id="4" name="矩形 10"/>
          <p:cNvSpPr>
            <a:spLocks noChangeArrowheads="1"/>
          </p:cNvSpPr>
          <p:nvPr/>
        </p:nvSpPr>
        <p:spPr bwMode="auto">
          <a:xfrm>
            <a:off x="2910205" y="1836420"/>
            <a:ext cx="541655" cy="713105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七、替换</a:t>
            </a:r>
            <a:endParaRPr lang="zh-CN" altLang="en-US"/>
          </a:p>
        </p:txBody>
      </p:sp>
      <p:sp>
        <p:nvSpPr>
          <p:cNvPr id="11" name="虚尾箭头 10"/>
          <p:cNvSpPr/>
          <p:nvPr/>
        </p:nvSpPr>
        <p:spPr>
          <a:xfrm>
            <a:off x="8239140" y="4500570"/>
            <a:ext cx="628650" cy="438149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sp>
        <p:nvSpPr>
          <p:cNvPr id="13" name="Rectangle 1026"/>
          <p:cNvSpPr txBox="1">
            <a:spLocks noChangeArrowheads="1"/>
          </p:cNvSpPr>
          <p:nvPr/>
        </p:nvSpPr>
        <p:spPr bwMode="auto">
          <a:xfrm>
            <a:off x="711797" y="1199182"/>
            <a:ext cx="4572000" cy="6572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替换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167306" y="3214686"/>
            <a:ext cx="2928958" cy="29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53520" y="3214686"/>
            <a:ext cx="288883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680" y="1795145"/>
            <a:ext cx="3924300" cy="990600"/>
          </a:xfrm>
          <a:prstGeom prst="rect">
            <a:avLst/>
          </a:prstGeom>
        </p:spPr>
      </p:pic>
      <p:sp>
        <p:nvSpPr>
          <p:cNvPr id="4" name="矩形 10"/>
          <p:cNvSpPr>
            <a:spLocks noChangeArrowheads="1"/>
          </p:cNvSpPr>
          <p:nvPr/>
        </p:nvSpPr>
        <p:spPr bwMode="auto">
          <a:xfrm>
            <a:off x="3272155" y="1836420"/>
            <a:ext cx="541655" cy="713105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835" y="3029585"/>
            <a:ext cx="3514725" cy="3381375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八、解析自相交</a:t>
            </a:r>
            <a:endParaRPr lang="zh-CN" altLang="en-US"/>
          </a:p>
        </p:txBody>
      </p:sp>
      <p:sp>
        <p:nvSpPr>
          <p:cNvPr id="11" name="虚尾箭头 10"/>
          <p:cNvSpPr/>
          <p:nvPr/>
        </p:nvSpPr>
        <p:spPr>
          <a:xfrm>
            <a:off x="8096264" y="4786322"/>
            <a:ext cx="619124" cy="4000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sp>
        <p:nvSpPr>
          <p:cNvPr id="13" name="Rectangle 1026"/>
          <p:cNvSpPr txBox="1">
            <a:spLocks noChangeArrowheads="1"/>
          </p:cNvSpPr>
          <p:nvPr/>
        </p:nvSpPr>
        <p:spPr bwMode="auto">
          <a:xfrm>
            <a:off x="666712" y="1285860"/>
            <a:ext cx="4572000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解析自相交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095868" y="3429000"/>
            <a:ext cx="2928958" cy="307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0644" y="3510455"/>
            <a:ext cx="2500330" cy="283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680" y="1795145"/>
            <a:ext cx="3924300" cy="990600"/>
          </a:xfrm>
          <a:prstGeom prst="rect">
            <a:avLst/>
          </a:prstGeom>
        </p:spPr>
      </p:pic>
      <p:sp>
        <p:nvSpPr>
          <p:cNvPr id="4" name="矩形 10"/>
          <p:cNvSpPr>
            <a:spLocks noChangeArrowheads="1"/>
          </p:cNvSpPr>
          <p:nvPr/>
        </p:nvSpPr>
        <p:spPr bwMode="auto">
          <a:xfrm>
            <a:off x="3742690" y="1836420"/>
            <a:ext cx="541655" cy="713105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375" y="3510280"/>
            <a:ext cx="3514725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52695" y="2785745"/>
            <a:ext cx="1323975" cy="1085850"/>
          </a:xfrm>
          <a:prstGeom prst="rect">
            <a:avLst/>
          </a:prstGeom>
        </p:spPr>
      </p:pic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九、镶嵌</a:t>
            </a:r>
            <a:endParaRPr lang="zh-CN" altLang="en-US"/>
          </a:p>
        </p:txBody>
      </p:sp>
      <p:sp>
        <p:nvSpPr>
          <p:cNvPr id="13" name="Rectangle 1026"/>
          <p:cNvSpPr txBox="1">
            <a:spLocks noChangeArrowheads="1"/>
          </p:cNvSpPr>
          <p:nvPr/>
        </p:nvSpPr>
        <p:spPr bwMode="auto">
          <a:xfrm>
            <a:off x="666712" y="1214422"/>
            <a:ext cx="4572000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镶嵌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23560" name="矩形 10"/>
          <p:cNvSpPr>
            <a:spLocks noChangeArrowheads="1"/>
          </p:cNvSpPr>
          <p:nvPr/>
        </p:nvSpPr>
        <p:spPr bwMode="auto">
          <a:xfrm>
            <a:off x="5095868" y="2786058"/>
            <a:ext cx="1238251" cy="35623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588" y="2928934"/>
            <a:ext cx="2373467" cy="187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150" y="4996667"/>
            <a:ext cx="2357454" cy="1861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虚尾箭头 19"/>
          <p:cNvSpPr/>
          <p:nvPr/>
        </p:nvSpPr>
        <p:spPr>
          <a:xfrm rot="11820064">
            <a:off x="3201929" y="4268346"/>
            <a:ext cx="910804" cy="374765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sp>
        <p:nvSpPr>
          <p:cNvPr id="21" name="虚尾箭头 20"/>
          <p:cNvSpPr/>
          <p:nvPr/>
        </p:nvSpPr>
        <p:spPr>
          <a:xfrm rot="9296740">
            <a:off x="3277977" y="5404694"/>
            <a:ext cx="869029" cy="4000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sp>
        <p:nvSpPr>
          <p:cNvPr id="22" name="Rectangle 1026"/>
          <p:cNvSpPr txBox="1">
            <a:spLocks noChangeArrowheads="1"/>
          </p:cNvSpPr>
          <p:nvPr/>
        </p:nvSpPr>
        <p:spPr bwMode="auto">
          <a:xfrm>
            <a:off x="3524232" y="3786190"/>
            <a:ext cx="1214446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+mn-ea"/>
                <a:cs typeface="+mj-cs"/>
              </a:rPr>
              <a:t>凸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+mn-ea"/>
              <a:cs typeface="+mj-cs"/>
            </a:endParaRPr>
          </a:p>
        </p:txBody>
      </p:sp>
      <p:sp>
        <p:nvSpPr>
          <p:cNvPr id="23" name="Rectangle 1026"/>
          <p:cNvSpPr txBox="1">
            <a:spLocks noChangeArrowheads="1"/>
          </p:cNvSpPr>
          <p:nvPr/>
        </p:nvSpPr>
        <p:spPr bwMode="auto">
          <a:xfrm>
            <a:off x="3309918" y="4857760"/>
            <a:ext cx="1214446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+mn-ea"/>
                <a:cs typeface="+mj-cs"/>
              </a:rPr>
              <a:t>凹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+mn-ea"/>
              <a:cs typeface="+mj-cs"/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38612" y="4071942"/>
            <a:ext cx="2786082" cy="20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3725" y="1795145"/>
            <a:ext cx="3924300" cy="9906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3875" y="977265"/>
            <a:ext cx="3476625" cy="519112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0785" y="2833370"/>
            <a:ext cx="1323975" cy="1085850"/>
          </a:xfrm>
          <a:prstGeom prst="rect">
            <a:avLst/>
          </a:prstGeom>
        </p:spPr>
      </p:pic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十、合并</a:t>
            </a:r>
            <a:endParaRPr lang="zh-CN" altLang="en-US"/>
          </a:p>
        </p:txBody>
      </p:sp>
      <p:sp>
        <p:nvSpPr>
          <p:cNvPr id="13" name="Rectangle 1026"/>
          <p:cNvSpPr txBox="1">
            <a:spLocks noChangeArrowheads="1"/>
          </p:cNvSpPr>
          <p:nvPr/>
        </p:nvSpPr>
        <p:spPr bwMode="auto">
          <a:xfrm>
            <a:off x="666712" y="1285860"/>
            <a:ext cx="4572000" cy="6572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合并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24581" name="矩形 10"/>
          <p:cNvSpPr>
            <a:spLocks noChangeArrowheads="1"/>
          </p:cNvSpPr>
          <p:nvPr/>
        </p:nvSpPr>
        <p:spPr bwMode="auto">
          <a:xfrm>
            <a:off x="5024430" y="3143246"/>
            <a:ext cx="1238249" cy="35623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6751" y="4457700"/>
            <a:ext cx="3333761" cy="180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251" y="4286250"/>
            <a:ext cx="3286161" cy="197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7310446" y="2501266"/>
            <a:ext cx="3738554" cy="12134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将装配组件转化为当前零件内的造型</a:t>
            </a:r>
            <a:endParaRPr lang="zh-CN" altLang="en-US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4660" y="1866900"/>
            <a:ext cx="3924300" cy="9906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750" y="3332480"/>
            <a:ext cx="3495675" cy="3019425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87925" y="2691130"/>
            <a:ext cx="1323975" cy="1085850"/>
          </a:xfrm>
          <a:prstGeom prst="rect">
            <a:avLst/>
          </a:prstGeom>
        </p:spPr>
      </p:pic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十一、拉伸成型</a:t>
            </a:r>
            <a:endParaRPr lang="zh-CN" altLang="en-US"/>
          </a:p>
        </p:txBody>
      </p:sp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8251" y="5027296"/>
            <a:ext cx="4667249" cy="1830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026"/>
          <p:cNvSpPr txBox="1">
            <a:spLocks noChangeArrowheads="1"/>
          </p:cNvSpPr>
          <p:nvPr/>
        </p:nvSpPr>
        <p:spPr bwMode="auto">
          <a:xfrm>
            <a:off x="666712" y="1142984"/>
            <a:ext cx="4572000" cy="6572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拉伸成型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25606" name="矩形 10"/>
          <p:cNvSpPr>
            <a:spLocks noChangeArrowheads="1"/>
          </p:cNvSpPr>
          <p:nvPr/>
        </p:nvSpPr>
        <p:spPr bwMode="auto">
          <a:xfrm>
            <a:off x="5024430" y="3429000"/>
            <a:ext cx="1285884" cy="32547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2560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4826" y="1142984"/>
            <a:ext cx="2036233" cy="160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4825" y="3228558"/>
            <a:ext cx="2143141" cy="17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虚尾箭头 11"/>
          <p:cNvSpPr/>
          <p:nvPr/>
        </p:nvSpPr>
        <p:spPr>
          <a:xfrm rot="5400000">
            <a:off x="8583937" y="2798451"/>
            <a:ext cx="558166" cy="390504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1660" y="1652270"/>
            <a:ext cx="3924300" cy="9906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310" y="3228340"/>
            <a:ext cx="3514725" cy="2962275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7495" y="1833245"/>
            <a:ext cx="3105150" cy="904875"/>
          </a:xfrm>
          <a:prstGeom prst="rect">
            <a:avLst/>
          </a:prstGeom>
        </p:spPr>
      </p:pic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十二、折弯</a:t>
            </a:r>
            <a:endParaRPr lang="zh-CN" altLang="en-US"/>
          </a:p>
        </p:txBody>
      </p:sp>
      <p:sp>
        <p:nvSpPr>
          <p:cNvPr id="8" name="Rectangle 1026"/>
          <p:cNvSpPr txBox="1">
            <a:spLocks noChangeArrowheads="1"/>
          </p:cNvSpPr>
          <p:nvPr/>
        </p:nvSpPr>
        <p:spPr bwMode="auto">
          <a:xfrm>
            <a:off x="665124" y="1200452"/>
            <a:ext cx="4953000" cy="6572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圆柱折弯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grpSp>
        <p:nvGrpSpPr>
          <p:cNvPr id="5" name="组合 10"/>
          <p:cNvGrpSpPr/>
          <p:nvPr/>
        </p:nvGrpSpPr>
        <p:grpSpPr bwMode="auto">
          <a:xfrm>
            <a:off x="6809740" y="5286388"/>
            <a:ext cx="5167313" cy="1571612"/>
            <a:chOff x="358998" y="3098877"/>
            <a:chExt cx="3854834" cy="1265384"/>
          </a:xfrm>
        </p:grpSpPr>
        <p:pic>
          <p:nvPicPr>
            <p:cNvPr id="16394" name="图片 6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8998" y="3098878"/>
              <a:ext cx="2399541" cy="1265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5" name="图片 28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92623" y="3098877"/>
              <a:ext cx="1321209" cy="1265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392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8532" y="4770118"/>
            <a:ext cx="5264151" cy="208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495" y="2738120"/>
            <a:ext cx="1323975" cy="17907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2690" y="1200150"/>
            <a:ext cx="352425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一、基本体</a:t>
            </a:r>
            <a:endParaRPr lang="zh-CN" altLang="en-US"/>
          </a:p>
        </p:txBody>
      </p:sp>
      <p:sp>
        <p:nvSpPr>
          <p:cNvPr id="12" name="Rectangle 1026"/>
          <p:cNvSpPr txBox="1">
            <a:spLocks noChangeArrowheads="1"/>
          </p:cNvSpPr>
          <p:nvPr/>
        </p:nvSpPr>
        <p:spPr bwMode="auto">
          <a:xfrm>
            <a:off x="666712" y="1285860"/>
            <a:ext cx="9429749" cy="659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六面体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圆柱体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圆锥体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球体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椭球体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66778" y="2071678"/>
            <a:ext cx="3071834" cy="116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0" name="Picture 3" descr="C:\Users\zkm\Desktop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6778" y="3571876"/>
            <a:ext cx="3143251" cy="225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026"/>
          <p:cNvSpPr txBox="1">
            <a:spLocks noChangeArrowheads="1"/>
          </p:cNvSpPr>
          <p:nvPr/>
        </p:nvSpPr>
        <p:spPr bwMode="auto">
          <a:xfrm>
            <a:off x="1738282" y="5786454"/>
            <a:ext cx="2347384" cy="6076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六面体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0" y="2071370"/>
            <a:ext cx="2781300" cy="4533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8" name="Rectangle 1026"/>
          <p:cNvSpPr txBox="1">
            <a:spLocks noChangeArrowheads="1"/>
          </p:cNvSpPr>
          <p:nvPr/>
        </p:nvSpPr>
        <p:spPr bwMode="auto">
          <a:xfrm>
            <a:off x="666712" y="1285860"/>
            <a:ext cx="4953000" cy="6572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圆环折弯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grpSp>
        <p:nvGrpSpPr>
          <p:cNvPr id="4" name="组合 13"/>
          <p:cNvGrpSpPr/>
          <p:nvPr/>
        </p:nvGrpSpPr>
        <p:grpSpPr bwMode="auto">
          <a:xfrm>
            <a:off x="1260118" y="4708529"/>
            <a:ext cx="5517623" cy="1947864"/>
            <a:chOff x="323528" y="5077595"/>
            <a:chExt cx="3869779" cy="1325016"/>
          </a:xfrm>
        </p:grpSpPr>
        <p:pic>
          <p:nvPicPr>
            <p:cNvPr id="17417" name="图片 290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323528" y="5088161"/>
              <a:ext cx="2600325" cy="1314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8" name="图片 29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59832" y="5077595"/>
              <a:ext cx="1133475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虚尾箭头 16"/>
          <p:cNvSpPr/>
          <p:nvPr/>
        </p:nvSpPr>
        <p:spPr>
          <a:xfrm>
            <a:off x="4474828" y="6065851"/>
            <a:ext cx="742951" cy="4000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9370" y="1056005"/>
            <a:ext cx="3780155" cy="43795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495" y="1833245"/>
            <a:ext cx="3105150" cy="9048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495" y="2738120"/>
            <a:ext cx="1314450" cy="1781175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8" name="Rectangle 1026"/>
          <p:cNvSpPr txBox="1">
            <a:spLocks noChangeArrowheads="1"/>
          </p:cNvSpPr>
          <p:nvPr/>
        </p:nvSpPr>
        <p:spPr bwMode="auto">
          <a:xfrm>
            <a:off x="595274" y="1285860"/>
            <a:ext cx="4953000" cy="6572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3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扭曲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18439" name="图片 6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81525" y="4619625"/>
            <a:ext cx="1291167" cy="212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图片 62"/>
          <p:cNvPicPr>
            <a:picLocks noChangeAspect="1" noChangeArrowheads="1"/>
          </p:cNvPicPr>
          <p:nvPr/>
        </p:nvPicPr>
        <p:blipFill>
          <a:blip r:embed="rId2"/>
          <a:srcRect t="4395"/>
          <a:stretch>
            <a:fillRect/>
          </a:stretch>
        </p:blipFill>
        <p:spPr bwMode="auto">
          <a:xfrm>
            <a:off x="6010276" y="4705351"/>
            <a:ext cx="1356783" cy="203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图片 2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6025" y="4619625"/>
            <a:ext cx="1272117" cy="212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虚尾箭头 13"/>
          <p:cNvSpPr/>
          <p:nvPr/>
        </p:nvSpPr>
        <p:spPr>
          <a:xfrm>
            <a:off x="3819526" y="5476876"/>
            <a:ext cx="742951" cy="4000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0675" y="1537970"/>
            <a:ext cx="3505200" cy="29432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495" y="1833245"/>
            <a:ext cx="3105150" cy="9048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7495" y="2709545"/>
            <a:ext cx="1285875" cy="177165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8" name="Rectangle 1026"/>
          <p:cNvSpPr txBox="1">
            <a:spLocks noChangeArrowheads="1"/>
          </p:cNvSpPr>
          <p:nvPr/>
        </p:nvSpPr>
        <p:spPr bwMode="auto">
          <a:xfrm>
            <a:off x="523836" y="1285860"/>
            <a:ext cx="4953000" cy="6572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4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锥形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14" name="虚尾箭头 13"/>
          <p:cNvSpPr/>
          <p:nvPr/>
        </p:nvSpPr>
        <p:spPr>
          <a:xfrm>
            <a:off x="5173346" y="5060951"/>
            <a:ext cx="742949" cy="4000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19464" name="图片 29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30595" y="3866516"/>
            <a:ext cx="15240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图片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3095" y="3860800"/>
            <a:ext cx="1619251" cy="2707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9565" y="1056005"/>
            <a:ext cx="3818890" cy="33185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495" y="2738120"/>
            <a:ext cx="1295400" cy="17811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495" y="1833245"/>
            <a:ext cx="3105150" cy="904875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8" name="Rectangle 1026"/>
          <p:cNvSpPr txBox="1">
            <a:spLocks noChangeArrowheads="1"/>
          </p:cNvSpPr>
          <p:nvPr/>
        </p:nvSpPr>
        <p:spPr bwMode="auto">
          <a:xfrm>
            <a:off x="595274" y="1214422"/>
            <a:ext cx="4953000" cy="6572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5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伸展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14" name="虚尾箭头 13"/>
          <p:cNvSpPr/>
          <p:nvPr/>
        </p:nvSpPr>
        <p:spPr>
          <a:xfrm>
            <a:off x="4900296" y="5387976"/>
            <a:ext cx="742949" cy="4000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20487" name="图片 6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90546" y="4102101"/>
            <a:ext cx="1562100" cy="2607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图片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3296" y="4187826"/>
            <a:ext cx="2008716" cy="251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495" y="1833245"/>
            <a:ext cx="3105150" cy="90487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440" y="807720"/>
            <a:ext cx="3524250" cy="4762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495" y="2738120"/>
            <a:ext cx="1323975" cy="17907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十三、变形</a:t>
            </a:r>
            <a:endParaRPr lang="zh-CN" altLang="en-US"/>
          </a:p>
        </p:txBody>
      </p:sp>
      <p:pic>
        <p:nvPicPr>
          <p:cNvPr id="22530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05000" y="2057400"/>
            <a:ext cx="2547926" cy="101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026"/>
          <p:cNvSpPr txBox="1">
            <a:spLocks noChangeArrowheads="1"/>
          </p:cNvSpPr>
          <p:nvPr/>
        </p:nvSpPr>
        <p:spPr bwMode="auto">
          <a:xfrm>
            <a:off x="523836" y="1214422"/>
            <a:ext cx="5167310" cy="659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由指定点变形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2532" name="Picture 8" descr="C:\Users\Administrator\AppData\Roaming\Tencent\Users\706587902\QQ\WinTemp\RichOle\QUF$2_5$0@PA$%TLK391I)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1" y="3057526"/>
            <a:ext cx="2081565" cy="14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矩形 10"/>
          <p:cNvSpPr>
            <a:spLocks noChangeArrowheads="1"/>
          </p:cNvSpPr>
          <p:nvPr/>
        </p:nvSpPr>
        <p:spPr bwMode="auto">
          <a:xfrm>
            <a:off x="2190753" y="3057526"/>
            <a:ext cx="1791510" cy="35623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2253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1" y="4644390"/>
            <a:ext cx="2309283" cy="1851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1" y="4714876"/>
            <a:ext cx="2571751" cy="180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虚尾箭头 15"/>
          <p:cNvSpPr/>
          <p:nvPr/>
        </p:nvSpPr>
        <p:spPr>
          <a:xfrm>
            <a:off x="3333751" y="5429251"/>
            <a:ext cx="742949" cy="4000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635" y="520700"/>
            <a:ext cx="3533775" cy="542925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881158" y="1928802"/>
            <a:ext cx="2571768" cy="101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026"/>
          <p:cNvSpPr txBox="1">
            <a:spLocks noChangeArrowheads="1"/>
          </p:cNvSpPr>
          <p:nvPr/>
        </p:nvSpPr>
        <p:spPr bwMode="auto">
          <a:xfrm>
            <a:off x="595274" y="1285860"/>
            <a:ext cx="5286373" cy="659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由指定曲线变形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4580" name="Picture 8" descr="C:\Users\Administrator\AppData\Roaming\Tencent\Users\706587902\QQ\WinTemp\RichOle\QUF$2_5$0@PA$%TLK391I)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6909" y="2928928"/>
            <a:ext cx="2101043" cy="14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矩形 10"/>
          <p:cNvSpPr>
            <a:spLocks noChangeArrowheads="1"/>
          </p:cNvSpPr>
          <p:nvPr/>
        </p:nvSpPr>
        <p:spPr bwMode="auto">
          <a:xfrm>
            <a:off x="2262158" y="3285162"/>
            <a:ext cx="1808275" cy="35814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16" name="虚尾箭头 15"/>
          <p:cNvSpPr/>
          <p:nvPr/>
        </p:nvSpPr>
        <p:spPr>
          <a:xfrm>
            <a:off x="3714751" y="5486401"/>
            <a:ext cx="742949" cy="4000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2458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1" y="4444366"/>
            <a:ext cx="2857500" cy="241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52926" y="4518660"/>
            <a:ext cx="3048000" cy="2339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1805" y="663575"/>
            <a:ext cx="3505200" cy="56007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3554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23968" y="1928802"/>
            <a:ext cx="2547926" cy="1019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026"/>
          <p:cNvSpPr txBox="1">
            <a:spLocks noChangeArrowheads="1"/>
          </p:cNvSpPr>
          <p:nvPr/>
        </p:nvSpPr>
        <p:spPr bwMode="auto">
          <a:xfrm>
            <a:off x="666712" y="1285860"/>
            <a:ext cx="5000621" cy="659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3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通过偏移变形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3556" name="Picture 8" descr="C:\Users\Administrator\AppData\Roaming\Tencent\Users\706587902\QQ\WinTemp\RichOle\QUF$2_5$0@PA$%TLK391I)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19" y="2928926"/>
            <a:ext cx="2081565" cy="1400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矩形 10"/>
          <p:cNvSpPr>
            <a:spLocks noChangeArrowheads="1"/>
          </p:cNvSpPr>
          <p:nvPr/>
        </p:nvSpPr>
        <p:spPr bwMode="auto">
          <a:xfrm>
            <a:off x="1904968" y="3643302"/>
            <a:ext cx="1791511" cy="35623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16" name="虚尾箭头 15"/>
          <p:cNvSpPr/>
          <p:nvPr/>
        </p:nvSpPr>
        <p:spPr>
          <a:xfrm>
            <a:off x="3333751" y="5486401"/>
            <a:ext cx="647700" cy="41529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2356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2" y="5057776"/>
            <a:ext cx="2686049" cy="124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5137786"/>
            <a:ext cx="2667000" cy="116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52926" y="2571744"/>
            <a:ext cx="3084740" cy="214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1820" y="741045"/>
            <a:ext cx="3543300" cy="497205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809721" y="1785932"/>
            <a:ext cx="2844800" cy="101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026"/>
          <p:cNvSpPr txBox="1">
            <a:spLocks noChangeArrowheads="1"/>
          </p:cNvSpPr>
          <p:nvPr/>
        </p:nvSpPr>
        <p:spPr bwMode="auto">
          <a:xfrm>
            <a:off x="666712" y="1214422"/>
            <a:ext cx="5429248" cy="659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4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变形为另一曲线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5604" name="Picture 8" descr="C:\Users\Administrator\AppData\Roaming\Tencent\Users\706587902\QQ\WinTemp\RichOle\QUF$2_5$0@PA$%TLK391I)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472" y="2786058"/>
            <a:ext cx="2324100" cy="14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矩形 10"/>
          <p:cNvSpPr>
            <a:spLocks noChangeArrowheads="1"/>
          </p:cNvSpPr>
          <p:nvPr/>
        </p:nvSpPr>
        <p:spPr bwMode="auto">
          <a:xfrm>
            <a:off x="2095473" y="3856668"/>
            <a:ext cx="2000249" cy="35814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16" name="虚尾箭头 15"/>
          <p:cNvSpPr/>
          <p:nvPr/>
        </p:nvSpPr>
        <p:spPr>
          <a:xfrm>
            <a:off x="3667108" y="5500702"/>
            <a:ext cx="623906" cy="4000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2560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1" y="4714876"/>
            <a:ext cx="2986617" cy="1994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500" y="4629151"/>
            <a:ext cx="3048000" cy="1992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7355" y="786130"/>
            <a:ext cx="3543300" cy="5114925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十四、缠绕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46390" y="914400"/>
            <a:ext cx="3543300" cy="5381625"/>
          </a:xfrm>
          <a:prstGeom prst="rect">
            <a:avLst/>
          </a:prstGeom>
        </p:spPr>
      </p:pic>
      <p:pic>
        <p:nvPicPr>
          <p:cNvPr id="2662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057400"/>
            <a:ext cx="2844800" cy="101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026"/>
          <p:cNvSpPr txBox="1">
            <a:spLocks noChangeArrowheads="1"/>
          </p:cNvSpPr>
          <p:nvPr/>
        </p:nvSpPr>
        <p:spPr bwMode="auto">
          <a:xfrm>
            <a:off x="666751" y="1413511"/>
            <a:ext cx="4572000" cy="659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32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缠绕到面</a:t>
            </a:r>
            <a:endParaRPr lang="zh-CN" alt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26628" name="矩形 10"/>
          <p:cNvSpPr>
            <a:spLocks noChangeArrowheads="1"/>
          </p:cNvSpPr>
          <p:nvPr/>
        </p:nvSpPr>
        <p:spPr bwMode="auto">
          <a:xfrm>
            <a:off x="2857501" y="2127886"/>
            <a:ext cx="952500" cy="5715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13" name="虚尾箭头 12"/>
          <p:cNvSpPr/>
          <p:nvPr/>
        </p:nvSpPr>
        <p:spPr>
          <a:xfrm>
            <a:off x="3595670" y="5786454"/>
            <a:ext cx="552449" cy="314326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2663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4298" y="3214686"/>
            <a:ext cx="2571767" cy="1434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2464" y="3214686"/>
            <a:ext cx="2385596" cy="1443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虚尾箭头 16"/>
          <p:cNvSpPr/>
          <p:nvPr/>
        </p:nvSpPr>
        <p:spPr>
          <a:xfrm>
            <a:off x="3524232" y="3857628"/>
            <a:ext cx="477119" cy="285750"/>
          </a:xfrm>
          <a:prstGeom prst="strip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38612" y="4790543"/>
            <a:ext cx="2000264" cy="206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81026" y="4993844"/>
            <a:ext cx="2643206" cy="186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310446" y="1928802"/>
            <a:ext cx="4214842" cy="373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22" y="1785926"/>
            <a:ext cx="5165411" cy="392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右箭头 5"/>
          <p:cNvSpPr/>
          <p:nvPr/>
        </p:nvSpPr>
        <p:spPr>
          <a:xfrm>
            <a:off x="5524496" y="3786190"/>
            <a:ext cx="1785950" cy="28575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Rectangle 1026"/>
          <p:cNvSpPr txBox="1">
            <a:spLocks noChangeArrowheads="1"/>
          </p:cNvSpPr>
          <p:nvPr/>
        </p:nvSpPr>
        <p:spPr bwMode="auto">
          <a:xfrm>
            <a:off x="5417820" y="3099435"/>
            <a:ext cx="1892935" cy="659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方正大黑简体" pitchFamily="65" charset="-122"/>
                <a:ea typeface="+mn-ea"/>
                <a:cs typeface="+mj-cs"/>
              </a:rPr>
              <a:t>基于展开</a:t>
            </a:r>
            <a:endParaRPr lang="zh-CN" altLang="en-US" sz="2400" dirty="0" smtClean="0">
              <a:solidFill>
                <a:schemeClr val="bg1"/>
              </a:solidFill>
              <a:latin typeface="方正大黑简体" pitchFamily="65" charset="-122"/>
              <a:ea typeface="+mn-ea"/>
              <a:cs typeface="+mj-cs"/>
            </a:endParaRPr>
          </a:p>
          <a:p>
            <a:pPr algn="ctr"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方正大黑简体" pitchFamily="65" charset="-122"/>
                <a:ea typeface="+mn-ea"/>
                <a:cs typeface="+mj-cs"/>
              </a:rPr>
              <a:t>特征缠绕</a:t>
            </a:r>
            <a:endParaRPr lang="zh-CN" altLang="en-US" sz="2400" dirty="0" smtClean="0">
              <a:solidFill>
                <a:schemeClr val="bg1"/>
              </a:solidFill>
              <a:latin typeface="方正大黑简体" pitchFamily="65" charset="-122"/>
              <a:ea typeface="+mn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26"/>
          <p:cNvSpPr txBox="1">
            <a:spLocks noChangeArrowheads="1"/>
          </p:cNvSpPr>
          <p:nvPr/>
        </p:nvSpPr>
        <p:spPr bwMode="auto">
          <a:xfrm>
            <a:off x="2381224" y="3071810"/>
            <a:ext cx="2345267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圆柱体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66910" y="1428736"/>
            <a:ext cx="259512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8942" y="1500174"/>
            <a:ext cx="2833711" cy="165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224" y="4071942"/>
            <a:ext cx="2214551" cy="188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0446" y="4143380"/>
            <a:ext cx="1952644" cy="162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026"/>
          <p:cNvSpPr txBox="1">
            <a:spLocks noChangeArrowheads="1"/>
          </p:cNvSpPr>
          <p:nvPr/>
        </p:nvSpPr>
        <p:spPr bwMode="auto">
          <a:xfrm>
            <a:off x="7024694" y="3214686"/>
            <a:ext cx="2347383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圆锥体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15" name="Rectangle 1026"/>
          <p:cNvSpPr txBox="1">
            <a:spLocks noChangeArrowheads="1"/>
          </p:cNvSpPr>
          <p:nvPr/>
        </p:nvSpPr>
        <p:spPr bwMode="auto">
          <a:xfrm>
            <a:off x="2309786" y="5929330"/>
            <a:ext cx="2345267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球体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7024694" y="5786454"/>
            <a:ext cx="2806700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椭球体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9522" y="1785926"/>
            <a:ext cx="517494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3322" y="1857364"/>
            <a:ext cx="3929090" cy="4098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右箭头 4"/>
          <p:cNvSpPr/>
          <p:nvPr/>
        </p:nvSpPr>
        <p:spPr>
          <a:xfrm>
            <a:off x="5595934" y="3786190"/>
            <a:ext cx="1785950" cy="28575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Rectangle 1026"/>
          <p:cNvSpPr txBox="1">
            <a:spLocks noChangeArrowheads="1"/>
          </p:cNvSpPr>
          <p:nvPr/>
        </p:nvSpPr>
        <p:spPr bwMode="auto">
          <a:xfrm>
            <a:off x="4167174" y="3143248"/>
            <a:ext cx="4572000" cy="659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方正大黑简体" pitchFamily="65" charset="-122"/>
                <a:ea typeface="+mn-ea"/>
                <a:cs typeface="+mj-cs"/>
              </a:rPr>
              <a:t>缠绕到</a:t>
            </a:r>
            <a:r>
              <a:rPr lang="en-US" altLang="zh-CN" sz="2400" dirty="0" smtClean="0">
                <a:solidFill>
                  <a:schemeClr val="bg1"/>
                </a:solidFill>
                <a:latin typeface="方正大黑简体" pitchFamily="65" charset="-122"/>
                <a:ea typeface="+mn-ea"/>
                <a:cs typeface="+mj-cs"/>
              </a:rPr>
              <a:t>UV</a:t>
            </a:r>
            <a:r>
              <a:rPr lang="zh-CN" altLang="en-US" sz="2400" dirty="0" smtClean="0">
                <a:solidFill>
                  <a:schemeClr val="bg1"/>
                </a:solidFill>
                <a:latin typeface="方正大黑简体" pitchFamily="65" charset="-122"/>
                <a:ea typeface="+mn-ea"/>
                <a:cs typeface="+mj-cs"/>
              </a:rPr>
              <a:t>面</a:t>
            </a:r>
            <a:endParaRPr lang="zh-CN" altLang="en-US" sz="2400" dirty="0" smtClean="0">
              <a:solidFill>
                <a:schemeClr val="bg1"/>
              </a:solidFill>
              <a:latin typeface="方正大黑简体" pitchFamily="65" charset="-122"/>
              <a:ea typeface="+mn-ea"/>
              <a:cs typeface="+mj-c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95406" y="1785926"/>
            <a:ext cx="2714644" cy="101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595274" y="1214422"/>
            <a:ext cx="4572000" cy="659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缠绕阵列到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面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sp>
        <p:nvSpPr>
          <p:cNvPr id="18" name="矩形 10"/>
          <p:cNvSpPr>
            <a:spLocks noChangeArrowheads="1"/>
          </p:cNvSpPr>
          <p:nvPr/>
        </p:nvSpPr>
        <p:spPr bwMode="auto">
          <a:xfrm>
            <a:off x="3381356" y="1857364"/>
            <a:ext cx="833449" cy="71438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40" y="3143248"/>
            <a:ext cx="309562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60" y="3286124"/>
            <a:ext cx="3714776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右箭头 9"/>
          <p:cNvSpPr/>
          <p:nvPr/>
        </p:nvSpPr>
        <p:spPr>
          <a:xfrm>
            <a:off x="4024298" y="4500570"/>
            <a:ext cx="714380" cy="3571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0070" y="454660"/>
            <a:ext cx="3505200" cy="6124575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基础编辑</a:t>
            </a:r>
            <a:r>
              <a:rPr lang="en-US" altLang="zh-CN" dirty="0"/>
              <a:t>&amp;</a:t>
            </a:r>
            <a:r>
              <a:rPr lang="zh-CN" altLang="en-US" dirty="0"/>
              <a:t>基准</a:t>
            </a:r>
            <a:endParaRPr lang="zh-CN" alt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4290" y="1743075"/>
            <a:ext cx="2800350" cy="990600"/>
          </a:xfrm>
          <a:prstGeom prst="rect">
            <a:avLst/>
          </a:prstGeom>
        </p:spPr>
      </p:pic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一、阵列</a:t>
            </a:r>
            <a:endParaRPr lang="zh-CN" altLang="en-US"/>
          </a:p>
        </p:txBody>
      </p:sp>
      <p:sp>
        <p:nvSpPr>
          <p:cNvPr id="27650" name="矩形 16"/>
          <p:cNvSpPr>
            <a:spLocks noChangeArrowheads="1"/>
          </p:cNvSpPr>
          <p:nvPr/>
        </p:nvSpPr>
        <p:spPr bwMode="auto">
          <a:xfrm>
            <a:off x="571485" y="3600451"/>
            <a:ext cx="1031831" cy="5954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17226" tIns="58613" rIns="117226" bIns="58613">
            <a:spAutoFit/>
          </a:bodyPr>
          <a:p>
            <a:r>
              <a:rPr lang="zh-CN" altLang="en-US" sz="3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线性</a:t>
            </a:r>
            <a:endParaRPr lang="zh-CN" altLang="en-US" sz="31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7651" name="矩形 19"/>
          <p:cNvSpPr>
            <a:spLocks noChangeArrowheads="1"/>
          </p:cNvSpPr>
          <p:nvPr/>
        </p:nvSpPr>
        <p:spPr bwMode="auto">
          <a:xfrm>
            <a:off x="666736" y="5486401"/>
            <a:ext cx="1031831" cy="5954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17226" tIns="58613" rIns="117226" bIns="58613">
            <a:spAutoFit/>
          </a:bodyPr>
          <a:p>
            <a:r>
              <a:rPr lang="zh-CN" altLang="en-US" sz="31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圆形</a:t>
            </a:r>
            <a:endParaRPr lang="zh-CN" altLang="en-US" sz="31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36" y="5059680"/>
            <a:ext cx="3429000" cy="179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36" y="4886326"/>
            <a:ext cx="2605616" cy="1971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9736" y="2918071"/>
            <a:ext cx="2357438" cy="179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7240" y="2869495"/>
            <a:ext cx="3429024" cy="2002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5"/>
          <p:cNvSpPr txBox="1">
            <a:spLocks noChangeArrowheads="1"/>
          </p:cNvSpPr>
          <p:nvPr/>
        </p:nvSpPr>
        <p:spPr bwMode="auto">
          <a:xfrm>
            <a:off x="380960" y="1285860"/>
            <a:ext cx="7736416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阵列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447129" y="1850379"/>
            <a:ext cx="571500" cy="499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5985" y="347980"/>
            <a:ext cx="3514725" cy="573405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90240" y="1266190"/>
            <a:ext cx="2505075" cy="952500"/>
          </a:xfrm>
          <a:prstGeom prst="rect">
            <a:avLst/>
          </a:prstGeom>
        </p:spPr>
      </p:pic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二、镜像</a:t>
            </a:r>
            <a:endParaRPr lang="zh-CN" altLang="en-US"/>
          </a:p>
        </p:txBody>
      </p:sp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1" y="3263823"/>
            <a:ext cx="6429411" cy="2822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Rectangle 5"/>
          <p:cNvSpPr txBox="1">
            <a:spLocks noChangeArrowheads="1"/>
          </p:cNvSpPr>
          <p:nvPr/>
        </p:nvSpPr>
        <p:spPr bwMode="auto">
          <a:xfrm>
            <a:off x="452398" y="1357298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镜像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57955" y="1332865"/>
            <a:ext cx="627380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15" y="2747010"/>
            <a:ext cx="356235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25415" y="1285875"/>
            <a:ext cx="2524125" cy="942975"/>
          </a:xfrm>
          <a:prstGeom prst="rect">
            <a:avLst/>
          </a:prstGeom>
        </p:spPr>
      </p:pic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三、移动和复制</a:t>
            </a:r>
            <a:endParaRPr lang="zh-CN" altLang="en-US"/>
          </a:p>
        </p:txBody>
      </p:sp>
      <p:sp>
        <p:nvSpPr>
          <p:cNvPr id="29698" name="矩形 10"/>
          <p:cNvSpPr>
            <a:spLocks noChangeArrowheads="1"/>
          </p:cNvSpPr>
          <p:nvPr/>
        </p:nvSpPr>
        <p:spPr bwMode="auto">
          <a:xfrm>
            <a:off x="4593269" y="6059484"/>
            <a:ext cx="3524249" cy="4877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p>
            <a:pPr algn="ctr"/>
            <a:r>
              <a:rPr lang="zh-CN" altLang="en-US" sz="24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动态移动</a:t>
            </a:r>
            <a:r>
              <a:rPr lang="en-US" altLang="zh-CN" sz="24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复制</a:t>
            </a:r>
            <a:endParaRPr lang="zh-CN" altLang="en-US" sz="24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9700" name="Rectangle 5"/>
          <p:cNvSpPr txBox="1">
            <a:spLocks noChangeArrowheads="1"/>
          </p:cNvSpPr>
          <p:nvPr/>
        </p:nvSpPr>
        <p:spPr bwMode="auto">
          <a:xfrm>
            <a:off x="380960" y="1285860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移动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对齐移动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复制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2879" y="3050220"/>
            <a:ext cx="4167214" cy="2922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/>
          <p:nvPr/>
        </p:nvSpPr>
        <p:spPr>
          <a:xfrm>
            <a:off x="6607175" y="1332865"/>
            <a:ext cx="733425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35" y="2963545"/>
            <a:ext cx="3552825" cy="30956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795" y="3049905"/>
            <a:ext cx="35814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38450" y="1285875"/>
            <a:ext cx="2400300" cy="942975"/>
          </a:xfrm>
          <a:prstGeom prst="rect">
            <a:avLst/>
          </a:prstGeom>
        </p:spPr>
      </p:pic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四、缩放</a:t>
            </a:r>
            <a:endParaRPr lang="zh-CN" altLang="en-US"/>
          </a:p>
        </p:txBody>
      </p:sp>
      <p:pic>
        <p:nvPicPr>
          <p:cNvPr id="3277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53058" y="2928934"/>
            <a:ext cx="4500593" cy="2900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5"/>
          <p:cNvSpPr txBox="1">
            <a:spLocks noChangeArrowheads="1"/>
          </p:cNvSpPr>
          <p:nvPr/>
        </p:nvSpPr>
        <p:spPr bwMode="auto">
          <a:xfrm>
            <a:off x="380960" y="1214422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缩放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 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2475" y="1285860"/>
            <a:ext cx="476249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p>
            <a:pPr algn="ctr">
              <a:defRPr/>
            </a:pP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578100"/>
            <a:ext cx="3543300" cy="377190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五、创建</a:t>
            </a:r>
            <a:r>
              <a:rPr lang="zh-CN" altLang="en-US"/>
              <a:t>基准面</a:t>
            </a:r>
            <a:endParaRPr lang="zh-CN" altLang="en-US"/>
          </a:p>
        </p:txBody>
      </p:sp>
      <p:sp>
        <p:nvSpPr>
          <p:cNvPr id="34820" name="Rectangle 5"/>
          <p:cNvSpPr txBox="1">
            <a:spLocks noChangeArrowheads="1"/>
          </p:cNvSpPr>
          <p:nvPr/>
        </p:nvSpPr>
        <p:spPr bwMode="auto">
          <a:xfrm>
            <a:off x="452398" y="1214422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基准面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4822" name="Picture 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10117" y="2743200"/>
            <a:ext cx="3025784" cy="16859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4823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39" y="4629150"/>
            <a:ext cx="3454411" cy="1981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4824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3454" y="4929198"/>
            <a:ext cx="2952785" cy="1657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4825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10644" y="2643182"/>
            <a:ext cx="2387600" cy="18954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9105" y="764540"/>
            <a:ext cx="1457325" cy="17907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455" y="1849755"/>
            <a:ext cx="3294380" cy="4848225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六、拖拽基准面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83025" y="1056005"/>
            <a:ext cx="1447800" cy="1781175"/>
          </a:xfrm>
          <a:prstGeom prst="rect">
            <a:avLst/>
          </a:prstGeom>
        </p:spPr>
      </p:pic>
      <p:sp>
        <p:nvSpPr>
          <p:cNvPr id="35844" name="Rectangle 5"/>
          <p:cNvSpPr txBox="1">
            <a:spLocks noChangeArrowheads="1"/>
          </p:cNvSpPr>
          <p:nvPr/>
        </p:nvSpPr>
        <p:spPr bwMode="auto">
          <a:xfrm>
            <a:off x="380960" y="1285860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拖拽基准面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7575" y="2888317"/>
            <a:ext cx="3952898" cy="325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290" y="3378200"/>
            <a:ext cx="3552825" cy="2276475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七、创建坐标系</a:t>
            </a:r>
            <a:endParaRPr lang="zh-CN" altLang="en-US"/>
          </a:p>
        </p:txBody>
      </p:sp>
      <p:sp>
        <p:nvSpPr>
          <p:cNvPr id="36868" name="Rectangle 5"/>
          <p:cNvSpPr txBox="1">
            <a:spLocks noChangeArrowheads="1"/>
          </p:cNvSpPr>
          <p:nvPr/>
        </p:nvSpPr>
        <p:spPr bwMode="auto">
          <a:xfrm>
            <a:off x="380960" y="1285860"/>
            <a:ext cx="773641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-&gt; 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坐标</a:t>
            </a: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spcBef>
                <a:spcPct val="20000"/>
              </a:spcBef>
              <a:buClr>
                <a:schemeClr val="tx2"/>
              </a:buClr>
              <a:buSzPct val="50000"/>
            </a:pPr>
            <a:endParaRPr lang="zh-CN" altLang="en-US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667504" y="3214686"/>
            <a:ext cx="3175000" cy="204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圆角矩形标注 17"/>
          <p:cNvSpPr>
            <a:spLocks noChangeArrowheads="1"/>
          </p:cNvSpPr>
          <p:nvPr/>
        </p:nvSpPr>
        <p:spPr bwMode="auto">
          <a:xfrm>
            <a:off x="9334505" y="2843212"/>
            <a:ext cx="1619249" cy="514350"/>
          </a:xfrm>
          <a:prstGeom prst="wedgeRoundRectCallout">
            <a:avLst>
              <a:gd name="adj1" fmla="val -68389"/>
              <a:gd name="adj2" fmla="val 113472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600" dirty="0">
                <a:latin typeface="方正大黑简体" pitchFamily="65" charset="-122"/>
                <a:ea typeface="方正大黑简体" pitchFamily="65" charset="-122"/>
              </a:rPr>
              <a:t>新坐标系</a:t>
            </a:r>
            <a:endParaRPr lang="zh-CN" altLang="en-US" sz="26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36871" name="圆角矩形标注 17"/>
          <p:cNvSpPr>
            <a:spLocks noChangeArrowheads="1"/>
          </p:cNvSpPr>
          <p:nvPr/>
        </p:nvSpPr>
        <p:spPr bwMode="auto">
          <a:xfrm>
            <a:off x="5238744" y="3714752"/>
            <a:ext cx="2095500" cy="508634"/>
          </a:xfrm>
          <a:prstGeom prst="wedgeRoundRectCallout">
            <a:avLst>
              <a:gd name="adj1" fmla="val 54819"/>
              <a:gd name="adj2" fmla="val 119792"/>
              <a:gd name="adj3" fmla="val 16667"/>
            </a:avLst>
          </a:prstGeom>
          <a:solidFill>
            <a:schemeClr val="bg1"/>
          </a:solidFill>
          <a:ln w="9525" algn="ctr">
            <a:solidFill>
              <a:srgbClr val="004478"/>
            </a:solidFill>
            <a:round/>
          </a:ln>
        </p:spPr>
        <p:txBody>
          <a:bodyPr lIns="92304" tIns="92304" rIns="92304" bIns="92304"/>
          <a:p>
            <a:r>
              <a:rPr lang="zh-CN" altLang="en-US" sz="2600" dirty="0">
                <a:latin typeface="方正大黑简体" pitchFamily="65" charset="-122"/>
                <a:ea typeface="方正大黑简体" pitchFamily="65" charset="-122"/>
              </a:rPr>
              <a:t>默认坐标系</a:t>
            </a:r>
            <a:endParaRPr lang="zh-CN" altLang="en-US" sz="2600" dirty="0"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0765" y="884555"/>
            <a:ext cx="1495425" cy="17811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570" y="2981325"/>
            <a:ext cx="3619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95725" y="1425575"/>
            <a:ext cx="3557905" cy="5292725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二、拉伸</a:t>
            </a:r>
            <a:endParaRPr lang="zh-CN" altLang="en-US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36" y="5143512"/>
            <a:ext cx="1714512" cy="147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084" y="1785926"/>
            <a:ext cx="3071834" cy="116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8" name="矩形 10"/>
          <p:cNvSpPr>
            <a:spLocks noChangeArrowheads="1"/>
          </p:cNvSpPr>
          <p:nvPr/>
        </p:nvSpPr>
        <p:spPr bwMode="auto">
          <a:xfrm>
            <a:off x="1428751" y="1857364"/>
            <a:ext cx="569383" cy="61913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18439" name="TextBox 12"/>
          <p:cNvSpPr txBox="1">
            <a:spLocks noChangeArrowheads="1"/>
          </p:cNvSpPr>
          <p:nvPr/>
        </p:nvSpPr>
        <p:spPr bwMode="auto">
          <a:xfrm>
            <a:off x="0" y="3162300"/>
            <a:ext cx="3547533" cy="25190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>
            <a:spAutoFit/>
          </a:bodyPr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支持交叉曲线拉伸，减少草图修剪</a:t>
            </a:r>
            <a:endParaRPr lang="en-US" altLang="zh-CN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endParaRPr lang="en-US" altLang="zh-CN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>
              <a:buFont typeface="Arial" panose="020B0604020202020204" pitchFamily="34" charset="0"/>
              <a:buChar char="•"/>
            </a:pPr>
            <a:r>
              <a:rPr lang="zh-CN" altLang="en-US" sz="26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支持同步布尔运算、拔模、偏移</a:t>
            </a:r>
            <a:endParaRPr lang="en-US" altLang="zh-CN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439420" indent="-439420"/>
            <a:endParaRPr lang="en-US" altLang="zh-CN" sz="26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8441" name="右箭头 15"/>
          <p:cNvSpPr>
            <a:spLocks noChangeArrowheads="1"/>
          </p:cNvSpPr>
          <p:nvPr/>
        </p:nvSpPr>
        <p:spPr bwMode="auto">
          <a:xfrm>
            <a:off x="9323917" y="4023361"/>
            <a:ext cx="635000" cy="308610"/>
          </a:xfrm>
          <a:prstGeom prst="rightArrow">
            <a:avLst>
              <a:gd name="adj1" fmla="val 50000"/>
              <a:gd name="adj2" fmla="val 4983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18443" name="右箭头 19"/>
          <p:cNvSpPr>
            <a:spLocks noChangeArrowheads="1"/>
          </p:cNvSpPr>
          <p:nvPr/>
        </p:nvSpPr>
        <p:spPr bwMode="auto">
          <a:xfrm>
            <a:off x="9469967" y="5762626"/>
            <a:ext cx="635000" cy="308610"/>
          </a:xfrm>
          <a:prstGeom prst="rightArrow">
            <a:avLst>
              <a:gd name="adj1" fmla="val 50000"/>
              <a:gd name="adj2" fmla="val 4983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21" name="圆角矩形标注 20"/>
          <p:cNvSpPr/>
          <p:nvPr/>
        </p:nvSpPr>
        <p:spPr bwMode="auto">
          <a:xfrm>
            <a:off x="7453322" y="4786322"/>
            <a:ext cx="1691216" cy="417194"/>
          </a:xfrm>
          <a:prstGeom prst="wedgeRoundRectCallout">
            <a:avLst>
              <a:gd name="adj1" fmla="val 4033"/>
              <a:gd name="adj2" fmla="val 114177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dirty="0">
                <a:latin typeface="方正大黑简体" pitchFamily="65" charset="-122"/>
                <a:ea typeface="方正大黑简体" pitchFamily="65" charset="-122"/>
              </a:rPr>
              <a:t>选择拉伸区域</a:t>
            </a:r>
            <a:endParaRPr lang="zh-CN" altLang="en-US" dirty="0">
              <a:latin typeface="方正大黑简体" pitchFamily="65" charset="-122"/>
              <a:ea typeface="方正大黑简体" pitchFamily="65" charset="-122"/>
            </a:endParaRPr>
          </a:p>
        </p:txBody>
      </p:sp>
      <p:cxnSp>
        <p:nvCxnSpPr>
          <p:cNvPr id="18446" name="直接箭头连接符 22"/>
          <p:cNvCxnSpPr>
            <a:cxnSpLocks noChangeShapeType="1"/>
          </p:cNvCxnSpPr>
          <p:nvPr/>
        </p:nvCxnSpPr>
        <p:spPr bwMode="auto">
          <a:xfrm>
            <a:off x="7264400" y="2893696"/>
            <a:ext cx="946151" cy="0"/>
          </a:xfrm>
          <a:prstGeom prst="straightConnector1">
            <a:avLst/>
          </a:prstGeom>
          <a:noFill/>
          <a:ln w="9525" algn="ctr">
            <a:noFill/>
            <a:round/>
            <a:tailEnd type="arrow" w="med" len="med"/>
          </a:ln>
        </p:spPr>
      </p:cxnSp>
      <p:cxnSp>
        <p:nvCxnSpPr>
          <p:cNvPr id="44" name="直接连接符 43"/>
          <p:cNvCxnSpPr/>
          <p:nvPr/>
        </p:nvCxnSpPr>
        <p:spPr bwMode="auto">
          <a:xfrm>
            <a:off x="6931984" y="2772091"/>
            <a:ext cx="1278467" cy="0"/>
          </a:xfrm>
          <a:prstGeom prst="line">
            <a:avLst/>
          </a:prstGeom>
          <a:ln w="1905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圆角矩形标注 23"/>
          <p:cNvSpPr/>
          <p:nvPr/>
        </p:nvSpPr>
        <p:spPr bwMode="auto">
          <a:xfrm>
            <a:off x="7643823" y="1785929"/>
            <a:ext cx="2381249" cy="514350"/>
          </a:xfrm>
          <a:prstGeom prst="wedgeRoundRectCallout">
            <a:avLst>
              <a:gd name="adj1" fmla="val -85736"/>
              <a:gd name="adj2" fmla="val 89553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304" tIns="92304" rIns="92304" bIns="92304"/>
          <a:p>
            <a:pPr>
              <a:defRPr/>
            </a:pPr>
            <a:r>
              <a:rPr lang="zh-CN" altLang="en-US" sz="2600" dirty="0">
                <a:latin typeface="方正大黑简体" pitchFamily="65" charset="-122"/>
                <a:ea typeface="方正大黑简体" pitchFamily="65" charset="-122"/>
              </a:rPr>
              <a:t>选择拉伸区域</a:t>
            </a:r>
            <a:endParaRPr lang="zh-CN" altLang="en-US" sz="26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26" name="Rectangle 1026"/>
          <p:cNvSpPr txBox="1">
            <a:spLocks noChangeArrowheads="1"/>
          </p:cNvSpPr>
          <p:nvPr/>
        </p:nvSpPr>
        <p:spPr bwMode="auto">
          <a:xfrm>
            <a:off x="666751" y="1215390"/>
            <a:ext cx="94297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拉伸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18445" name="Picture 7" descr="C:\Users\zkm\Desktop\1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0565" y="2476496"/>
            <a:ext cx="43603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25090" y="3214686"/>
            <a:ext cx="1857388" cy="156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10512" y="3510568"/>
            <a:ext cx="1428760" cy="123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96528" y="5214950"/>
            <a:ext cx="1857388" cy="150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&amp;</a:t>
            </a:r>
            <a:r>
              <a:rPr lang="zh-CN" altLang="en-US" dirty="0"/>
              <a:t>总结</a:t>
            </a:r>
            <a:endParaRPr lang="zh-CN" alt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一、练习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6010" y="775335"/>
            <a:ext cx="8457565" cy="5981700"/>
          </a:xfrm>
          <a:prstGeom prst="rect">
            <a:avLst/>
          </a:prstGeom>
        </p:spPr>
      </p:pic>
      <p:sp>
        <p:nvSpPr>
          <p:cNvPr id="5" name="内容占位符 2"/>
          <p:cNvSpPr txBox="1"/>
          <p:nvPr/>
        </p:nvSpPr>
        <p:spPr bwMode="auto">
          <a:xfrm>
            <a:off x="506730" y="1181735"/>
            <a:ext cx="2957195" cy="4629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586105" indent="-586105">
              <a:lnSpc>
                <a:spcPct val="150000"/>
              </a:lnSpc>
            </a:pPr>
            <a:r>
              <a:rPr 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1.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完成如下图零件设计</a:t>
            </a:r>
            <a:endParaRPr 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/>
            <a:endParaRPr 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 bwMode="auto">
          <a:xfrm>
            <a:off x="506730" y="1181735"/>
            <a:ext cx="2957195" cy="4629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586105" indent="-586105">
              <a:lnSpc>
                <a:spcPct val="150000"/>
              </a:lnSpc>
            </a:pPr>
            <a:r>
              <a:rPr 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2.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完成如下图零件设计</a:t>
            </a:r>
            <a:endParaRPr 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/>
            <a:endParaRPr 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" name="标题 3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37915" y="894715"/>
            <a:ext cx="8424545" cy="5962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二、小结</a:t>
            </a:r>
            <a:endParaRPr lang="zh-CN" alt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66712" y="1643050"/>
            <a:ext cx="10858576" cy="31076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本课程主要介绍了中望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3D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造型部分的设计命令。“基础造型”功能主要用于构建基础实体，“工程特征”功能主要用于细节特征的设计，这两个功能大类是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3D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造型建模中最长用的部分，其余功能在不同的应用场景会有不同的用途。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楷体_GB231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这些功能理论上偏向于针对实体的建模，但是中望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3D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是一款基于混合建模技术的软件，这些功能在满足于实体设计的同时，大部分命令都适用于片体造型。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望公司及产品介绍（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三、旋转</a:t>
            </a:r>
            <a:endParaRPr lang="zh-CN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8084" y="1785926"/>
            <a:ext cx="3071834" cy="116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22" y="3429000"/>
            <a:ext cx="335282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矩形 10"/>
          <p:cNvSpPr>
            <a:spLocks noChangeArrowheads="1"/>
          </p:cNvSpPr>
          <p:nvPr/>
        </p:nvSpPr>
        <p:spPr bwMode="auto">
          <a:xfrm>
            <a:off x="1952596" y="1857364"/>
            <a:ext cx="500066" cy="642942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14" name="Rectangle 1026"/>
          <p:cNvSpPr txBox="1">
            <a:spLocks noChangeArrowheads="1"/>
          </p:cNvSpPr>
          <p:nvPr/>
        </p:nvSpPr>
        <p:spPr bwMode="auto">
          <a:xfrm>
            <a:off x="666751" y="1215390"/>
            <a:ext cx="94297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造型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旋转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4298" y="3397130"/>
            <a:ext cx="3143272" cy="244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2530" y="856615"/>
            <a:ext cx="3801110" cy="5702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3785" y="2912745"/>
            <a:ext cx="1571625" cy="177165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四、扫掠</a:t>
            </a:r>
            <a:endParaRPr lang="zh-CN" altLang="en-US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0248" y="1643050"/>
            <a:ext cx="2668869" cy="213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026"/>
          <p:cNvSpPr txBox="1">
            <a:spLocks noChangeArrowheads="1"/>
          </p:cNvSpPr>
          <p:nvPr/>
        </p:nvSpPr>
        <p:spPr bwMode="auto">
          <a:xfrm>
            <a:off x="595274" y="1214422"/>
            <a:ext cx="5500726" cy="659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1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扫掠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/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变化扫掠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084" y="5143512"/>
            <a:ext cx="2426178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24166" y="5143512"/>
            <a:ext cx="229005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下箭头 17"/>
          <p:cNvSpPr>
            <a:spLocks noChangeArrowheads="1"/>
          </p:cNvSpPr>
          <p:nvPr/>
        </p:nvSpPr>
        <p:spPr bwMode="auto">
          <a:xfrm rot="-5400000">
            <a:off x="2598501" y="5712053"/>
            <a:ext cx="358140" cy="649817"/>
          </a:xfrm>
          <a:prstGeom prst="downArrow">
            <a:avLst>
              <a:gd name="adj1" fmla="val 50000"/>
              <a:gd name="adj2" fmla="val 49995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8084" y="1785926"/>
            <a:ext cx="3071834" cy="116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9" name="矩形 10"/>
          <p:cNvSpPr>
            <a:spLocks noChangeArrowheads="1"/>
          </p:cNvSpPr>
          <p:nvPr/>
        </p:nvSpPr>
        <p:spPr bwMode="auto">
          <a:xfrm>
            <a:off x="2381224" y="2928934"/>
            <a:ext cx="1428749" cy="71437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81686" y="4214818"/>
            <a:ext cx="2428892" cy="227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5" name="下箭头 17"/>
          <p:cNvSpPr>
            <a:spLocks noChangeArrowheads="1"/>
          </p:cNvSpPr>
          <p:nvPr/>
        </p:nvSpPr>
        <p:spPr bwMode="auto">
          <a:xfrm>
            <a:off x="6953256" y="3714752"/>
            <a:ext cx="357189" cy="487680"/>
          </a:xfrm>
          <a:prstGeom prst="downArrow">
            <a:avLst>
              <a:gd name="adj1" fmla="val 50000"/>
              <a:gd name="adj2" fmla="val 49935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17" name="Rectangle 1026"/>
          <p:cNvSpPr txBox="1">
            <a:spLocks noChangeArrowheads="1"/>
          </p:cNvSpPr>
          <p:nvPr/>
        </p:nvSpPr>
        <p:spPr bwMode="auto">
          <a:xfrm>
            <a:off x="1604931" y="4671388"/>
            <a:ext cx="2345267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 algn="ctr"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+mj-ea"/>
                <a:cs typeface="+mj-cs"/>
              </a:rPr>
              <a:t>扭曲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+mj-ea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79205" y="1377315"/>
            <a:ext cx="3038475" cy="483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3785" y="2912745"/>
            <a:ext cx="1571625" cy="1771650"/>
          </a:xfrm>
          <a:prstGeom prst="rect">
            <a:avLst/>
          </a:prstGeom>
        </p:spPr>
      </p:pic>
      <p:sp>
        <p:nvSpPr>
          <p:cNvPr id="11" name="Rectangle 1026"/>
          <p:cNvSpPr txBox="1">
            <a:spLocks noChangeArrowheads="1"/>
          </p:cNvSpPr>
          <p:nvPr/>
        </p:nvSpPr>
        <p:spPr bwMode="auto">
          <a:xfrm>
            <a:off x="666752" y="1215390"/>
            <a:ext cx="3905249" cy="65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 anchor="ctr"/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2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、造型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-&gt;</a:t>
            </a:r>
            <a:r>
              <a:rPr lang="zh-CN" altLang="en-US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螺旋扫掠</a:t>
            </a:r>
            <a:r>
              <a:rPr lang="en-US" altLang="zh-CN" sz="2800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+mj-cs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+mj-cs"/>
            </a:endParaRPr>
          </a:p>
        </p:txBody>
      </p:sp>
      <p:pic>
        <p:nvPicPr>
          <p:cNvPr id="225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1" y="4833558"/>
            <a:ext cx="2262165" cy="1753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7174" y="4095750"/>
            <a:ext cx="2762251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084" y="1785926"/>
            <a:ext cx="3071834" cy="116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3" name="矩形 10"/>
          <p:cNvSpPr>
            <a:spLocks noChangeArrowheads="1"/>
          </p:cNvSpPr>
          <p:nvPr/>
        </p:nvSpPr>
        <p:spPr bwMode="auto">
          <a:xfrm>
            <a:off x="2343759" y="3619506"/>
            <a:ext cx="1428749" cy="35814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</a:ln>
        </p:spPr>
        <p:txBody>
          <a:bodyPr lIns="92304" tIns="92304" rIns="92304" bIns="92304"/>
          <a:p>
            <a:endParaRPr lang="zh-CN" altLang="en-US">
              <a:ea typeface="黑体" panose="02010609060101010101" charset="-122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24364" y="1428736"/>
            <a:ext cx="2374997" cy="241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5620" y="1428750"/>
            <a:ext cx="3057525" cy="4886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REFSHAPE" val="855713580"/>
  <p:tag name="KSO_WM_UNIT_PLACING_PICTURE_USER_VIEWPORT" val="{&quot;height&quot;:10605,&quot;width&quot;:14985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1142</Words>
  <Application>WPS 演示</Application>
  <PresentationFormat>宽屏</PresentationFormat>
  <Paragraphs>272</Paragraphs>
  <Slides>64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64</vt:i4>
      </vt:variant>
    </vt:vector>
  </HeadingPairs>
  <TitlesOfParts>
    <vt:vector size="77" baseType="lpstr">
      <vt:lpstr>Arial</vt:lpstr>
      <vt:lpstr>宋体</vt:lpstr>
      <vt:lpstr>Wingdings</vt:lpstr>
      <vt:lpstr>微软雅黑</vt:lpstr>
      <vt:lpstr>Arial</vt:lpstr>
      <vt:lpstr>方正兰亭纤黑_GBK</vt:lpstr>
      <vt:lpstr>方正大黑简体</vt:lpstr>
      <vt:lpstr>黑体</vt:lpstr>
      <vt:lpstr>Calibri</vt:lpstr>
      <vt:lpstr>Arial Unicode MS</vt:lpstr>
      <vt:lpstr>楷体_GB2312</vt:lpstr>
      <vt:lpstr>新宋体</vt:lpstr>
      <vt:lpstr>Office 主题</vt:lpstr>
      <vt:lpstr>中望公司及产品介绍（MFG版）</vt:lpstr>
      <vt:lpstr>- 基础造型 - 工程特征 - 编辑造型&amp;变形工具 - 基础编辑&amp;基准 - 练习&amp;总结</vt:lpstr>
      <vt:lpstr>基础造型</vt:lpstr>
      <vt:lpstr>一、基本体</vt:lpstr>
      <vt:lpstr>PowerPoint 演示文稿</vt:lpstr>
      <vt:lpstr>二、拉伸</vt:lpstr>
      <vt:lpstr>三、旋转</vt:lpstr>
      <vt:lpstr>四、扫掠</vt:lpstr>
      <vt:lpstr>PowerPoint 演示文稿</vt:lpstr>
      <vt:lpstr>PowerPoint 演示文稿</vt:lpstr>
      <vt:lpstr>五、放样</vt:lpstr>
      <vt:lpstr>PowerPoint 演示文稿</vt:lpstr>
      <vt:lpstr>PowerPoint 演示文稿</vt:lpstr>
      <vt:lpstr>工程特征</vt:lpstr>
      <vt:lpstr>一、圆角</vt:lpstr>
      <vt:lpstr>PowerPoint 演示文稿</vt:lpstr>
      <vt:lpstr>二、倒角</vt:lpstr>
      <vt:lpstr>PowerPoint 演示文稿</vt:lpstr>
      <vt:lpstr>三、拔模</vt:lpstr>
      <vt:lpstr>四、孔/修改孔</vt:lpstr>
      <vt:lpstr>五、筋</vt:lpstr>
      <vt:lpstr>PowerPoint 演示文稿</vt:lpstr>
      <vt:lpstr>六、螺纹</vt:lpstr>
      <vt:lpstr>PowerPoint 演示文稿</vt:lpstr>
      <vt:lpstr>七、唇缘</vt:lpstr>
      <vt:lpstr>八、坯料</vt:lpstr>
      <vt:lpstr>编辑造型&amp;变形工具</vt:lpstr>
      <vt:lpstr>一、偏移</vt:lpstr>
      <vt:lpstr>二、抽壳</vt:lpstr>
      <vt:lpstr>三、加厚</vt:lpstr>
      <vt:lpstr>四、布尔运算</vt:lpstr>
      <vt:lpstr>五、分割/修剪</vt:lpstr>
      <vt:lpstr>六、简化</vt:lpstr>
      <vt:lpstr>七、替换</vt:lpstr>
      <vt:lpstr>八、解析自相交</vt:lpstr>
      <vt:lpstr>九、镶嵌</vt:lpstr>
      <vt:lpstr>十、合并</vt:lpstr>
      <vt:lpstr>十一、拉伸成型</vt:lpstr>
      <vt:lpstr>十二、折弯</vt:lpstr>
      <vt:lpstr>PowerPoint 演示文稿</vt:lpstr>
      <vt:lpstr>PowerPoint 演示文稿</vt:lpstr>
      <vt:lpstr>PowerPoint 演示文稿</vt:lpstr>
      <vt:lpstr>PowerPoint 演示文稿</vt:lpstr>
      <vt:lpstr>十三、变形</vt:lpstr>
      <vt:lpstr>PowerPoint 演示文稿</vt:lpstr>
      <vt:lpstr>PowerPoint 演示文稿</vt:lpstr>
      <vt:lpstr>PowerPoint 演示文稿</vt:lpstr>
      <vt:lpstr>十四、缠绕</vt:lpstr>
      <vt:lpstr>PowerPoint 演示文稿</vt:lpstr>
      <vt:lpstr>PowerPoint 演示文稿</vt:lpstr>
      <vt:lpstr>PowerPoint 演示文稿</vt:lpstr>
      <vt:lpstr>基础编辑&amp;基准</vt:lpstr>
      <vt:lpstr>一、阵列</vt:lpstr>
      <vt:lpstr>二、镜像</vt:lpstr>
      <vt:lpstr>三、移动和复制</vt:lpstr>
      <vt:lpstr>四、缩放</vt:lpstr>
      <vt:lpstr>五、创建基准面</vt:lpstr>
      <vt:lpstr>六、拖拽基准面</vt:lpstr>
      <vt:lpstr>七、创建坐标系</vt:lpstr>
      <vt:lpstr>练习&amp;总结</vt:lpstr>
      <vt:lpstr>一、练习</vt:lpstr>
      <vt:lpstr>PowerPoint 演示文稿</vt:lpstr>
      <vt:lpstr>二、小结</vt:lpstr>
      <vt:lpstr>中望公司及产品介绍（MFG版）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Jason</cp:lastModifiedBy>
  <cp:revision>296</cp:revision>
  <dcterms:created xsi:type="dcterms:W3CDTF">2019-04-08T06:07:00Z</dcterms:created>
  <dcterms:modified xsi:type="dcterms:W3CDTF">2020-03-17T06:07:26Z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