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342" r:id="rId5"/>
    <p:sldId id="345" r:id="rId6"/>
    <p:sldId id="353" r:id="rId7"/>
    <p:sldId id="354" r:id="rId8"/>
    <p:sldId id="355" r:id="rId9"/>
    <p:sldId id="356" r:id="rId10"/>
    <p:sldId id="350" r:id="rId11"/>
    <p:sldId id="362" r:id="rId12"/>
    <p:sldId id="363" r:id="rId13"/>
    <p:sldId id="364" r:id="rId14"/>
    <p:sldId id="365" r:id="rId15"/>
    <p:sldId id="366" r:id="rId16"/>
    <p:sldId id="367" r:id="rId17"/>
    <p:sldId id="368" r:id="rId18"/>
    <p:sldId id="369" r:id="rId19"/>
    <p:sldId id="370" r:id="rId20"/>
    <p:sldId id="371" r:id="rId21"/>
    <p:sldId id="372" r:id="rId22"/>
    <p:sldId id="373" r:id="rId23"/>
    <p:sldId id="374" r:id="rId24"/>
    <p:sldId id="375" r:id="rId25"/>
    <p:sldId id="376" r:id="rId26"/>
    <p:sldId id="377" r:id="rId27"/>
    <p:sldId id="378" r:id="rId28"/>
    <p:sldId id="379" r:id="rId29"/>
    <p:sldId id="380" r:id="rId30"/>
    <p:sldId id="351" r:id="rId31"/>
    <p:sldId id="386" r:id="rId32"/>
    <p:sldId id="387" r:id="rId33"/>
    <p:sldId id="388" r:id="rId34"/>
    <p:sldId id="389" r:id="rId35"/>
    <p:sldId id="390" r:id="rId36"/>
    <p:sldId id="391" r:id="rId37"/>
    <p:sldId id="392" r:id="rId38"/>
    <p:sldId id="393" r:id="rId39"/>
    <p:sldId id="394" r:id="rId40"/>
    <p:sldId id="395" r:id="rId41"/>
    <p:sldId id="396" r:id="rId42"/>
    <p:sldId id="402" r:id="rId43"/>
    <p:sldId id="406" r:id="rId44"/>
    <p:sldId id="403" r:id="rId45"/>
    <p:sldId id="407" r:id="rId46"/>
    <p:sldId id="352" r:id="rId47"/>
    <p:sldId id="346" r:id="rId48"/>
    <p:sldId id="347" r:id="rId49"/>
    <p:sldId id="348" r:id="rId50"/>
    <p:sldId id="286" r:id="rId5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88DC1"/>
    <a:srgbClr val="3F3F3F"/>
    <a:srgbClr val="D0CECE"/>
    <a:srgbClr val="5D7AB4"/>
    <a:srgbClr val="4E7A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89168" autoAdjust="0"/>
  </p:normalViewPr>
  <p:slideViewPr>
    <p:cSldViewPr snapToGrid="0">
      <p:cViewPr varScale="1">
        <p:scale>
          <a:sx n="66" d="100"/>
          <a:sy n="66" d="100"/>
        </p:scale>
        <p:origin x="894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4" Type="http://schemas.openxmlformats.org/officeDocument/2006/relationships/tableStyles" Target="tableStyles.xml"/><Relationship Id="rId53" Type="http://schemas.openxmlformats.org/officeDocument/2006/relationships/viewProps" Target="viewProps.xml"/><Relationship Id="rId52" Type="http://schemas.openxmlformats.org/officeDocument/2006/relationships/presProps" Target="presProps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3DB6E-6BCB-41CE-B072-13207960B0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D0C0C-C849-4529-82DF-9340F812575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04029" y="2724552"/>
            <a:ext cx="8149771" cy="132556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  <p:sp>
        <p:nvSpPr>
          <p:cNvPr id="6" name="object 4"/>
          <p:cNvSpPr txBox="1"/>
          <p:nvPr userDrawn="1"/>
        </p:nvSpPr>
        <p:spPr>
          <a:xfrm>
            <a:off x="321734" y="2549926"/>
            <a:ext cx="2750620" cy="1674817"/>
          </a:xfrm>
          <a:prstGeom prst="rect">
            <a:avLst/>
          </a:prstGeom>
          <a:solidFill>
            <a:srgbClr val="588DC1"/>
          </a:solidFill>
          <a:ln w="19050" cap="flat" cmpd="sng" algn="ctr">
            <a:noFill/>
            <a:prstDash val="solid"/>
            <a:miter lim="800000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br>
              <a:rPr lang="en-US" spc="-5" dirty="0" smtClean="0">
                <a:latin typeface="Arial" panose="020B0604020202020204"/>
                <a:cs typeface="Arial" panose="020B0604020202020204"/>
              </a:rPr>
            </a:br>
            <a:r>
              <a:rPr lang="en-US" spc="-5" dirty="0" smtClean="0">
                <a:latin typeface="Arial" panose="020B0604020202020204"/>
                <a:cs typeface="Arial" panose="020B0604020202020204"/>
              </a:rPr>
              <a:t>CONTENTS</a:t>
            </a:r>
            <a:br>
              <a:rPr lang="en-US" dirty="0" smtClean="0">
                <a:latin typeface="Arial" panose="020B0604020202020204"/>
                <a:cs typeface="Arial" panose="020B0604020202020204"/>
              </a:rPr>
            </a:br>
            <a:r>
              <a:rPr lang="zh-CN" altLang="en-US" sz="1800" dirty="0" smtClean="0"/>
              <a:t>目录</a:t>
            </a:r>
            <a:br>
              <a:rPr lang="zh-CN" altLang="en-US" sz="1800" dirty="0" smtClean="0"/>
            </a:br>
            <a:endParaRPr lang="zh-CN" altLang="en-US" sz="18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432" y="6284622"/>
            <a:ext cx="1656693" cy="224354"/>
          </a:xfrm>
          <a:prstGeom prst="rect">
            <a:avLst/>
          </a:prstGeom>
        </p:spPr>
      </p:pic>
      <p:sp>
        <p:nvSpPr>
          <p:cNvPr id="8" name="矩形 1"/>
          <p:cNvSpPr>
            <a:spLocks noChangeArrowheads="1"/>
          </p:cNvSpPr>
          <p:nvPr userDrawn="1"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92609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栏目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0" y="2161735"/>
            <a:ext cx="91440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347148" y="3487298"/>
            <a:ext cx="349270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占位符 2"/>
          <p:cNvSpPr>
            <a:spLocks noGrp="1"/>
          </p:cNvSpPr>
          <p:nvPr>
            <p:ph type="body" idx="13"/>
          </p:nvPr>
        </p:nvSpPr>
        <p:spPr>
          <a:xfrm>
            <a:off x="1524000" y="3718606"/>
            <a:ext cx="9144000" cy="1500187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1678" y="-2594"/>
            <a:ext cx="10515600" cy="1058599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3"/>
          <p:cNvSpPr>
            <a:spLocks noChangeArrowheads="1"/>
          </p:cNvSpPr>
          <p:nvPr userDrawn="1"/>
        </p:nvSpPr>
        <p:spPr bwMode="auto">
          <a:xfrm>
            <a:off x="0" y="635"/>
            <a:ext cx="658495" cy="1055370"/>
          </a:xfrm>
          <a:prstGeom prst="rect">
            <a:avLst/>
          </a:pr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1"/>
          <p:cNvSpPr>
            <a:spLocks noChangeArrowheads="1"/>
          </p:cNvSpPr>
          <p:nvPr userDrawn="1"/>
        </p:nvSpPr>
        <p:spPr bwMode="auto">
          <a:xfrm>
            <a:off x="0" y="0"/>
            <a:ext cx="12192000" cy="6881911"/>
          </a:xfrm>
          <a:prstGeom prst="rect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4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9216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64820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7" Type="http://schemas.openxmlformats.org/officeDocument/2006/relationships/image" Target="../media/image63.png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70.png"/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76.png"/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image" Target="../media/image71.png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image" Target="../media/image7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image" Target="../media/image8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image" Target="../media/image82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image" Target="../media/image82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image" Target="../media/image8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93.png"/><Relationship Id="rId1" Type="http://schemas.openxmlformats.org/officeDocument/2006/relationships/image" Target="../media/image82.png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2.png"/><Relationship Id="rId8" Type="http://schemas.openxmlformats.org/officeDocument/2006/relationships/image" Target="../media/image101.png"/><Relationship Id="rId7" Type="http://schemas.openxmlformats.org/officeDocument/2006/relationships/image" Target="../media/image100.png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9" Type="http://schemas.openxmlformats.org/officeDocument/2006/relationships/slideLayout" Target="../slideLayouts/slideLayout4.xml"/><Relationship Id="rId18" Type="http://schemas.openxmlformats.org/officeDocument/2006/relationships/image" Target="../media/image111.png"/><Relationship Id="rId17" Type="http://schemas.openxmlformats.org/officeDocument/2006/relationships/image" Target="../media/image110.png"/><Relationship Id="rId16" Type="http://schemas.openxmlformats.org/officeDocument/2006/relationships/image" Target="../media/image109.png"/><Relationship Id="rId15" Type="http://schemas.openxmlformats.org/officeDocument/2006/relationships/image" Target="../media/image108.png"/><Relationship Id="rId14" Type="http://schemas.openxmlformats.org/officeDocument/2006/relationships/image" Target="../media/image107.png"/><Relationship Id="rId13" Type="http://schemas.openxmlformats.org/officeDocument/2006/relationships/image" Target="../media/image106.png"/><Relationship Id="rId12" Type="http://schemas.openxmlformats.org/officeDocument/2006/relationships/image" Target="../media/image105.png"/><Relationship Id="rId11" Type="http://schemas.openxmlformats.org/officeDocument/2006/relationships/image" Target="../media/image104.png"/><Relationship Id="rId10" Type="http://schemas.openxmlformats.org/officeDocument/2006/relationships/image" Target="../media/image103.png"/><Relationship Id="rId1" Type="http://schemas.openxmlformats.org/officeDocument/2006/relationships/image" Target="../media/image94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image" Target="../media/image112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image" Target="../media/image115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image" Target="../media/image118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image" Target="../media/image12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24.png"/><Relationship Id="rId1" Type="http://schemas.openxmlformats.org/officeDocument/2006/relationships/image" Target="../media/image12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image" Target="../media/image12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29.png"/><Relationship Id="rId1" Type="http://schemas.openxmlformats.org/officeDocument/2006/relationships/image" Target="../media/image12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31.png"/><Relationship Id="rId1" Type="http://schemas.openxmlformats.org/officeDocument/2006/relationships/image" Target="../media/image130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33.png"/><Relationship Id="rId1" Type="http://schemas.openxmlformats.org/officeDocument/2006/relationships/image" Target="../media/image13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35.png"/><Relationship Id="rId1" Type="http://schemas.openxmlformats.org/officeDocument/2006/relationships/image" Target="../media/image134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/>
          <p:cNvGrpSpPr>
            <a:grpSpLocks noGrp="1" noRot="1" noChangeAspect="1" noMove="1" noResize="1" noUngrp="1"/>
          </p:cNvGrpSpPr>
          <p:nvPr/>
        </p:nvGrpSpPr>
        <p:grpSpPr>
          <a:xfrm>
            <a:off x="1155481" y="498348"/>
            <a:ext cx="9668040" cy="5626681"/>
            <a:chOff x="1155481" y="498348"/>
            <a:chExt cx="9668040" cy="5626681"/>
          </a:xfrm>
        </p:grpSpPr>
        <p:sp>
          <p:nvSpPr>
            <p:cNvPr id="9" name="Oval 5"/>
            <p:cNvSpPr>
              <a:spLocks noChangeArrowheads="1"/>
            </p:cNvSpPr>
            <p:nvPr/>
          </p:nvSpPr>
          <p:spPr bwMode="auto">
            <a:xfrm>
              <a:off x="1155481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16"/>
            <p:cNvSpPr>
              <a:spLocks noChangeArrowheads="1"/>
            </p:cNvSpPr>
            <p:nvPr/>
          </p:nvSpPr>
          <p:spPr bwMode="auto">
            <a:xfrm>
              <a:off x="5196840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1" name="Oval 5"/>
            <p:cNvSpPr>
              <a:spLocks noChangeArrowheads="1"/>
            </p:cNvSpPr>
            <p:nvPr/>
          </p:nvSpPr>
          <p:spPr bwMode="auto">
            <a:xfrm>
              <a:off x="3165348" y="498348"/>
              <a:ext cx="5626681" cy="5626681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15779" y="2663476"/>
            <a:ext cx="9144000" cy="1094309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望公司及产品介绍（</a:t>
            </a:r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MFG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版）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653" y="6467380"/>
            <a:ext cx="1656693" cy="22435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293699" y="4606712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中望软件  </a:t>
            </a:r>
            <a:endParaRPr lang="zh-CN" altLang="en-US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ectangle 1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文本框 4"/>
          <p:cNvSpPr txBox="1"/>
          <p:nvPr/>
        </p:nvSpPr>
        <p:spPr>
          <a:xfrm>
            <a:off x="3517596" y="3106374"/>
            <a:ext cx="515747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1" hangingPunct="1"/>
            <a:r>
              <a:rPr lang="zh-CN" altLang="en-US" sz="3600" dirty="0" smtClean="0">
                <a:sym typeface="+mn-ea"/>
              </a:rPr>
              <a:t>第二</a:t>
            </a:r>
            <a:r>
              <a:rPr lang="zh-CN" altLang="en-US" sz="3600" dirty="0" smtClean="0">
                <a:sym typeface="+mn-ea"/>
              </a:rPr>
              <a:t>课  中望</a:t>
            </a:r>
            <a:r>
              <a:rPr lang="en-US" altLang="zh-CN" sz="3600" dirty="0" smtClean="0">
                <a:sym typeface="+mn-ea"/>
              </a:rPr>
              <a:t>3D-</a:t>
            </a:r>
            <a:r>
              <a:rPr lang="zh-CN" altLang="en-US" sz="3600" dirty="0" smtClean="0">
                <a:sym typeface="+mn-ea"/>
              </a:rPr>
              <a:t>草图设计</a:t>
            </a:r>
            <a:endParaRPr lang="zh-CN" altLang="en-US" sz="3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66646" y="2143116"/>
            <a:ext cx="6357982" cy="112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0" name="Picture 2" descr="C:\Users\samsung\AppData\Local\Temp\SNAGHTMLeeed8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12" y="3214686"/>
            <a:ext cx="1684867" cy="12001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6628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>
            <a:off x="476251" y="4714876"/>
            <a:ext cx="325120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16" y="4071942"/>
            <a:ext cx="2800349" cy="195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Rectangle 5"/>
          <p:cNvSpPr txBox="1">
            <a:spLocks noChangeArrowheads="1"/>
          </p:cNvSpPr>
          <p:nvPr/>
        </p:nvSpPr>
        <p:spPr bwMode="auto">
          <a:xfrm>
            <a:off x="476251" y="1371600"/>
            <a:ext cx="7736416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2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、草图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直线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多线段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双线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6631" name="Rectangle 5"/>
          <p:cNvSpPr txBox="1">
            <a:spLocks noChangeArrowheads="1"/>
          </p:cNvSpPr>
          <p:nvPr/>
        </p:nvSpPr>
        <p:spPr bwMode="auto">
          <a:xfrm>
            <a:off x="8763000" y="6000750"/>
            <a:ext cx="2728384" cy="4171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 algn="ctr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双线</a:t>
            </a:r>
            <a:endParaRPr lang="zh-CN" altLang="en-US" sz="2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38150" y="2228850"/>
            <a:ext cx="404850" cy="7000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26633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95736" y="3571876"/>
            <a:ext cx="3333749" cy="2967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38084" y="2143116"/>
            <a:ext cx="6357982" cy="112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1" name="Rectangle 5"/>
          <p:cNvSpPr txBox="1">
            <a:spLocks noChangeArrowheads="1"/>
          </p:cNvSpPr>
          <p:nvPr/>
        </p:nvSpPr>
        <p:spPr bwMode="auto">
          <a:xfrm>
            <a:off x="381001" y="1371600"/>
            <a:ext cx="773641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3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、草图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圆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27652" name="Picture 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5738810" y="3714752"/>
            <a:ext cx="3560233" cy="248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/>
        </p:nvSpPr>
        <p:spPr>
          <a:xfrm>
            <a:off x="1238216" y="2228850"/>
            <a:ext cx="381035" cy="6000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3968" y="3786190"/>
            <a:ext cx="327424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38084" y="2143116"/>
            <a:ext cx="6357982" cy="112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75" name="Rectangle 5"/>
          <p:cNvSpPr txBox="1">
            <a:spLocks noChangeArrowheads="1"/>
          </p:cNvSpPr>
          <p:nvPr/>
        </p:nvSpPr>
        <p:spPr bwMode="auto">
          <a:xfrm>
            <a:off x="381001" y="1285876"/>
            <a:ext cx="773641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4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、草图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圆弧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多段圆弧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2867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2" y="4286251"/>
            <a:ext cx="4438649" cy="21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3" descr="C:\Users\samsung\AppData\Local\Temp\SNAGHTMLf799a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95406" y="3286124"/>
            <a:ext cx="1643074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13"/>
          <p:cNvSpPr/>
          <p:nvPr/>
        </p:nvSpPr>
        <p:spPr>
          <a:xfrm>
            <a:off x="1619251" y="2228850"/>
            <a:ext cx="476221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10314" y="3500438"/>
            <a:ext cx="2928958" cy="3078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09522" y="2143116"/>
            <a:ext cx="6357982" cy="112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699" name="Rectangle 5"/>
          <p:cNvSpPr txBox="1">
            <a:spLocks noChangeArrowheads="1"/>
          </p:cNvSpPr>
          <p:nvPr/>
        </p:nvSpPr>
        <p:spPr bwMode="auto">
          <a:xfrm>
            <a:off x="476251" y="1371600"/>
            <a:ext cx="7736416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5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、草图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矩形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正多边形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81290" y="4643446"/>
            <a:ext cx="301905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3" descr="C:\Users\samsung\AppData\Local\Temp\SNAGHTMLfa994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95472" y="3286124"/>
            <a:ext cx="1500198" cy="672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10644" y="4429132"/>
            <a:ext cx="2119318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2190751" y="2228850"/>
            <a:ext cx="381000" cy="6000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6646" y="4067175"/>
            <a:ext cx="261937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0" y="4067175"/>
            <a:ext cx="261937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09522" y="2143116"/>
            <a:ext cx="6357982" cy="112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3" name="Rectangle 5"/>
          <p:cNvSpPr txBox="1">
            <a:spLocks noChangeArrowheads="1"/>
          </p:cNvSpPr>
          <p:nvPr/>
        </p:nvSpPr>
        <p:spPr bwMode="auto">
          <a:xfrm>
            <a:off x="381001" y="1285876"/>
            <a:ext cx="773641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6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、草图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椭圆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072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95934" y="4000504"/>
            <a:ext cx="3563963" cy="216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矩形 12"/>
          <p:cNvSpPr/>
          <p:nvPr/>
        </p:nvSpPr>
        <p:spPr>
          <a:xfrm>
            <a:off x="2571751" y="2228850"/>
            <a:ext cx="523853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00" y="3357562"/>
            <a:ext cx="2619375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23836" y="2143116"/>
            <a:ext cx="6357982" cy="112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747" name="Rectangle 5"/>
          <p:cNvSpPr txBox="1">
            <a:spLocks noChangeArrowheads="1"/>
          </p:cNvSpPr>
          <p:nvPr/>
        </p:nvSpPr>
        <p:spPr bwMode="auto">
          <a:xfrm>
            <a:off x="381001" y="1285876"/>
            <a:ext cx="773641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7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、草图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点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点在曲线上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1" y="4543426"/>
            <a:ext cx="3289300" cy="1207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Rectangle 5"/>
          <p:cNvSpPr txBox="1">
            <a:spLocks noChangeArrowheads="1"/>
          </p:cNvSpPr>
          <p:nvPr/>
        </p:nvSpPr>
        <p:spPr bwMode="auto">
          <a:xfrm>
            <a:off x="9239251" y="5829300"/>
            <a:ext cx="2131483" cy="39814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 algn="ctr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点在曲线上</a:t>
            </a:r>
            <a:endParaRPr lang="zh-CN" altLang="en-US" sz="2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277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457701"/>
            <a:ext cx="3327400" cy="1428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1751" name="Rectangle 5"/>
          <p:cNvSpPr txBox="1">
            <a:spLocks noChangeArrowheads="1"/>
          </p:cNvSpPr>
          <p:nvPr/>
        </p:nvSpPr>
        <p:spPr bwMode="auto">
          <a:xfrm>
            <a:off x="1524000" y="6086476"/>
            <a:ext cx="956733" cy="39814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 algn="ctr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点</a:t>
            </a:r>
            <a:endParaRPr lang="zh-CN" altLang="en-US" sz="2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1752" name="Picture 3" descr="C:\Users\samsung\AppData\Local\Temp\SNAGHTML138732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67042" y="3286124"/>
            <a:ext cx="17859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3238500" y="2228850"/>
            <a:ext cx="381000" cy="7715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7830" y="3551555"/>
            <a:ext cx="2619375" cy="319087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23836" y="2143116"/>
            <a:ext cx="6357982" cy="112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1" name="Rectangle 5"/>
          <p:cNvSpPr txBox="1">
            <a:spLocks noChangeArrowheads="1"/>
          </p:cNvSpPr>
          <p:nvPr/>
        </p:nvSpPr>
        <p:spPr bwMode="auto">
          <a:xfrm>
            <a:off x="476251" y="1285876"/>
            <a:ext cx="81915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8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、草图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预制文字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文字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气泡文字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32772" name="Rectangle 5"/>
          <p:cNvSpPr txBox="1">
            <a:spLocks noChangeArrowheads="1"/>
          </p:cNvSpPr>
          <p:nvPr/>
        </p:nvSpPr>
        <p:spPr bwMode="auto">
          <a:xfrm>
            <a:off x="9715501" y="5657850"/>
            <a:ext cx="1826684" cy="4286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 algn="ctr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4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气泡文字</a:t>
            </a:r>
            <a:endParaRPr lang="zh-CN" altLang="en-US" sz="24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 algn="ctr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24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32773" name="Rectangle 5"/>
          <p:cNvSpPr txBox="1">
            <a:spLocks noChangeArrowheads="1"/>
          </p:cNvSpPr>
          <p:nvPr/>
        </p:nvSpPr>
        <p:spPr bwMode="auto">
          <a:xfrm>
            <a:off x="1619251" y="6086476"/>
            <a:ext cx="2728383" cy="41719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 algn="ctr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4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文字</a:t>
            </a:r>
            <a:endParaRPr lang="zh-CN" altLang="en-US" sz="24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2774" name="Picture 5" descr="C:\Users\samsung\AppData\Local\Temp\SNAGHTML13253f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95670" y="3286124"/>
            <a:ext cx="1714512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3619501" y="2228850"/>
            <a:ext cx="619111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32778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20251" y="4543426"/>
            <a:ext cx="2032000" cy="98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9345" y="4429125"/>
            <a:ext cx="4305300" cy="16573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3015" y="3387090"/>
            <a:ext cx="2619375" cy="32956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95274" y="2214554"/>
            <a:ext cx="6357982" cy="112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795" name="Rectangle 5"/>
          <p:cNvSpPr txBox="1">
            <a:spLocks noChangeArrowheads="1"/>
          </p:cNvSpPr>
          <p:nvPr/>
        </p:nvSpPr>
        <p:spPr bwMode="auto">
          <a:xfrm>
            <a:off x="571501" y="1285876"/>
            <a:ext cx="773641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9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、草图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槽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槽口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379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1" y="4377690"/>
            <a:ext cx="4330700" cy="1834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圆角矩形标注 15"/>
          <p:cNvSpPr>
            <a:spLocks noChangeArrowheads="1"/>
          </p:cNvSpPr>
          <p:nvPr/>
        </p:nvSpPr>
        <p:spPr bwMode="auto">
          <a:xfrm>
            <a:off x="4857751" y="4200526"/>
            <a:ext cx="952500" cy="552450"/>
          </a:xfrm>
          <a:prstGeom prst="wedgeRoundRectCallout">
            <a:avLst>
              <a:gd name="adj1" fmla="val 93037"/>
              <a:gd name="adj2" fmla="val 46014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r>
              <a:rPr lang="zh-CN" altLang="en-US" sz="2400" dirty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槽口</a:t>
            </a:r>
            <a:endParaRPr lang="zh-CN" altLang="en-US" sz="2400" dirty="0">
              <a:solidFill>
                <a:schemeClr val="tx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33798" name="圆角矩形标注 16"/>
          <p:cNvSpPr>
            <a:spLocks noChangeArrowheads="1"/>
          </p:cNvSpPr>
          <p:nvPr/>
        </p:nvSpPr>
        <p:spPr bwMode="auto">
          <a:xfrm>
            <a:off x="7239008" y="4214818"/>
            <a:ext cx="543983" cy="485774"/>
          </a:xfrm>
          <a:prstGeom prst="wedgeRoundRectCallout">
            <a:avLst>
              <a:gd name="adj1" fmla="val -66770"/>
              <a:gd name="adj2" fmla="val 103586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r>
              <a:rPr lang="zh-CN" altLang="en-US" sz="2400" dirty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槽</a:t>
            </a:r>
            <a:endParaRPr lang="zh-CN" altLang="en-US" sz="2400" dirty="0">
              <a:solidFill>
                <a:schemeClr val="tx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3799" name="Picture 2" descr="C:\Users\samsung\AppData\Local\Temp\SNAGHTML13e3c0c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1" y="3343276"/>
            <a:ext cx="1309683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4238612" y="2228850"/>
            <a:ext cx="523889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2398" y="3929066"/>
            <a:ext cx="342443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739206" y="3929066"/>
            <a:ext cx="261937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38150" y="2143116"/>
            <a:ext cx="6357982" cy="112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819" name="Rectangle 5"/>
          <p:cNvSpPr txBox="1">
            <a:spLocks noChangeArrowheads="1"/>
          </p:cNvSpPr>
          <p:nvPr/>
        </p:nvSpPr>
        <p:spPr bwMode="auto">
          <a:xfrm>
            <a:off x="381001" y="1285876"/>
            <a:ext cx="773641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10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、草图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点绘制曲线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(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样条曲线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)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4820" name="Picture 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1166778" y="4643446"/>
            <a:ext cx="3266016" cy="87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Rectangle 5"/>
          <p:cNvSpPr txBox="1">
            <a:spLocks noChangeArrowheads="1"/>
          </p:cNvSpPr>
          <p:nvPr/>
        </p:nvSpPr>
        <p:spPr bwMode="auto">
          <a:xfrm>
            <a:off x="1833528" y="5672146"/>
            <a:ext cx="2436284" cy="4267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样条曲线</a:t>
            </a:r>
            <a:endParaRPr lang="zh-CN" altLang="en-US" sz="2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6126" y="3412491"/>
            <a:ext cx="2222500" cy="2356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5"/>
          <p:cNvSpPr txBox="1">
            <a:spLocks noChangeArrowheads="1"/>
          </p:cNvSpPr>
          <p:nvPr/>
        </p:nvSpPr>
        <p:spPr bwMode="auto">
          <a:xfrm>
            <a:off x="7620000" y="5915026"/>
            <a:ext cx="2372784" cy="41719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>
              <a:defRPr/>
            </a:pPr>
            <a:r>
              <a:rPr 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3</a:t>
            </a:r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点二次曲线</a:t>
            </a:r>
            <a:endParaRPr lang="en-US" sz="2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  <a:defRPr/>
            </a:pPr>
            <a:endParaRPr lang="en-US" altLang="en-US" sz="2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4824" name="Picture 3" descr="C:\Users\samsung\AppData\Local\Temp\SNAGHTML86e16b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81554" y="3286124"/>
            <a:ext cx="21336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4857753" y="2228850"/>
            <a:ext cx="809620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72625" y="71755"/>
            <a:ext cx="2619375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09588" y="2143116"/>
            <a:ext cx="6357982" cy="112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3" name="Rectangle 5"/>
          <p:cNvSpPr txBox="1">
            <a:spLocks noChangeArrowheads="1"/>
          </p:cNvSpPr>
          <p:nvPr/>
        </p:nvSpPr>
        <p:spPr bwMode="auto">
          <a:xfrm>
            <a:off x="381001" y="1285876"/>
            <a:ext cx="773641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11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、草图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桥接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588" y="4143380"/>
            <a:ext cx="5829300" cy="1685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圆角矩形标注 11"/>
          <p:cNvSpPr>
            <a:spLocks noChangeArrowheads="1"/>
          </p:cNvSpPr>
          <p:nvPr/>
        </p:nvSpPr>
        <p:spPr bwMode="auto">
          <a:xfrm>
            <a:off x="3284512" y="5791220"/>
            <a:ext cx="1071570" cy="457218"/>
          </a:xfrm>
          <a:prstGeom prst="wedgeRoundRectCallout">
            <a:avLst>
              <a:gd name="adj1" fmla="val 43185"/>
              <a:gd name="adj2" fmla="val -96375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r>
              <a:rPr lang="zh-CN" altLang="en-US" sz="2100" dirty="0">
                <a:latin typeface="方正大黑简体" pitchFamily="65" charset="-122"/>
                <a:ea typeface="方正大黑简体" pitchFamily="65" charset="-122"/>
              </a:rPr>
              <a:t>桥接线</a:t>
            </a:r>
            <a:endParaRPr lang="zh-CN" altLang="en-US" sz="21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15000" y="2228850"/>
            <a:ext cx="476251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2410" y="838200"/>
            <a:ext cx="2819400" cy="5410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494405" y="1069431"/>
            <a:ext cx="8149771" cy="5225143"/>
          </a:xfrm>
        </p:spPr>
        <p:txBody>
          <a:bodyPr>
            <a:normAutofit/>
          </a:bodyPr>
          <a:lstStyle/>
          <a:p>
            <a:pPr lvl="0">
              <a:lnSpc>
                <a:spcPct val="200000"/>
              </a:lnSpc>
            </a:pPr>
            <a:r>
              <a:rPr lang="en-US" altLang="zh-CN" sz="2400" dirty="0" smtClean="0"/>
              <a:t>- </a:t>
            </a:r>
            <a:r>
              <a:rPr lang="zh-CN" altLang="en-US" sz="2400" dirty="0" smtClean="0"/>
              <a:t>草图环境介绍</a:t>
            </a:r>
            <a:br>
              <a:rPr lang="en-US" altLang="zh-CN" sz="2400" dirty="0" smtClean="0"/>
            </a:br>
            <a:r>
              <a:rPr lang="en-US" altLang="zh-CN" sz="2400" dirty="0" smtClean="0"/>
              <a:t>- </a:t>
            </a:r>
            <a:r>
              <a:rPr lang="zh-CN" altLang="en-US" sz="2400" dirty="0" smtClean="0"/>
              <a:t>草图绘制</a:t>
            </a:r>
            <a:br>
              <a:rPr lang="zh-CN" altLang="en-US" sz="2400" dirty="0"/>
            </a:br>
            <a:r>
              <a:rPr lang="en-US" altLang="zh-CN" sz="2400" dirty="0" smtClean="0"/>
              <a:t>- </a:t>
            </a:r>
            <a:r>
              <a:rPr lang="zh-CN" altLang="en-US" sz="2400" dirty="0" smtClean="0"/>
              <a:t>草图约束</a:t>
            </a:r>
            <a:br>
              <a:rPr lang="zh-CN" altLang="en-US" sz="2400" dirty="0" smtClean="0"/>
            </a:br>
            <a:r>
              <a:rPr lang="en-US" altLang="zh-CN" sz="2400" dirty="0" smtClean="0"/>
              <a:t>- 3D</a:t>
            </a:r>
            <a:r>
              <a:rPr lang="zh-CN" altLang="en-US" sz="2400" dirty="0" smtClean="0"/>
              <a:t>草图</a:t>
            </a:r>
            <a:br>
              <a:rPr lang="zh-CN" altLang="en-US" sz="2400" dirty="0" smtClean="0"/>
            </a:br>
            <a:r>
              <a:rPr lang="en-US" altLang="zh-CN" sz="2400" dirty="0" smtClean="0"/>
              <a:t>- </a:t>
            </a:r>
            <a:r>
              <a:rPr lang="zh-CN" altLang="en-US" sz="2400" dirty="0" smtClean="0"/>
              <a:t>练习</a:t>
            </a:r>
            <a:r>
              <a:rPr lang="en-US" altLang="zh-CN" sz="2400" dirty="0" smtClean="0"/>
              <a:t>&amp;</a:t>
            </a:r>
            <a:r>
              <a:rPr lang="zh-CN" altLang="en-US" sz="2400" dirty="0" smtClean="0"/>
              <a:t>总结</a:t>
            </a:r>
            <a:endParaRPr lang="zh-CN" altLang="en-US" sz="2400" dirty="0" smtClean="0"/>
          </a:p>
        </p:txBody>
      </p:sp>
      <p:sp>
        <p:nvSpPr>
          <p:cNvPr id="2" name="文本框 1"/>
          <p:cNvSpPr txBox="1"/>
          <p:nvPr/>
        </p:nvSpPr>
        <p:spPr>
          <a:xfrm>
            <a:off x="3455035" y="612140"/>
            <a:ext cx="52819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5400">
                <a:solidFill>
                  <a:schemeClr val="bg1"/>
                </a:solidFill>
              </a:rPr>
              <a:t>课程提纲</a:t>
            </a:r>
            <a:endParaRPr lang="zh-CN" altLang="en-US" sz="54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81026" y="2214554"/>
            <a:ext cx="6357982" cy="112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9852" y="4286256"/>
            <a:ext cx="3143272" cy="143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Rectangle 5"/>
          <p:cNvSpPr txBox="1">
            <a:spLocks noChangeArrowheads="1"/>
          </p:cNvSpPr>
          <p:nvPr/>
        </p:nvSpPr>
        <p:spPr bwMode="auto">
          <a:xfrm>
            <a:off x="476251" y="1371600"/>
            <a:ext cx="7736416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12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、草图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偏移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686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23451" y="5215891"/>
            <a:ext cx="2368549" cy="82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圆角矩形标注 17"/>
          <p:cNvSpPr>
            <a:spLocks noChangeArrowheads="1"/>
          </p:cNvSpPr>
          <p:nvPr/>
        </p:nvSpPr>
        <p:spPr bwMode="auto">
          <a:xfrm>
            <a:off x="10096528" y="4572008"/>
            <a:ext cx="1714500" cy="520064"/>
          </a:xfrm>
          <a:prstGeom prst="wedgeRoundRectCallout">
            <a:avLst>
              <a:gd name="adj1" fmla="val 1887"/>
              <a:gd name="adj2" fmla="val 167078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中间曲线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36871" name="Rectangle 5"/>
          <p:cNvSpPr txBox="1">
            <a:spLocks noChangeArrowheads="1"/>
          </p:cNvSpPr>
          <p:nvPr/>
        </p:nvSpPr>
        <p:spPr bwMode="auto">
          <a:xfrm>
            <a:off x="4095736" y="5786454"/>
            <a:ext cx="1001184" cy="4171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4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偏移</a:t>
            </a:r>
            <a:endParaRPr lang="zh-CN" altLang="en-US" sz="24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6872" name="Picture 4" descr="C:\Users\samsung\AppData\Local\Temp\SNAGHTML8b5d7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38876" y="3357562"/>
            <a:ext cx="17859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6191251" y="2228850"/>
            <a:ext cx="476253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6712" y="3357562"/>
            <a:ext cx="2005459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9745" y="4267200"/>
            <a:ext cx="2619375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81026" y="2000240"/>
            <a:ext cx="6357982" cy="112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891" name="Rectangle 5"/>
          <p:cNvSpPr txBox="1">
            <a:spLocks noChangeArrowheads="1"/>
          </p:cNvSpPr>
          <p:nvPr/>
        </p:nvSpPr>
        <p:spPr bwMode="auto">
          <a:xfrm>
            <a:off x="476251" y="1285876"/>
            <a:ext cx="7736416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13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、草图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方程式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667501" y="2071688"/>
            <a:ext cx="571508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3789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2" y="3187090"/>
            <a:ext cx="5024430" cy="3670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6264" y="3125727"/>
            <a:ext cx="3143272" cy="203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24892" y="5372100"/>
            <a:ext cx="2546349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95934" y="5070555"/>
            <a:ext cx="2071702" cy="1787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二、曲线编辑</a:t>
            </a:r>
            <a:endParaRPr lang="zh-CN" altLang="en-US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09588" y="2000240"/>
            <a:ext cx="6523051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916" name="Rectangle 5"/>
          <p:cNvSpPr txBox="1">
            <a:spLocks noChangeArrowheads="1"/>
          </p:cNvSpPr>
          <p:nvPr/>
        </p:nvSpPr>
        <p:spPr bwMode="auto">
          <a:xfrm>
            <a:off x="309522" y="1357298"/>
            <a:ext cx="9582151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、草图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倒圆角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链状圆角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倒角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链状倒角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891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9918" y="4500570"/>
            <a:ext cx="2689774" cy="1453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67437" y="4500570"/>
            <a:ext cx="252134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5"/>
          <p:cNvSpPr txBox="1">
            <a:spLocks noChangeArrowheads="1"/>
          </p:cNvSpPr>
          <p:nvPr/>
        </p:nvSpPr>
        <p:spPr bwMode="auto">
          <a:xfrm>
            <a:off x="3816351" y="5897880"/>
            <a:ext cx="3096683" cy="4171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>
              <a:defRPr/>
            </a:pPr>
            <a:r>
              <a:rPr lang="zh-CN" altLang="en-US" sz="24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链状倒圆角</a:t>
            </a:r>
            <a:endParaRPr lang="zh-CN" altLang="en-US" sz="24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38920" name="矩形 19"/>
          <p:cNvSpPr>
            <a:spLocks noChangeArrowheads="1"/>
          </p:cNvSpPr>
          <p:nvPr/>
        </p:nvSpPr>
        <p:spPr bwMode="auto">
          <a:xfrm>
            <a:off x="6597651" y="5867400"/>
            <a:ext cx="1467848" cy="4877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17226" tIns="58613" rIns="117226" bIns="58613">
            <a:spAutoFit/>
          </a:bodyPr>
          <a:p>
            <a:r>
              <a:rPr lang="zh-CN" altLang="en-US" sz="24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链状倒角</a:t>
            </a:r>
            <a:endParaRPr lang="zh-CN" altLang="en-US" sz="24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8921" name="Picture 3" descr="C:\Users\samsung\AppData\Local\Temp\SNAGHTMLa3d32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8157" y="3000372"/>
            <a:ext cx="996428" cy="600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2" name="Picture 5" descr="C:\Users\samsung\AppData\Local\Temp\SNAGHTMLa48e7c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95406" y="3000372"/>
            <a:ext cx="1000132" cy="61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矩形 14"/>
          <p:cNvSpPr/>
          <p:nvPr/>
        </p:nvSpPr>
        <p:spPr>
          <a:xfrm>
            <a:off x="881026" y="2000240"/>
            <a:ext cx="928693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3836" y="4071942"/>
            <a:ext cx="261937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882082" y="3929066"/>
            <a:ext cx="2928958" cy="2375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09588" y="2000240"/>
            <a:ext cx="6523051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939" name="Rectangle 5"/>
          <p:cNvSpPr txBox="1">
            <a:spLocks noChangeArrowheads="1"/>
          </p:cNvSpPr>
          <p:nvPr/>
        </p:nvSpPr>
        <p:spPr bwMode="auto">
          <a:xfrm>
            <a:off x="476251" y="1285876"/>
            <a:ext cx="8566149" cy="45529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2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、草图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修剪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延伸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95802" y="5429264"/>
            <a:ext cx="2588684" cy="1095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67702" y="5214950"/>
            <a:ext cx="2616200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矩形 9"/>
          <p:cNvSpPr/>
          <p:nvPr/>
        </p:nvSpPr>
        <p:spPr>
          <a:xfrm>
            <a:off x="1809721" y="2000240"/>
            <a:ext cx="571504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38282" y="3071810"/>
            <a:ext cx="2489998" cy="3402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 descr="C:\Users\zw\AppData\Local\Temp\SNAGHTML64244c9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64" y="3286124"/>
            <a:ext cx="5786478" cy="1693897"/>
          </a:xfrm>
          <a:prstGeom prst="rect">
            <a:avLst/>
          </a:prstGeom>
          <a:noFill/>
          <a:ln>
            <a:noFill/>
          </a:ln>
        </p:spPr>
      </p:pic>
      <p:sp>
        <p:nvSpPr>
          <p:cNvPr id="39942" name="下弧形箭头 17"/>
          <p:cNvSpPr>
            <a:spLocks noChangeArrowheads="1"/>
          </p:cNvSpPr>
          <p:nvPr/>
        </p:nvSpPr>
        <p:spPr bwMode="auto">
          <a:xfrm>
            <a:off x="6596066" y="4929198"/>
            <a:ext cx="1722967" cy="716280"/>
          </a:xfrm>
          <a:prstGeom prst="curvedUpArrow">
            <a:avLst>
              <a:gd name="adj1" fmla="val 24986"/>
              <a:gd name="adj2" fmla="val 50023"/>
              <a:gd name="adj3" fmla="val 25000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09588" y="2000240"/>
            <a:ext cx="6523051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4371976"/>
            <a:ext cx="4394200" cy="2175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Rectangle 5"/>
          <p:cNvSpPr txBox="1">
            <a:spLocks noChangeArrowheads="1"/>
          </p:cNvSpPr>
          <p:nvPr/>
        </p:nvSpPr>
        <p:spPr bwMode="auto">
          <a:xfrm>
            <a:off x="476251" y="1285876"/>
            <a:ext cx="4572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3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、草图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轨迹轮廓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40965" name="圆角矩形标注 17"/>
          <p:cNvSpPr>
            <a:spLocks noChangeArrowheads="1"/>
          </p:cNvSpPr>
          <p:nvPr/>
        </p:nvSpPr>
        <p:spPr bwMode="auto">
          <a:xfrm>
            <a:off x="4527551" y="4394836"/>
            <a:ext cx="1001183" cy="861060"/>
          </a:xfrm>
          <a:prstGeom prst="wedgeRoundRectCallout">
            <a:avLst>
              <a:gd name="adj1" fmla="val -99778"/>
              <a:gd name="adj2" fmla="val 40375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轨迹轮廓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40966" name="Picture 4" descr="C:\Users\samsung\AppData\Local\Temp\SNAGHTML804d8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95604" y="3071810"/>
            <a:ext cx="1785950" cy="1017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13"/>
          <p:cNvSpPr/>
          <p:nvPr/>
        </p:nvSpPr>
        <p:spPr>
          <a:xfrm>
            <a:off x="3167042" y="2071678"/>
            <a:ext cx="642942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38876" y="3429000"/>
            <a:ext cx="3714776" cy="295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" y="1971676"/>
            <a:ext cx="7200900" cy="11544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1987" name="Rectangle 5"/>
          <p:cNvSpPr txBox="1">
            <a:spLocks noChangeArrowheads="1"/>
          </p:cNvSpPr>
          <p:nvPr/>
        </p:nvSpPr>
        <p:spPr bwMode="auto">
          <a:xfrm>
            <a:off x="476251" y="1371600"/>
            <a:ext cx="7736416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4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、草图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预制草图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14580" y="4153203"/>
            <a:ext cx="3952911" cy="2312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Box 21"/>
          <p:cNvSpPr txBox="1">
            <a:spLocks noChangeArrowheads="1"/>
          </p:cNvSpPr>
          <p:nvPr/>
        </p:nvSpPr>
        <p:spPr bwMode="auto">
          <a:xfrm>
            <a:off x="285751" y="3257550"/>
            <a:ext cx="4167175" cy="26339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17226" tIns="58613" rIns="117226" bIns="58613">
            <a:spAutoFit/>
          </a:bodyPr>
          <a:p>
            <a:pPr marL="439420" indent="-43942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快速添加草图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支持更改图形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已包含尺寸标注和几何约束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429001" y="2057400"/>
            <a:ext cx="952500" cy="7715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8760" y="1722120"/>
            <a:ext cx="2505075" cy="474345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" y="1971676"/>
            <a:ext cx="7200900" cy="11544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30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1" y="4615816"/>
            <a:ext cx="4811183" cy="2242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Rectangle 5"/>
          <p:cNvSpPr txBox="1">
            <a:spLocks noChangeArrowheads="1"/>
          </p:cNvSpPr>
          <p:nvPr/>
        </p:nvSpPr>
        <p:spPr bwMode="auto">
          <a:xfrm>
            <a:off x="476251" y="1358266"/>
            <a:ext cx="7736416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5</a:t>
            </a:r>
            <a:r>
              <a:rPr lang="zh-CN" altLang="en-US" sz="3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、草图</a:t>
            </a:r>
            <a:r>
              <a:rPr lang="en-US" altLang="zh-CN" sz="3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参考几何</a:t>
            </a:r>
            <a:endParaRPr lang="zh-CN" altLang="en-US" sz="3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43013" name="圆角矩形标注 11"/>
          <p:cNvSpPr>
            <a:spLocks noChangeArrowheads="1"/>
          </p:cNvSpPr>
          <p:nvPr/>
        </p:nvSpPr>
        <p:spPr bwMode="auto">
          <a:xfrm>
            <a:off x="8763001" y="4501516"/>
            <a:ext cx="1333500" cy="514350"/>
          </a:xfrm>
          <a:prstGeom prst="wedgeRoundRectCallout">
            <a:avLst>
              <a:gd name="adj1" fmla="val -54356"/>
              <a:gd name="adj2" fmla="val 127102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r>
              <a:rPr lang="zh-CN" altLang="en-US" sz="2600" dirty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参考线</a:t>
            </a:r>
            <a:endParaRPr lang="zh-CN" altLang="en-US" sz="2600" dirty="0">
              <a:solidFill>
                <a:schemeClr val="tx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43014" name="圆角矩形标注 13"/>
          <p:cNvSpPr>
            <a:spLocks noChangeArrowheads="1"/>
          </p:cNvSpPr>
          <p:nvPr/>
        </p:nvSpPr>
        <p:spPr bwMode="auto">
          <a:xfrm>
            <a:off x="5334001" y="4286251"/>
            <a:ext cx="1333500" cy="514350"/>
          </a:xfrm>
          <a:prstGeom prst="wedgeRoundRectCallout">
            <a:avLst>
              <a:gd name="adj1" fmla="val -50583"/>
              <a:gd name="adj2" fmla="val 78403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r>
              <a:rPr lang="zh-CN" altLang="en-US" sz="2600" dirty="0">
                <a:solidFill>
                  <a:schemeClr val="tx1"/>
                </a:solidFill>
                <a:latin typeface="方正大黑简体" pitchFamily="65" charset="-122"/>
                <a:ea typeface="方正大黑简体" pitchFamily="65" charset="-122"/>
              </a:rPr>
              <a:t>参考点</a:t>
            </a:r>
            <a:endParaRPr lang="zh-CN" altLang="en-US" sz="2600" dirty="0">
              <a:solidFill>
                <a:schemeClr val="tx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43015" name="Picture 3" descr="C:\Users\samsung\AppData\Local\Temp\SNAGHTML9deae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1501" y="3171826"/>
            <a:ext cx="2349500" cy="1076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4381501" y="1971676"/>
            <a:ext cx="571500" cy="7715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3836" y="3214685"/>
            <a:ext cx="3214710" cy="3603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2825" y="1918335"/>
            <a:ext cx="3079750" cy="1414780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4034" name="Rectangle 5"/>
          <p:cNvSpPr txBox="1">
            <a:spLocks noChangeArrowheads="1"/>
          </p:cNvSpPr>
          <p:nvPr/>
        </p:nvSpPr>
        <p:spPr bwMode="auto">
          <a:xfrm>
            <a:off x="476251" y="1285876"/>
            <a:ext cx="9982200" cy="6324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6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、草图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移动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复制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旋转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拉伸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镜像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缩放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4403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5814" y="3658873"/>
            <a:ext cx="4500594" cy="265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6" y="3658870"/>
            <a:ext cx="4093633" cy="277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矩形 16"/>
          <p:cNvSpPr>
            <a:spLocks noChangeArrowheads="1"/>
          </p:cNvSpPr>
          <p:nvPr/>
        </p:nvSpPr>
        <p:spPr bwMode="auto">
          <a:xfrm>
            <a:off x="2000251" y="6377940"/>
            <a:ext cx="903591" cy="5184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17226" tIns="58613" rIns="117226" bIns="58613">
            <a:spAutoFit/>
          </a:bodyPr>
          <a:p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镜像</a:t>
            </a:r>
            <a:endParaRPr lang="zh-CN" altLang="en-US" sz="2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44038" name="矩形 16"/>
          <p:cNvSpPr>
            <a:spLocks noChangeArrowheads="1"/>
          </p:cNvSpPr>
          <p:nvPr/>
        </p:nvSpPr>
        <p:spPr bwMode="auto">
          <a:xfrm>
            <a:off x="8763001" y="6377940"/>
            <a:ext cx="903591" cy="5184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17226" tIns="58613" rIns="117226" bIns="58613">
            <a:spAutoFit/>
          </a:bodyPr>
          <a:p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旋转</a:t>
            </a:r>
            <a:endParaRPr lang="zh-CN" altLang="en-US" sz="2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44039" name="Picture 3" descr="C:\Users\samsung\AppData\Local\Temp\SNAGHTMLaf0bc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98951" y="3014346"/>
            <a:ext cx="15875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0" name="Picture 5" descr="C:\Users\samsung\AppData\Local\Temp\SNAGHTMLaf7b1b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2656" y="3014346"/>
            <a:ext cx="15875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草图约束</a:t>
            </a:r>
            <a:endParaRPr lang="zh-CN" alt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一、草图标注</a:t>
            </a:r>
            <a:endParaRPr lang="zh-CN" altLang="en-US"/>
          </a:p>
        </p:txBody>
      </p:sp>
      <p:pic>
        <p:nvPicPr>
          <p:cNvPr id="16389" name="Picture 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57252" y="2000250"/>
            <a:ext cx="7715249" cy="11715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Rectangle 5"/>
          <p:cNvSpPr txBox="1">
            <a:spLocks noChangeArrowheads="1"/>
          </p:cNvSpPr>
          <p:nvPr/>
        </p:nvSpPr>
        <p:spPr bwMode="auto">
          <a:xfrm>
            <a:off x="381001" y="1285876"/>
            <a:ext cx="8564033" cy="685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、标注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标注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线性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线性偏移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57251" y="1971676"/>
            <a:ext cx="2190749" cy="8572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1026" y="3286124"/>
            <a:ext cx="3500462" cy="3373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38744" y="3273111"/>
            <a:ext cx="5357850" cy="3584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草图环境介绍</a:t>
            </a:r>
            <a:endParaRPr lang="zh-CN" alt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6389" name="Picture 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57252" y="2000250"/>
            <a:ext cx="7715249" cy="11715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411" name="Rectangle 5"/>
          <p:cNvSpPr txBox="1">
            <a:spLocks noChangeArrowheads="1"/>
          </p:cNvSpPr>
          <p:nvPr/>
        </p:nvSpPr>
        <p:spPr bwMode="auto">
          <a:xfrm>
            <a:off x="381001" y="1285876"/>
            <a:ext cx="8564033" cy="685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2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、标注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角度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48001" y="1971676"/>
            <a:ext cx="666751" cy="8572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1741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01" y="4200526"/>
            <a:ext cx="2637367" cy="2223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3429000"/>
            <a:ext cx="36322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96251" y="4926331"/>
            <a:ext cx="2819400" cy="1931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250" y="3634105"/>
            <a:ext cx="3301365" cy="270129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6389" name="Picture 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57252" y="2000250"/>
            <a:ext cx="7715249" cy="11715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435" name="Rectangle 5"/>
          <p:cNvSpPr txBox="1">
            <a:spLocks noChangeArrowheads="1"/>
          </p:cNvSpPr>
          <p:nvPr/>
        </p:nvSpPr>
        <p:spPr bwMode="auto">
          <a:xfrm>
            <a:off x="381001" y="1285876"/>
            <a:ext cx="8564033" cy="685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3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、标注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半径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直径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14752" y="1971676"/>
            <a:ext cx="857249" cy="8572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1" y="3491866"/>
            <a:ext cx="4669367" cy="3366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8251" y="3943350"/>
            <a:ext cx="3286113" cy="233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6389" name="Picture 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57252" y="2000250"/>
            <a:ext cx="7715249" cy="11715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459" name="Rectangle 5"/>
          <p:cNvSpPr txBox="1">
            <a:spLocks noChangeArrowheads="1"/>
          </p:cNvSpPr>
          <p:nvPr/>
        </p:nvSpPr>
        <p:spPr bwMode="auto">
          <a:xfrm>
            <a:off x="381001" y="1285876"/>
            <a:ext cx="8564033" cy="685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4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、标注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弧长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72001" y="1971676"/>
            <a:ext cx="666751" cy="8572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6778" y="3786190"/>
            <a:ext cx="4167182" cy="2314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1" y="4029076"/>
            <a:ext cx="3898900" cy="1908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6389" name="Picture 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57252" y="2000250"/>
            <a:ext cx="7715249" cy="11715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0483" name="Rectangle 5"/>
          <p:cNvSpPr txBox="1">
            <a:spLocks noChangeArrowheads="1"/>
          </p:cNvSpPr>
          <p:nvPr/>
        </p:nvSpPr>
        <p:spPr bwMode="auto">
          <a:xfrm>
            <a:off x="381001" y="1285876"/>
            <a:ext cx="8564033" cy="685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5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、标注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修改值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切换参考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38751" y="2000240"/>
            <a:ext cx="1524000" cy="8286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2751" y="3244216"/>
            <a:ext cx="4381500" cy="36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二、草图约束</a:t>
            </a:r>
            <a:endParaRPr lang="zh-CN" altLang="en-US"/>
          </a:p>
        </p:txBody>
      </p:sp>
      <p:sp>
        <p:nvSpPr>
          <p:cNvPr id="2" name="标题 1"/>
          <p:cNvSpPr txBox="1"/>
          <p:nvPr/>
        </p:nvSpPr>
        <p:spPr bwMode="auto">
          <a:xfrm>
            <a:off x="0" y="1214422"/>
            <a:ext cx="11135784" cy="6896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algn="ctr"/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几何约束工具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738282" y="1857364"/>
          <a:ext cx="8512730" cy="45466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036907"/>
                <a:gridCol w="3349806"/>
                <a:gridCol w="1032138"/>
                <a:gridCol w="3093879"/>
              </a:tblGrid>
              <a:tr h="454660">
                <a:tc>
                  <a:txBody>
                    <a:bodyPr/>
                    <a:p>
                      <a:pPr algn="ctr"/>
                      <a:r>
                        <a:rPr lang="zh-CN" altLang="en-US" sz="1800" dirty="0" smtClean="0">
                          <a:solidFill>
                            <a:srgbClr val="004478"/>
                          </a:solidFill>
                        </a:rPr>
                        <a:t>图标</a:t>
                      </a:r>
                      <a:endParaRPr lang="zh-CN" altLang="en-US" sz="1800" dirty="0">
                        <a:solidFill>
                          <a:srgbClr val="004478"/>
                        </a:solidFill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/>
                      <a:r>
                        <a:rPr lang="zh-CN" altLang="en-US" sz="1800" dirty="0" smtClean="0">
                          <a:solidFill>
                            <a:srgbClr val="004478"/>
                          </a:solidFill>
                        </a:rPr>
                        <a:t>命令名称</a:t>
                      </a:r>
                      <a:endParaRPr lang="zh-CN" altLang="en-US" sz="1800" dirty="0">
                        <a:solidFill>
                          <a:srgbClr val="004478"/>
                        </a:solidFill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/>
                      <a:r>
                        <a:rPr lang="zh-CN" altLang="en-US" sz="1800" dirty="0" smtClean="0">
                          <a:solidFill>
                            <a:srgbClr val="004478"/>
                          </a:solidFill>
                        </a:rPr>
                        <a:t>图标</a:t>
                      </a:r>
                      <a:endParaRPr lang="zh-CN" altLang="en-US" sz="1800" dirty="0">
                        <a:solidFill>
                          <a:srgbClr val="004478"/>
                        </a:solidFill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/>
                      <a:r>
                        <a:rPr lang="zh-CN" altLang="en-US" sz="1800" dirty="0" smtClean="0">
                          <a:solidFill>
                            <a:srgbClr val="004478"/>
                          </a:solidFill>
                        </a:rPr>
                        <a:t>命令名称</a:t>
                      </a:r>
                      <a:endParaRPr lang="zh-CN" altLang="en-US" sz="1800" dirty="0">
                        <a:solidFill>
                          <a:srgbClr val="004478"/>
                        </a:solidFill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4660">
                <a:tc>
                  <a:txBody>
                    <a:bodyPr/>
                    <a:p>
                      <a:endParaRPr lang="zh-CN" altLang="en-US" sz="180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r>
                        <a:rPr lang="zh-CN" altLang="en-US" sz="1800" dirty="0" smtClean="0"/>
                        <a:t>自动约束</a:t>
                      </a:r>
                      <a:endParaRPr lang="zh-CN" altLang="en-US" sz="1800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endParaRPr lang="zh-CN" altLang="en-US" sz="1800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r>
                        <a:rPr lang="zh-CN" altLang="en-US" sz="1800" dirty="0" smtClean="0"/>
                        <a:t>水平</a:t>
                      </a:r>
                      <a:endParaRPr lang="zh-CN" altLang="en-US" sz="1800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4660">
                <a:tc>
                  <a:txBody>
                    <a:bodyPr/>
                    <a:p>
                      <a:endParaRPr lang="zh-CN" altLang="en-US" sz="180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r>
                        <a:rPr lang="zh-CN" altLang="en-US" sz="1800" dirty="0" smtClean="0"/>
                        <a:t>固定</a:t>
                      </a:r>
                      <a:endParaRPr lang="zh-CN" altLang="en-US" sz="1800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endParaRPr lang="zh-CN" altLang="en-US" sz="180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r>
                        <a:rPr lang="zh-CN" altLang="en-US" sz="1800" dirty="0" smtClean="0"/>
                        <a:t>垂直</a:t>
                      </a:r>
                      <a:endParaRPr lang="zh-CN" altLang="en-US" sz="1800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4660">
                <a:tc>
                  <a:txBody>
                    <a:bodyPr/>
                    <a:p>
                      <a:endParaRPr lang="zh-CN" altLang="en-US" sz="180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r>
                        <a:rPr lang="zh-CN" altLang="en-US" sz="1800" dirty="0" smtClean="0"/>
                        <a:t>点水平</a:t>
                      </a:r>
                      <a:endParaRPr lang="zh-CN" altLang="en-US" sz="1800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endParaRPr lang="zh-CN" altLang="en-US" sz="1800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r>
                        <a:rPr lang="zh-CN" altLang="en-US" sz="1800" dirty="0" smtClean="0"/>
                        <a:t>对称</a:t>
                      </a:r>
                      <a:endParaRPr lang="zh-CN" altLang="en-US" sz="1800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4660">
                <a:tc>
                  <a:txBody>
                    <a:bodyPr/>
                    <a:p>
                      <a:endParaRPr lang="zh-CN" altLang="en-US" sz="1800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dirty="0" smtClean="0"/>
                        <a:t>点垂直</a:t>
                      </a:r>
                      <a:endParaRPr lang="zh-CN" altLang="en-US" sz="1800" dirty="0" smtClean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endParaRPr lang="zh-CN" altLang="en-US" sz="1800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r>
                        <a:rPr lang="zh-CN" altLang="en-US" sz="1800" dirty="0" smtClean="0"/>
                        <a:t>垂直</a:t>
                      </a:r>
                      <a:endParaRPr lang="zh-CN" altLang="en-US" sz="1800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4660">
                <a:tc>
                  <a:txBody>
                    <a:bodyPr/>
                    <a:p>
                      <a:endParaRPr lang="zh-CN" altLang="en-US" sz="180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r>
                        <a:rPr lang="zh-CN" altLang="en-US" sz="1800" dirty="0" smtClean="0"/>
                        <a:t>中点</a:t>
                      </a:r>
                      <a:endParaRPr lang="zh-CN" altLang="en-US" sz="1800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endParaRPr lang="zh-CN" altLang="en-US" sz="1800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r>
                        <a:rPr lang="zh-CN" altLang="en-US" sz="1800" dirty="0" smtClean="0"/>
                        <a:t>平行</a:t>
                      </a:r>
                      <a:endParaRPr lang="zh-CN" altLang="en-US" sz="1800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4660">
                <a:tc>
                  <a:txBody>
                    <a:bodyPr/>
                    <a:p>
                      <a:endParaRPr lang="zh-CN" altLang="en-US" sz="180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dirty="0" smtClean="0"/>
                        <a:t>点在曲线上</a:t>
                      </a:r>
                      <a:endParaRPr lang="zh-CN" altLang="en-US" sz="1800" dirty="0" smtClean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endParaRPr lang="zh-CN" altLang="en-US" sz="1800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r>
                        <a:rPr lang="zh-CN" altLang="en-US" sz="1800" dirty="0" smtClean="0"/>
                        <a:t>共线</a:t>
                      </a:r>
                      <a:endParaRPr lang="zh-CN" altLang="en-US" sz="1800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4660">
                <a:tc>
                  <a:txBody>
                    <a:bodyPr/>
                    <a:p>
                      <a:endParaRPr lang="zh-CN" altLang="en-US" sz="180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dirty="0" smtClean="0"/>
                        <a:t>点在直线上</a:t>
                      </a:r>
                      <a:endParaRPr lang="zh-CN" altLang="en-US" sz="1800" dirty="0" smtClean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endParaRPr lang="zh-CN" altLang="en-US" sz="1800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r>
                        <a:rPr lang="zh-CN" altLang="en-US" sz="1800" dirty="0" smtClean="0"/>
                        <a:t>相切</a:t>
                      </a:r>
                      <a:endParaRPr lang="zh-CN" altLang="en-US" sz="1800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4660">
                <a:tc>
                  <a:txBody>
                    <a:bodyPr/>
                    <a:p>
                      <a:endParaRPr lang="zh-CN" altLang="en-US" sz="180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dirty="0" smtClean="0"/>
                        <a:t>点在交点上</a:t>
                      </a:r>
                      <a:endParaRPr lang="zh-CN" altLang="en-US" sz="1800" dirty="0" smtClean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endParaRPr lang="zh-CN" altLang="en-US" sz="1800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r>
                        <a:rPr lang="zh-CN" altLang="en-US" sz="1800" dirty="0" smtClean="0"/>
                        <a:t>等长</a:t>
                      </a:r>
                      <a:endParaRPr lang="zh-CN" altLang="en-US" sz="1800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4660">
                <a:tc>
                  <a:txBody>
                    <a:bodyPr/>
                    <a:p>
                      <a:endParaRPr lang="zh-CN" altLang="en-US" sz="180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dirty="0" smtClean="0"/>
                        <a:t>点重合</a:t>
                      </a:r>
                      <a:endParaRPr lang="zh-CN" altLang="en-US" sz="1800" dirty="0" smtClean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endParaRPr lang="zh-CN" altLang="en-US" sz="1800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r>
                        <a:rPr lang="zh-CN" altLang="en-US" sz="1800" dirty="0" smtClean="0"/>
                        <a:t>同心</a:t>
                      </a:r>
                      <a:endParaRPr lang="zh-CN" altLang="en-US" sz="1800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945218" y="2371726"/>
            <a:ext cx="469900" cy="352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1567" y="2834640"/>
            <a:ext cx="4318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64267" y="3286126"/>
            <a:ext cx="406400" cy="33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43101" y="3747136"/>
            <a:ext cx="3937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70618" y="4225291"/>
            <a:ext cx="3937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36751" y="4735830"/>
            <a:ext cx="381000" cy="238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92300" y="5151121"/>
            <a:ext cx="4572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892300" y="5575936"/>
            <a:ext cx="493184" cy="346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976967" y="6046470"/>
            <a:ext cx="419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23567" y="2451736"/>
            <a:ext cx="4445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553201" y="2790826"/>
            <a:ext cx="429684" cy="39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555317" y="3282316"/>
            <a:ext cx="431800" cy="257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555317" y="3754756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561667" y="4221481"/>
            <a:ext cx="3937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504517" y="4671060"/>
            <a:ext cx="508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544733" y="5560696"/>
            <a:ext cx="508000" cy="371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6595533" y="6075046"/>
            <a:ext cx="3810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6574367" y="5158740"/>
            <a:ext cx="427567" cy="297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57252" y="2072640"/>
            <a:ext cx="5048249" cy="11144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3" name="矩形 22"/>
          <p:cNvSpPr/>
          <p:nvPr/>
        </p:nvSpPr>
        <p:spPr>
          <a:xfrm>
            <a:off x="952500" y="2143126"/>
            <a:ext cx="762000" cy="7143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8876" y="3465187"/>
            <a:ext cx="4572032" cy="2818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5340" y="4143380"/>
            <a:ext cx="4850629" cy="2285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TextBox 21"/>
          <p:cNvSpPr txBox="1">
            <a:spLocks noChangeArrowheads="1"/>
          </p:cNvSpPr>
          <p:nvPr/>
        </p:nvSpPr>
        <p:spPr bwMode="auto">
          <a:xfrm>
            <a:off x="285751" y="3215640"/>
            <a:ext cx="6146800" cy="5492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>
            <a:spAutoFit/>
          </a:bodyPr>
          <a:p>
            <a:pPr marL="439420" indent="-43942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智能识别约束条件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3559" name="Rectangle 5"/>
          <p:cNvSpPr txBox="1">
            <a:spLocks noChangeArrowheads="1"/>
          </p:cNvSpPr>
          <p:nvPr/>
        </p:nvSpPr>
        <p:spPr bwMode="auto">
          <a:xfrm>
            <a:off x="381001" y="1371600"/>
            <a:ext cx="8564033" cy="6000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、约束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添加约束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4580" name="Rectangle 5"/>
          <p:cNvSpPr txBox="1">
            <a:spLocks noChangeArrowheads="1"/>
          </p:cNvSpPr>
          <p:nvPr/>
        </p:nvSpPr>
        <p:spPr bwMode="auto">
          <a:xfrm>
            <a:off x="476251" y="1285876"/>
            <a:ext cx="5715000" cy="514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2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、约束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方程式组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24582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57251" y="3501390"/>
            <a:ext cx="5524501" cy="2562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圆角矩形标注 13"/>
          <p:cNvSpPr>
            <a:spLocks noChangeArrowheads="1"/>
          </p:cNvSpPr>
          <p:nvPr/>
        </p:nvSpPr>
        <p:spPr bwMode="auto">
          <a:xfrm>
            <a:off x="0" y="4143380"/>
            <a:ext cx="1143000" cy="514350"/>
          </a:xfrm>
          <a:prstGeom prst="wedgeRoundRectCallout">
            <a:avLst>
              <a:gd name="adj1" fmla="val 60991"/>
              <a:gd name="adj2" fmla="val 82737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pPr algn="ctr"/>
            <a:r>
              <a:rPr lang="en-US" altLang="zh-CN" sz="2600" dirty="0">
                <a:solidFill>
                  <a:srgbClr val="0000CC"/>
                </a:solidFill>
                <a:latin typeface="Comic Sans MS" panose="030F0702030302020204" pitchFamily="66" charset="0"/>
                <a:ea typeface="黑体" panose="02010609060101010101" charset="-122"/>
              </a:rPr>
              <a:t>a=10</a:t>
            </a:r>
            <a:endParaRPr lang="zh-CN" altLang="en-US" sz="2600" dirty="0">
              <a:solidFill>
                <a:srgbClr val="0000CC"/>
              </a:solidFill>
              <a:latin typeface="Comic Sans MS" panose="030F0702030302020204" pitchFamily="66" charset="0"/>
              <a:ea typeface="黑体" panose="02010609060101010101" charset="-122"/>
            </a:endParaRPr>
          </a:p>
        </p:txBody>
      </p:sp>
      <p:sp>
        <p:nvSpPr>
          <p:cNvPr id="24584" name="圆角矩形标注 13"/>
          <p:cNvSpPr>
            <a:spLocks noChangeArrowheads="1"/>
          </p:cNvSpPr>
          <p:nvPr/>
        </p:nvSpPr>
        <p:spPr bwMode="auto">
          <a:xfrm>
            <a:off x="3809984" y="6072206"/>
            <a:ext cx="2190751" cy="514350"/>
          </a:xfrm>
          <a:prstGeom prst="wedgeRoundRectCallout">
            <a:avLst>
              <a:gd name="adj1" fmla="val -41721"/>
              <a:gd name="adj2" fmla="val -87152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pPr algn="ctr"/>
            <a:r>
              <a:rPr lang="en-US" altLang="zh-CN" sz="2600" dirty="0">
                <a:solidFill>
                  <a:srgbClr val="0000CC"/>
                </a:solidFill>
                <a:latin typeface="Comic Sans MS" panose="030F0702030302020204" pitchFamily="66" charset="0"/>
                <a:ea typeface="黑体" panose="02010609060101010101" charset="-122"/>
              </a:rPr>
              <a:t>c=b-a+5</a:t>
            </a:r>
            <a:endParaRPr lang="zh-CN" altLang="en-US" sz="2600" dirty="0">
              <a:solidFill>
                <a:srgbClr val="0000CC"/>
              </a:solidFill>
              <a:latin typeface="Comic Sans MS" panose="030F0702030302020204" pitchFamily="66" charset="0"/>
              <a:ea typeface="黑体" panose="02010609060101010101" charset="-122"/>
            </a:endParaRPr>
          </a:p>
        </p:txBody>
      </p:sp>
      <p:sp>
        <p:nvSpPr>
          <p:cNvPr id="24585" name="圆角矩形标注 13"/>
          <p:cNvSpPr>
            <a:spLocks noChangeArrowheads="1"/>
          </p:cNvSpPr>
          <p:nvPr/>
        </p:nvSpPr>
        <p:spPr bwMode="auto">
          <a:xfrm>
            <a:off x="3810302" y="3501073"/>
            <a:ext cx="1428749" cy="514350"/>
          </a:xfrm>
          <a:prstGeom prst="wedgeRoundRectCallout">
            <a:avLst>
              <a:gd name="adj1" fmla="val -54727"/>
              <a:gd name="adj2" fmla="val 110144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pPr algn="ctr"/>
            <a:r>
              <a:rPr lang="en-US" altLang="zh-CN" sz="2600" dirty="0">
                <a:solidFill>
                  <a:srgbClr val="0000CC"/>
                </a:solidFill>
                <a:latin typeface="Comic Sans MS" panose="030F0702030302020204" pitchFamily="66" charset="0"/>
                <a:ea typeface="黑体" panose="02010609060101010101" charset="-122"/>
              </a:rPr>
              <a:t>b=25</a:t>
            </a:r>
            <a:endParaRPr lang="zh-CN" altLang="en-US" sz="2600" dirty="0">
              <a:solidFill>
                <a:srgbClr val="0000CC"/>
              </a:solidFill>
              <a:latin typeface="Comic Sans MS" panose="030F0702030302020204" pitchFamily="66" charset="0"/>
              <a:ea typeface="黑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0" y="1994535"/>
            <a:ext cx="5012690" cy="13119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50" y="844550"/>
            <a:ext cx="6108065" cy="51689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310050" y="2143116"/>
            <a:ext cx="857251" cy="7143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sp>
        <p:nvSpPr>
          <p:cNvPr id="25606" name="Rectangle 5"/>
          <p:cNvSpPr txBox="1">
            <a:spLocks noChangeArrowheads="1"/>
          </p:cNvSpPr>
          <p:nvPr/>
        </p:nvSpPr>
        <p:spPr bwMode="auto">
          <a:xfrm>
            <a:off x="476251" y="1285876"/>
            <a:ext cx="5715000" cy="514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3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、约束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约束状态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1835" y="1866900"/>
            <a:ext cx="5154295" cy="13042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355" y="4036695"/>
            <a:ext cx="3781425" cy="20669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960" y="1160145"/>
            <a:ext cx="2943225" cy="4943475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95274" y="1928802"/>
            <a:ext cx="9178015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矩形 6"/>
          <p:cNvSpPr/>
          <p:nvPr/>
        </p:nvSpPr>
        <p:spPr>
          <a:xfrm>
            <a:off x="7453322" y="1928802"/>
            <a:ext cx="785818" cy="8582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sp>
        <p:nvSpPr>
          <p:cNvPr id="26628" name="Rectangle 5"/>
          <p:cNvSpPr txBox="1">
            <a:spLocks noChangeArrowheads="1"/>
          </p:cNvSpPr>
          <p:nvPr/>
        </p:nvSpPr>
        <p:spPr bwMode="auto">
          <a:xfrm>
            <a:off x="381001" y="1285876"/>
            <a:ext cx="8564033" cy="514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4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、查询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曲线连通性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8160" y="4304665"/>
            <a:ext cx="4700905" cy="14966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395" y="3328670"/>
            <a:ext cx="4800600" cy="344805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95274" y="1928802"/>
            <a:ext cx="9178015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矩形 6"/>
          <p:cNvSpPr/>
          <p:nvPr/>
        </p:nvSpPr>
        <p:spPr>
          <a:xfrm>
            <a:off x="9096397" y="2000240"/>
            <a:ext cx="642942" cy="7143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sp>
        <p:nvSpPr>
          <p:cNvPr id="26628" name="Rectangle 5"/>
          <p:cNvSpPr txBox="1">
            <a:spLocks noChangeArrowheads="1"/>
          </p:cNvSpPr>
          <p:nvPr/>
        </p:nvSpPr>
        <p:spPr bwMode="auto">
          <a:xfrm>
            <a:off x="381001" y="1285876"/>
            <a:ext cx="8564033" cy="514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5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查询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重叠查询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9" name="图片 8" descr="C:\Users\Administrator\Desktop\12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68" y="3286124"/>
            <a:ext cx="8286808" cy="3429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一、如何进入草图</a:t>
            </a:r>
            <a:endParaRPr lang="zh-CN" altLang="en-US"/>
          </a:p>
        </p:txBody>
      </p:sp>
      <p:sp>
        <p:nvSpPr>
          <p:cNvPr id="20483" name="Rectangle 5"/>
          <p:cNvSpPr txBox="1">
            <a:spLocks noChangeArrowheads="1"/>
          </p:cNvSpPr>
          <p:nvPr/>
        </p:nvSpPr>
        <p:spPr bwMode="auto">
          <a:xfrm>
            <a:off x="595274" y="1357298"/>
            <a:ext cx="9977967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点击造型工具栏的插入草图图标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0484" name="Rectangle 5"/>
          <p:cNvSpPr txBox="1">
            <a:spLocks noChangeArrowheads="1"/>
          </p:cNvSpPr>
          <p:nvPr/>
        </p:nvSpPr>
        <p:spPr bwMode="auto">
          <a:xfrm>
            <a:off x="595274" y="3143248"/>
            <a:ext cx="10104967" cy="114300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2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在空白区点击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鼠标右键弹出快捷菜单，</a:t>
            </a:r>
            <a:endParaRPr lang="en-US" altLang="zh-CN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   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选择“插入草图”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0485" name="Rectangle 5"/>
          <p:cNvSpPr txBox="1">
            <a:spLocks noChangeArrowheads="1"/>
          </p:cNvSpPr>
          <p:nvPr/>
        </p:nvSpPr>
        <p:spPr bwMode="auto">
          <a:xfrm>
            <a:off x="595274" y="4500570"/>
            <a:ext cx="10193867" cy="126301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3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、选择一个基准平面，然后点击鼠标右键</a:t>
            </a:r>
            <a:endParaRPr lang="en-US" altLang="zh-CN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 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弹出快捷菜单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选择“新建草图”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6" name="Rectangle 5"/>
          <p:cNvSpPr txBox="1">
            <a:spLocks noChangeArrowheads="1"/>
          </p:cNvSpPr>
          <p:nvPr/>
        </p:nvSpPr>
        <p:spPr bwMode="auto">
          <a:xfrm>
            <a:off x="595274" y="5786454"/>
            <a:ext cx="7736416" cy="57150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4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下拉菜单“插入</a:t>
            </a:r>
            <a:r>
              <a:rPr lang="en-US" altLang="zh-CN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草图”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31200" y="1562100"/>
            <a:ext cx="1647825" cy="208597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4250" y="4500880"/>
            <a:ext cx="2623185" cy="20637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7825" y="1943100"/>
            <a:ext cx="3027045" cy="1235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3D</a:t>
            </a:r>
            <a:r>
              <a:rPr lang="zh-CN" altLang="en-US" dirty="0"/>
              <a:t>草图</a:t>
            </a:r>
            <a:endParaRPr lang="zh-CN" alt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一、如何进入</a:t>
            </a:r>
            <a:r>
              <a:rPr lang="en-US" altLang="zh-CN"/>
              <a:t>3D</a:t>
            </a:r>
            <a:r>
              <a:rPr lang="zh-CN" altLang="en-US"/>
              <a:t>草图</a:t>
            </a:r>
            <a:endParaRPr lang="zh-CN" altLang="en-US"/>
          </a:p>
        </p:txBody>
      </p:sp>
      <p:sp>
        <p:nvSpPr>
          <p:cNvPr id="20483" name="Rectangle 5"/>
          <p:cNvSpPr txBox="1">
            <a:spLocks noChangeArrowheads="1"/>
          </p:cNvSpPr>
          <p:nvPr/>
        </p:nvSpPr>
        <p:spPr bwMode="auto">
          <a:xfrm>
            <a:off x="595274" y="1357298"/>
            <a:ext cx="9977967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点击造型工具栏的插入草图图标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0484" name="Rectangle 5"/>
          <p:cNvSpPr txBox="1">
            <a:spLocks noChangeArrowheads="1"/>
          </p:cNvSpPr>
          <p:nvPr/>
        </p:nvSpPr>
        <p:spPr bwMode="auto">
          <a:xfrm>
            <a:off x="595274" y="4145913"/>
            <a:ext cx="10104967" cy="114300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2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在空白区点击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鼠标右键弹出快捷菜单，</a:t>
            </a:r>
            <a:endParaRPr lang="en-US" altLang="zh-CN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   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选择“插入草图”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6" name="Rectangle 5"/>
          <p:cNvSpPr txBox="1">
            <a:spLocks noChangeArrowheads="1"/>
          </p:cNvSpPr>
          <p:nvPr/>
        </p:nvSpPr>
        <p:spPr bwMode="auto">
          <a:xfrm>
            <a:off x="595274" y="5786454"/>
            <a:ext cx="7736416" cy="57150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3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下拉菜单“插入</a:t>
            </a:r>
            <a:r>
              <a:rPr lang="en-US" altLang="zh-CN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草图”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04340" y="1933575"/>
            <a:ext cx="2295525" cy="1714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1200" y="4429125"/>
            <a:ext cx="3638550" cy="24288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0000" y="1356995"/>
            <a:ext cx="1809750" cy="2657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二、</a:t>
            </a:r>
            <a:r>
              <a:rPr lang="en-US" altLang="zh-CN"/>
              <a:t>3D</a:t>
            </a:r>
            <a:r>
              <a:rPr lang="zh-CN" altLang="en-US"/>
              <a:t>草图的绘制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4235" y="2022475"/>
            <a:ext cx="10210800" cy="1752600"/>
          </a:xfrm>
          <a:prstGeom prst="rect">
            <a:avLst/>
          </a:prstGeom>
        </p:spPr>
      </p:pic>
      <p:sp>
        <p:nvSpPr>
          <p:cNvPr id="20483" name="Rectangle 5"/>
          <p:cNvSpPr txBox="1">
            <a:spLocks noChangeArrowheads="1"/>
          </p:cNvSpPr>
          <p:nvPr/>
        </p:nvSpPr>
        <p:spPr bwMode="auto">
          <a:xfrm>
            <a:off x="595274" y="1297608"/>
            <a:ext cx="9977967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与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2D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草图类似的绘图环境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0510" y="4277360"/>
            <a:ext cx="2987040" cy="2288540"/>
          </a:xfrm>
          <a:prstGeom prst="rect">
            <a:avLst/>
          </a:prstGeom>
        </p:spPr>
      </p:pic>
      <p:sp>
        <p:nvSpPr>
          <p:cNvPr id="11" name="Rectangle 5"/>
          <p:cNvSpPr txBox="1">
            <a:spLocks noChangeArrowheads="1"/>
          </p:cNvSpPr>
          <p:nvPr/>
        </p:nvSpPr>
        <p:spPr bwMode="auto">
          <a:xfrm>
            <a:off x="712114" y="4441493"/>
            <a:ext cx="9977967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智能捕捉与平面切换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三、</a:t>
            </a:r>
            <a:r>
              <a:rPr lang="en-US" altLang="zh-CN"/>
              <a:t>3D</a:t>
            </a:r>
            <a:r>
              <a:rPr lang="zh-CN" altLang="en-US"/>
              <a:t>草图的约束</a:t>
            </a:r>
            <a:endParaRPr lang="zh-CN" altLang="en-US"/>
          </a:p>
        </p:txBody>
      </p:sp>
      <p:sp>
        <p:nvSpPr>
          <p:cNvPr id="20483" name="Rectangle 5"/>
          <p:cNvSpPr txBox="1">
            <a:spLocks noChangeArrowheads="1"/>
          </p:cNvSpPr>
          <p:nvPr/>
        </p:nvSpPr>
        <p:spPr bwMode="auto">
          <a:xfrm>
            <a:off x="595274" y="1297608"/>
            <a:ext cx="9977967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尺寸标注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1" name="Rectangle 5"/>
          <p:cNvSpPr txBox="1">
            <a:spLocks noChangeArrowheads="1"/>
          </p:cNvSpPr>
          <p:nvPr/>
        </p:nvSpPr>
        <p:spPr bwMode="auto">
          <a:xfrm>
            <a:off x="712114" y="4441493"/>
            <a:ext cx="9977967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位置关系约束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0450" y="1056005"/>
            <a:ext cx="3248025" cy="29051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075" y="4441190"/>
            <a:ext cx="2581275" cy="20123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  <a:r>
              <a:rPr lang="en-US" altLang="zh-CN" dirty="0"/>
              <a:t>&amp;</a:t>
            </a:r>
            <a:r>
              <a:rPr lang="zh-CN" altLang="en-US" dirty="0"/>
              <a:t>总结</a:t>
            </a:r>
            <a:endParaRPr lang="zh-CN" alt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一、练习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44015" y="898525"/>
            <a:ext cx="6094730" cy="5801995"/>
          </a:xfrm>
          <a:prstGeom prst="rect">
            <a:avLst/>
          </a:prstGeom>
        </p:spPr>
      </p:pic>
      <p:sp>
        <p:nvSpPr>
          <p:cNvPr id="6" name="内容占位符 2"/>
          <p:cNvSpPr txBox="1"/>
          <p:nvPr/>
        </p:nvSpPr>
        <p:spPr bwMode="auto">
          <a:xfrm>
            <a:off x="7985760" y="898525"/>
            <a:ext cx="3928745" cy="471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586105" indent="-586105"/>
            <a:r>
              <a:rPr 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1. 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完成如下图草图</a:t>
            </a:r>
            <a:endParaRPr lang="zh-CN" altLang="en-US" sz="320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9075" y="3714750"/>
            <a:ext cx="4352925" cy="2047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666750" y="1356995"/>
            <a:ext cx="3928745" cy="471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586105" indent="-586105"/>
            <a:r>
              <a:rPr 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2. 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完成如下图草图</a:t>
            </a:r>
            <a:endParaRPr lang="zh-CN" altLang="en-US" sz="320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85385" y="962660"/>
            <a:ext cx="5955030" cy="52705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855" y="2080895"/>
            <a:ext cx="3771900" cy="4638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二、小结</a:t>
            </a:r>
            <a:endParaRPr lang="zh-CN" altLang="en-US"/>
          </a:p>
        </p:txBody>
      </p:sp>
      <p:sp>
        <p:nvSpPr>
          <p:cNvPr id="4" name="矩形 5"/>
          <p:cNvSpPr>
            <a:spLocks noChangeArrowheads="1"/>
          </p:cNvSpPr>
          <p:nvPr/>
        </p:nvSpPr>
        <p:spPr bwMode="auto">
          <a:xfrm>
            <a:off x="500062" y="1643063"/>
            <a:ext cx="11096663" cy="35394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本课程主要介绍了中望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3D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的草图设计功能，草图是构建模型的基本元素，在产品设计中应用非常广泛。中望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3D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的提供了应用较为便捷的草图功能，除了提供常规的图形设计及约束外，还可以直接调用系统预制好的“预制草图”，另外还可以根据方程式绘制图形，及通过方程式组来控制参数变量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。一个完整的草图需要有足够的尺寸标注及约束，来满足设计要求。在三维软件中，缺乏尺寸标注和约束的图形是可变的，须将其完全控制。</a:t>
            </a:r>
            <a:endParaRPr lang="zh-CN" altLang="en-US" sz="280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endParaRPr lang="zh-CN" altLang="en-US" sz="280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15779" y="2663476"/>
            <a:ext cx="9144000" cy="1094309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望公司及产品介绍（</a:t>
            </a:r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MFG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版）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132" y="6279800"/>
            <a:ext cx="1656693" cy="224354"/>
          </a:xfrm>
          <a:prstGeom prst="rect">
            <a:avLst/>
          </a:prstGeom>
        </p:spPr>
      </p:pic>
      <p:sp>
        <p:nvSpPr>
          <p:cNvPr id="12" name="Rectangle 1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纤黑_GBK" panose="02000000000000000000" charset="-122"/>
              </a:rPr>
              <a:t>谢谢大家！</a:t>
            </a:r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58845" y="1253490"/>
            <a:ext cx="3494405" cy="3914775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二、草图平面的定义</a:t>
            </a:r>
            <a:endParaRPr lang="zh-CN" altLang="en-US"/>
          </a:p>
        </p:txBody>
      </p:sp>
      <p:sp>
        <p:nvSpPr>
          <p:cNvPr id="21507" name="圆角矩形标注 23"/>
          <p:cNvSpPr>
            <a:spLocks noChangeArrowheads="1"/>
          </p:cNvSpPr>
          <p:nvPr/>
        </p:nvSpPr>
        <p:spPr bwMode="auto">
          <a:xfrm>
            <a:off x="7024694" y="1643050"/>
            <a:ext cx="3528483" cy="1609726"/>
          </a:xfrm>
          <a:prstGeom prst="wedgeRoundRectCallout">
            <a:avLst>
              <a:gd name="adj1" fmla="val -72882"/>
              <a:gd name="adj2" fmla="val -3707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选择基准面或平面。点击中键或者直接点击确定按钮，系统默认选择</a:t>
            </a:r>
            <a:r>
              <a:rPr lang="en-US" altLang="zh-CN" sz="2400" dirty="0">
                <a:latin typeface="方正大黑简体" pitchFamily="65" charset="-122"/>
                <a:ea typeface="方正大黑简体" pitchFamily="65" charset="-122"/>
              </a:rPr>
              <a:t>XY</a:t>
            </a: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平面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1508" name="圆角矩形标注 25"/>
          <p:cNvSpPr>
            <a:spLocks noChangeArrowheads="1"/>
          </p:cNvSpPr>
          <p:nvPr/>
        </p:nvSpPr>
        <p:spPr bwMode="auto">
          <a:xfrm>
            <a:off x="1595406" y="3357562"/>
            <a:ext cx="1801297" cy="895350"/>
          </a:xfrm>
          <a:prstGeom prst="wedgeRoundRectCallout">
            <a:avLst>
              <a:gd name="adj1" fmla="val 100406"/>
              <a:gd name="adj2" fmla="val -57340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更改草图坐标系方向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1509" name="圆角矩形标注 26"/>
          <p:cNvSpPr>
            <a:spLocks noChangeArrowheads="1"/>
          </p:cNvSpPr>
          <p:nvPr/>
        </p:nvSpPr>
        <p:spPr bwMode="auto">
          <a:xfrm>
            <a:off x="6953256" y="4286256"/>
            <a:ext cx="1665816" cy="882016"/>
          </a:xfrm>
          <a:prstGeom prst="wedgeRoundRectCallout">
            <a:avLst>
              <a:gd name="adj1" fmla="val -117357"/>
              <a:gd name="adj2" fmla="val -126674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设置草图坐标原点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463003" y="1360159"/>
            <a:ext cx="9977967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、定义平面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762001" y="5657851"/>
            <a:ext cx="9977967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2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、创建基准面（绘图区右键）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2151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10314" y="5500702"/>
            <a:ext cx="2071702" cy="1167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99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09370" y="1056005"/>
            <a:ext cx="10229215" cy="5754370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三、草图环境</a:t>
            </a:r>
            <a:endParaRPr lang="zh-CN" altLang="en-US"/>
          </a:p>
        </p:txBody>
      </p:sp>
      <p:sp>
        <p:nvSpPr>
          <p:cNvPr id="22532" name="圆角矩形标注 26"/>
          <p:cNvSpPr>
            <a:spLocks noChangeArrowheads="1"/>
          </p:cNvSpPr>
          <p:nvPr/>
        </p:nvSpPr>
        <p:spPr bwMode="auto">
          <a:xfrm>
            <a:off x="2842896" y="3283586"/>
            <a:ext cx="2738437" cy="600080"/>
          </a:xfrm>
          <a:prstGeom prst="wedgeRoundRectCallout">
            <a:avLst>
              <a:gd name="adj1" fmla="val -15426"/>
              <a:gd name="adj2" fmla="val -165660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退出（完成）草图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2533" name="圆角矩形标注 26"/>
          <p:cNvSpPr>
            <a:spLocks noChangeArrowheads="1"/>
          </p:cNvSpPr>
          <p:nvPr/>
        </p:nvSpPr>
        <p:spPr bwMode="auto">
          <a:xfrm>
            <a:off x="137444" y="2600958"/>
            <a:ext cx="1547789" cy="928694"/>
          </a:xfrm>
          <a:prstGeom prst="wedgeRoundRectCallout">
            <a:avLst>
              <a:gd name="adj1" fmla="val 94229"/>
              <a:gd name="adj2" fmla="val -124324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草图绘制与编辑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2534" name="圆角矩形标注 26"/>
          <p:cNvSpPr>
            <a:spLocks noChangeArrowheads="1"/>
          </p:cNvSpPr>
          <p:nvPr/>
        </p:nvSpPr>
        <p:spPr bwMode="auto">
          <a:xfrm>
            <a:off x="3667101" y="241599"/>
            <a:ext cx="1571636" cy="571504"/>
          </a:xfrm>
          <a:prstGeom prst="wedgeRoundRectCallout">
            <a:avLst>
              <a:gd name="adj1" fmla="val -121230"/>
              <a:gd name="adj2" fmla="val 144057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草图约束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0" name="圆角矩形标注 26"/>
          <p:cNvSpPr>
            <a:spLocks noChangeArrowheads="1"/>
          </p:cNvSpPr>
          <p:nvPr/>
        </p:nvSpPr>
        <p:spPr bwMode="auto">
          <a:xfrm>
            <a:off x="6738943" y="2929892"/>
            <a:ext cx="2214578" cy="600080"/>
          </a:xfrm>
          <a:prstGeom prst="wedgeRoundRectCallout">
            <a:avLst>
              <a:gd name="adj1" fmla="val -53283"/>
              <a:gd name="adj2" fmla="val -118888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草图</a:t>
            </a:r>
            <a:r>
              <a:rPr lang="en-US" altLang="zh-CN" sz="2400" dirty="0" smtClean="0">
                <a:latin typeface="方正大黑简体" pitchFamily="65" charset="-122"/>
                <a:ea typeface="方正大黑简体" pitchFamily="65" charset="-122"/>
              </a:rPr>
              <a:t>DA</a:t>
            </a: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工具栏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3" name="圆角矩形标注 26"/>
          <p:cNvSpPr>
            <a:spLocks noChangeArrowheads="1"/>
          </p:cNvSpPr>
          <p:nvPr/>
        </p:nvSpPr>
        <p:spPr bwMode="auto">
          <a:xfrm>
            <a:off x="5238744" y="5214950"/>
            <a:ext cx="1285884" cy="600080"/>
          </a:xfrm>
          <a:prstGeom prst="wedgeRoundRectCallout">
            <a:avLst>
              <a:gd name="adj1" fmla="val -1001"/>
              <a:gd name="adj2" fmla="val -98938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草绘区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四、草图参数设置</a:t>
            </a:r>
            <a:endParaRPr lang="zh-CN" altLang="en-US"/>
          </a:p>
        </p:txBody>
      </p:sp>
      <p:sp>
        <p:nvSpPr>
          <p:cNvPr id="24579" name="Rectangle 5"/>
          <p:cNvSpPr txBox="1">
            <a:spLocks noChangeArrowheads="1"/>
          </p:cNvSpPr>
          <p:nvPr/>
        </p:nvSpPr>
        <p:spPr bwMode="auto">
          <a:xfrm>
            <a:off x="586314" y="1435403"/>
            <a:ext cx="446193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、编辑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参数设置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4580" name="Rectangle 5"/>
          <p:cNvSpPr txBox="1">
            <a:spLocks noChangeArrowheads="1"/>
          </p:cNvSpPr>
          <p:nvPr/>
        </p:nvSpPr>
        <p:spPr bwMode="auto">
          <a:xfrm>
            <a:off x="5453058" y="1357298"/>
            <a:ext cx="3357033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2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、属性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线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4581" name="右箭头 19"/>
          <p:cNvSpPr>
            <a:spLocks noChangeArrowheads="1"/>
          </p:cNvSpPr>
          <p:nvPr/>
        </p:nvSpPr>
        <p:spPr bwMode="auto">
          <a:xfrm>
            <a:off x="7667636" y="3714752"/>
            <a:ext cx="628651" cy="342900"/>
          </a:xfrm>
          <a:prstGeom prst="rightArrow">
            <a:avLst>
              <a:gd name="adj1" fmla="val 50000"/>
              <a:gd name="adj2" fmla="val 50004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81026" y="2214554"/>
            <a:ext cx="3714776" cy="403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16" y="2071678"/>
            <a:ext cx="3381356" cy="377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7372" y="2500306"/>
            <a:ext cx="1895269" cy="2990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草图草绘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一、曲线绘制</a:t>
            </a:r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09522" y="1857364"/>
            <a:ext cx="6357982" cy="112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4" name="Rectangle 5"/>
          <p:cNvSpPr txBox="1">
            <a:spLocks noChangeArrowheads="1"/>
          </p:cNvSpPr>
          <p:nvPr/>
        </p:nvSpPr>
        <p:spPr bwMode="auto">
          <a:xfrm>
            <a:off x="309522" y="1357298"/>
            <a:ext cx="773641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、草图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绘图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38612" y="3286124"/>
            <a:ext cx="5651500" cy="1438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TextBox 11"/>
          <p:cNvSpPr txBox="1">
            <a:spLocks noChangeArrowheads="1"/>
          </p:cNvSpPr>
          <p:nvPr/>
        </p:nvSpPr>
        <p:spPr bwMode="auto">
          <a:xfrm>
            <a:off x="238084" y="3357562"/>
            <a:ext cx="3857652" cy="22728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17226" tIns="58613" rIns="117226" bIns="58613">
            <a:spAutoFit/>
          </a:bodyPr>
          <a:p>
            <a:pPr marL="439420" indent="-43942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创建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2D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连接曲线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buFont typeface="Arial" panose="020B0604020202020204" pitchFamily="34" charset="0"/>
              <a:buChar char="•"/>
            </a:pP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绘制直线、相切圆弧、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3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点圆弧、半径圆弧和曲线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256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38612" y="5000636"/>
            <a:ext cx="5588000" cy="132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13"/>
          <p:cNvSpPr/>
          <p:nvPr/>
        </p:nvSpPr>
        <p:spPr>
          <a:xfrm>
            <a:off x="380960" y="1928802"/>
            <a:ext cx="523875" cy="7143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1329</Words>
  <Application>WPS 演示</Application>
  <PresentationFormat>宽屏</PresentationFormat>
  <Paragraphs>294</Paragraphs>
  <Slides>48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48</vt:i4>
      </vt:variant>
    </vt:vector>
  </HeadingPairs>
  <TitlesOfParts>
    <vt:vector size="60" baseType="lpstr">
      <vt:lpstr>Arial</vt:lpstr>
      <vt:lpstr>宋体</vt:lpstr>
      <vt:lpstr>Wingdings</vt:lpstr>
      <vt:lpstr>微软雅黑</vt:lpstr>
      <vt:lpstr>Arial</vt:lpstr>
      <vt:lpstr>方正兰亭纤黑_GBK</vt:lpstr>
      <vt:lpstr>方正大黑简体</vt:lpstr>
      <vt:lpstr>黑体</vt:lpstr>
      <vt:lpstr>Calibri</vt:lpstr>
      <vt:lpstr>Arial Unicode MS</vt:lpstr>
      <vt:lpstr>Comic Sans MS</vt:lpstr>
      <vt:lpstr>Office 主题</vt:lpstr>
      <vt:lpstr>中望公司及产品介绍（MFG版）</vt:lpstr>
      <vt:lpstr>- 草图环境介绍 - 草图绘制 - 草图约束 - 3D草图 - 练习&amp;总结</vt:lpstr>
      <vt:lpstr>草图环境介绍</vt:lpstr>
      <vt:lpstr>一、如何进入草图</vt:lpstr>
      <vt:lpstr>二、草图平面的定义</vt:lpstr>
      <vt:lpstr>三、草图环境</vt:lpstr>
      <vt:lpstr>四、草图参数设置</vt:lpstr>
      <vt:lpstr>草图草绘</vt:lpstr>
      <vt:lpstr>一、曲线绘制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二、曲线编辑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草图约束</vt:lpstr>
      <vt:lpstr>一、草图标注</vt:lpstr>
      <vt:lpstr>PowerPoint 演示文稿</vt:lpstr>
      <vt:lpstr>PowerPoint 演示文稿</vt:lpstr>
      <vt:lpstr>PowerPoint 演示文稿</vt:lpstr>
      <vt:lpstr>PowerPoint 演示文稿</vt:lpstr>
      <vt:lpstr>二、草图约束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3D草图</vt:lpstr>
      <vt:lpstr>一、如何进入3D草图</vt:lpstr>
      <vt:lpstr>二、3D草图的绘制</vt:lpstr>
      <vt:lpstr>三、3D草图的约束</vt:lpstr>
      <vt:lpstr>练习&amp;总结</vt:lpstr>
      <vt:lpstr>一、练习</vt:lpstr>
      <vt:lpstr>PowerPoint 演示文稿</vt:lpstr>
      <vt:lpstr>二、小结</vt:lpstr>
      <vt:lpstr>中望公司及产品介绍（MFG版）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中望公司及产品介绍</dc:title>
  <dc:creator>Microsoft</dc:creator>
  <cp:lastModifiedBy>Jason</cp:lastModifiedBy>
  <cp:revision>266</cp:revision>
  <dcterms:created xsi:type="dcterms:W3CDTF">2019-04-08T06:07:00Z</dcterms:created>
  <dcterms:modified xsi:type="dcterms:W3CDTF">2020-02-29T06:39:42Z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2052-11.1.0.9513</vt:lpwstr>
  </property>
</Properties>
</file>