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42" r:id="rId5"/>
    <p:sldId id="345" r:id="rId6"/>
    <p:sldId id="343" r:id="rId7"/>
    <p:sldId id="344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9" r:id="rId18"/>
    <p:sldId id="370" r:id="rId19"/>
    <p:sldId id="371" r:id="rId20"/>
    <p:sldId id="372" r:id="rId21"/>
    <p:sldId id="373" r:id="rId22"/>
    <p:sldId id="374" r:id="rId23"/>
    <p:sldId id="375" r:id="rId24"/>
    <p:sldId id="376" r:id="rId25"/>
    <p:sldId id="350" r:id="rId26"/>
    <p:sldId id="377" r:id="rId27"/>
    <p:sldId id="378" r:id="rId28"/>
    <p:sldId id="380" r:id="rId29"/>
    <p:sldId id="379" r:id="rId30"/>
    <p:sldId id="351" r:id="rId31"/>
    <p:sldId id="384" r:id="rId32"/>
    <p:sldId id="385" r:id="rId33"/>
    <p:sldId id="386" r:id="rId34"/>
    <p:sldId id="352" r:id="rId35"/>
    <p:sldId id="390" r:id="rId36"/>
    <p:sldId id="391" r:id="rId37"/>
    <p:sldId id="286" r:id="rId3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88DC1"/>
    <a:srgbClr val="3F3F3F"/>
    <a:srgbClr val="D0CECE"/>
    <a:srgbClr val="5D7AB4"/>
    <a:srgbClr val="4E7A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89168" autoAdjust="0"/>
  </p:normalViewPr>
  <p:slideViewPr>
    <p:cSldViewPr snapToGrid="0">
      <p:cViewPr varScale="1">
        <p:scale>
          <a:sx n="66" d="100"/>
          <a:sy n="66" d="100"/>
        </p:scale>
        <p:origin x="89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sp>
        <p:nvSpPr>
          <p:cNvPr id="6" name="object 4"/>
          <p:cNvSpPr txBox="1"/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 smtClean="0">
                <a:latin typeface="Arial" panose="020B0604020202020204"/>
                <a:cs typeface="Arial" panose="020B0604020202020204"/>
              </a:rPr>
            </a:br>
            <a:r>
              <a:rPr lang="en-US" spc="-5" dirty="0" smtClean="0">
                <a:latin typeface="Arial" panose="020B0604020202020204"/>
                <a:cs typeface="Arial" panose="020B0604020202020204"/>
              </a:rPr>
              <a:t>CONTENTS</a:t>
            </a:r>
            <a:br>
              <a:rPr lang="en-US" dirty="0" smtClean="0">
                <a:latin typeface="Arial" panose="020B0604020202020204"/>
                <a:cs typeface="Arial" panose="020B0604020202020204"/>
              </a:rPr>
            </a:br>
            <a:r>
              <a:rPr lang="zh-CN" altLang="en-US" sz="1800" dirty="0" smtClean="0"/>
              <a:t>目录</a:t>
            </a:r>
            <a:br>
              <a:rPr lang="zh-CN" altLang="en-US" sz="1800" dirty="0" smtClean="0"/>
            </a:br>
            <a:endParaRPr lang="zh-CN" alt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8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png"/><Relationship Id="rId3" Type="http://schemas.openxmlformats.org/officeDocument/2006/relationships/hyperlink" Target="ZW3D%20CAD&#20135;&#21697;&#20142;&#28857;&#23637;&#31034;/&#35270;&#39057;&#25991;&#20214;/&#25968;&#25454;/&#20013;&#26395;3D&#25171;&#24320;NX&#21644;ProE&#25991;&#20214;.wmv" TargetMode="External"/><Relationship Id="rId2" Type="http://schemas.openxmlformats.org/officeDocument/2006/relationships/image" Target="../media/image8.png"/><Relationship Id="rId1" Type="http://schemas.openxmlformats.org/officeDocument/2006/relationships/hyperlink" Target="../3D_PDF.wm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>
            <a:grpSpLocks noGrp="1" noRot="1" noChangeAspect="1" noMove="1" noResize="1" noUngrp="1"/>
          </p:cNvGrpSpPr>
          <p:nvPr/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/>
            <p:cNvSpPr>
              <a:spLocks noChangeArrowheads="1"/>
            </p:cNvSpPr>
            <p:nvPr/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望公司及产品介绍（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93699" y="4606712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  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3400121" y="3106374"/>
            <a:ext cx="515747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hangingPunct="1"/>
            <a:r>
              <a:rPr lang="zh-CN" altLang="en-US" sz="3600" dirty="0" smtClean="0">
                <a:sym typeface="+mn-ea"/>
              </a:rPr>
              <a:t>第一</a:t>
            </a:r>
            <a:r>
              <a:rPr lang="zh-CN" altLang="en-US" sz="3600" dirty="0" smtClean="0">
                <a:sym typeface="+mn-ea"/>
              </a:rPr>
              <a:t>课  中望</a:t>
            </a:r>
            <a:r>
              <a:rPr lang="en-US" altLang="zh-CN" sz="3600" dirty="0" smtClean="0">
                <a:sym typeface="+mn-ea"/>
              </a:rPr>
              <a:t>3D-</a:t>
            </a:r>
            <a:r>
              <a:rPr lang="zh-CN" altLang="en-US" sz="3600" dirty="0" smtClean="0">
                <a:sym typeface="+mn-ea"/>
              </a:rPr>
              <a:t>界面环境</a:t>
            </a:r>
            <a:endParaRPr lang="zh-CN" altLang="en-US" sz="3600" dirty="0" smtClean="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5.</a:t>
            </a:r>
            <a:r>
              <a:rPr lang="zh-CN" altLang="en-US"/>
              <a:t>边学边用系统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-675" t="-240" r="675" b="4762"/>
          <a:stretch>
            <a:fillRect/>
          </a:stretch>
        </p:blipFill>
        <p:spPr>
          <a:xfrm>
            <a:off x="2690495" y="1691005"/>
            <a:ext cx="9410065" cy="50539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30" y="1056005"/>
            <a:ext cx="8191500" cy="1438275"/>
          </a:xfrm>
          <a:prstGeom prst="rect">
            <a:avLst/>
          </a:prstGeom>
        </p:spPr>
      </p:pic>
      <p:sp>
        <p:nvSpPr>
          <p:cNvPr id="6" name="左弧形箭头 5"/>
          <p:cNvSpPr/>
          <p:nvPr/>
        </p:nvSpPr>
        <p:spPr>
          <a:xfrm>
            <a:off x="5703236" y="1981510"/>
            <a:ext cx="785818" cy="928694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二、设计环境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9320" y="840740"/>
            <a:ext cx="10697210" cy="6017260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 bwMode="auto">
          <a:xfrm>
            <a:off x="4834252" y="4323727"/>
            <a:ext cx="1190655" cy="485776"/>
          </a:xfrm>
          <a:prstGeom prst="wedgeRoundRectCallout">
            <a:avLst>
              <a:gd name="adj1" fmla="val -34196"/>
              <a:gd name="adj2" fmla="val -87638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绘图区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7" name="圆角矩形标注 6"/>
          <p:cNvSpPr/>
          <p:nvPr/>
        </p:nvSpPr>
        <p:spPr bwMode="auto">
          <a:xfrm>
            <a:off x="2800966" y="5358461"/>
            <a:ext cx="1547801" cy="493394"/>
          </a:xfrm>
          <a:prstGeom prst="wedgeRoundRectCallout">
            <a:avLst>
              <a:gd name="adj1" fmla="val -58046"/>
              <a:gd name="adj2" fmla="val 99185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历史回放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8" name="圆角矩形标注 7"/>
          <p:cNvSpPr/>
          <p:nvPr/>
        </p:nvSpPr>
        <p:spPr bwMode="auto">
          <a:xfrm>
            <a:off x="7755266" y="3051495"/>
            <a:ext cx="1615888" cy="514350"/>
          </a:xfrm>
          <a:prstGeom prst="wedgeRoundRectCallout">
            <a:avLst>
              <a:gd name="adj1" fmla="val -57004"/>
              <a:gd name="adj2" fmla="val -147708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DA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工具栏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3" name="圆角矩形标注 12"/>
          <p:cNvSpPr/>
          <p:nvPr/>
        </p:nvSpPr>
        <p:spPr bwMode="auto">
          <a:xfrm>
            <a:off x="10036829" y="4973969"/>
            <a:ext cx="1190655" cy="508634"/>
          </a:xfrm>
          <a:prstGeom prst="wedgeRoundRectCallout">
            <a:avLst>
              <a:gd name="adj1" fmla="val -51298"/>
              <a:gd name="adj2" fmla="val 102707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信息栏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6" name="圆角矩形标注 5"/>
          <p:cNvSpPr/>
          <p:nvPr/>
        </p:nvSpPr>
        <p:spPr bwMode="auto">
          <a:xfrm>
            <a:off x="2672687" y="3620459"/>
            <a:ext cx="1190655" cy="457200"/>
          </a:xfrm>
          <a:prstGeom prst="wedgeRoundRectCallout">
            <a:avLst>
              <a:gd name="adj1" fmla="val -75335"/>
              <a:gd name="adj2" fmla="val -50392"/>
              <a:gd name="adj3" fmla="val 16667"/>
            </a:avLst>
          </a:prstGeom>
          <a:noFill/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管理器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9" name="圆角矩形标注 8"/>
          <p:cNvSpPr/>
          <p:nvPr/>
        </p:nvSpPr>
        <p:spPr bwMode="auto">
          <a:xfrm>
            <a:off x="4616123" y="1908804"/>
            <a:ext cx="1357322" cy="485776"/>
          </a:xfrm>
          <a:prstGeom prst="wedgeRoundRectCallout">
            <a:avLst>
              <a:gd name="adj1" fmla="val -57787"/>
              <a:gd name="adj2" fmla="val -109365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工具栏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0" name="圆角矩形标注 9"/>
          <p:cNvSpPr/>
          <p:nvPr/>
        </p:nvSpPr>
        <p:spPr bwMode="auto">
          <a:xfrm>
            <a:off x="209550" y="6026802"/>
            <a:ext cx="1190655" cy="514350"/>
          </a:xfrm>
          <a:prstGeom prst="wedgeRoundRectCallout">
            <a:avLst>
              <a:gd name="adj1" fmla="val 48612"/>
              <a:gd name="adj2" fmla="val 92896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提示栏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1" name="圆角矩形标注 10"/>
          <p:cNvSpPr/>
          <p:nvPr/>
        </p:nvSpPr>
        <p:spPr bwMode="auto">
          <a:xfrm>
            <a:off x="4615801" y="122217"/>
            <a:ext cx="1214446" cy="565786"/>
          </a:xfrm>
          <a:prstGeom prst="wedgeRoundRectCallout">
            <a:avLst>
              <a:gd name="adj1" fmla="val -50384"/>
              <a:gd name="adj2" fmla="val 90356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标题栏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2" name="圆角矩形标注 11"/>
          <p:cNvSpPr/>
          <p:nvPr/>
        </p:nvSpPr>
        <p:spPr bwMode="auto">
          <a:xfrm>
            <a:off x="2800959" y="2704782"/>
            <a:ext cx="1530842" cy="457200"/>
          </a:xfrm>
          <a:prstGeom prst="wedgeRoundRectCallout">
            <a:avLst>
              <a:gd name="adj1" fmla="val -62111"/>
              <a:gd name="adj2" fmla="val -167255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选择过滤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838450"/>
            <a:ext cx="12192000" cy="3238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1.</a:t>
            </a:r>
            <a:r>
              <a:rPr lang="zh-CN" altLang="en-US"/>
              <a:t>标题栏</a:t>
            </a:r>
            <a:endParaRPr lang="zh-CN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04" y="4929198"/>
            <a:ext cx="3357586" cy="47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圆角矩形标注 13"/>
          <p:cNvSpPr/>
          <p:nvPr/>
        </p:nvSpPr>
        <p:spPr bwMode="auto">
          <a:xfrm>
            <a:off x="2952728" y="3429000"/>
            <a:ext cx="1619251" cy="461010"/>
          </a:xfrm>
          <a:prstGeom prst="wedgeRoundRectCallout">
            <a:avLst>
              <a:gd name="adj1" fmla="val 45638"/>
              <a:gd name="adj2" fmla="val -125877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下拉菜单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5" name="圆角矩形标注 14"/>
          <p:cNvSpPr/>
          <p:nvPr/>
        </p:nvSpPr>
        <p:spPr bwMode="auto">
          <a:xfrm>
            <a:off x="220135" y="3339466"/>
            <a:ext cx="1518147" cy="875352"/>
          </a:xfrm>
          <a:prstGeom prst="wedgeRoundRectCallout">
            <a:avLst>
              <a:gd name="adj1" fmla="val -40341"/>
              <a:gd name="adj2" fmla="val -76243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快速访问工具栏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6" name="圆角矩形标注 15"/>
          <p:cNvSpPr/>
          <p:nvPr/>
        </p:nvSpPr>
        <p:spPr bwMode="auto">
          <a:xfrm>
            <a:off x="7453322" y="2000240"/>
            <a:ext cx="2500329" cy="514350"/>
          </a:xfrm>
          <a:prstGeom prst="wedgeRoundRectCallout">
            <a:avLst>
              <a:gd name="adj1" fmla="val 47250"/>
              <a:gd name="adj2" fmla="val 125897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中望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3D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版本信息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9" name="圆角矩形标注 18"/>
          <p:cNvSpPr/>
          <p:nvPr/>
        </p:nvSpPr>
        <p:spPr bwMode="auto">
          <a:xfrm>
            <a:off x="10167966" y="2000240"/>
            <a:ext cx="1619251" cy="514350"/>
          </a:xfrm>
          <a:prstGeom prst="wedgeRoundRectCallout">
            <a:avLst>
              <a:gd name="adj1" fmla="val -2591"/>
              <a:gd name="adj2" fmla="val 128583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工作零件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cxnSp>
        <p:nvCxnSpPr>
          <p:cNvPr id="33" name="直接连接符 32"/>
          <p:cNvCxnSpPr/>
          <p:nvPr/>
        </p:nvCxnSpPr>
        <p:spPr bwMode="auto">
          <a:xfrm rot="5400000">
            <a:off x="3616326" y="5535826"/>
            <a:ext cx="495300" cy="2116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内容占位符 2"/>
          <p:cNvSpPr txBox="1"/>
          <p:nvPr/>
        </p:nvSpPr>
        <p:spPr bwMode="auto">
          <a:xfrm>
            <a:off x="3333751" y="5786440"/>
            <a:ext cx="1005416" cy="3905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eaLnBrk="0" hangingPunct="0">
              <a:spcBef>
                <a:spcPct val="20000"/>
              </a:spcBef>
              <a:defRPr/>
            </a:pPr>
            <a:r>
              <a:rPr lang="zh-CN" altLang="en-US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新建</a:t>
            </a:r>
            <a:r>
              <a:rPr lang="en-US" altLang="zh-CN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      </a:t>
            </a: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 eaLnBrk="0" hangingPunct="0">
              <a:spcBef>
                <a:spcPct val="20000"/>
              </a:spcBef>
              <a:defRPr/>
            </a:pP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cxnSp>
        <p:nvCxnSpPr>
          <p:cNvPr id="46" name="直接连接符 45"/>
          <p:cNvCxnSpPr/>
          <p:nvPr/>
        </p:nvCxnSpPr>
        <p:spPr bwMode="auto">
          <a:xfrm rot="5400000">
            <a:off x="4325409" y="5535826"/>
            <a:ext cx="495300" cy="2117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内容占位符 2"/>
          <p:cNvSpPr txBox="1"/>
          <p:nvPr/>
        </p:nvSpPr>
        <p:spPr bwMode="auto">
          <a:xfrm>
            <a:off x="4095751" y="5786440"/>
            <a:ext cx="986367" cy="367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eaLnBrk="0" hangingPunct="0">
              <a:spcBef>
                <a:spcPct val="20000"/>
              </a:spcBef>
              <a:defRPr/>
            </a:pPr>
            <a:r>
              <a:rPr lang="zh-CN" altLang="en-US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保存</a:t>
            </a:r>
            <a:r>
              <a:rPr lang="en-US" altLang="zh-CN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      </a:t>
            </a: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 eaLnBrk="0" hangingPunct="0">
              <a:spcBef>
                <a:spcPct val="20000"/>
              </a:spcBef>
              <a:defRPr/>
            </a:pP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8" name="内容占位符 2"/>
          <p:cNvSpPr txBox="1"/>
          <p:nvPr/>
        </p:nvSpPr>
        <p:spPr bwMode="auto">
          <a:xfrm>
            <a:off x="3714751" y="4243390"/>
            <a:ext cx="1250949" cy="358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eaLnBrk="0" hangingPunct="0">
              <a:spcBef>
                <a:spcPct val="20000"/>
              </a:spcBef>
              <a:defRPr/>
            </a:pPr>
            <a:r>
              <a:rPr lang="zh-CN" altLang="en-US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打开</a:t>
            </a:r>
            <a:r>
              <a:rPr lang="en-US" altLang="zh-CN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      </a:t>
            </a: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 eaLnBrk="0" hangingPunct="0">
              <a:spcBef>
                <a:spcPct val="20000"/>
              </a:spcBef>
              <a:defRPr/>
            </a:pP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cxnSp>
        <p:nvCxnSpPr>
          <p:cNvPr id="49" name="直接连接符 48"/>
          <p:cNvCxnSpPr/>
          <p:nvPr/>
        </p:nvCxnSpPr>
        <p:spPr bwMode="auto">
          <a:xfrm rot="5400000">
            <a:off x="3996267" y="4845158"/>
            <a:ext cx="495300" cy="4233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 rot="5400000">
            <a:off x="5038726" y="5520586"/>
            <a:ext cx="495300" cy="2116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 bwMode="auto">
          <a:xfrm rot="5400000">
            <a:off x="5403851" y="4871828"/>
            <a:ext cx="495300" cy="4233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 bwMode="auto">
          <a:xfrm rot="5400000">
            <a:off x="4683126" y="4857646"/>
            <a:ext cx="495300" cy="2116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内容占位符 2"/>
          <p:cNvSpPr txBox="1"/>
          <p:nvPr/>
        </p:nvSpPr>
        <p:spPr bwMode="auto">
          <a:xfrm>
            <a:off x="4476751" y="4243390"/>
            <a:ext cx="1011767" cy="4019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eaLnBrk="0" hangingPunct="0">
              <a:spcBef>
                <a:spcPct val="20000"/>
              </a:spcBef>
              <a:defRPr/>
            </a:pPr>
            <a:r>
              <a:rPr lang="zh-CN" altLang="en-US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打印</a:t>
            </a:r>
            <a:r>
              <a:rPr lang="en-US" altLang="zh-CN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      </a:t>
            </a: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 eaLnBrk="0" hangingPunct="0">
              <a:spcBef>
                <a:spcPct val="20000"/>
              </a:spcBef>
              <a:defRPr/>
            </a:pP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65" name="内容占位符 2"/>
          <p:cNvSpPr txBox="1"/>
          <p:nvPr/>
        </p:nvSpPr>
        <p:spPr bwMode="auto">
          <a:xfrm>
            <a:off x="4857751" y="5786440"/>
            <a:ext cx="982133" cy="3390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eaLnBrk="0" hangingPunct="0">
              <a:spcBef>
                <a:spcPct val="20000"/>
              </a:spcBef>
              <a:defRPr/>
            </a:pPr>
            <a:r>
              <a:rPr lang="zh-CN" altLang="en-US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撤消</a:t>
            </a:r>
            <a:r>
              <a:rPr lang="en-US" altLang="zh-CN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      </a:t>
            </a: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 eaLnBrk="0" hangingPunct="0">
              <a:spcBef>
                <a:spcPct val="20000"/>
              </a:spcBef>
              <a:defRPr/>
            </a:pP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66" name="内容占位符 2"/>
          <p:cNvSpPr txBox="1"/>
          <p:nvPr/>
        </p:nvSpPr>
        <p:spPr bwMode="auto">
          <a:xfrm>
            <a:off x="5238751" y="4243390"/>
            <a:ext cx="1107016" cy="3009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 eaLnBrk="0" hangingPunct="0">
              <a:spcBef>
                <a:spcPct val="20000"/>
              </a:spcBef>
              <a:defRPr/>
            </a:pPr>
            <a:r>
              <a:rPr lang="zh-CN" altLang="en-US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重做</a:t>
            </a:r>
            <a:r>
              <a:rPr lang="en-US" altLang="zh-CN" sz="2400" kern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      </a:t>
            </a: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 eaLnBrk="0" hangingPunct="0">
              <a:spcBef>
                <a:spcPct val="20000"/>
              </a:spcBef>
              <a:defRPr/>
            </a:pPr>
            <a:endParaRPr lang="en-US" altLang="zh-CN" sz="2400" kern="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1525" name="Picture 5" descr="C:\Users\samsung\AppData\Local\Temp\SNAGHTML18464b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1686" y="5357826"/>
            <a:ext cx="255137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圆角矩形 23"/>
          <p:cNvSpPr/>
          <p:nvPr/>
        </p:nvSpPr>
        <p:spPr>
          <a:xfrm>
            <a:off x="0" y="2857496"/>
            <a:ext cx="2666976" cy="2857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2738414" y="2857496"/>
            <a:ext cx="6786610" cy="2857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0745" y="3131820"/>
            <a:ext cx="9429115" cy="4616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2.DA</a:t>
            </a:r>
            <a:r>
              <a:rPr lang="zh-CN" altLang="en-US"/>
              <a:t>工具栏</a:t>
            </a:r>
            <a:endParaRPr lang="zh-CN" altLang="en-US"/>
          </a:p>
        </p:txBody>
      </p:sp>
      <p:pic>
        <p:nvPicPr>
          <p:cNvPr id="22530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876" y="3714752"/>
            <a:ext cx="2857520" cy="187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8414" y="3857628"/>
            <a:ext cx="244367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81356" y="2143116"/>
            <a:ext cx="2664740" cy="72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圆角矩形标注 27"/>
          <p:cNvSpPr>
            <a:spLocks noChangeArrowheads="1"/>
          </p:cNvSpPr>
          <p:nvPr/>
        </p:nvSpPr>
        <p:spPr bwMode="auto">
          <a:xfrm>
            <a:off x="857252" y="2314576"/>
            <a:ext cx="969433" cy="502920"/>
          </a:xfrm>
          <a:prstGeom prst="wedgeRoundRectCallout">
            <a:avLst>
              <a:gd name="adj1" fmla="val -33028"/>
              <a:gd name="adj2" fmla="val 11606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退出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2536" name="圆角矩形标注 30"/>
          <p:cNvSpPr>
            <a:spLocks noChangeArrowheads="1"/>
          </p:cNvSpPr>
          <p:nvPr/>
        </p:nvSpPr>
        <p:spPr bwMode="auto">
          <a:xfrm>
            <a:off x="1595406" y="3714752"/>
            <a:ext cx="933449" cy="485774"/>
          </a:xfrm>
          <a:prstGeom prst="wedgeRoundRectCallout">
            <a:avLst>
              <a:gd name="adj1" fmla="val -8894"/>
              <a:gd name="adj2" fmla="val -9642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删除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2537" name="圆角矩形标注 35"/>
          <p:cNvSpPr>
            <a:spLocks noChangeArrowheads="1"/>
          </p:cNvSpPr>
          <p:nvPr/>
        </p:nvSpPr>
        <p:spPr bwMode="auto">
          <a:xfrm>
            <a:off x="9167834" y="2428868"/>
            <a:ext cx="1627716" cy="534354"/>
          </a:xfrm>
          <a:prstGeom prst="wedgeRoundRectCallout">
            <a:avLst>
              <a:gd name="adj1" fmla="val -35949"/>
              <a:gd name="adj2" fmla="val 9548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图层管理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2538" name="圆角矩形标注 38"/>
          <p:cNvSpPr>
            <a:spLocks noChangeArrowheads="1"/>
          </p:cNvSpPr>
          <p:nvPr/>
        </p:nvSpPr>
        <p:spPr bwMode="auto">
          <a:xfrm>
            <a:off x="6238876" y="2285992"/>
            <a:ext cx="1847851" cy="523874"/>
          </a:xfrm>
          <a:prstGeom prst="wedgeRoundRectCallout">
            <a:avLst>
              <a:gd name="adj1" fmla="val -41277"/>
              <a:gd name="adj2" fmla="val 11967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显示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隐藏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cxnSp>
        <p:nvCxnSpPr>
          <p:cNvPr id="12" name="直接连接符 11"/>
          <p:cNvCxnSpPr/>
          <p:nvPr/>
        </p:nvCxnSpPr>
        <p:spPr bwMode="auto">
          <a:xfrm rot="5400000">
            <a:off x="2776517" y="3748089"/>
            <a:ext cx="352423" cy="1588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 bwMode="auto">
          <a:xfrm rot="5400000">
            <a:off x="6277772" y="3675856"/>
            <a:ext cx="352423" cy="1588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 bwMode="auto">
          <a:xfrm rot="5400000">
            <a:off x="3420252" y="3032914"/>
            <a:ext cx="352423" cy="1588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5580" y="2745740"/>
            <a:ext cx="8728710" cy="35858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770" y="1736090"/>
            <a:ext cx="9429115" cy="4616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</a:t>
            </a:r>
            <a:r>
              <a:rPr lang="zh-CN" altLang="en-US"/>
              <a:t>图层管理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739074" y="1714488"/>
            <a:ext cx="2643205" cy="500064"/>
          </a:xfrm>
          <a:prstGeom prst="rect">
            <a:avLst/>
          </a:prstGeom>
          <a:noFill/>
          <a:ln w="57150" cmpd="sng">
            <a:solidFill>
              <a:srgbClr val="FF000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sp>
        <p:nvSpPr>
          <p:cNvPr id="8" name="右弧形箭头 7"/>
          <p:cNvSpPr/>
          <p:nvPr/>
        </p:nvSpPr>
        <p:spPr>
          <a:xfrm>
            <a:off x="9167834" y="2214554"/>
            <a:ext cx="500066" cy="785818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4.</a:t>
            </a:r>
            <a:r>
              <a:rPr lang="zh-CN" altLang="en-US"/>
              <a:t>历史管理器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87495" y="1056005"/>
            <a:ext cx="3763645" cy="55467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74795" y="1338580"/>
            <a:ext cx="454660" cy="665480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580" name="圆角矩形标注 30"/>
          <p:cNvSpPr>
            <a:spLocks noChangeArrowheads="1"/>
          </p:cNvSpPr>
          <p:nvPr/>
        </p:nvSpPr>
        <p:spPr bwMode="auto">
          <a:xfrm>
            <a:off x="7046596" y="4149091"/>
            <a:ext cx="1623483" cy="514350"/>
          </a:xfrm>
          <a:prstGeom prst="wedgeRoundRectCallout">
            <a:avLst>
              <a:gd name="adj1" fmla="val -99126"/>
              <a:gd name="adj2" fmla="val -6518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历史特征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4581" name="圆角矩形标注 31"/>
          <p:cNvSpPr>
            <a:spLocks noChangeArrowheads="1"/>
          </p:cNvSpPr>
          <p:nvPr/>
        </p:nvSpPr>
        <p:spPr bwMode="auto">
          <a:xfrm>
            <a:off x="6227445" y="2073911"/>
            <a:ext cx="1718733" cy="520064"/>
          </a:xfrm>
          <a:prstGeom prst="wedgeRoundRectCallout">
            <a:avLst>
              <a:gd name="adj1" fmla="val -89901"/>
              <a:gd name="adj2" fmla="val -4523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实体管理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4582" name="圆角矩形标注 30"/>
          <p:cNvSpPr>
            <a:spLocks noChangeArrowheads="1"/>
          </p:cNvSpPr>
          <p:nvPr/>
        </p:nvSpPr>
        <p:spPr bwMode="auto">
          <a:xfrm>
            <a:off x="6227446" y="5768976"/>
            <a:ext cx="1623483" cy="514350"/>
          </a:xfrm>
          <a:prstGeom prst="wedgeRoundRectCallout">
            <a:avLst>
              <a:gd name="adj1" fmla="val -63722"/>
              <a:gd name="adj2" fmla="val 5605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停止光标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5" name="圆角矩形标注 31"/>
          <p:cNvSpPr>
            <a:spLocks noChangeArrowheads="1"/>
          </p:cNvSpPr>
          <p:nvPr/>
        </p:nvSpPr>
        <p:spPr bwMode="auto">
          <a:xfrm>
            <a:off x="6762750" y="2826385"/>
            <a:ext cx="2191385" cy="520065"/>
          </a:xfrm>
          <a:prstGeom prst="wedgeRoundRectCallout">
            <a:avLst>
              <a:gd name="adj1" fmla="val -95320"/>
              <a:gd name="adj2" fmla="val -7551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表达式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管理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5.</a:t>
            </a:r>
            <a:r>
              <a:rPr lang="zh-CN" altLang="en-US"/>
              <a:t>装配管理器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33165" y="1056005"/>
            <a:ext cx="3919220" cy="5650230"/>
          </a:xfrm>
          <a:prstGeom prst="rect">
            <a:avLst/>
          </a:prstGeom>
        </p:spPr>
      </p:pic>
      <p:sp>
        <p:nvSpPr>
          <p:cNvPr id="13" name="圆角矩形标注 12"/>
          <p:cNvSpPr/>
          <p:nvPr/>
        </p:nvSpPr>
        <p:spPr bwMode="auto">
          <a:xfrm>
            <a:off x="2338363" y="1056000"/>
            <a:ext cx="1394884" cy="474344"/>
          </a:xfrm>
          <a:prstGeom prst="wedgeRoundRectCallout">
            <a:avLst>
              <a:gd name="adj1" fmla="val 122467"/>
              <a:gd name="adj2" fmla="val 11117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父组件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4" name="圆角矩形标注 13"/>
          <p:cNvSpPr/>
          <p:nvPr/>
        </p:nvSpPr>
        <p:spPr bwMode="auto">
          <a:xfrm>
            <a:off x="2571751" y="3600450"/>
            <a:ext cx="1305983" cy="487680"/>
          </a:xfrm>
          <a:prstGeom prst="wedgeRoundRectCallout">
            <a:avLst>
              <a:gd name="adj1" fmla="val 88763"/>
              <a:gd name="adj2" fmla="val -124998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子组件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1" name="圆角矩形标注 10"/>
          <p:cNvSpPr/>
          <p:nvPr/>
        </p:nvSpPr>
        <p:spPr bwMode="auto">
          <a:xfrm>
            <a:off x="2476501" y="4714876"/>
            <a:ext cx="1714500" cy="571512"/>
          </a:xfrm>
          <a:prstGeom prst="wedgeRoundRectCallout">
            <a:avLst>
              <a:gd name="adj1" fmla="val 74444"/>
              <a:gd name="adj2" fmla="val 102107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装配约束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381500" y="2077720"/>
            <a:ext cx="2177415" cy="140398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538980" y="3759200"/>
            <a:ext cx="2974975" cy="28848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733165" y="2077720"/>
            <a:ext cx="458470" cy="6375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6.</a:t>
            </a:r>
            <a:r>
              <a:rPr lang="zh-CN" altLang="en-US"/>
              <a:t>视图管理器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7590" y="1591310"/>
            <a:ext cx="3583305" cy="3822700"/>
          </a:xfrm>
          <a:prstGeom prst="rect">
            <a:avLst/>
          </a:prstGeom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8344" y="4857127"/>
            <a:ext cx="2643206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肘形连接符 20"/>
          <p:cNvCxnSpPr/>
          <p:nvPr/>
        </p:nvCxnSpPr>
        <p:spPr bwMode="auto">
          <a:xfrm>
            <a:off x="5418149" y="4367851"/>
            <a:ext cx="1600195" cy="653426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2" name="上箭头 21"/>
          <p:cNvSpPr>
            <a:spLocks noChangeArrowheads="1"/>
          </p:cNvSpPr>
          <p:nvPr/>
        </p:nvSpPr>
        <p:spPr bwMode="auto">
          <a:xfrm>
            <a:off x="10000954" y="4892999"/>
            <a:ext cx="428627" cy="670560"/>
          </a:xfrm>
          <a:prstGeom prst="upArrow">
            <a:avLst>
              <a:gd name="adj1" fmla="val 50000"/>
              <a:gd name="adj2" fmla="val 49996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23" name="圆角矩形标注 22"/>
          <p:cNvSpPr/>
          <p:nvPr/>
        </p:nvSpPr>
        <p:spPr bwMode="auto">
          <a:xfrm>
            <a:off x="6377944" y="3729996"/>
            <a:ext cx="1500197" cy="555308"/>
          </a:xfrm>
          <a:prstGeom prst="wedgeRoundRectCallout">
            <a:avLst>
              <a:gd name="adj1" fmla="val 62758"/>
              <a:gd name="adj2" fmla="val 143081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新建视图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577590" y="3128645"/>
            <a:ext cx="433705" cy="60134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1245" y="2141855"/>
            <a:ext cx="3369310" cy="2574290"/>
          </a:xfrm>
          <a:prstGeom prst="rect">
            <a:avLst/>
          </a:prstGeom>
        </p:spPr>
      </p:pic>
      <p:sp>
        <p:nvSpPr>
          <p:cNvPr id="26629" name="TextBox 10"/>
          <p:cNvSpPr txBox="1">
            <a:spLocks noChangeArrowheads="1"/>
          </p:cNvSpPr>
          <p:nvPr/>
        </p:nvSpPr>
        <p:spPr bwMode="auto">
          <a:xfrm>
            <a:off x="238084" y="1285860"/>
            <a:ext cx="3968751" cy="13412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sym typeface="Arial" panose="020B0604020202020204" pitchFamily="34" charset="0"/>
              </a:rPr>
              <a:t>管理零件的视图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sym typeface="Arial" panose="020B0604020202020204" pitchFamily="34" charset="0"/>
            </a:endParaRPr>
          </a:p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自定义视图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7.</a:t>
            </a:r>
            <a:r>
              <a:rPr lang="zh-CN" altLang="en-US"/>
              <a:t>视觉管理器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61820" y="854075"/>
            <a:ext cx="3079750" cy="572389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10144" y="2240592"/>
            <a:ext cx="3977479" cy="336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圆角矩形标注 10"/>
          <p:cNvSpPr/>
          <p:nvPr/>
        </p:nvSpPr>
        <p:spPr bwMode="auto">
          <a:xfrm>
            <a:off x="4819301" y="4277981"/>
            <a:ext cx="1690712" cy="843914"/>
          </a:xfrm>
          <a:prstGeom prst="wedgeRoundRectCallout">
            <a:avLst>
              <a:gd name="adj1" fmla="val -98917"/>
              <a:gd name="adj2" fmla="val 56548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显示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隐藏坐标轴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8" name="圆角矩形标注 7"/>
          <p:cNvSpPr/>
          <p:nvPr/>
        </p:nvSpPr>
        <p:spPr bwMode="auto">
          <a:xfrm>
            <a:off x="4819301" y="1935466"/>
            <a:ext cx="1690712" cy="842010"/>
          </a:xfrm>
          <a:prstGeom prst="wedgeRoundRectCallout">
            <a:avLst>
              <a:gd name="adj1" fmla="val -136212"/>
              <a:gd name="adj2" fmla="val 81751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显示</a:t>
            </a:r>
            <a:r>
              <a:rPr lang="en-US" altLang="zh-CN" sz="2400" dirty="0"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隐藏基准面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7653" name="右箭头 8"/>
          <p:cNvSpPr>
            <a:spLocks noChangeArrowheads="1"/>
          </p:cNvSpPr>
          <p:nvPr/>
        </p:nvSpPr>
        <p:spPr bwMode="auto">
          <a:xfrm>
            <a:off x="5900413" y="3501711"/>
            <a:ext cx="776817" cy="428626"/>
          </a:xfrm>
          <a:prstGeom prst="rightArrow">
            <a:avLst>
              <a:gd name="adj1" fmla="val 50000"/>
              <a:gd name="adj2" fmla="val 49998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861185" y="2654935"/>
            <a:ext cx="362585" cy="5676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8.</a:t>
            </a:r>
            <a:r>
              <a:rPr lang="zh-CN" altLang="en-US"/>
              <a:t>角色管理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70580" y="1339850"/>
            <a:ext cx="4063365" cy="4178935"/>
          </a:xfrm>
          <a:prstGeom prst="rect">
            <a:avLst/>
          </a:prstGeom>
        </p:spPr>
      </p:pic>
      <p:sp>
        <p:nvSpPr>
          <p:cNvPr id="8" name="圆角矩形标注 7"/>
          <p:cNvSpPr/>
          <p:nvPr/>
        </p:nvSpPr>
        <p:spPr bwMode="auto">
          <a:xfrm>
            <a:off x="6865620" y="1339850"/>
            <a:ext cx="2199005" cy="842010"/>
          </a:xfrm>
          <a:prstGeom prst="wedgeRoundRectCallout">
            <a:avLst>
              <a:gd name="adj1" fmla="val -125887"/>
              <a:gd name="adj2" fmla="val 96304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预置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角色模式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" name="圆角矩形标注 3"/>
          <p:cNvSpPr/>
          <p:nvPr/>
        </p:nvSpPr>
        <p:spPr bwMode="auto">
          <a:xfrm>
            <a:off x="6445885" y="3526155"/>
            <a:ext cx="1954530" cy="842010"/>
          </a:xfrm>
          <a:prstGeom prst="wedgeRoundRectCallout">
            <a:avLst>
              <a:gd name="adj1" fmla="val -129844"/>
              <a:gd name="adj2" fmla="val -8650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用户自定义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角色模式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370580" y="4474210"/>
            <a:ext cx="520065" cy="6375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494405" y="816066"/>
            <a:ext cx="8149771" cy="5225143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2400" dirty="0" smtClean="0"/>
              <a:t>- </a:t>
            </a:r>
            <a:r>
              <a:rPr lang="zh-CN" altLang="en-US" sz="2400" dirty="0" smtClean="0"/>
              <a:t>软件界面</a:t>
            </a:r>
            <a:br>
              <a:rPr lang="en-US" altLang="zh-CN" sz="2400" dirty="0" smtClean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数据管理</a:t>
            </a:r>
            <a:br>
              <a:rPr lang="zh-CN" altLang="en-US" sz="2400" dirty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快捷操作工具</a:t>
            </a:r>
            <a:br>
              <a:rPr lang="zh-CN" altLang="en-US" sz="2400" dirty="0" smtClean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练习</a:t>
            </a:r>
            <a:r>
              <a:rPr lang="en-US" altLang="zh-CN" sz="2400" dirty="0" smtClean="0"/>
              <a:t>&amp;</a:t>
            </a:r>
            <a:r>
              <a:rPr lang="zh-CN" altLang="en-US" sz="2400" dirty="0" smtClean="0"/>
              <a:t>总结</a:t>
            </a:r>
            <a:endParaRPr lang="zh-CN" altLang="en-US" sz="2400" dirty="0" smtClean="0"/>
          </a:p>
        </p:txBody>
      </p:sp>
      <p:sp>
        <p:nvSpPr>
          <p:cNvPr id="2" name="文本框 1"/>
          <p:cNvSpPr txBox="1"/>
          <p:nvPr/>
        </p:nvSpPr>
        <p:spPr>
          <a:xfrm>
            <a:off x="3455035" y="612140"/>
            <a:ext cx="52819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400">
                <a:solidFill>
                  <a:schemeClr val="bg1"/>
                </a:solidFill>
              </a:rPr>
              <a:t>课程提纲</a:t>
            </a:r>
            <a:endParaRPr lang="zh-CN" altLang="en-US" sz="5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9.</a:t>
            </a:r>
            <a:r>
              <a:rPr lang="zh-CN" altLang="en-US"/>
              <a:t>提示栏</a:t>
            </a:r>
            <a:endParaRPr lang="zh-CN" altLang="en-US"/>
          </a:p>
        </p:txBody>
      </p:sp>
      <p:sp>
        <p:nvSpPr>
          <p:cNvPr id="28674" name="TextBox 10"/>
          <p:cNvSpPr txBox="1">
            <a:spLocks noChangeArrowheads="1"/>
          </p:cNvSpPr>
          <p:nvPr/>
        </p:nvSpPr>
        <p:spPr bwMode="auto">
          <a:xfrm>
            <a:off x="166646" y="1500174"/>
            <a:ext cx="4419600" cy="27036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lstStyle/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提示栏位于工作界面的左下角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当激活一个功能时，提示栏会提示下一步要做什么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81554" y="3143248"/>
            <a:ext cx="5715040" cy="170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圆角矩形标注 5"/>
          <p:cNvSpPr/>
          <p:nvPr/>
        </p:nvSpPr>
        <p:spPr bwMode="auto">
          <a:xfrm>
            <a:off x="5048251" y="5143498"/>
            <a:ext cx="1428749" cy="514350"/>
          </a:xfrm>
          <a:prstGeom prst="wedgeRoundRectCallout">
            <a:avLst>
              <a:gd name="adj1" fmla="val 24662"/>
              <a:gd name="adj2" fmla="val -134601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提示</a:t>
            </a:r>
            <a:r>
              <a:rPr lang="zh-CN" altLang="en-US" sz="2400" b="1" dirty="0">
                <a:latin typeface="方正大黑简体" pitchFamily="65" charset="-122"/>
                <a:ea typeface="方正大黑简体" pitchFamily="65" charset="-122"/>
              </a:rPr>
              <a:t>栏</a:t>
            </a:r>
            <a:endParaRPr lang="zh-CN" altLang="en-US" sz="2400" b="1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881554" y="4429132"/>
            <a:ext cx="3429024" cy="42862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10.</a:t>
            </a:r>
            <a:r>
              <a:rPr lang="zh-CN" altLang="en-US"/>
              <a:t>信息栏</a:t>
            </a:r>
            <a:endParaRPr lang="zh-CN" altLang="en-US"/>
          </a:p>
        </p:txBody>
      </p:sp>
      <p:sp>
        <p:nvSpPr>
          <p:cNvPr id="29698" name="TextBox 9"/>
          <p:cNvSpPr txBox="1">
            <a:spLocks noChangeArrowheads="1"/>
          </p:cNvSpPr>
          <p:nvPr/>
        </p:nvSpPr>
        <p:spPr bwMode="auto">
          <a:xfrm>
            <a:off x="0" y="1214422"/>
            <a:ext cx="5381620" cy="20573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226" tIns="58613" rIns="117226" bIns="58613">
            <a:spAutoFit/>
          </a:bodyPr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显示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操作信息、警告、错误等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通过右下角的输出按钮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对信息栏进行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打开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关闭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44110" y="2564765"/>
            <a:ext cx="6624955" cy="2548255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 bwMode="auto">
          <a:xfrm>
            <a:off x="8913172" y="2188528"/>
            <a:ext cx="2000249" cy="537210"/>
          </a:xfrm>
          <a:prstGeom prst="wedgeRoundRectCallout">
            <a:avLst>
              <a:gd name="adj1" fmla="val -43127"/>
              <a:gd name="adj2" fmla="val 121312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输出信息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9" name="圆角矩形标注 8"/>
          <p:cNvSpPr/>
          <p:nvPr/>
        </p:nvSpPr>
        <p:spPr bwMode="auto">
          <a:xfrm flipH="1">
            <a:off x="6662728" y="5293693"/>
            <a:ext cx="1857388" cy="563880"/>
          </a:xfrm>
          <a:prstGeom prst="wedgeRoundRectCallout">
            <a:avLst>
              <a:gd name="adj1" fmla="val 54259"/>
              <a:gd name="adj2" fmla="val -10441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信息栏开关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1" name="圆角矩形标注 10"/>
          <p:cNvSpPr/>
          <p:nvPr/>
        </p:nvSpPr>
        <p:spPr bwMode="auto">
          <a:xfrm flipH="1">
            <a:off x="3595664" y="3947176"/>
            <a:ext cx="1785950" cy="478156"/>
          </a:xfrm>
          <a:prstGeom prst="wedgeRoundRectCallout">
            <a:avLst>
              <a:gd name="adj1" fmla="val -56222"/>
              <a:gd name="adj2" fmla="val 124631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管理器开关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" name="圆角矩形标注 3"/>
          <p:cNvSpPr/>
          <p:nvPr/>
        </p:nvSpPr>
        <p:spPr bwMode="auto">
          <a:xfrm flipH="1">
            <a:off x="3753485" y="5532755"/>
            <a:ext cx="1996440" cy="869315"/>
          </a:xfrm>
          <a:prstGeom prst="wedgeRoundRectCallout">
            <a:avLst>
              <a:gd name="adj1" fmla="val -63231"/>
              <a:gd name="adj2" fmla="val -106683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文件浏览器开关（右侧</a:t>
            </a: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）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" y="3796665"/>
            <a:ext cx="2580005" cy="2939415"/>
          </a:xfrm>
          <a:prstGeom prst="rect">
            <a:avLst/>
          </a:prstGeom>
        </p:spPr>
      </p:pic>
      <p:sp>
        <p:nvSpPr>
          <p:cNvPr id="27653" name="右箭头 8"/>
          <p:cNvSpPr>
            <a:spLocks noChangeArrowheads="1"/>
          </p:cNvSpPr>
          <p:nvPr/>
        </p:nvSpPr>
        <p:spPr bwMode="auto">
          <a:xfrm rot="10800000">
            <a:off x="2818758" y="5857561"/>
            <a:ext cx="776817" cy="428626"/>
          </a:xfrm>
          <a:prstGeom prst="rightArrow">
            <a:avLst>
              <a:gd name="adj1" fmla="val 50000"/>
              <a:gd name="adj2" fmla="val 49998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三、系统配置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02735" y="968375"/>
            <a:ext cx="7124700" cy="5889625"/>
          </a:xfrm>
          <a:prstGeom prst="rect">
            <a:avLst/>
          </a:prstGeom>
        </p:spPr>
      </p:pic>
      <p:sp>
        <p:nvSpPr>
          <p:cNvPr id="31748" name="TextBox 6"/>
          <p:cNvSpPr txBox="1">
            <a:spLocks noChangeArrowheads="1"/>
          </p:cNvSpPr>
          <p:nvPr/>
        </p:nvSpPr>
        <p:spPr bwMode="auto">
          <a:xfrm>
            <a:off x="314960" y="1250950"/>
            <a:ext cx="2931795" cy="33483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226" tIns="58613" rIns="117226" bIns="58613">
            <a:spAutoFit/>
          </a:bodyPr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背景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设置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系统公差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显示形式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工作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路径</a:t>
            </a:r>
            <a:endParaRPr lang="en-US" altLang="zh-CN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…</a:t>
            </a:r>
            <a:endParaRPr lang="en-US" altLang="zh-CN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524000" y="2196660"/>
            <a:ext cx="9144000" cy="1325563"/>
          </a:xfrm>
        </p:spPr>
        <p:txBody>
          <a:bodyPr/>
          <a:lstStyle/>
          <a:p>
            <a:r>
              <a:rPr lang="zh-CN" altLang="en-US" dirty="0"/>
              <a:t>数据管理</a:t>
            </a:r>
            <a:endParaRPr lang="zh-CN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一、多对象文件管理</a:t>
            </a:r>
            <a:endParaRPr lang="zh-CN" altLang="en-US"/>
          </a:p>
        </p:txBody>
      </p:sp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0" y="1142984"/>
            <a:ext cx="12001500" cy="18419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单文件保存，包含多个零件、装配、工程图和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CAM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加工方案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内部管理组件或零件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/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667636" y="3143248"/>
            <a:ext cx="35059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588" y="2438400"/>
            <a:ext cx="6705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8" name="圆角矩形标注 11"/>
          <p:cNvSpPr>
            <a:spLocks noChangeArrowheads="1"/>
          </p:cNvSpPr>
          <p:nvPr/>
        </p:nvSpPr>
        <p:spPr bwMode="auto">
          <a:xfrm>
            <a:off x="2524100" y="3857628"/>
            <a:ext cx="857256" cy="500066"/>
          </a:xfrm>
          <a:prstGeom prst="wedgeRoundRectCallout">
            <a:avLst>
              <a:gd name="adj1" fmla="val -53472"/>
              <a:gd name="adj2" fmla="val -98722"/>
              <a:gd name="adj3" fmla="val 16667"/>
            </a:avLst>
          </a:prstGeom>
          <a:noFill/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文件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3799" name="圆角矩形标注 12"/>
          <p:cNvSpPr>
            <a:spLocks noChangeArrowheads="1"/>
          </p:cNvSpPr>
          <p:nvPr/>
        </p:nvSpPr>
        <p:spPr bwMode="auto">
          <a:xfrm>
            <a:off x="4952992" y="4786322"/>
            <a:ext cx="1022349" cy="500066"/>
          </a:xfrm>
          <a:prstGeom prst="wedgeRoundRectCallout">
            <a:avLst>
              <a:gd name="adj1" fmla="val 73582"/>
              <a:gd name="adj2" fmla="val 55987"/>
              <a:gd name="adj3" fmla="val 16667"/>
            </a:avLst>
          </a:prstGeom>
          <a:noFill/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部件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3800" name="圆角矩形标注 10"/>
          <p:cNvSpPr>
            <a:spLocks noChangeArrowheads="1"/>
          </p:cNvSpPr>
          <p:nvPr/>
        </p:nvSpPr>
        <p:spPr bwMode="auto">
          <a:xfrm>
            <a:off x="9525024" y="5715016"/>
            <a:ext cx="933449" cy="570561"/>
          </a:xfrm>
          <a:prstGeom prst="wedgeRoundRectCallout">
            <a:avLst>
              <a:gd name="adj1" fmla="val -88399"/>
              <a:gd name="adj2" fmla="val -54349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组件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3801" name="圆角矩形标注 13"/>
          <p:cNvSpPr>
            <a:spLocks noChangeArrowheads="1"/>
          </p:cNvSpPr>
          <p:nvPr/>
        </p:nvSpPr>
        <p:spPr bwMode="auto">
          <a:xfrm>
            <a:off x="9525024" y="5072074"/>
            <a:ext cx="916517" cy="499130"/>
          </a:xfrm>
          <a:prstGeom prst="wedgeRoundRectCallout">
            <a:avLst>
              <a:gd name="adj1" fmla="val -89163"/>
              <a:gd name="adj2" fmla="val -64006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装配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9596462" y="4214818"/>
            <a:ext cx="1285884" cy="499130"/>
          </a:xfrm>
          <a:prstGeom prst="wedgeRoundRectCallout">
            <a:avLst>
              <a:gd name="adj1" fmla="val -73204"/>
              <a:gd name="adj2" fmla="val 47701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工程图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二、创建多对象文件</a:t>
            </a:r>
            <a:endParaRPr lang="zh-CN" altLang="en-US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810248" y="2428868"/>
            <a:ext cx="5500726" cy="357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21" name="圆角矩形标注 14"/>
          <p:cNvSpPr>
            <a:spLocks noChangeArrowheads="1"/>
          </p:cNvSpPr>
          <p:nvPr/>
        </p:nvSpPr>
        <p:spPr bwMode="auto">
          <a:xfrm>
            <a:off x="7667636" y="3500438"/>
            <a:ext cx="1714500" cy="534354"/>
          </a:xfrm>
          <a:prstGeom prst="wedgeRoundRectCallout">
            <a:avLst>
              <a:gd name="adj1" fmla="val 61898"/>
              <a:gd name="adj2" fmla="val 114269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2060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新建零件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4822" name="圆角矩形标注 14"/>
          <p:cNvSpPr>
            <a:spLocks noChangeArrowheads="1"/>
          </p:cNvSpPr>
          <p:nvPr/>
        </p:nvSpPr>
        <p:spPr bwMode="auto">
          <a:xfrm>
            <a:off x="9810776" y="4929198"/>
            <a:ext cx="1714500" cy="489586"/>
          </a:xfrm>
          <a:prstGeom prst="wedgeRoundRectCallout">
            <a:avLst>
              <a:gd name="adj1" fmla="val 24522"/>
              <a:gd name="adj2" fmla="val -143763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2060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新建文件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60" y="2214554"/>
            <a:ext cx="51244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下弧形箭头 9"/>
          <p:cNvSpPr/>
          <p:nvPr/>
        </p:nvSpPr>
        <p:spPr>
          <a:xfrm>
            <a:off x="4667240" y="5857892"/>
            <a:ext cx="1643074" cy="642942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三、装配分解</a:t>
            </a:r>
            <a:endParaRPr lang="zh-CN" altLang="en-US"/>
          </a:p>
        </p:txBody>
      </p:sp>
      <p:sp>
        <p:nvSpPr>
          <p:cNvPr id="35844" name="TextBox 5"/>
          <p:cNvSpPr txBox="1">
            <a:spLocks noChangeArrowheads="1"/>
          </p:cNvSpPr>
          <p:nvPr/>
        </p:nvSpPr>
        <p:spPr bwMode="auto">
          <a:xfrm>
            <a:off x="0" y="1428736"/>
            <a:ext cx="4191000" cy="27036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将多文件装配分解成单文件装配</a:t>
            </a:r>
            <a:endParaRPr lang="en-US" altLang="zh-CN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endParaRPr lang="en-US" altLang="zh-CN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可转变成单对象文件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/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191303" y="1429055"/>
            <a:ext cx="7391400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下箭头 5"/>
          <p:cNvSpPr/>
          <p:nvPr/>
        </p:nvSpPr>
        <p:spPr>
          <a:xfrm>
            <a:off x="7524760" y="2643182"/>
            <a:ext cx="285752" cy="5715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358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四、单对象文件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4900" y="766445"/>
            <a:ext cx="7369175" cy="6091555"/>
          </a:xfrm>
          <a:prstGeom prst="rect">
            <a:avLst/>
          </a:prstGeom>
        </p:spPr>
      </p:pic>
      <p:sp>
        <p:nvSpPr>
          <p:cNvPr id="36868" name="TextBox 5"/>
          <p:cNvSpPr txBox="1">
            <a:spLocks noChangeArrowheads="1"/>
          </p:cNvSpPr>
          <p:nvPr/>
        </p:nvSpPr>
        <p:spPr bwMode="auto">
          <a:xfrm>
            <a:off x="139700" y="1463661"/>
            <a:ext cx="3143249" cy="14090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一个文件内只能包含一个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零件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3686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524000" y="2196660"/>
            <a:ext cx="9144000" cy="1325563"/>
          </a:xfrm>
        </p:spPr>
        <p:txBody>
          <a:bodyPr/>
          <a:lstStyle/>
          <a:p>
            <a:r>
              <a:rPr lang="zh-CN" altLang="en-US" dirty="0"/>
              <a:t>快捷操作工具</a:t>
            </a:r>
            <a:endParaRPr lang="zh-CN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一、鼠标应用</a:t>
            </a:r>
            <a:endParaRPr lang="zh-CN" altLang="en-US"/>
          </a:p>
        </p:txBody>
      </p:sp>
      <p:sp>
        <p:nvSpPr>
          <p:cNvPr id="6" name="标题 1"/>
          <p:cNvSpPr txBox="1"/>
          <p:nvPr/>
        </p:nvSpPr>
        <p:spPr bwMode="auto">
          <a:xfrm>
            <a:off x="381001" y="3514726"/>
            <a:ext cx="3689351" cy="2057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4478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左键：选择对象</a:t>
            </a:r>
            <a:br>
              <a:rPr lang="en-US" altLang="zh-CN" sz="2600" b="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</a:br>
            <a:r>
              <a:rPr lang="en-US" altLang="zh-CN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Ctrl+</a:t>
            </a:r>
            <a:r>
              <a:rPr lang="zh-CN" altLang="en-US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左键</a:t>
            </a:r>
            <a:r>
              <a:rPr lang="en-US" altLang="zh-CN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 : </a:t>
            </a:r>
            <a:r>
              <a:rPr lang="zh-CN" altLang="en-US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选择</a:t>
            </a:r>
            <a:r>
              <a:rPr lang="en-US" altLang="zh-CN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/</a:t>
            </a:r>
            <a:r>
              <a:rPr lang="zh-CN" altLang="en-US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n-cs"/>
              </a:rPr>
              <a:t>取消选择</a:t>
            </a:r>
            <a:endParaRPr lang="en-US" altLang="zh-CN" sz="2600" b="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n-cs"/>
            </a:endParaRPr>
          </a:p>
          <a:p>
            <a:pPr>
              <a:defRPr/>
            </a:pPr>
            <a:r>
              <a:rPr lang="en-US" altLang="zh-CN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Shift+</a:t>
            </a:r>
            <a:r>
              <a:rPr lang="zh-CN" altLang="en-US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左键</a:t>
            </a:r>
            <a:r>
              <a:rPr lang="en-US" altLang="zh-CN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: </a:t>
            </a:r>
            <a:r>
              <a:rPr lang="zh-CN" altLang="en-US" sz="2600" b="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相切选择</a:t>
            </a:r>
            <a:endParaRPr lang="zh-CN" altLang="en-US" sz="2600" b="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n-cs"/>
            </a:endParaRP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36017" y="3499486"/>
            <a:ext cx="2590800" cy="2878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矩形 7"/>
          <p:cNvSpPr>
            <a:spLocks noChangeArrowheads="1"/>
          </p:cNvSpPr>
          <p:nvPr/>
        </p:nvSpPr>
        <p:spPr bwMode="auto">
          <a:xfrm>
            <a:off x="7596198" y="4143380"/>
            <a:ext cx="3551767" cy="918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lstStyle/>
          <a:p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右键</a:t>
            </a:r>
            <a:r>
              <a:rPr lang="en-US" altLang="zh-CN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: </a:t>
            </a: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右键快捷菜单</a:t>
            </a:r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按住右键移动：旋转</a:t>
            </a:r>
            <a:r>
              <a:rPr lang="en-US" altLang="zh-CN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</a:t>
            </a:r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8918" name="矩形 9"/>
          <p:cNvSpPr>
            <a:spLocks noChangeArrowheads="1"/>
          </p:cNvSpPr>
          <p:nvPr/>
        </p:nvSpPr>
        <p:spPr bwMode="auto">
          <a:xfrm>
            <a:off x="3524251" y="1885950"/>
            <a:ext cx="5905500" cy="13186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lstStyle/>
          <a:p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滚动中键</a:t>
            </a:r>
            <a:r>
              <a:rPr lang="en-US" altLang="zh-CN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: </a:t>
            </a: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放大缩小</a:t>
            </a:r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点击中键：确认输入</a:t>
            </a:r>
            <a:r>
              <a:rPr lang="en-US" altLang="zh-CN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重复上一次命令</a:t>
            </a:r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按住中键移动</a:t>
            </a:r>
            <a:r>
              <a:rPr lang="en-US" altLang="zh-CN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: </a:t>
            </a: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移动视图</a:t>
            </a:r>
            <a:endParaRPr lang="zh-CN" alt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5844117" y="3137536"/>
            <a:ext cx="0" cy="79248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rot="10800000">
            <a:off x="6510868" y="4244340"/>
            <a:ext cx="1013892" cy="4191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4095736" y="4244340"/>
            <a:ext cx="1060465" cy="4191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  <p:bldLst>
      <p:bldP spid="6" grpId="0"/>
      <p:bldP spid="38917" grpId="0"/>
      <p:bldP spid="389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524000" y="2196660"/>
            <a:ext cx="9144000" cy="1325563"/>
          </a:xfrm>
        </p:spPr>
        <p:txBody>
          <a:bodyPr/>
          <a:lstStyle/>
          <a:p>
            <a:r>
              <a:rPr lang="zh-CN" altLang="en-US" dirty="0"/>
              <a:t>软件界面</a:t>
            </a:r>
            <a:endParaRPr lang="zh-CN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二、右键快捷菜单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1875" y="1315720"/>
            <a:ext cx="2220595" cy="5274945"/>
          </a:xfrm>
          <a:prstGeom prst="rect">
            <a:avLst/>
          </a:prstGeom>
        </p:spPr>
      </p:pic>
      <p:sp>
        <p:nvSpPr>
          <p:cNvPr id="6" name="圆角矩形标注 14"/>
          <p:cNvSpPr>
            <a:spLocks noChangeArrowheads="1"/>
          </p:cNvSpPr>
          <p:nvPr/>
        </p:nvSpPr>
        <p:spPr bwMode="auto">
          <a:xfrm>
            <a:off x="175539" y="1664006"/>
            <a:ext cx="1857376" cy="571504"/>
          </a:xfrm>
          <a:prstGeom prst="wedgeRoundRectCallout">
            <a:avLst>
              <a:gd name="adj1" fmla="val 61898"/>
              <a:gd name="adj2" fmla="val 114269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2060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空白处右键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0430" y="414020"/>
            <a:ext cx="2860675" cy="3250565"/>
          </a:xfrm>
          <a:prstGeom prst="rect">
            <a:avLst/>
          </a:prstGeom>
        </p:spPr>
      </p:pic>
      <p:sp>
        <p:nvSpPr>
          <p:cNvPr id="7" name="圆角矩形标注 14"/>
          <p:cNvSpPr>
            <a:spLocks noChangeArrowheads="1"/>
          </p:cNvSpPr>
          <p:nvPr/>
        </p:nvSpPr>
        <p:spPr bwMode="auto">
          <a:xfrm>
            <a:off x="5167648" y="484808"/>
            <a:ext cx="1857376" cy="571504"/>
          </a:xfrm>
          <a:prstGeom prst="wedgeRoundRectCallout">
            <a:avLst>
              <a:gd name="adj1" fmla="val 60836"/>
              <a:gd name="adj2" fmla="val 103723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2060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实体面右键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5125" y="3860165"/>
            <a:ext cx="2673985" cy="2997835"/>
          </a:xfrm>
          <a:prstGeom prst="rect">
            <a:avLst/>
          </a:prstGeom>
        </p:spPr>
      </p:pic>
      <p:sp>
        <p:nvSpPr>
          <p:cNvPr id="8" name="圆角矩形标注 14"/>
          <p:cNvSpPr>
            <a:spLocks noChangeArrowheads="1"/>
          </p:cNvSpPr>
          <p:nvPr/>
        </p:nvSpPr>
        <p:spPr bwMode="auto">
          <a:xfrm>
            <a:off x="6915808" y="5547684"/>
            <a:ext cx="1857376" cy="571504"/>
          </a:xfrm>
          <a:prstGeom prst="wedgeRoundRectCallout">
            <a:avLst>
              <a:gd name="adj1" fmla="val 73725"/>
              <a:gd name="adj2" fmla="val -168722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2060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 smtClean="0">
                <a:latin typeface="方正大黑简体" pitchFamily="65" charset="-122"/>
                <a:ea typeface="方正大黑简体" pitchFamily="65" charset="-122"/>
              </a:rPr>
              <a:t>实体边右键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6" grpId="0" bldLvl="0" animBg="1"/>
      <p:bldP spid="7" grpId="0" bldLvl="0" animBg="1"/>
      <p:bldP spid="8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三、自定义快捷键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2940" y="4173855"/>
            <a:ext cx="2094230" cy="26841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9745" y="1001395"/>
            <a:ext cx="6192520" cy="5856605"/>
          </a:xfrm>
          <a:prstGeom prst="rect">
            <a:avLst/>
          </a:prstGeom>
        </p:spPr>
      </p:pic>
      <p:sp>
        <p:nvSpPr>
          <p:cNvPr id="13" name="下弧形箭头 12"/>
          <p:cNvSpPr/>
          <p:nvPr/>
        </p:nvSpPr>
        <p:spPr>
          <a:xfrm>
            <a:off x="5016814" y="6170311"/>
            <a:ext cx="1000132" cy="428628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968" name="圆角矩形标注 14"/>
          <p:cNvSpPr>
            <a:spLocks noChangeArrowheads="1"/>
          </p:cNvSpPr>
          <p:nvPr/>
        </p:nvSpPr>
        <p:spPr bwMode="auto">
          <a:xfrm>
            <a:off x="6951674" y="3000378"/>
            <a:ext cx="1182707" cy="472436"/>
          </a:xfrm>
          <a:prstGeom prst="wedgeRoundRectCallout">
            <a:avLst>
              <a:gd name="adj1" fmla="val -57940"/>
              <a:gd name="adj2" fmla="val 137620"/>
              <a:gd name="adj3" fmla="val 16667"/>
            </a:avLst>
          </a:prstGeom>
          <a:noFill/>
          <a:ln w="9525" algn="ctr">
            <a:solidFill>
              <a:srgbClr val="002060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命令区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0969" name="圆角矩形标注 14"/>
          <p:cNvSpPr>
            <a:spLocks noChangeArrowheads="1"/>
          </p:cNvSpPr>
          <p:nvPr/>
        </p:nvSpPr>
        <p:spPr bwMode="auto">
          <a:xfrm>
            <a:off x="9430730" y="2596835"/>
            <a:ext cx="1520623" cy="553541"/>
          </a:xfrm>
          <a:prstGeom prst="wedgeRoundRectCallout">
            <a:avLst>
              <a:gd name="adj1" fmla="val -57426"/>
              <a:gd name="adj2" fmla="val 115977"/>
              <a:gd name="adj3" fmla="val 16667"/>
            </a:avLst>
          </a:prstGeom>
          <a:noFill/>
          <a:ln w="9525" algn="ctr">
            <a:solidFill>
              <a:srgbClr val="002060"/>
            </a:solidFill>
            <a:round/>
          </a:ln>
        </p:spPr>
        <p:txBody>
          <a:bodyPr lIns="92304" tIns="92304" rIns="92304" bIns="92304"/>
          <a:p>
            <a:pPr algn="ctr"/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快捷键区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10820" y="1227455"/>
            <a:ext cx="5086350" cy="2517140"/>
          </a:xfrm>
          <a:prstGeom prst="rect">
            <a:avLst/>
          </a:prstGeom>
        </p:spPr>
        <p:txBody>
          <a:bodyPr wrap="square" lIns="117226" tIns="58613" rIns="117226" bIns="58613">
            <a:spAutoFit/>
          </a:bodyPr>
          <a:p>
            <a:pPr>
              <a:defRPr/>
            </a:pP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步骤</a:t>
            </a:r>
            <a:r>
              <a:rPr lang="en-US" altLang="zh-CN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:</a:t>
            </a:r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>
              <a:buFontTx/>
              <a:buAutoNum type="arabicParenR"/>
              <a:defRPr/>
            </a:pPr>
            <a:r>
              <a:rPr lang="zh-CN" altLang="en-US" sz="26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点击“工具”菜单</a:t>
            </a: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下</a:t>
            </a:r>
            <a:r>
              <a:rPr lang="zh-CN" altLang="en-US" sz="26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的“自定义”命令</a:t>
            </a:r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>
              <a:buFontTx/>
              <a:buAutoNum type="arabicParenR"/>
              <a:defRPr/>
            </a:pP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选择“热键”选项卡</a:t>
            </a:r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>
              <a:buFontTx/>
              <a:buAutoNum type="arabicParenR"/>
              <a:defRPr/>
            </a:pP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查找需要设置的命令功能</a:t>
            </a:r>
            <a:r>
              <a:rPr lang="en-US" altLang="zh-CN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, </a:t>
            </a: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在右边输入快捷方式</a:t>
            </a:r>
            <a:endParaRPr lang="zh-CN" alt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524000" y="2196660"/>
            <a:ext cx="9144000" cy="1325563"/>
          </a:xfrm>
        </p:spPr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&amp;</a:t>
            </a:r>
            <a:r>
              <a:rPr lang="zh-CN" altLang="en-US" dirty="0"/>
              <a:t>总结</a:t>
            </a:r>
            <a:endParaRPr lang="zh-CN" alt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一、练习</a:t>
            </a:r>
            <a:endParaRPr lang="zh-CN" altLang="en-US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666712" y="1357298"/>
            <a:ext cx="10807700" cy="4629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586105" indent="-586105">
              <a:lnSpc>
                <a:spcPct val="15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熟悉软件工作环境；</a:t>
            </a:r>
            <a:endParaRPr 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>
              <a:lnSpc>
                <a:spcPct val="15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尝试创建一个多对象文件，命名为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：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part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；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并在该文件下创建三个新的零件，命名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为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:part1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part2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、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part3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，并试图在不同零件中添加特征。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>
              <a:lnSpc>
                <a:spcPct val="150000"/>
              </a:lnSpc>
              <a:buFontTx/>
              <a:buAutoNum type="arabicPeriod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尝试自定义三个常用功能的快捷键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>
              <a:lnSpc>
                <a:spcPct val="150000"/>
              </a:lnSpc>
              <a:buFontTx/>
              <a:buAutoNum type="arabicPeriod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设置一个你喜欢的绘图背景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/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二、小结</a:t>
            </a:r>
            <a:endParaRPr lang="zh-CN" altLang="en-US"/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774346" y="1707185"/>
            <a:ext cx="10644262" cy="3444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本课程是入门基础课程，主要介绍了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ZW3D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的基本工作环境、数据管理方式、鼠标应用功能、及自定义快捷键等。通过本课程学习，应对中望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3D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的工作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方式有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一个整体的认识，这有助于后面深入的学习。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>
              <a:defRPr/>
            </a:pP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望公司及产品介绍（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一、初始界面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0130" y="1056005"/>
            <a:ext cx="10111740" cy="5688330"/>
          </a:xfrm>
          <a:prstGeom prst="rect">
            <a:avLst/>
          </a:prstGeom>
        </p:spPr>
      </p:pic>
      <p:sp>
        <p:nvSpPr>
          <p:cNvPr id="3" name="圆角矩形标注 2"/>
          <p:cNvSpPr/>
          <p:nvPr/>
        </p:nvSpPr>
        <p:spPr>
          <a:xfrm>
            <a:off x="0" y="2249805"/>
            <a:ext cx="1188720" cy="559435"/>
          </a:xfrm>
          <a:prstGeom prst="wedgeRoundRectCallout">
            <a:avLst>
              <a:gd name="adj1" fmla="val 48985"/>
              <a:gd name="adj2" fmla="val -14194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新建文件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1521460" y="2529205"/>
            <a:ext cx="1188720" cy="559435"/>
          </a:xfrm>
          <a:prstGeom prst="wedgeRoundRectCallout">
            <a:avLst>
              <a:gd name="adj1" fmla="val -42254"/>
              <a:gd name="adj2" fmla="val -17315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打开</a:t>
            </a:r>
            <a:r>
              <a:rPr lang="zh-CN" altLang="en-US">
                <a:solidFill>
                  <a:schemeClr val="tx1"/>
                </a:solidFill>
              </a:rPr>
              <a:t>文件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3060700" y="2249805"/>
            <a:ext cx="1188720" cy="559435"/>
          </a:xfrm>
          <a:prstGeom prst="wedgeRoundRectCallout">
            <a:avLst>
              <a:gd name="adj1" fmla="val -61378"/>
              <a:gd name="adj2" fmla="val -11367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输入</a:t>
            </a:r>
            <a:r>
              <a:rPr lang="zh-CN" altLang="en-US">
                <a:solidFill>
                  <a:schemeClr val="tx1"/>
                </a:solidFill>
              </a:rPr>
              <a:t>文件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4862830" y="2371725"/>
            <a:ext cx="1188720" cy="559435"/>
          </a:xfrm>
          <a:prstGeom prst="wedgeRoundRectCallout">
            <a:avLst>
              <a:gd name="adj1" fmla="val -58440"/>
              <a:gd name="adj2" fmla="val -13251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工作目录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6629400" y="2529205"/>
            <a:ext cx="1188720" cy="559435"/>
          </a:xfrm>
          <a:prstGeom prst="wedgeRoundRectCallout">
            <a:avLst>
              <a:gd name="adj1" fmla="val -58440"/>
              <a:gd name="adj2" fmla="val -16373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边学边用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8745220" y="1969770"/>
            <a:ext cx="1188720" cy="559435"/>
          </a:xfrm>
          <a:prstGeom prst="wedgeRoundRectCallout">
            <a:avLst>
              <a:gd name="adj1" fmla="val -134989"/>
              <a:gd name="adj2" fmla="val -7928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学习教程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1.</a:t>
            </a:r>
            <a:r>
              <a:rPr lang="zh-CN" altLang="en-US"/>
              <a:t>新建文件</a:t>
            </a:r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52662" y="1357298"/>
            <a:ext cx="7000924" cy="52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圆角矩形标注 15"/>
          <p:cNvSpPr/>
          <p:nvPr/>
        </p:nvSpPr>
        <p:spPr bwMode="auto">
          <a:xfrm>
            <a:off x="8810644" y="2714620"/>
            <a:ext cx="1524027" cy="514350"/>
          </a:xfrm>
          <a:prstGeom prst="wedgeRoundRectCallout">
            <a:avLst>
              <a:gd name="adj1" fmla="val -62118"/>
              <a:gd name="adj2" fmla="val 9812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工作模块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7" name="圆角矩形标注 16"/>
          <p:cNvSpPr/>
          <p:nvPr/>
        </p:nvSpPr>
        <p:spPr bwMode="auto">
          <a:xfrm>
            <a:off x="6453190" y="4143380"/>
            <a:ext cx="1524027" cy="514350"/>
          </a:xfrm>
          <a:prstGeom prst="wedgeRoundRectCallout">
            <a:avLst>
              <a:gd name="adj1" fmla="val -62118"/>
              <a:gd name="adj2" fmla="val 9812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文件名称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8" name="圆角矩形标注 17"/>
          <p:cNvSpPr/>
          <p:nvPr/>
        </p:nvSpPr>
        <p:spPr bwMode="auto">
          <a:xfrm>
            <a:off x="809588" y="5143512"/>
            <a:ext cx="1524027" cy="514350"/>
          </a:xfrm>
          <a:prstGeom prst="wedgeRoundRectCallout">
            <a:avLst>
              <a:gd name="adj1" fmla="val 71601"/>
              <a:gd name="adj2" fmla="val -57241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工作模板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4105" y="1056005"/>
            <a:ext cx="10003155" cy="5626735"/>
          </a:xfrm>
          <a:prstGeom prst="rect">
            <a:avLst/>
          </a:prstGeom>
        </p:spPr>
      </p:pic>
      <p:sp>
        <p:nvSpPr>
          <p:cNvPr id="5" name="PA-文本框 3"/>
          <p:cNvSpPr/>
          <p:nvPr/>
        </p:nvSpPr>
        <p:spPr>
          <a:xfrm>
            <a:off x="4867910" y="3270250"/>
            <a:ext cx="3943985" cy="1198880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 anchor="t">
            <a:noAutofit/>
          </a:bodyPr>
          <a:p>
            <a:pPr lvl="0" algn="ctr">
              <a:buClrTx/>
              <a:buSzTx/>
              <a:buFontTx/>
            </a:pPr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设计界面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</a:t>
            </a:r>
            <a:r>
              <a:rPr lang="zh-CN" altLang="en-US"/>
              <a:t>文件保存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260" y="1697990"/>
            <a:ext cx="3861435" cy="29019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745" y="1697990"/>
            <a:ext cx="3873500" cy="29610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785" y="2886075"/>
            <a:ext cx="3567430" cy="1713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rPr lang="zh-CN" altLang="en-US"/>
              <a:t>文件打开</a:t>
            </a:r>
            <a:r>
              <a:rPr lang="en-US" altLang="zh-CN"/>
              <a:t>/</a:t>
            </a:r>
            <a:r>
              <a:rPr lang="zh-CN" altLang="en-US"/>
              <a:t>输入</a:t>
            </a:r>
            <a:endParaRPr lang="zh-CN" altLang="en-US"/>
          </a:p>
        </p:txBody>
      </p:sp>
      <p:pic>
        <p:nvPicPr>
          <p:cNvPr id="13" name="图片 12" descr="直接打开.gif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84" y="3475809"/>
            <a:ext cx="4572032" cy="3382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0" y="1214422"/>
            <a:ext cx="4476751" cy="44272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直接打开主流软件文件格式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输入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输出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IGES/STEP/</a:t>
            </a:r>
            <a:r>
              <a:rPr lang="en-US" altLang="zh-CN" sz="2800" dirty="0" err="1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Parasolid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输出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2D/3D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PDF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输出高质量图片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/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9" name="Picture 4" descr="Z:\長島さんへ\全から\名称未設定 3.png">
            <a:hlinkClick r:id="rId3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473643" y="429245"/>
            <a:ext cx="5264149" cy="3263266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4.</a:t>
            </a:r>
            <a:r>
              <a:rPr lang="zh-CN" altLang="en-US"/>
              <a:t>文件目录设置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1330" y="1056005"/>
            <a:ext cx="6781800" cy="12738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955" y="2454275"/>
            <a:ext cx="3686175" cy="4257675"/>
          </a:xfrm>
          <a:prstGeom prst="rect">
            <a:avLst/>
          </a:prstGeom>
        </p:spPr>
      </p:pic>
      <p:sp>
        <p:nvSpPr>
          <p:cNvPr id="6" name="左弧形箭头 5"/>
          <p:cNvSpPr/>
          <p:nvPr/>
        </p:nvSpPr>
        <p:spPr>
          <a:xfrm>
            <a:off x="4061126" y="1994210"/>
            <a:ext cx="785818" cy="928694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REFSHAPE" val="934478060"/>
  <p:tag name="KSO_WM_UNIT_PLACING_PICTURE_USER_VIEWPORT" val="{&quot;height&quot;:8279.0551181102364,&quot;width&quot;:11025.077165354331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1154</Words>
  <Application>WPS 演示</Application>
  <PresentationFormat>宽屏</PresentationFormat>
  <Paragraphs>267</Paragraphs>
  <Slides>35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7" baseType="lpstr">
      <vt:lpstr>Arial</vt:lpstr>
      <vt:lpstr>宋体</vt:lpstr>
      <vt:lpstr>Wingdings</vt:lpstr>
      <vt:lpstr>微软雅黑</vt:lpstr>
      <vt:lpstr>Arial</vt:lpstr>
      <vt:lpstr>方正兰亭纤黑_GBK</vt:lpstr>
      <vt:lpstr>方正大黑简体</vt:lpstr>
      <vt:lpstr>黑体</vt:lpstr>
      <vt:lpstr>Calibri</vt:lpstr>
      <vt:lpstr>Arial Unicode MS</vt:lpstr>
      <vt:lpstr>Times New Roman</vt:lpstr>
      <vt:lpstr>Office 主题</vt:lpstr>
      <vt:lpstr>中望公司及产品介绍（MFG版）</vt:lpstr>
      <vt:lpstr>- 软件界面 - 数据管理 - 快捷操作工具 - 练习&amp;总结</vt:lpstr>
      <vt:lpstr>软件界面</vt:lpstr>
      <vt:lpstr>一、初始界面</vt:lpstr>
      <vt:lpstr>1.新建文件</vt:lpstr>
      <vt:lpstr>PowerPoint 演示文稿</vt:lpstr>
      <vt:lpstr>2.文件保存</vt:lpstr>
      <vt:lpstr>3.文件打开/输入</vt:lpstr>
      <vt:lpstr>4.文件目录设置</vt:lpstr>
      <vt:lpstr>5.边学边用系统</vt:lpstr>
      <vt:lpstr>二、设计环境</vt:lpstr>
      <vt:lpstr>1.标题栏</vt:lpstr>
      <vt:lpstr>2.DA工具栏</vt:lpstr>
      <vt:lpstr>3.图层管理</vt:lpstr>
      <vt:lpstr>4.历史管理器</vt:lpstr>
      <vt:lpstr>5.装配管理器</vt:lpstr>
      <vt:lpstr>6.视图管理器</vt:lpstr>
      <vt:lpstr>7.视觉管理器</vt:lpstr>
      <vt:lpstr>8.角色管理</vt:lpstr>
      <vt:lpstr>9.提示栏</vt:lpstr>
      <vt:lpstr>10.信息栏</vt:lpstr>
      <vt:lpstr>三、系统配置</vt:lpstr>
      <vt:lpstr>数据管理</vt:lpstr>
      <vt:lpstr>一、多对象文件管理</vt:lpstr>
      <vt:lpstr>二、创建多对象文件</vt:lpstr>
      <vt:lpstr>三、装配分解</vt:lpstr>
      <vt:lpstr>四、单对象文件</vt:lpstr>
      <vt:lpstr>快捷操作工具</vt:lpstr>
      <vt:lpstr>一、鼠标应用</vt:lpstr>
      <vt:lpstr>二、右键快捷菜单</vt:lpstr>
      <vt:lpstr>三、自定义快捷键</vt:lpstr>
      <vt:lpstr>练习&amp;总结</vt:lpstr>
      <vt:lpstr>一、练习</vt:lpstr>
      <vt:lpstr>二、小结</vt:lpstr>
      <vt:lpstr>中望公司及产品介绍（MFG版）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Jason</cp:lastModifiedBy>
  <cp:revision>274</cp:revision>
  <dcterms:created xsi:type="dcterms:W3CDTF">2019-04-08T06:07:00Z</dcterms:created>
  <dcterms:modified xsi:type="dcterms:W3CDTF">2020-02-20T00:04:47Z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