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1" r:id="rId2"/>
    <p:sldId id="719" r:id="rId3"/>
    <p:sldId id="282" r:id="rId4"/>
    <p:sldId id="262" r:id="rId5"/>
    <p:sldId id="283" r:id="rId6"/>
    <p:sldId id="293" r:id="rId7"/>
    <p:sldId id="265" r:id="rId8"/>
    <p:sldId id="305" r:id="rId9"/>
    <p:sldId id="274" r:id="rId10"/>
    <p:sldId id="313" r:id="rId11"/>
    <p:sldId id="310" r:id="rId12"/>
    <p:sldId id="312" r:id="rId13"/>
    <p:sldId id="311" r:id="rId14"/>
    <p:sldId id="284" r:id="rId15"/>
    <p:sldId id="308" r:id="rId16"/>
    <p:sldId id="317" r:id="rId17"/>
    <p:sldId id="314" r:id="rId18"/>
    <p:sldId id="318" r:id="rId19"/>
    <p:sldId id="711" r:id="rId20"/>
    <p:sldId id="713" r:id="rId21"/>
    <p:sldId id="715" r:id="rId22"/>
    <p:sldId id="714" r:id="rId23"/>
    <p:sldId id="716" r:id="rId24"/>
    <p:sldId id="717" r:id="rId25"/>
    <p:sldId id="706" r:id="rId26"/>
    <p:sldId id="316" r:id="rId27"/>
    <p:sldId id="315" r:id="rId28"/>
    <p:sldId id="718" r:id="rId29"/>
  </p:sldIdLst>
  <p:sldSz cx="12241213" cy="684053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8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DCD"/>
    <a:srgbClr val="CCCCD7"/>
    <a:srgbClr val="C7CBBE"/>
    <a:srgbClr val="C9D6E0"/>
    <a:srgbClr val="B2B3B2"/>
    <a:srgbClr val="B3B4B0"/>
    <a:srgbClr val="A6AFA4"/>
    <a:srgbClr val="B1AFB0"/>
    <a:srgbClr val="AEAEAC"/>
    <a:srgbClr val="B7B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0" autoAdjust="0"/>
  </p:normalViewPr>
  <p:slideViewPr>
    <p:cSldViewPr>
      <p:cViewPr varScale="1">
        <p:scale>
          <a:sx n="108" d="100"/>
          <a:sy n="108" d="100"/>
        </p:scale>
        <p:origin x="660" y="108"/>
      </p:cViewPr>
      <p:guideLst>
        <p:guide orient="horz" pos="2155"/>
        <p:guide pos="38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298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FF1D05-BF16-EC44-A67B-DF819C132251}" type="doc">
      <dgm:prSet loTypeId="urn:microsoft.com/office/officeart/2005/8/layout/radial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50A3382-F194-1649-AA60-10C67C82E097}">
      <dgm:prSet phldrT="[文本]"/>
      <dgm:spPr/>
      <dgm:t>
        <a:bodyPr/>
        <a:lstStyle/>
        <a:p>
          <a:r>
            <a:rPr lang="zh-CN" altLang="en-US" dirty="0"/>
            <a:t>全员参与</a:t>
          </a:r>
        </a:p>
      </dgm:t>
    </dgm:pt>
    <dgm:pt modelId="{5BAD776C-3A1A-D845-AAA9-892F47562EBC}" type="parTrans" cxnId="{BFE230E4-F1E4-3A46-8CAA-FF57FD36F553}">
      <dgm:prSet/>
      <dgm:spPr/>
      <dgm:t>
        <a:bodyPr/>
        <a:lstStyle/>
        <a:p>
          <a:endParaRPr lang="zh-CN" altLang="en-US"/>
        </a:p>
      </dgm:t>
    </dgm:pt>
    <dgm:pt modelId="{365346FD-FB40-7D4D-875E-D4B122152AC0}" type="sibTrans" cxnId="{BFE230E4-F1E4-3A46-8CAA-FF57FD36F553}">
      <dgm:prSet/>
      <dgm:spPr/>
      <dgm:t>
        <a:bodyPr/>
        <a:lstStyle/>
        <a:p>
          <a:endParaRPr lang="zh-CN" altLang="en-US"/>
        </a:p>
      </dgm:t>
    </dgm:pt>
    <dgm:pt modelId="{B5512B80-A909-694B-A82C-9DA3144A3662}">
      <dgm:prSet phldrT="[文本]"/>
      <dgm:spPr/>
      <dgm:t>
        <a:bodyPr/>
        <a:lstStyle/>
        <a:p>
          <a:r>
            <a:rPr lang="zh-CN" altLang="en-US" dirty="0"/>
            <a:t>消除浪费</a:t>
          </a:r>
        </a:p>
      </dgm:t>
    </dgm:pt>
    <dgm:pt modelId="{22E0985A-C27A-B445-A1DF-5F3331E529C4}" type="parTrans" cxnId="{56622941-0DEE-D44E-B1BB-8D2F7D2A8BF3}">
      <dgm:prSet/>
      <dgm:spPr/>
      <dgm:t>
        <a:bodyPr/>
        <a:lstStyle/>
        <a:p>
          <a:endParaRPr lang="zh-CN" altLang="en-US"/>
        </a:p>
      </dgm:t>
    </dgm:pt>
    <dgm:pt modelId="{2BB513A6-CA22-EB41-B2E9-52034A8B44A6}" type="sibTrans" cxnId="{56622941-0DEE-D44E-B1BB-8D2F7D2A8BF3}">
      <dgm:prSet/>
      <dgm:spPr/>
      <dgm:t>
        <a:bodyPr/>
        <a:lstStyle/>
        <a:p>
          <a:endParaRPr lang="zh-CN" altLang="en-US"/>
        </a:p>
      </dgm:t>
    </dgm:pt>
    <dgm:pt modelId="{4DD1053D-EE77-9D4A-A3DC-4E71E25DCE56}">
      <dgm:prSet phldrT="[文本]"/>
      <dgm:spPr/>
      <dgm:t>
        <a:bodyPr/>
        <a:lstStyle/>
        <a:p>
          <a:r>
            <a:rPr lang="zh-CN" altLang="en-US" dirty="0"/>
            <a:t>标准化</a:t>
          </a:r>
        </a:p>
      </dgm:t>
    </dgm:pt>
    <dgm:pt modelId="{64046E2A-D399-A24F-BDCC-D78D695D2440}" type="parTrans" cxnId="{589800A8-9ED9-5744-B8F7-37471A085A31}">
      <dgm:prSet/>
      <dgm:spPr/>
      <dgm:t>
        <a:bodyPr/>
        <a:lstStyle/>
        <a:p>
          <a:endParaRPr lang="zh-CN" altLang="en-US"/>
        </a:p>
      </dgm:t>
    </dgm:pt>
    <dgm:pt modelId="{8C4EDA54-61EC-1B4D-BA54-F020885479BF}" type="sibTrans" cxnId="{589800A8-9ED9-5744-B8F7-37471A085A31}">
      <dgm:prSet/>
      <dgm:spPr/>
      <dgm:t>
        <a:bodyPr/>
        <a:lstStyle/>
        <a:p>
          <a:endParaRPr lang="zh-CN" altLang="en-US"/>
        </a:p>
      </dgm:t>
    </dgm:pt>
    <dgm:pt modelId="{FF18B019-70B8-2D41-8708-98140F47C94E}">
      <dgm:prSet phldrT="[文本]"/>
      <dgm:spPr/>
      <dgm:t>
        <a:bodyPr/>
        <a:lstStyle/>
        <a:p>
          <a:r>
            <a:rPr lang="zh-CN" altLang="en-US" dirty="0"/>
            <a:t>持续改善</a:t>
          </a:r>
        </a:p>
      </dgm:t>
    </dgm:pt>
    <dgm:pt modelId="{1315F193-4E9F-2A41-B0E5-221AF58243E2}" type="parTrans" cxnId="{D86554F7-C1CC-C04F-BD18-8A7E7E1D48AD}">
      <dgm:prSet/>
      <dgm:spPr/>
      <dgm:t>
        <a:bodyPr/>
        <a:lstStyle/>
        <a:p>
          <a:endParaRPr lang="zh-CN" altLang="en-US"/>
        </a:p>
      </dgm:t>
    </dgm:pt>
    <dgm:pt modelId="{F5B0A054-818F-F249-BA54-D4800F46409B}" type="sibTrans" cxnId="{D86554F7-C1CC-C04F-BD18-8A7E7E1D48AD}">
      <dgm:prSet/>
      <dgm:spPr/>
      <dgm:t>
        <a:bodyPr/>
        <a:lstStyle/>
        <a:p>
          <a:endParaRPr lang="zh-CN" altLang="en-US"/>
        </a:p>
      </dgm:t>
    </dgm:pt>
    <dgm:pt modelId="{29468F6D-DE32-3141-940E-EE0AE9C1738C}">
      <dgm:prSet phldrT="[文本]"/>
      <dgm:spPr/>
      <dgm:t>
        <a:bodyPr/>
        <a:lstStyle/>
        <a:p>
          <a:r>
            <a:rPr lang="en-US" altLang="zh-CN" dirty="0"/>
            <a:t>5S</a:t>
          </a:r>
          <a:endParaRPr lang="zh-CN" altLang="en-US" dirty="0"/>
        </a:p>
      </dgm:t>
    </dgm:pt>
    <dgm:pt modelId="{F9986073-AA13-954A-AB42-7A29B1133F72}" type="parTrans" cxnId="{F1E51086-89FD-BD4D-BC7E-311B208B0B22}">
      <dgm:prSet/>
      <dgm:spPr/>
      <dgm:t>
        <a:bodyPr/>
        <a:lstStyle/>
        <a:p>
          <a:endParaRPr lang="zh-CN" altLang="en-US"/>
        </a:p>
      </dgm:t>
    </dgm:pt>
    <dgm:pt modelId="{74E97AB4-3998-964F-B637-6B6F7D6C9E61}" type="sibTrans" cxnId="{F1E51086-89FD-BD4D-BC7E-311B208B0B22}">
      <dgm:prSet/>
      <dgm:spPr/>
      <dgm:t>
        <a:bodyPr/>
        <a:lstStyle/>
        <a:p>
          <a:endParaRPr lang="zh-CN" altLang="en-US"/>
        </a:p>
      </dgm:t>
    </dgm:pt>
    <dgm:pt modelId="{A7A5B941-5191-834A-9F1C-76EDACFE2FE4}">
      <dgm:prSet/>
      <dgm:spPr/>
      <dgm:t>
        <a:bodyPr/>
        <a:lstStyle/>
        <a:p>
          <a:r>
            <a:rPr lang="en-US" altLang="zh-CN" dirty="0"/>
            <a:t>TPM</a:t>
          </a:r>
          <a:endParaRPr lang="zh-CN" altLang="en-US" dirty="0"/>
        </a:p>
      </dgm:t>
    </dgm:pt>
    <dgm:pt modelId="{86AB4E51-77D2-BA46-8A22-6BBE252BC009}" type="parTrans" cxnId="{ABF90077-CFDE-074F-B463-47646DC20EE0}">
      <dgm:prSet/>
      <dgm:spPr/>
      <dgm:t>
        <a:bodyPr/>
        <a:lstStyle/>
        <a:p>
          <a:endParaRPr lang="zh-CN" altLang="en-US"/>
        </a:p>
      </dgm:t>
    </dgm:pt>
    <dgm:pt modelId="{3E8E0B26-75A1-274E-ADA6-5BF7A8B121C8}" type="sibTrans" cxnId="{ABF90077-CFDE-074F-B463-47646DC20EE0}">
      <dgm:prSet/>
      <dgm:spPr/>
      <dgm:t>
        <a:bodyPr/>
        <a:lstStyle/>
        <a:p>
          <a:endParaRPr lang="zh-CN" altLang="en-US"/>
        </a:p>
      </dgm:t>
    </dgm:pt>
    <dgm:pt modelId="{E4E7BC59-C8C1-3B47-87C6-D44AB8E83858}" type="pres">
      <dgm:prSet presAssocID="{CCFF1D05-BF16-EC44-A67B-DF819C13225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C9D71BD-63F8-7E43-B8E0-CD0E191B6868}" type="pres">
      <dgm:prSet presAssocID="{250A3382-F194-1649-AA60-10C67C82E097}" presName="centerShape" presStyleLbl="node0" presStyleIdx="0" presStyleCnt="1"/>
      <dgm:spPr/>
    </dgm:pt>
    <dgm:pt modelId="{C8469323-630D-C141-AA47-B5892066C4D9}" type="pres">
      <dgm:prSet presAssocID="{22E0985A-C27A-B445-A1DF-5F3331E529C4}" presName="parTrans" presStyleLbl="sibTrans2D1" presStyleIdx="0" presStyleCnt="5"/>
      <dgm:spPr/>
    </dgm:pt>
    <dgm:pt modelId="{5394D523-11EC-7E46-98C2-12ECD44B1710}" type="pres">
      <dgm:prSet presAssocID="{22E0985A-C27A-B445-A1DF-5F3331E529C4}" presName="connectorText" presStyleLbl="sibTrans2D1" presStyleIdx="0" presStyleCnt="5"/>
      <dgm:spPr/>
    </dgm:pt>
    <dgm:pt modelId="{2E16E2E6-9A33-F146-B65A-201B1913DB9F}" type="pres">
      <dgm:prSet presAssocID="{B5512B80-A909-694B-A82C-9DA3144A3662}" presName="node" presStyleLbl="node1" presStyleIdx="0" presStyleCnt="5">
        <dgm:presLayoutVars>
          <dgm:bulletEnabled val="1"/>
        </dgm:presLayoutVars>
      </dgm:prSet>
      <dgm:spPr/>
    </dgm:pt>
    <dgm:pt modelId="{92400CF3-12BC-554B-A6E4-C204FE1E957C}" type="pres">
      <dgm:prSet presAssocID="{86AB4E51-77D2-BA46-8A22-6BBE252BC009}" presName="parTrans" presStyleLbl="sibTrans2D1" presStyleIdx="1" presStyleCnt="5"/>
      <dgm:spPr/>
    </dgm:pt>
    <dgm:pt modelId="{1505C3AE-E569-C14A-9CBC-DC66D89C58F0}" type="pres">
      <dgm:prSet presAssocID="{86AB4E51-77D2-BA46-8A22-6BBE252BC009}" presName="connectorText" presStyleLbl="sibTrans2D1" presStyleIdx="1" presStyleCnt="5"/>
      <dgm:spPr/>
    </dgm:pt>
    <dgm:pt modelId="{A4A206B4-68ED-204C-97C8-FAFEDA246B21}" type="pres">
      <dgm:prSet presAssocID="{A7A5B941-5191-834A-9F1C-76EDACFE2FE4}" presName="node" presStyleLbl="node1" presStyleIdx="1" presStyleCnt="5">
        <dgm:presLayoutVars>
          <dgm:bulletEnabled val="1"/>
        </dgm:presLayoutVars>
      </dgm:prSet>
      <dgm:spPr/>
    </dgm:pt>
    <dgm:pt modelId="{783593AC-E5C6-AA4A-8D06-54308567E966}" type="pres">
      <dgm:prSet presAssocID="{64046E2A-D399-A24F-BDCC-D78D695D2440}" presName="parTrans" presStyleLbl="sibTrans2D1" presStyleIdx="2" presStyleCnt="5"/>
      <dgm:spPr/>
    </dgm:pt>
    <dgm:pt modelId="{A0C636F1-A7C0-8D4D-AC2F-2E460FBFF8D3}" type="pres">
      <dgm:prSet presAssocID="{64046E2A-D399-A24F-BDCC-D78D695D2440}" presName="connectorText" presStyleLbl="sibTrans2D1" presStyleIdx="2" presStyleCnt="5"/>
      <dgm:spPr/>
    </dgm:pt>
    <dgm:pt modelId="{A26C228A-64F5-1F44-A25F-0D801E2186C0}" type="pres">
      <dgm:prSet presAssocID="{4DD1053D-EE77-9D4A-A3DC-4E71E25DCE56}" presName="node" presStyleLbl="node1" presStyleIdx="2" presStyleCnt="5">
        <dgm:presLayoutVars>
          <dgm:bulletEnabled val="1"/>
        </dgm:presLayoutVars>
      </dgm:prSet>
      <dgm:spPr/>
    </dgm:pt>
    <dgm:pt modelId="{8091A78C-7833-374E-94DF-04008DE7B532}" type="pres">
      <dgm:prSet presAssocID="{1315F193-4E9F-2A41-B0E5-221AF58243E2}" presName="parTrans" presStyleLbl="sibTrans2D1" presStyleIdx="3" presStyleCnt="5"/>
      <dgm:spPr/>
    </dgm:pt>
    <dgm:pt modelId="{D673A1B8-BF40-BB43-A194-F1445AD13FB1}" type="pres">
      <dgm:prSet presAssocID="{1315F193-4E9F-2A41-B0E5-221AF58243E2}" presName="connectorText" presStyleLbl="sibTrans2D1" presStyleIdx="3" presStyleCnt="5"/>
      <dgm:spPr/>
    </dgm:pt>
    <dgm:pt modelId="{9E111C90-D4E5-E84A-903B-3B17C405DE70}" type="pres">
      <dgm:prSet presAssocID="{FF18B019-70B8-2D41-8708-98140F47C94E}" presName="node" presStyleLbl="node1" presStyleIdx="3" presStyleCnt="5">
        <dgm:presLayoutVars>
          <dgm:bulletEnabled val="1"/>
        </dgm:presLayoutVars>
      </dgm:prSet>
      <dgm:spPr/>
    </dgm:pt>
    <dgm:pt modelId="{9C354394-173D-E54F-A442-9D60736185AA}" type="pres">
      <dgm:prSet presAssocID="{F9986073-AA13-954A-AB42-7A29B1133F72}" presName="parTrans" presStyleLbl="sibTrans2D1" presStyleIdx="4" presStyleCnt="5"/>
      <dgm:spPr/>
    </dgm:pt>
    <dgm:pt modelId="{2157BE5B-F192-C846-B27F-6E99F6B219BB}" type="pres">
      <dgm:prSet presAssocID="{F9986073-AA13-954A-AB42-7A29B1133F72}" presName="connectorText" presStyleLbl="sibTrans2D1" presStyleIdx="4" presStyleCnt="5"/>
      <dgm:spPr/>
    </dgm:pt>
    <dgm:pt modelId="{4F154547-B30E-2742-8F3A-245C897161FA}" type="pres">
      <dgm:prSet presAssocID="{29468F6D-DE32-3141-940E-EE0AE9C1738C}" presName="node" presStyleLbl="node1" presStyleIdx="4" presStyleCnt="5">
        <dgm:presLayoutVars>
          <dgm:bulletEnabled val="1"/>
        </dgm:presLayoutVars>
      </dgm:prSet>
      <dgm:spPr/>
    </dgm:pt>
  </dgm:ptLst>
  <dgm:cxnLst>
    <dgm:cxn modelId="{098A5807-98BE-4334-9155-77008CADB104}" type="presOf" srcId="{CCFF1D05-BF16-EC44-A67B-DF819C132251}" destId="{E4E7BC59-C8C1-3B47-87C6-D44AB8E83858}" srcOrd="0" destOrd="0" presId="urn:microsoft.com/office/officeart/2005/8/layout/radial5"/>
    <dgm:cxn modelId="{4284541C-DB2B-45DA-BA65-B6799BBE9344}" type="presOf" srcId="{22E0985A-C27A-B445-A1DF-5F3331E529C4}" destId="{C8469323-630D-C141-AA47-B5892066C4D9}" srcOrd="0" destOrd="0" presId="urn:microsoft.com/office/officeart/2005/8/layout/radial5"/>
    <dgm:cxn modelId="{D1E44D38-68FF-48C3-B381-F38F7F05A309}" type="presOf" srcId="{64046E2A-D399-A24F-BDCC-D78D695D2440}" destId="{A0C636F1-A7C0-8D4D-AC2F-2E460FBFF8D3}" srcOrd="1" destOrd="0" presId="urn:microsoft.com/office/officeart/2005/8/layout/radial5"/>
    <dgm:cxn modelId="{AF0CF239-C783-4810-BD34-491229EDBB49}" type="presOf" srcId="{250A3382-F194-1649-AA60-10C67C82E097}" destId="{7C9D71BD-63F8-7E43-B8E0-CD0E191B6868}" srcOrd="0" destOrd="0" presId="urn:microsoft.com/office/officeart/2005/8/layout/radial5"/>
    <dgm:cxn modelId="{0089A65F-8F4F-41A5-93AB-3217A1C1D55D}" type="presOf" srcId="{1315F193-4E9F-2A41-B0E5-221AF58243E2}" destId="{8091A78C-7833-374E-94DF-04008DE7B532}" srcOrd="0" destOrd="0" presId="urn:microsoft.com/office/officeart/2005/8/layout/radial5"/>
    <dgm:cxn modelId="{56622941-0DEE-D44E-B1BB-8D2F7D2A8BF3}" srcId="{250A3382-F194-1649-AA60-10C67C82E097}" destId="{B5512B80-A909-694B-A82C-9DA3144A3662}" srcOrd="0" destOrd="0" parTransId="{22E0985A-C27A-B445-A1DF-5F3331E529C4}" sibTransId="{2BB513A6-CA22-EB41-B2E9-52034A8B44A6}"/>
    <dgm:cxn modelId="{A7603945-B35D-4EB4-BD54-DFD4C412A18D}" type="presOf" srcId="{B5512B80-A909-694B-A82C-9DA3144A3662}" destId="{2E16E2E6-9A33-F146-B65A-201B1913DB9F}" srcOrd="0" destOrd="0" presId="urn:microsoft.com/office/officeart/2005/8/layout/radial5"/>
    <dgm:cxn modelId="{AEBA356D-4973-4DB3-9690-B360FD76B577}" type="presOf" srcId="{86AB4E51-77D2-BA46-8A22-6BBE252BC009}" destId="{92400CF3-12BC-554B-A6E4-C204FE1E957C}" srcOrd="0" destOrd="0" presId="urn:microsoft.com/office/officeart/2005/8/layout/radial5"/>
    <dgm:cxn modelId="{7461DF72-7559-4000-A939-3F86D1967253}" type="presOf" srcId="{F9986073-AA13-954A-AB42-7A29B1133F72}" destId="{9C354394-173D-E54F-A442-9D60736185AA}" srcOrd="0" destOrd="0" presId="urn:microsoft.com/office/officeart/2005/8/layout/radial5"/>
    <dgm:cxn modelId="{ABF90077-CFDE-074F-B463-47646DC20EE0}" srcId="{250A3382-F194-1649-AA60-10C67C82E097}" destId="{A7A5B941-5191-834A-9F1C-76EDACFE2FE4}" srcOrd="1" destOrd="0" parTransId="{86AB4E51-77D2-BA46-8A22-6BBE252BC009}" sibTransId="{3E8E0B26-75A1-274E-ADA6-5BF7A8B121C8}"/>
    <dgm:cxn modelId="{F1E51086-89FD-BD4D-BC7E-311B208B0B22}" srcId="{250A3382-F194-1649-AA60-10C67C82E097}" destId="{29468F6D-DE32-3141-940E-EE0AE9C1738C}" srcOrd="4" destOrd="0" parTransId="{F9986073-AA13-954A-AB42-7A29B1133F72}" sibTransId="{74E97AB4-3998-964F-B637-6B6F7D6C9E61}"/>
    <dgm:cxn modelId="{8A39B195-D991-4CCC-B07E-87E464297547}" type="presOf" srcId="{86AB4E51-77D2-BA46-8A22-6BBE252BC009}" destId="{1505C3AE-E569-C14A-9CBC-DC66D89C58F0}" srcOrd="1" destOrd="0" presId="urn:microsoft.com/office/officeart/2005/8/layout/radial5"/>
    <dgm:cxn modelId="{9E054CA4-665B-4E66-83B8-29326B1C364A}" type="presOf" srcId="{22E0985A-C27A-B445-A1DF-5F3331E529C4}" destId="{5394D523-11EC-7E46-98C2-12ECD44B1710}" srcOrd="1" destOrd="0" presId="urn:microsoft.com/office/officeart/2005/8/layout/radial5"/>
    <dgm:cxn modelId="{589800A8-9ED9-5744-B8F7-37471A085A31}" srcId="{250A3382-F194-1649-AA60-10C67C82E097}" destId="{4DD1053D-EE77-9D4A-A3DC-4E71E25DCE56}" srcOrd="2" destOrd="0" parTransId="{64046E2A-D399-A24F-BDCC-D78D695D2440}" sibTransId="{8C4EDA54-61EC-1B4D-BA54-F020885479BF}"/>
    <dgm:cxn modelId="{D8DD31B8-22F9-4861-B354-27A7E24BA6FA}" type="presOf" srcId="{29468F6D-DE32-3141-940E-EE0AE9C1738C}" destId="{4F154547-B30E-2742-8F3A-245C897161FA}" srcOrd="0" destOrd="0" presId="urn:microsoft.com/office/officeart/2005/8/layout/radial5"/>
    <dgm:cxn modelId="{2C71EABF-293E-4809-91B1-9A7376C1A3BD}" type="presOf" srcId="{4DD1053D-EE77-9D4A-A3DC-4E71E25DCE56}" destId="{A26C228A-64F5-1F44-A25F-0D801E2186C0}" srcOrd="0" destOrd="0" presId="urn:microsoft.com/office/officeart/2005/8/layout/radial5"/>
    <dgm:cxn modelId="{66CED6C4-FDA3-4BCC-8B9D-2AC0EEDE45FF}" type="presOf" srcId="{F9986073-AA13-954A-AB42-7A29B1133F72}" destId="{2157BE5B-F192-C846-B27F-6E99F6B219BB}" srcOrd="1" destOrd="0" presId="urn:microsoft.com/office/officeart/2005/8/layout/radial5"/>
    <dgm:cxn modelId="{A8C2F8C5-1720-45FB-B1BD-3B1A83707E4D}" type="presOf" srcId="{FF18B019-70B8-2D41-8708-98140F47C94E}" destId="{9E111C90-D4E5-E84A-903B-3B17C405DE70}" srcOrd="0" destOrd="0" presId="urn:microsoft.com/office/officeart/2005/8/layout/radial5"/>
    <dgm:cxn modelId="{BFE230E4-F1E4-3A46-8CAA-FF57FD36F553}" srcId="{CCFF1D05-BF16-EC44-A67B-DF819C132251}" destId="{250A3382-F194-1649-AA60-10C67C82E097}" srcOrd="0" destOrd="0" parTransId="{5BAD776C-3A1A-D845-AAA9-892F47562EBC}" sibTransId="{365346FD-FB40-7D4D-875E-D4B122152AC0}"/>
    <dgm:cxn modelId="{93C77BEA-9690-4AF0-9702-33DB989C6253}" type="presOf" srcId="{A7A5B941-5191-834A-9F1C-76EDACFE2FE4}" destId="{A4A206B4-68ED-204C-97C8-FAFEDA246B21}" srcOrd="0" destOrd="0" presId="urn:microsoft.com/office/officeart/2005/8/layout/radial5"/>
    <dgm:cxn modelId="{D86554F7-C1CC-C04F-BD18-8A7E7E1D48AD}" srcId="{250A3382-F194-1649-AA60-10C67C82E097}" destId="{FF18B019-70B8-2D41-8708-98140F47C94E}" srcOrd="3" destOrd="0" parTransId="{1315F193-4E9F-2A41-B0E5-221AF58243E2}" sibTransId="{F5B0A054-818F-F249-BA54-D4800F46409B}"/>
    <dgm:cxn modelId="{932DA3F8-510E-4A3D-8F8B-F38596A6B1B9}" type="presOf" srcId="{1315F193-4E9F-2A41-B0E5-221AF58243E2}" destId="{D673A1B8-BF40-BB43-A194-F1445AD13FB1}" srcOrd="1" destOrd="0" presId="urn:microsoft.com/office/officeart/2005/8/layout/radial5"/>
    <dgm:cxn modelId="{2EC866FF-AC5A-4E84-B0A9-EBFE7560CF47}" type="presOf" srcId="{64046E2A-D399-A24F-BDCC-D78D695D2440}" destId="{783593AC-E5C6-AA4A-8D06-54308567E966}" srcOrd="0" destOrd="0" presId="urn:microsoft.com/office/officeart/2005/8/layout/radial5"/>
    <dgm:cxn modelId="{1A926F00-7E1F-48EE-8566-0B87A1AA9D80}" type="presParOf" srcId="{E4E7BC59-C8C1-3B47-87C6-D44AB8E83858}" destId="{7C9D71BD-63F8-7E43-B8E0-CD0E191B6868}" srcOrd="0" destOrd="0" presId="urn:microsoft.com/office/officeart/2005/8/layout/radial5"/>
    <dgm:cxn modelId="{FB847732-DF14-400D-81BC-5BF0BF6E133D}" type="presParOf" srcId="{E4E7BC59-C8C1-3B47-87C6-D44AB8E83858}" destId="{C8469323-630D-C141-AA47-B5892066C4D9}" srcOrd="1" destOrd="0" presId="urn:microsoft.com/office/officeart/2005/8/layout/radial5"/>
    <dgm:cxn modelId="{5B6757D1-1A5C-4598-943D-C731D9B8A350}" type="presParOf" srcId="{C8469323-630D-C141-AA47-B5892066C4D9}" destId="{5394D523-11EC-7E46-98C2-12ECD44B1710}" srcOrd="0" destOrd="0" presId="urn:microsoft.com/office/officeart/2005/8/layout/radial5"/>
    <dgm:cxn modelId="{071BC0DD-A457-4542-86E1-AC03B17AB5A4}" type="presParOf" srcId="{E4E7BC59-C8C1-3B47-87C6-D44AB8E83858}" destId="{2E16E2E6-9A33-F146-B65A-201B1913DB9F}" srcOrd="2" destOrd="0" presId="urn:microsoft.com/office/officeart/2005/8/layout/radial5"/>
    <dgm:cxn modelId="{2243461E-622F-4550-84F3-B8F6FC2BBEF3}" type="presParOf" srcId="{E4E7BC59-C8C1-3B47-87C6-D44AB8E83858}" destId="{92400CF3-12BC-554B-A6E4-C204FE1E957C}" srcOrd="3" destOrd="0" presId="urn:microsoft.com/office/officeart/2005/8/layout/radial5"/>
    <dgm:cxn modelId="{39D92864-2EEE-41D2-A378-5C28FD485894}" type="presParOf" srcId="{92400CF3-12BC-554B-A6E4-C204FE1E957C}" destId="{1505C3AE-E569-C14A-9CBC-DC66D89C58F0}" srcOrd="0" destOrd="0" presId="urn:microsoft.com/office/officeart/2005/8/layout/radial5"/>
    <dgm:cxn modelId="{EB66E810-DA38-4E81-9869-DD8E3D448E86}" type="presParOf" srcId="{E4E7BC59-C8C1-3B47-87C6-D44AB8E83858}" destId="{A4A206B4-68ED-204C-97C8-FAFEDA246B21}" srcOrd="4" destOrd="0" presId="urn:microsoft.com/office/officeart/2005/8/layout/radial5"/>
    <dgm:cxn modelId="{6F7997C7-677D-465D-B909-4114EC0A3E5C}" type="presParOf" srcId="{E4E7BC59-C8C1-3B47-87C6-D44AB8E83858}" destId="{783593AC-E5C6-AA4A-8D06-54308567E966}" srcOrd="5" destOrd="0" presId="urn:microsoft.com/office/officeart/2005/8/layout/radial5"/>
    <dgm:cxn modelId="{318CA369-6FA0-4CB6-AE1E-1FE2ADB465E1}" type="presParOf" srcId="{783593AC-E5C6-AA4A-8D06-54308567E966}" destId="{A0C636F1-A7C0-8D4D-AC2F-2E460FBFF8D3}" srcOrd="0" destOrd="0" presId="urn:microsoft.com/office/officeart/2005/8/layout/radial5"/>
    <dgm:cxn modelId="{1EB32269-267B-42B4-9221-49514355A21A}" type="presParOf" srcId="{E4E7BC59-C8C1-3B47-87C6-D44AB8E83858}" destId="{A26C228A-64F5-1F44-A25F-0D801E2186C0}" srcOrd="6" destOrd="0" presId="urn:microsoft.com/office/officeart/2005/8/layout/radial5"/>
    <dgm:cxn modelId="{BAEB61EE-A7B5-4BD2-89DB-24E61C41DC0A}" type="presParOf" srcId="{E4E7BC59-C8C1-3B47-87C6-D44AB8E83858}" destId="{8091A78C-7833-374E-94DF-04008DE7B532}" srcOrd="7" destOrd="0" presId="urn:microsoft.com/office/officeart/2005/8/layout/radial5"/>
    <dgm:cxn modelId="{F5B15452-EB72-4628-BB3C-1E6E3EA2E292}" type="presParOf" srcId="{8091A78C-7833-374E-94DF-04008DE7B532}" destId="{D673A1B8-BF40-BB43-A194-F1445AD13FB1}" srcOrd="0" destOrd="0" presId="urn:microsoft.com/office/officeart/2005/8/layout/radial5"/>
    <dgm:cxn modelId="{E34DF67E-3D79-427F-82B1-521A311BE9CF}" type="presParOf" srcId="{E4E7BC59-C8C1-3B47-87C6-D44AB8E83858}" destId="{9E111C90-D4E5-E84A-903B-3B17C405DE70}" srcOrd="8" destOrd="0" presId="urn:microsoft.com/office/officeart/2005/8/layout/radial5"/>
    <dgm:cxn modelId="{C6FE0307-002C-416C-AB9C-ED84AF624380}" type="presParOf" srcId="{E4E7BC59-C8C1-3B47-87C6-D44AB8E83858}" destId="{9C354394-173D-E54F-A442-9D60736185AA}" srcOrd="9" destOrd="0" presId="urn:microsoft.com/office/officeart/2005/8/layout/radial5"/>
    <dgm:cxn modelId="{2CA680C3-A651-456B-8269-128591375787}" type="presParOf" srcId="{9C354394-173D-E54F-A442-9D60736185AA}" destId="{2157BE5B-F192-C846-B27F-6E99F6B219BB}" srcOrd="0" destOrd="0" presId="urn:microsoft.com/office/officeart/2005/8/layout/radial5"/>
    <dgm:cxn modelId="{9455F33C-8923-4F38-AF63-300AE048B9C0}" type="presParOf" srcId="{E4E7BC59-C8C1-3B47-87C6-D44AB8E83858}" destId="{4F154547-B30E-2742-8F3A-245C897161FA}" srcOrd="10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9D71BD-63F8-7E43-B8E0-CD0E191B6868}">
      <dsp:nvSpPr>
        <dsp:cNvPr id="0" name=""/>
        <dsp:cNvSpPr/>
      </dsp:nvSpPr>
      <dsp:spPr>
        <a:xfrm>
          <a:off x="3316324" y="2142620"/>
          <a:ext cx="1528159" cy="15281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300" kern="1200" dirty="0"/>
            <a:t>全员参与</a:t>
          </a:r>
        </a:p>
      </dsp:txBody>
      <dsp:txXfrm>
        <a:off x="3540118" y="2366414"/>
        <a:ext cx="1080571" cy="1080571"/>
      </dsp:txXfrm>
    </dsp:sp>
    <dsp:sp modelId="{C8469323-630D-C141-AA47-B5892066C4D9}">
      <dsp:nvSpPr>
        <dsp:cNvPr id="0" name=""/>
        <dsp:cNvSpPr/>
      </dsp:nvSpPr>
      <dsp:spPr>
        <a:xfrm rot="16200000">
          <a:off x="3918507" y="1586531"/>
          <a:ext cx="323793" cy="5195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200" kern="1200"/>
        </a:p>
      </dsp:txBody>
      <dsp:txXfrm>
        <a:off x="3967076" y="1739015"/>
        <a:ext cx="226655" cy="311744"/>
      </dsp:txXfrm>
    </dsp:sp>
    <dsp:sp modelId="{2E16E2E6-9A33-F146-B65A-201B1913DB9F}">
      <dsp:nvSpPr>
        <dsp:cNvPr id="0" name=""/>
        <dsp:cNvSpPr/>
      </dsp:nvSpPr>
      <dsp:spPr>
        <a:xfrm>
          <a:off x="3316324" y="3529"/>
          <a:ext cx="1528159" cy="15281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300" kern="1200" dirty="0"/>
            <a:t>消除浪费</a:t>
          </a:r>
        </a:p>
      </dsp:txBody>
      <dsp:txXfrm>
        <a:off x="3540118" y="227323"/>
        <a:ext cx="1080571" cy="1080571"/>
      </dsp:txXfrm>
    </dsp:sp>
    <dsp:sp modelId="{92400CF3-12BC-554B-A6E4-C204FE1E957C}">
      <dsp:nvSpPr>
        <dsp:cNvPr id="0" name=""/>
        <dsp:cNvSpPr/>
      </dsp:nvSpPr>
      <dsp:spPr>
        <a:xfrm rot="20520000">
          <a:off x="4926990" y="2319237"/>
          <a:ext cx="323793" cy="5195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200" kern="1200"/>
        </a:p>
      </dsp:txBody>
      <dsp:txXfrm>
        <a:off x="4929367" y="2438161"/>
        <a:ext cx="226655" cy="311744"/>
      </dsp:txXfrm>
    </dsp:sp>
    <dsp:sp modelId="{A4A206B4-68ED-204C-97C8-FAFEDA246B21}">
      <dsp:nvSpPr>
        <dsp:cNvPr id="0" name=""/>
        <dsp:cNvSpPr/>
      </dsp:nvSpPr>
      <dsp:spPr>
        <a:xfrm>
          <a:off x="5350720" y="1481604"/>
          <a:ext cx="1528159" cy="15281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3300" kern="1200" dirty="0"/>
            <a:t>TPM</a:t>
          </a:r>
          <a:endParaRPr lang="zh-CN" altLang="en-US" sz="3300" kern="1200" dirty="0"/>
        </a:p>
      </dsp:txBody>
      <dsp:txXfrm>
        <a:off x="5574514" y="1705398"/>
        <a:ext cx="1080571" cy="1080571"/>
      </dsp:txXfrm>
    </dsp:sp>
    <dsp:sp modelId="{783593AC-E5C6-AA4A-8D06-54308567E966}">
      <dsp:nvSpPr>
        <dsp:cNvPr id="0" name=""/>
        <dsp:cNvSpPr/>
      </dsp:nvSpPr>
      <dsp:spPr>
        <a:xfrm rot="3240000">
          <a:off x="4541784" y="3504779"/>
          <a:ext cx="323793" cy="5195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200" kern="1200"/>
        </a:p>
      </dsp:txBody>
      <dsp:txXfrm>
        <a:off x="4561805" y="3569401"/>
        <a:ext cx="226655" cy="311744"/>
      </dsp:txXfrm>
    </dsp:sp>
    <dsp:sp modelId="{A26C228A-64F5-1F44-A25F-0D801E2186C0}">
      <dsp:nvSpPr>
        <dsp:cNvPr id="0" name=""/>
        <dsp:cNvSpPr/>
      </dsp:nvSpPr>
      <dsp:spPr>
        <a:xfrm>
          <a:off x="4573650" y="3873181"/>
          <a:ext cx="1528159" cy="15281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300" kern="1200" dirty="0"/>
            <a:t>标准化</a:t>
          </a:r>
        </a:p>
      </dsp:txBody>
      <dsp:txXfrm>
        <a:off x="4797444" y="4096975"/>
        <a:ext cx="1080571" cy="1080571"/>
      </dsp:txXfrm>
    </dsp:sp>
    <dsp:sp modelId="{8091A78C-7833-374E-94DF-04008DE7B532}">
      <dsp:nvSpPr>
        <dsp:cNvPr id="0" name=""/>
        <dsp:cNvSpPr/>
      </dsp:nvSpPr>
      <dsp:spPr>
        <a:xfrm rot="7560000">
          <a:off x="3295231" y="3504779"/>
          <a:ext cx="323793" cy="5195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200" kern="1200"/>
        </a:p>
      </dsp:txBody>
      <dsp:txXfrm rot="10800000">
        <a:off x="3372348" y="3569401"/>
        <a:ext cx="226655" cy="311744"/>
      </dsp:txXfrm>
    </dsp:sp>
    <dsp:sp modelId="{9E111C90-D4E5-E84A-903B-3B17C405DE70}">
      <dsp:nvSpPr>
        <dsp:cNvPr id="0" name=""/>
        <dsp:cNvSpPr/>
      </dsp:nvSpPr>
      <dsp:spPr>
        <a:xfrm>
          <a:off x="2058998" y="3873181"/>
          <a:ext cx="1528159" cy="15281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300" kern="1200" dirty="0"/>
            <a:t>持续改善</a:t>
          </a:r>
        </a:p>
      </dsp:txBody>
      <dsp:txXfrm>
        <a:off x="2282792" y="4096975"/>
        <a:ext cx="1080571" cy="1080571"/>
      </dsp:txXfrm>
    </dsp:sp>
    <dsp:sp modelId="{9C354394-173D-E54F-A442-9D60736185AA}">
      <dsp:nvSpPr>
        <dsp:cNvPr id="0" name=""/>
        <dsp:cNvSpPr/>
      </dsp:nvSpPr>
      <dsp:spPr>
        <a:xfrm rot="11880000">
          <a:off x="2910025" y="2319237"/>
          <a:ext cx="323793" cy="5195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200" kern="1200"/>
        </a:p>
      </dsp:txBody>
      <dsp:txXfrm rot="10800000">
        <a:off x="3004786" y="2438161"/>
        <a:ext cx="226655" cy="311744"/>
      </dsp:txXfrm>
    </dsp:sp>
    <dsp:sp modelId="{4F154547-B30E-2742-8F3A-245C897161FA}">
      <dsp:nvSpPr>
        <dsp:cNvPr id="0" name=""/>
        <dsp:cNvSpPr/>
      </dsp:nvSpPr>
      <dsp:spPr>
        <a:xfrm>
          <a:off x="1281928" y="1481604"/>
          <a:ext cx="1528159" cy="15281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3300" kern="1200" dirty="0"/>
            <a:t>5S</a:t>
          </a:r>
          <a:endParaRPr lang="zh-CN" altLang="en-US" sz="3300" kern="1200" dirty="0"/>
        </a:p>
      </dsp:txBody>
      <dsp:txXfrm>
        <a:off x="1505722" y="1705398"/>
        <a:ext cx="1080571" cy="1080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6205A-2E02-4617-B475-18DE9F723772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8B4E5-72CF-49EA-A24E-A11C9BA061C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8B4E5-72CF-49EA-A24E-A11C9BA061C7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011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8091" y="2125001"/>
            <a:ext cx="10405031" cy="146628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36182" y="3876305"/>
            <a:ext cx="8568849" cy="1748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882054" y="273939"/>
            <a:ext cx="3685115" cy="582079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20331" y="273939"/>
            <a:ext cx="10857702" cy="582079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47155" y="542456"/>
            <a:ext cx="3824308" cy="8229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956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47155" y="542456"/>
            <a:ext cx="3824308" cy="8229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956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47155" y="542456"/>
            <a:ext cx="3824308" cy="8229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956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47155" y="542456"/>
            <a:ext cx="3824308" cy="8229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956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FB6BF115-D65F-47B8-AFB1-CBBF02F9F9E1}"/>
              </a:ext>
            </a:extLst>
          </p:cNvPr>
          <p:cNvGrpSpPr/>
          <p:nvPr userDrawn="1"/>
        </p:nvGrpSpPr>
        <p:grpSpPr>
          <a:xfrm>
            <a:off x="11430" y="-7393"/>
            <a:ext cx="12170410" cy="3241204"/>
            <a:chOff x="11430" y="-7393"/>
            <a:chExt cx="12170410" cy="3241204"/>
          </a:xfrm>
        </p:grpSpPr>
        <p:pic>
          <p:nvPicPr>
            <p:cNvPr id="3" name="图片占位符 49">
              <a:extLst>
                <a:ext uri="{FF2B5EF4-FFF2-40B4-BE49-F238E27FC236}">
                  <a16:creationId xmlns:a16="http://schemas.microsoft.com/office/drawing/2014/main" id="{03C356F6-FCF0-47CD-8B3B-B56E757B1FD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375" b="11109"/>
            <a:stretch>
              <a:fillRect/>
            </a:stretch>
          </p:blipFill>
          <p:spPr>
            <a:xfrm>
              <a:off x="11430" y="0"/>
              <a:ext cx="10447020" cy="321056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FB829B04-DE20-42E8-9D15-09BFD8CA4B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0369" y="-7393"/>
              <a:ext cx="6861471" cy="3241204"/>
            </a:xfrm>
            <a:prstGeom prst="rect">
              <a:avLst/>
            </a:prstGeom>
          </p:spPr>
        </p:pic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id="{5029EB28-5414-4C46-9E9A-886AD6180F67}"/>
              </a:ext>
            </a:extLst>
          </p:cNvPr>
          <p:cNvSpPr/>
          <p:nvPr userDrawn="1"/>
        </p:nvSpPr>
        <p:spPr>
          <a:xfrm>
            <a:off x="767408" y="0"/>
            <a:ext cx="3024336" cy="4797152"/>
          </a:xfrm>
          <a:prstGeom prst="rect">
            <a:avLst/>
          </a:prstGeom>
          <a:solidFill>
            <a:srgbClr val="C0000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片 5" descr="3067d0364b4c47c08f2bcadea9e5f6e">
            <a:extLst>
              <a:ext uri="{FF2B5EF4-FFF2-40B4-BE49-F238E27FC236}">
                <a16:creationId xmlns:a16="http://schemas.microsoft.com/office/drawing/2014/main" id="{C660FDC1-C25C-4620-BF8B-7C042E5D340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271464" y="637540"/>
            <a:ext cx="1767840" cy="63373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F0130-C5C6-417E-8A9E-1DBEB17CC4F8}"/>
              </a:ext>
            </a:extLst>
          </p:cNvPr>
          <p:cNvSpPr txBox="1"/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u="none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dirty="0"/>
              <a:t>www.victoralu.com</a:t>
            </a:r>
          </a:p>
        </p:txBody>
      </p:sp>
    </p:spTree>
    <p:extLst>
      <p:ext uri="{BB962C8B-B14F-4D97-AF65-F5344CB8AC3E}">
        <p14:creationId xmlns:p14="http://schemas.microsoft.com/office/powerpoint/2010/main" val="293842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6972" y="4395679"/>
            <a:ext cx="10405031" cy="135860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6972" y="2899312"/>
            <a:ext cx="10405031" cy="149636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20331" y="1591376"/>
            <a:ext cx="7270346" cy="45033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94698" y="1591376"/>
            <a:ext cx="7272471" cy="45033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1" y="273939"/>
            <a:ext cx="11017092" cy="114009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0" y="1531204"/>
            <a:ext cx="5408662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2060" y="2169337"/>
            <a:ext cx="5408662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18367" y="1531204"/>
            <a:ext cx="5410786" cy="63813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18367" y="2169337"/>
            <a:ext cx="5410786" cy="39412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1" y="272355"/>
            <a:ext cx="4027275" cy="11590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85974" y="272355"/>
            <a:ext cx="6843178" cy="58382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2061" y="1431446"/>
            <a:ext cx="4027275" cy="46791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9363" y="4788377"/>
            <a:ext cx="7344728" cy="56529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9363" y="611215"/>
            <a:ext cx="7344728" cy="41043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9363" y="5353671"/>
            <a:ext cx="7344728" cy="8028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12061" y="273939"/>
            <a:ext cx="11017092" cy="1140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1" y="1596126"/>
            <a:ext cx="11017092" cy="4514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2061" y="6340166"/>
            <a:ext cx="2856283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31012-F0FC-47D4-AB69-D0E35C7B29F8}" type="datetimeFigureOut">
              <a:rPr lang="zh-CN" altLang="en-US" smtClean="0"/>
              <a:pPr/>
              <a:t>2021-10-16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2415" y="6340166"/>
            <a:ext cx="3876384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869" y="6340166"/>
            <a:ext cx="2856283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A0A98-F532-4110-B024-069BF4C96D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5" r:id="rId14"/>
    <p:sldLayoutId id="2147483672" r:id="rId15"/>
    <p:sldLayoutId id="2147483677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2.bin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7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3.bin"/><Relationship Id="rId5" Type="http://schemas.microsoft.com/office/2007/relationships/hdphoto" Target="../media/hdphoto3.wdp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11" Type="http://schemas.openxmlformats.org/officeDocument/2006/relationships/image" Target="../media/image14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688558" y="3780309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精益生产</a:t>
            </a:r>
            <a:r>
              <a:rPr lang="en-US" altLang="zh-CN" sz="3600" b="1" dirty="0">
                <a:latin typeface="华文楷体" pitchFamily="2" charset="-122"/>
                <a:ea typeface="华文楷体" pitchFamily="2" charset="-122"/>
              </a:rPr>
              <a:t>&amp;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自动化概论 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4C890FFE-1FB1-4A98-AD68-FF23FECC979B}"/>
              </a:ext>
            </a:extLst>
          </p:cNvPr>
          <p:cNvGrpSpPr/>
          <p:nvPr/>
        </p:nvGrpSpPr>
        <p:grpSpPr>
          <a:xfrm>
            <a:off x="6120606" y="4364710"/>
            <a:ext cx="5716915" cy="123860"/>
            <a:chOff x="628642" y="0"/>
            <a:chExt cx="27229910" cy="7248052"/>
          </a:xfrm>
        </p:grpSpPr>
        <p:sp>
          <p:nvSpPr>
            <p:cNvPr id="16" name="平行四边形 15">
              <a:extLst>
                <a:ext uri="{FF2B5EF4-FFF2-40B4-BE49-F238E27FC236}">
                  <a16:creationId xmlns:a16="http://schemas.microsoft.com/office/drawing/2014/main" id="{CD9D5FFB-7FA8-4263-BC38-64E24968711D}"/>
                </a:ext>
              </a:extLst>
            </p:cNvPr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7" name="平行四边形 16">
              <a:extLst>
                <a:ext uri="{FF2B5EF4-FFF2-40B4-BE49-F238E27FC236}">
                  <a16:creationId xmlns:a16="http://schemas.microsoft.com/office/drawing/2014/main" id="{2FF79E2B-C27A-4046-8914-6BD6115D5DC7}"/>
                </a:ext>
              </a:extLst>
            </p:cNvPr>
            <p:cNvSpPr/>
            <p:nvPr/>
          </p:nvSpPr>
          <p:spPr>
            <a:xfrm flipH="1">
              <a:off x="15388120" y="390052"/>
              <a:ext cx="12442501" cy="6858000"/>
            </a:xfrm>
            <a:prstGeom prst="parallelogram">
              <a:avLst>
                <a:gd name="adj" fmla="val 38760"/>
              </a:avLst>
            </a:prstGeom>
            <a:solidFill>
              <a:srgbClr val="D24A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8" name="平行四边形 13">
              <a:extLst>
                <a:ext uri="{FF2B5EF4-FFF2-40B4-BE49-F238E27FC236}">
                  <a16:creationId xmlns:a16="http://schemas.microsoft.com/office/drawing/2014/main" id="{341F92D7-DEBD-4602-9269-8BDA93F854F3}"/>
                </a:ext>
              </a:extLst>
            </p:cNvPr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-1" fmla="*/ 0 w 6240991"/>
                <a:gd name="connsiteY0-2" fmla="*/ 6858000 h 6858000"/>
                <a:gd name="connsiteX1-3" fmla="*/ 2886624 w 6240991"/>
                <a:gd name="connsiteY1-4" fmla="*/ 0 h 6858000"/>
                <a:gd name="connsiteX2-5" fmla="*/ 6240991 w 6240991"/>
                <a:gd name="connsiteY2-6" fmla="*/ 9525 h 6858000"/>
                <a:gd name="connsiteX3-7" fmla="*/ 3897292 w 6240991"/>
                <a:gd name="connsiteY3-8" fmla="*/ 6858000 h 6858000"/>
                <a:gd name="connsiteX4-9" fmla="*/ 0 w 6240991"/>
                <a:gd name="connsiteY4-10" fmla="*/ 685800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dirty="0"/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FE6478E7-2100-47D5-8D73-45FEB33FD881}"/>
              </a:ext>
            </a:extLst>
          </p:cNvPr>
          <p:cNvSpPr txBox="1"/>
          <p:nvPr/>
        </p:nvSpPr>
        <p:spPr>
          <a:xfrm>
            <a:off x="8856910" y="4623445"/>
            <a:ext cx="2730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演讲人：卓越部  汪剑东</a:t>
            </a:r>
          </a:p>
        </p:txBody>
      </p:sp>
    </p:spTree>
    <p:extLst>
      <p:ext uri="{BB962C8B-B14F-4D97-AF65-F5344CB8AC3E}">
        <p14:creationId xmlns:p14="http://schemas.microsoft.com/office/powerpoint/2010/main" val="3919709723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id="{10119329-945C-41B7-BEFC-285D2E96ED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1" t="8629" r="8420" b="8927"/>
          <a:stretch/>
        </p:blipFill>
        <p:spPr>
          <a:xfrm>
            <a:off x="9360966" y="4176196"/>
            <a:ext cx="2701200" cy="2555201"/>
          </a:xfrm>
          <a:prstGeom prst="rect">
            <a:avLst/>
          </a:prstGeom>
        </p:spPr>
      </p:pic>
      <p:sp>
        <p:nvSpPr>
          <p:cNvPr id="52" name="矩形 51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消除浪费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189038" y="1560680"/>
            <a:ext cx="2701200" cy="58085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zh-CN" altLang="en-US" sz="2000" b="1" dirty="0">
              <a:latin typeface="Arial" charset="0"/>
              <a:ea typeface="黑体" pitchFamily="2" charset="-122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189038" y="3935188"/>
            <a:ext cx="2701200" cy="685799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zh-CN" altLang="en-US" sz="2000" b="1" dirty="0">
              <a:solidFill>
                <a:schemeClr val="tx1"/>
              </a:solidFill>
              <a:latin typeface="Arial" charset="0"/>
              <a:ea typeface="黑体" pitchFamily="2" charset="-122"/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549140" y="2196133"/>
            <a:ext cx="0" cy="4400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539638" y="3420269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2545134" y="4720789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4392414" y="1034685"/>
            <a:ext cx="766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z="2000" b="1" dirty="0">
                <a:solidFill>
                  <a:srgbClr val="FD6631"/>
                </a:solidFill>
                <a:latin typeface="Arial" charset="0"/>
                <a:ea typeface="黑体" pitchFamily="2" charset="-122"/>
              </a:rPr>
              <a:t>重点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8566665-67FE-4D50-A49F-46FBA15CF998}"/>
              </a:ext>
            </a:extLst>
          </p:cNvPr>
          <p:cNvSpPr txBox="1"/>
          <p:nvPr/>
        </p:nvSpPr>
        <p:spPr>
          <a:xfrm>
            <a:off x="1750780" y="1663740"/>
            <a:ext cx="13475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减少库存量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12BAE428-4A8D-4CD9-9FEC-CF9D30BA90B8}"/>
              </a:ext>
            </a:extLst>
          </p:cNvPr>
          <p:cNvSpPr txBox="1"/>
          <p:nvPr/>
        </p:nvSpPr>
        <p:spPr>
          <a:xfrm>
            <a:off x="1533969" y="2878646"/>
            <a:ext cx="16066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浪费情况公布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A64060DC-E028-4F01-8310-3E1D58ADC40C}"/>
              </a:ext>
            </a:extLst>
          </p:cNvPr>
          <p:cNvSpPr txBox="1"/>
          <p:nvPr/>
        </p:nvSpPr>
        <p:spPr>
          <a:xfrm>
            <a:off x="1279498" y="3968695"/>
            <a:ext cx="25202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遵循科学的时间使用法，提高工作效率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F9C7C9DA-CE55-4BF4-A9CD-3064FEAD7A3B}"/>
              </a:ext>
            </a:extLst>
          </p:cNvPr>
          <p:cNvSpPr txBox="1"/>
          <p:nvPr/>
        </p:nvSpPr>
        <p:spPr>
          <a:xfrm>
            <a:off x="1650904" y="5370027"/>
            <a:ext cx="16066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减少能源浪费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59A6B65A-56B6-4E6D-BB1E-A71F9CA50EEB}"/>
              </a:ext>
            </a:extLst>
          </p:cNvPr>
          <p:cNvSpPr txBox="1"/>
          <p:nvPr/>
        </p:nvSpPr>
        <p:spPr>
          <a:xfrm>
            <a:off x="4509065" y="2247284"/>
            <a:ext cx="5855692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(</a:t>
            </a:r>
            <a:r>
              <a:rPr lang="zh-CN" altLang="en-US" sz="1400" dirty="0"/>
              <a:t>1)常规控制措施</a:t>
            </a:r>
            <a:endParaRPr lang="en-US" altLang="zh-CN" sz="1400" dirty="0"/>
          </a:p>
          <a:p>
            <a:r>
              <a:rPr lang="en-US" altLang="zh-CN" sz="800" dirty="0"/>
              <a:t> </a:t>
            </a:r>
            <a:endParaRPr lang="en-US" altLang="zh-CN" sz="1400" dirty="0"/>
          </a:p>
          <a:p>
            <a:r>
              <a:rPr lang="zh-CN" altLang="en-US" sz="1400" dirty="0"/>
              <a:t>     ①减少库存量，排除过剩生产， 避免零件、半成品、成品存货过多。　　</a:t>
            </a:r>
            <a:endParaRPr lang="en-US" altLang="zh-CN" sz="1400" dirty="0"/>
          </a:p>
          <a:p>
            <a:r>
              <a:rPr lang="zh-CN" altLang="en-US" sz="1400" dirty="0"/>
              <a:t>     ②避免库房、货架过剩。　　</a:t>
            </a:r>
            <a:endParaRPr lang="en-US" altLang="zh-CN" sz="1400" dirty="0"/>
          </a:p>
          <a:p>
            <a:r>
              <a:rPr lang="zh-CN" altLang="en-US" sz="1400" dirty="0"/>
              <a:t>     ③避免卡车、台车、叉车、运输线等搬运工具过剩。</a:t>
            </a:r>
            <a:endParaRPr lang="en-US" altLang="zh-CN" sz="1400" dirty="0"/>
          </a:p>
          <a:p>
            <a:r>
              <a:rPr lang="zh-CN" altLang="en-US" sz="1400" dirty="0"/>
              <a:t> </a:t>
            </a:r>
            <a:endParaRPr lang="en-US" altLang="zh-CN" sz="1400" dirty="0"/>
          </a:p>
          <a:p>
            <a:r>
              <a:rPr lang="zh-CN" altLang="en-US" sz="1400" dirty="0"/>
              <a:t>(2)浪费情况公布</a:t>
            </a:r>
            <a:endParaRPr lang="en-US" altLang="zh-CN" sz="1400" dirty="0"/>
          </a:p>
          <a:p>
            <a:r>
              <a:rPr lang="en-US" altLang="zh-CN" sz="800" dirty="0"/>
              <a:t> </a:t>
            </a:r>
            <a:endParaRPr lang="en-US" altLang="zh-CN" sz="1400" dirty="0"/>
          </a:p>
          <a:p>
            <a:r>
              <a:rPr lang="en-US" altLang="zh-CN" sz="1400" dirty="0"/>
              <a:t>     </a:t>
            </a:r>
            <a:r>
              <a:rPr lang="zh-CN" altLang="en-US" sz="1400" dirty="0"/>
              <a:t>将浪费的情况公布出来，使员工熟知，自觉改变浪费的做法。</a:t>
            </a:r>
            <a:endParaRPr lang="en-US" altLang="zh-CN" sz="1400" dirty="0"/>
          </a:p>
          <a:p>
            <a:r>
              <a:rPr lang="zh-CN" altLang="en-US" sz="1400" dirty="0"/>
              <a:t>　</a:t>
            </a:r>
            <a:endParaRPr lang="en-US" altLang="zh-CN" sz="1400" dirty="0"/>
          </a:p>
          <a:p>
            <a:r>
              <a:rPr lang="zh-CN" altLang="en-US" sz="1400" dirty="0"/>
              <a:t>(3)遵循科学的时间使用法，提高工作效率</a:t>
            </a:r>
            <a:endParaRPr lang="en-US" altLang="zh-CN" sz="1400" dirty="0"/>
          </a:p>
          <a:p>
            <a:r>
              <a:rPr lang="en-US" altLang="zh-CN" sz="800" dirty="0"/>
              <a:t> </a:t>
            </a:r>
            <a:endParaRPr lang="en-US" altLang="zh-CN" sz="1400" dirty="0"/>
          </a:p>
          <a:p>
            <a:r>
              <a:rPr lang="zh-CN" altLang="en-US" sz="1400" dirty="0"/>
              <a:t>     ①消除“拿起”“放下”“清点”“搬运”等不增值的动作。</a:t>
            </a:r>
            <a:endParaRPr lang="en-US" altLang="zh-CN" sz="1400" dirty="0"/>
          </a:p>
          <a:p>
            <a:r>
              <a:rPr lang="zh-CN" altLang="en-US" sz="1400" dirty="0"/>
              <a:t>     ②避免因“寻找”“等待”“避免"等动作而引起的浪费。</a:t>
            </a:r>
            <a:endParaRPr lang="en-US" altLang="zh-CN" sz="1400" dirty="0"/>
          </a:p>
          <a:p>
            <a:r>
              <a:rPr lang="zh-CN" altLang="en-US" sz="1400" dirty="0"/>
              <a:t>     ③制定合理的作业标准，并严格执行，从而提高工作效率。</a:t>
            </a:r>
            <a:endParaRPr lang="en-US" altLang="zh-CN" sz="1400" dirty="0"/>
          </a:p>
          <a:p>
            <a:r>
              <a:rPr lang="zh-CN" altLang="en-US" sz="1400" dirty="0"/>
              <a:t>　　</a:t>
            </a:r>
            <a:endParaRPr lang="en-US" altLang="zh-CN" sz="1400" dirty="0"/>
          </a:p>
          <a:p>
            <a:r>
              <a:rPr lang="zh-CN" altLang="en-US" sz="1400" dirty="0"/>
              <a:t>(4)减少能源浪费，主要有以下措施：　</a:t>
            </a:r>
            <a:endParaRPr lang="en-US" altLang="zh-CN" sz="1400" dirty="0"/>
          </a:p>
          <a:p>
            <a:r>
              <a:rPr lang="en-US" altLang="zh-CN" sz="600" dirty="0"/>
              <a:t> </a:t>
            </a:r>
          </a:p>
          <a:p>
            <a:r>
              <a:rPr lang="zh-CN" altLang="en-US" sz="1400" dirty="0"/>
              <a:t>     ①贴上节约用电指南，提醒员工要节约用电　　</a:t>
            </a:r>
            <a:endParaRPr lang="en-US" altLang="zh-CN" sz="1400" dirty="0"/>
          </a:p>
          <a:p>
            <a:r>
              <a:rPr lang="zh-CN" altLang="en-US" sz="1400" dirty="0"/>
              <a:t>     ②控制空调合适温度指标　　</a:t>
            </a:r>
            <a:endParaRPr lang="en-US" altLang="zh-CN" sz="1400" dirty="0"/>
          </a:p>
          <a:p>
            <a:r>
              <a:rPr lang="zh-CN" altLang="en-US" sz="1400" dirty="0"/>
              <a:t>     ③将光管、风扇进行颜色管理等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2D22C70-876E-4B46-BFB8-B7EC750890FE}"/>
              </a:ext>
            </a:extLst>
          </p:cNvPr>
          <p:cNvSpPr txBox="1"/>
          <p:nvPr/>
        </p:nvSpPr>
        <p:spPr>
          <a:xfrm>
            <a:off x="4618114" y="1063575"/>
            <a:ext cx="67198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1" dirty="0"/>
              <a:t>      ：不产生附加值</a:t>
            </a:r>
            <a:r>
              <a:rPr lang="en-US" altLang="zh-CN" sz="1800" b="1" dirty="0"/>
              <a:t>,</a:t>
            </a:r>
            <a:r>
              <a:rPr lang="zh-CN" altLang="en-US" sz="1800" b="1" dirty="0"/>
              <a:t>没有效益的活动所谓新生产方式</a:t>
            </a:r>
            <a:r>
              <a:rPr lang="en-US" altLang="zh-CN" sz="1800" b="1" dirty="0"/>
              <a:t>,</a:t>
            </a:r>
            <a:r>
              <a:rPr lang="zh-CN" altLang="en-US" sz="1800" b="1" dirty="0"/>
              <a:t>就是彻底消除浪费</a:t>
            </a:r>
            <a:r>
              <a:rPr lang="zh-CN" altLang="en-US" b="1" dirty="0"/>
              <a:t>。</a:t>
            </a:r>
            <a:endParaRPr lang="en-US" altLang="zh-CN" sz="1800" b="1" dirty="0"/>
          </a:p>
          <a:p>
            <a:r>
              <a:rPr lang="zh-CN" altLang="en-US" sz="1800" b="1" dirty="0"/>
              <a:t>    工厂的浪费包括</a:t>
            </a:r>
            <a:r>
              <a:rPr lang="en-US" altLang="zh-CN" sz="1800" b="1" dirty="0"/>
              <a:t>:</a:t>
            </a:r>
            <a:r>
              <a:rPr lang="zh-CN" altLang="en-US" sz="1800" b="1" dirty="0"/>
              <a:t>电话浪费、传票浪费、管理浪费、运输浪费</a:t>
            </a:r>
            <a:r>
              <a:rPr lang="zh-CN" altLang="en-US" b="1" dirty="0"/>
              <a:t>和</a:t>
            </a:r>
            <a:r>
              <a:rPr lang="zh-CN" altLang="en-US" sz="1800" b="1" dirty="0"/>
              <a:t>生产浪费提高附加值以外的加工都是浪费。</a:t>
            </a:r>
            <a:endParaRPr lang="zh-CN" altLang="en-US" b="1" dirty="0"/>
          </a:p>
        </p:txBody>
      </p:sp>
      <p:sp>
        <p:nvSpPr>
          <p:cNvPr id="29" name="Rectangle 4">
            <a:extLst>
              <a:ext uri="{FF2B5EF4-FFF2-40B4-BE49-F238E27FC236}">
                <a16:creationId xmlns:a16="http://schemas.microsoft.com/office/drawing/2014/main" id="{E28C9426-AB89-4DB1-9E0A-2D9ECC145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9038" y="2756617"/>
            <a:ext cx="2701200" cy="58085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zh-CN" altLang="en-US" sz="2000" b="1" dirty="0">
              <a:latin typeface="Arial" charset="0"/>
              <a:ea typeface="黑体" pitchFamily="2" charset="-122"/>
            </a:endParaRPr>
          </a:p>
        </p:txBody>
      </p:sp>
      <p:sp>
        <p:nvSpPr>
          <p:cNvPr id="30" name="Rectangle 4">
            <a:extLst>
              <a:ext uri="{FF2B5EF4-FFF2-40B4-BE49-F238E27FC236}">
                <a16:creationId xmlns:a16="http://schemas.microsoft.com/office/drawing/2014/main" id="{9758F684-7217-4968-942A-DB9BFDA74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9038" y="5258557"/>
            <a:ext cx="2701200" cy="58085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zh-CN" altLang="en-US" sz="2000" b="1" dirty="0">
              <a:latin typeface="Arial" charset="0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5132919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19880" y="562749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</a:rPr>
              <a:t>TPM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880F9A4-7406-4785-9F06-F536F6411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046" y="1157943"/>
            <a:ext cx="9029700" cy="362902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1C7A0D8-F6B7-4713-BFF1-ED07BF91C9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491" y="3604221"/>
            <a:ext cx="4665272" cy="2698626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47E251E2-FBE3-4D15-8384-46E503EBF0BB}"/>
              </a:ext>
            </a:extLst>
          </p:cNvPr>
          <p:cNvSpPr txBox="1"/>
          <p:nvPr/>
        </p:nvSpPr>
        <p:spPr>
          <a:xfrm>
            <a:off x="476699" y="5097754"/>
            <a:ext cx="71287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       時間稼动率＝D</a:t>
            </a:r>
            <a:r>
              <a:rPr lang="en-US" altLang="zh-CN" dirty="0"/>
              <a:t> / </a:t>
            </a:r>
            <a:r>
              <a:rPr lang="zh-CN" altLang="en-US" dirty="0"/>
              <a:t>A   性能稼动率＝F</a:t>
            </a:r>
            <a:r>
              <a:rPr lang="en-US" altLang="zh-CN" dirty="0"/>
              <a:t>/</a:t>
            </a:r>
            <a:r>
              <a:rPr lang="zh-CN" altLang="en-US" dirty="0"/>
              <a:t>D    产品良率＝H</a:t>
            </a:r>
            <a:r>
              <a:rPr lang="en-US" altLang="zh-CN" dirty="0"/>
              <a:t> / </a:t>
            </a:r>
            <a:r>
              <a:rPr lang="zh-CN" altLang="en-US" dirty="0"/>
              <a:t>F     </a:t>
            </a:r>
            <a:endParaRPr lang="en-US" altLang="zh-CN" dirty="0"/>
          </a:p>
          <a:p>
            <a:pPr algn="ctr"/>
            <a:r>
              <a:rPr lang="zh-CN" altLang="en-US" sz="1600" dirty="0"/>
              <a:t>设备／人員综合效率（OEE／OPE）＝時间稼动率＊性能稼动率＊产品良率</a:t>
            </a:r>
            <a:endParaRPr lang="en-US" altLang="zh-CN" sz="1600" dirty="0"/>
          </a:p>
          <a:p>
            <a:pPr algn="ctr"/>
            <a:r>
              <a:rPr lang="en-US" altLang="zh-CN" sz="600" dirty="0"/>
              <a:t>   </a:t>
            </a:r>
          </a:p>
          <a:p>
            <a:pPr algn="r"/>
            <a:r>
              <a:rPr lang="zh-CN" altLang="en-US" sz="1400" u="sng" dirty="0"/>
              <a:t>作业時間 </a:t>
            </a:r>
            <a:r>
              <a:rPr lang="zh-CN" altLang="en-US" sz="1400" dirty="0"/>
              <a:t>* </a:t>
            </a:r>
            <a:r>
              <a:rPr lang="zh-CN" altLang="en-US" sz="1600" dirty="0"/>
              <a:t>（</a:t>
            </a:r>
            <a:r>
              <a:rPr lang="zh-CN" altLang="en-US" sz="1400" u="sng" dirty="0"/>
              <a:t>产出数量＊ 标准周期時間）</a:t>
            </a:r>
            <a:r>
              <a:rPr lang="zh-CN" altLang="en-US" sz="1400" dirty="0"/>
              <a:t> </a:t>
            </a:r>
            <a:r>
              <a:rPr lang="zh-CN" altLang="en-US" sz="1400" u="sng" dirty="0"/>
              <a:t>（产出数量-不良品数）</a:t>
            </a:r>
            <a:r>
              <a:rPr lang="zh-CN" altLang="en-US" sz="1600" dirty="0"/>
              <a:t>   </a:t>
            </a:r>
            <a:endParaRPr lang="en-US" altLang="zh-CN" sz="1600" dirty="0"/>
          </a:p>
          <a:p>
            <a:r>
              <a:rPr lang="zh-CN" altLang="en-US" sz="1400" dirty="0"/>
              <a:t>                                                 总時間                              作业時間                                   产出数量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84056C08-E139-4448-8A1F-1FDFB090FB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02" t="37381" r="-1"/>
          <a:stretch/>
        </p:blipFill>
        <p:spPr>
          <a:xfrm>
            <a:off x="2016150" y="5893703"/>
            <a:ext cx="239760" cy="19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894468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19880" y="562749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</a:rPr>
              <a:t>改善手法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Oval 2"/>
          <p:cNvSpPr>
            <a:spLocks noChangeArrowheads="1"/>
          </p:cNvSpPr>
          <p:nvPr/>
        </p:nvSpPr>
        <p:spPr bwMode="auto">
          <a:xfrm>
            <a:off x="3942591" y="5860279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发掘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问题</a:t>
            </a:r>
          </a:p>
        </p:txBody>
      </p:sp>
      <p:sp>
        <p:nvSpPr>
          <p:cNvPr id="14" name="Oval 3"/>
          <p:cNvSpPr>
            <a:spLocks noChangeArrowheads="1"/>
          </p:cNvSpPr>
          <p:nvPr/>
        </p:nvSpPr>
        <p:spPr bwMode="auto">
          <a:xfrm>
            <a:off x="4696653" y="5869804"/>
            <a:ext cx="738188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选定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题目</a:t>
            </a:r>
          </a:p>
        </p:txBody>
      </p:sp>
      <p:sp>
        <p:nvSpPr>
          <p:cNvPr id="18" name="Oval 4"/>
          <p:cNvSpPr>
            <a:spLocks noChangeArrowheads="1"/>
          </p:cNvSpPr>
          <p:nvPr/>
        </p:nvSpPr>
        <p:spPr bwMode="auto">
          <a:xfrm>
            <a:off x="5450716" y="5860279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追查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原因</a:t>
            </a:r>
          </a:p>
        </p:txBody>
      </p:sp>
      <p:sp>
        <p:nvSpPr>
          <p:cNvPr id="21" name="Oval 5"/>
          <p:cNvSpPr>
            <a:spLocks noChangeArrowheads="1"/>
          </p:cNvSpPr>
          <p:nvPr/>
        </p:nvSpPr>
        <p:spPr bwMode="auto">
          <a:xfrm>
            <a:off x="6195253" y="5860279"/>
            <a:ext cx="738188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分析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资料</a:t>
            </a:r>
          </a:p>
        </p:txBody>
      </p:sp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6958841" y="5869804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提出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办法</a:t>
            </a:r>
          </a:p>
        </p:txBody>
      </p:sp>
      <p:sp>
        <p:nvSpPr>
          <p:cNvPr id="23" name="Oval 7"/>
          <p:cNvSpPr>
            <a:spLocks noChangeArrowheads="1"/>
          </p:cNvSpPr>
          <p:nvPr/>
        </p:nvSpPr>
        <p:spPr bwMode="auto">
          <a:xfrm>
            <a:off x="7703378" y="5879329"/>
            <a:ext cx="738188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选择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对策</a:t>
            </a:r>
          </a:p>
        </p:txBody>
      </p:sp>
      <p:sp>
        <p:nvSpPr>
          <p:cNvPr id="24" name="Oval 8"/>
          <p:cNvSpPr>
            <a:spLocks noChangeArrowheads="1"/>
          </p:cNvSpPr>
          <p:nvPr/>
        </p:nvSpPr>
        <p:spPr bwMode="auto">
          <a:xfrm>
            <a:off x="8457441" y="5879329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草拟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行动</a:t>
            </a:r>
          </a:p>
        </p:txBody>
      </p:sp>
      <p:sp>
        <p:nvSpPr>
          <p:cNvPr id="25" name="Oval 9"/>
          <p:cNvSpPr>
            <a:spLocks noChangeArrowheads="1"/>
          </p:cNvSpPr>
          <p:nvPr/>
        </p:nvSpPr>
        <p:spPr bwMode="auto">
          <a:xfrm>
            <a:off x="9192453" y="5869804"/>
            <a:ext cx="738188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成果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比较</a:t>
            </a:r>
          </a:p>
        </p:txBody>
      </p:sp>
      <p:sp>
        <p:nvSpPr>
          <p:cNvPr id="26" name="Oval 10"/>
          <p:cNvSpPr>
            <a:spLocks noChangeArrowheads="1"/>
          </p:cNvSpPr>
          <p:nvPr/>
        </p:nvSpPr>
        <p:spPr bwMode="auto">
          <a:xfrm>
            <a:off x="9946516" y="5869804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标准化</a:t>
            </a: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1996315" y="5940794"/>
            <a:ext cx="1547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4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九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大步骤</a:t>
            </a:r>
          </a:p>
        </p:txBody>
      </p:sp>
      <p:sp>
        <p:nvSpPr>
          <p:cNvPr id="28" name="Oval 12"/>
          <p:cNvSpPr>
            <a:spLocks noChangeArrowheads="1"/>
          </p:cNvSpPr>
          <p:nvPr/>
        </p:nvSpPr>
        <p:spPr bwMode="auto">
          <a:xfrm>
            <a:off x="4329941" y="5264966"/>
            <a:ext cx="738187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生产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过剩</a:t>
            </a:r>
          </a:p>
        </p:txBody>
      </p:sp>
      <p:sp>
        <p:nvSpPr>
          <p:cNvPr id="29" name="Oval 13"/>
          <p:cNvSpPr>
            <a:spLocks noChangeArrowheads="1"/>
          </p:cNvSpPr>
          <p:nvPr/>
        </p:nvSpPr>
        <p:spPr bwMode="auto">
          <a:xfrm>
            <a:off x="5074478" y="5264966"/>
            <a:ext cx="738188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等待</a:t>
            </a:r>
          </a:p>
        </p:txBody>
      </p: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5828541" y="5255441"/>
            <a:ext cx="738187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搬运</a:t>
            </a:r>
          </a:p>
        </p:txBody>
      </p:sp>
      <p:sp>
        <p:nvSpPr>
          <p:cNvPr id="31" name="Oval 15"/>
          <p:cNvSpPr>
            <a:spLocks noChangeArrowheads="1"/>
          </p:cNvSpPr>
          <p:nvPr/>
        </p:nvSpPr>
        <p:spPr bwMode="auto">
          <a:xfrm>
            <a:off x="6582603" y="5264966"/>
            <a:ext cx="738188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过度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加工</a:t>
            </a:r>
          </a:p>
        </p:txBody>
      </p:sp>
      <p:sp>
        <p:nvSpPr>
          <p:cNvPr id="32" name="Oval 16"/>
          <p:cNvSpPr>
            <a:spLocks noChangeArrowheads="1"/>
          </p:cNvSpPr>
          <p:nvPr/>
        </p:nvSpPr>
        <p:spPr bwMode="auto">
          <a:xfrm>
            <a:off x="7336666" y="5274491"/>
            <a:ext cx="738187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存货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过剩</a:t>
            </a:r>
          </a:p>
        </p:txBody>
      </p:sp>
      <p:sp>
        <p:nvSpPr>
          <p:cNvPr id="33" name="Oval 17"/>
          <p:cNvSpPr>
            <a:spLocks noChangeArrowheads="1"/>
          </p:cNvSpPr>
          <p:nvPr/>
        </p:nvSpPr>
        <p:spPr bwMode="auto">
          <a:xfrm>
            <a:off x="8090728" y="5284016"/>
            <a:ext cx="738188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动作</a:t>
            </a:r>
          </a:p>
        </p:txBody>
      </p:sp>
      <p:sp>
        <p:nvSpPr>
          <p:cNvPr id="34" name="Oval 18"/>
          <p:cNvSpPr>
            <a:spLocks noChangeArrowheads="1"/>
          </p:cNvSpPr>
          <p:nvPr/>
        </p:nvSpPr>
        <p:spPr bwMode="auto">
          <a:xfrm>
            <a:off x="8825741" y="5274491"/>
            <a:ext cx="738187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不良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修正</a:t>
            </a:r>
          </a:p>
        </p:txBody>
      </p:sp>
      <p:sp>
        <p:nvSpPr>
          <p:cNvPr id="35" name="Oval 19"/>
          <p:cNvSpPr>
            <a:spLocks noChangeArrowheads="1"/>
          </p:cNvSpPr>
          <p:nvPr/>
        </p:nvSpPr>
        <p:spPr bwMode="auto">
          <a:xfrm>
            <a:off x="9570278" y="5274491"/>
            <a:ext cx="738188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管理</a:t>
            </a:r>
          </a:p>
          <a:p>
            <a:pPr algn="ctr"/>
            <a:r>
              <a:rPr kumimoji="0"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浪费</a:t>
            </a:r>
          </a:p>
        </p:txBody>
      </p:sp>
      <p:sp>
        <p:nvSpPr>
          <p:cNvPr id="36" name="Oval 20"/>
          <p:cNvSpPr>
            <a:spLocks noChangeArrowheads="1"/>
          </p:cNvSpPr>
          <p:nvPr/>
        </p:nvSpPr>
        <p:spPr bwMode="auto">
          <a:xfrm>
            <a:off x="4690303" y="4664891"/>
            <a:ext cx="738188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人机</a:t>
            </a:r>
            <a:r>
              <a:rPr lang="zh-TW" altLang="en-US" sz="1700" b="1">
                <a:latin typeface="標楷體" pitchFamily="65" charset="-120"/>
                <a:ea typeface="標楷體" pitchFamily="65" charset="-120"/>
              </a:rPr>
              <a:t>法</a:t>
            </a:r>
          </a:p>
        </p:txBody>
      </p:sp>
      <p:sp>
        <p:nvSpPr>
          <p:cNvPr id="37" name="Oval 21"/>
          <p:cNvSpPr>
            <a:spLocks noChangeArrowheads="1"/>
          </p:cNvSpPr>
          <p:nvPr/>
        </p:nvSpPr>
        <p:spPr bwMode="auto">
          <a:xfrm>
            <a:off x="5452303" y="4664891"/>
            <a:ext cx="738188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流程</a:t>
            </a:r>
            <a:r>
              <a:rPr lang="zh-TW" altLang="en-US" sz="1700" b="1">
                <a:latin typeface="標楷體" pitchFamily="65" charset="-120"/>
                <a:ea typeface="標楷體" pitchFamily="65" charset="-120"/>
              </a:rPr>
              <a:t>法</a:t>
            </a:r>
          </a:p>
        </p:txBody>
      </p:sp>
      <p:sp>
        <p:nvSpPr>
          <p:cNvPr id="38" name="Oval 22"/>
          <p:cNvSpPr>
            <a:spLocks noChangeArrowheads="1"/>
          </p:cNvSpPr>
          <p:nvPr/>
        </p:nvSpPr>
        <p:spPr bwMode="auto">
          <a:xfrm>
            <a:off x="6215891" y="4664891"/>
            <a:ext cx="738187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防错</a:t>
            </a:r>
            <a:r>
              <a:rPr lang="zh-TW" altLang="en-US" sz="1700" b="1">
                <a:latin typeface="標楷體" pitchFamily="65" charset="-120"/>
                <a:ea typeface="標楷體" pitchFamily="65" charset="-120"/>
              </a:rPr>
              <a:t>法</a:t>
            </a:r>
          </a:p>
        </p:txBody>
      </p:sp>
      <p:sp>
        <p:nvSpPr>
          <p:cNvPr id="39" name="Oval 23"/>
          <p:cNvSpPr>
            <a:spLocks noChangeArrowheads="1"/>
          </p:cNvSpPr>
          <p:nvPr/>
        </p:nvSpPr>
        <p:spPr bwMode="auto">
          <a:xfrm>
            <a:off x="6969953" y="4674416"/>
            <a:ext cx="738188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动改</a:t>
            </a:r>
            <a:r>
              <a:rPr lang="zh-TW" altLang="en-US" sz="1700" b="1">
                <a:latin typeface="標楷體" pitchFamily="65" charset="-120"/>
                <a:ea typeface="標楷體" pitchFamily="65" charset="-120"/>
              </a:rPr>
              <a:t>法</a:t>
            </a:r>
          </a:p>
        </p:txBody>
      </p:sp>
      <p:sp>
        <p:nvSpPr>
          <p:cNvPr id="40" name="Oval 24"/>
          <p:cNvSpPr>
            <a:spLocks noChangeArrowheads="1"/>
          </p:cNvSpPr>
          <p:nvPr/>
        </p:nvSpPr>
        <p:spPr bwMode="auto">
          <a:xfrm>
            <a:off x="7724016" y="4683941"/>
            <a:ext cx="738187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五五</a:t>
            </a:r>
            <a:r>
              <a:rPr lang="zh-TW" altLang="en-US" sz="1700" b="1">
                <a:latin typeface="標楷體" pitchFamily="65" charset="-120"/>
                <a:ea typeface="標楷體" pitchFamily="65" charset="-120"/>
              </a:rPr>
              <a:t>法</a:t>
            </a:r>
          </a:p>
        </p:txBody>
      </p:sp>
      <p:sp>
        <p:nvSpPr>
          <p:cNvPr id="41" name="Oval 25"/>
          <p:cNvSpPr>
            <a:spLocks noChangeArrowheads="1"/>
          </p:cNvSpPr>
          <p:nvPr/>
        </p:nvSpPr>
        <p:spPr bwMode="auto">
          <a:xfrm>
            <a:off x="8468553" y="4683941"/>
            <a:ext cx="738188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双手</a:t>
            </a:r>
            <a:r>
              <a:rPr lang="zh-TW" altLang="en-US" sz="1700" b="1">
                <a:latin typeface="標楷體" pitchFamily="65" charset="-120"/>
                <a:ea typeface="標楷體" pitchFamily="65" charset="-120"/>
              </a:rPr>
              <a:t>法</a:t>
            </a:r>
          </a:p>
        </p:txBody>
      </p:sp>
      <p:sp>
        <p:nvSpPr>
          <p:cNvPr id="42" name="Oval 26"/>
          <p:cNvSpPr>
            <a:spLocks noChangeArrowheads="1"/>
          </p:cNvSpPr>
          <p:nvPr/>
        </p:nvSpPr>
        <p:spPr bwMode="auto">
          <a:xfrm>
            <a:off x="9203566" y="4683941"/>
            <a:ext cx="738187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抽查</a:t>
            </a:r>
            <a:r>
              <a:rPr lang="zh-TW" altLang="en-US" sz="1700" b="1">
                <a:latin typeface="標楷體" pitchFamily="65" charset="-120"/>
                <a:ea typeface="標楷體" pitchFamily="65" charset="-120"/>
              </a:rPr>
              <a:t>法</a:t>
            </a:r>
          </a:p>
        </p:txBody>
      </p:sp>
      <p:sp>
        <p:nvSpPr>
          <p:cNvPr id="43" name="Oval 27"/>
          <p:cNvSpPr>
            <a:spLocks noChangeArrowheads="1"/>
          </p:cNvSpPr>
          <p:nvPr/>
        </p:nvSpPr>
        <p:spPr bwMode="auto">
          <a:xfrm>
            <a:off x="5074478" y="4079104"/>
            <a:ext cx="738188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TW" sz="16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What</a:t>
            </a:r>
            <a:r>
              <a:rPr lang="en-US" altLang="zh-TW" sz="1600" b="1">
                <a:latin typeface="標楷體" pitchFamily="65" charset="-120"/>
                <a:ea typeface="標楷體" pitchFamily="65" charset="-120"/>
              </a:rPr>
              <a:t>?</a:t>
            </a:r>
          </a:p>
        </p:txBody>
      </p:sp>
      <p:sp>
        <p:nvSpPr>
          <p:cNvPr id="44" name="Oval 28"/>
          <p:cNvSpPr>
            <a:spLocks noChangeArrowheads="1"/>
          </p:cNvSpPr>
          <p:nvPr/>
        </p:nvSpPr>
        <p:spPr bwMode="auto">
          <a:xfrm>
            <a:off x="5828541" y="4072754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TW" sz="16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Where</a:t>
            </a:r>
            <a:r>
              <a:rPr lang="en-US" altLang="zh-TW" sz="1600" b="1">
                <a:latin typeface="標楷體" pitchFamily="65" charset="-120"/>
                <a:ea typeface="標楷體" pitchFamily="65" charset="-120"/>
              </a:rPr>
              <a:t>?</a:t>
            </a:r>
          </a:p>
        </p:txBody>
      </p:sp>
      <p:sp>
        <p:nvSpPr>
          <p:cNvPr id="45" name="Oval 29"/>
          <p:cNvSpPr>
            <a:spLocks noChangeArrowheads="1"/>
          </p:cNvSpPr>
          <p:nvPr/>
        </p:nvSpPr>
        <p:spPr bwMode="auto">
          <a:xfrm>
            <a:off x="6598478" y="4082279"/>
            <a:ext cx="738188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TW" sz="16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When</a:t>
            </a:r>
            <a:r>
              <a:rPr lang="en-US" altLang="zh-TW" sz="1600" b="1">
                <a:latin typeface="標楷體" pitchFamily="65" charset="-120"/>
                <a:ea typeface="標楷體" pitchFamily="65" charset="-120"/>
              </a:rPr>
              <a:t>?</a:t>
            </a:r>
          </a:p>
        </p:txBody>
      </p:sp>
      <p:sp>
        <p:nvSpPr>
          <p:cNvPr id="46" name="Oval 30"/>
          <p:cNvSpPr>
            <a:spLocks noChangeArrowheads="1"/>
          </p:cNvSpPr>
          <p:nvPr/>
        </p:nvSpPr>
        <p:spPr bwMode="auto">
          <a:xfrm>
            <a:off x="7362066" y="4091804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TW" sz="16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Who</a:t>
            </a:r>
            <a:r>
              <a:rPr lang="en-US" altLang="zh-TW" sz="1600" b="1">
                <a:latin typeface="標楷體" pitchFamily="65" charset="-120"/>
                <a:ea typeface="標楷體" pitchFamily="65" charset="-120"/>
              </a:rPr>
              <a:t>?</a:t>
            </a:r>
          </a:p>
        </p:txBody>
      </p:sp>
      <p:sp>
        <p:nvSpPr>
          <p:cNvPr id="47" name="Oval 31"/>
          <p:cNvSpPr>
            <a:spLocks noChangeArrowheads="1"/>
          </p:cNvSpPr>
          <p:nvPr/>
        </p:nvSpPr>
        <p:spPr bwMode="auto">
          <a:xfrm>
            <a:off x="8116128" y="4091804"/>
            <a:ext cx="738188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TW" sz="16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How</a:t>
            </a:r>
            <a:r>
              <a:rPr lang="en-US" altLang="zh-TW" sz="1600" b="1">
                <a:latin typeface="標楷體" pitchFamily="65" charset="-120"/>
                <a:ea typeface="標楷體" pitchFamily="65" charset="-120"/>
              </a:rPr>
              <a:t>?</a:t>
            </a:r>
          </a:p>
        </p:txBody>
      </p:sp>
      <p:sp>
        <p:nvSpPr>
          <p:cNvPr id="48" name="Oval 32"/>
          <p:cNvSpPr>
            <a:spLocks noChangeArrowheads="1"/>
          </p:cNvSpPr>
          <p:nvPr/>
        </p:nvSpPr>
        <p:spPr bwMode="auto">
          <a:xfrm>
            <a:off x="8860666" y="4091804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TW" sz="16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Why</a:t>
            </a:r>
            <a:r>
              <a:rPr lang="en-US" altLang="zh-TW" sz="1600" b="1">
                <a:latin typeface="標楷體" pitchFamily="65" charset="-120"/>
                <a:ea typeface="標楷體" pitchFamily="65" charset="-120"/>
              </a:rPr>
              <a:t>?</a:t>
            </a:r>
          </a:p>
        </p:txBody>
      </p:sp>
      <p:sp>
        <p:nvSpPr>
          <p:cNvPr id="49" name="Oval 33"/>
          <p:cNvSpPr>
            <a:spLocks noChangeArrowheads="1"/>
          </p:cNvSpPr>
          <p:nvPr/>
        </p:nvSpPr>
        <p:spPr bwMode="auto">
          <a:xfrm>
            <a:off x="5453891" y="3475854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操作</a:t>
            </a:r>
          </a:p>
          <a:p>
            <a:pPr algn="ctr"/>
            <a:r>
              <a:rPr lang="zh-TW" altLang="en-US" sz="1200" b="1">
                <a:latin typeface="標楷體" pitchFamily="65" charset="-120"/>
                <a:ea typeface="標楷體" pitchFamily="65" charset="-120"/>
              </a:rPr>
              <a:t>分析</a:t>
            </a:r>
          </a:p>
        </p:txBody>
      </p:sp>
      <p:sp>
        <p:nvSpPr>
          <p:cNvPr id="50" name="Oval 34"/>
          <p:cNvSpPr>
            <a:spLocks noChangeArrowheads="1"/>
          </p:cNvSpPr>
          <p:nvPr/>
        </p:nvSpPr>
        <p:spPr bwMode="auto">
          <a:xfrm>
            <a:off x="6215891" y="3494904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搬运</a:t>
            </a:r>
          </a:p>
          <a:p>
            <a:pPr algn="ctr"/>
            <a:r>
              <a:rPr lang="zh-TW" altLang="en-US" sz="1200" b="1">
                <a:latin typeface="標楷體" pitchFamily="65" charset="-120"/>
                <a:ea typeface="標楷體" pitchFamily="65" charset="-120"/>
              </a:rPr>
              <a:t>分析</a:t>
            </a:r>
          </a:p>
        </p:txBody>
      </p:sp>
      <p:sp>
        <p:nvSpPr>
          <p:cNvPr id="51" name="Oval 35"/>
          <p:cNvSpPr>
            <a:spLocks noChangeArrowheads="1"/>
          </p:cNvSpPr>
          <p:nvPr/>
        </p:nvSpPr>
        <p:spPr bwMode="auto">
          <a:xfrm>
            <a:off x="6985828" y="3504429"/>
            <a:ext cx="738188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检验</a:t>
            </a:r>
          </a:p>
          <a:p>
            <a:pPr algn="ctr"/>
            <a:r>
              <a:rPr lang="zh-TW" altLang="en-US" sz="1200" b="1">
                <a:latin typeface="標楷體" pitchFamily="65" charset="-120"/>
                <a:ea typeface="標楷體" pitchFamily="65" charset="-120"/>
              </a:rPr>
              <a:t>分析</a:t>
            </a:r>
          </a:p>
        </p:txBody>
      </p:sp>
      <p:sp>
        <p:nvSpPr>
          <p:cNvPr id="53" name="Oval 36"/>
          <p:cNvSpPr>
            <a:spLocks noChangeArrowheads="1"/>
          </p:cNvSpPr>
          <p:nvPr/>
        </p:nvSpPr>
        <p:spPr bwMode="auto">
          <a:xfrm>
            <a:off x="7739891" y="3504429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储存</a:t>
            </a:r>
          </a:p>
          <a:p>
            <a:pPr algn="ctr"/>
            <a:r>
              <a:rPr lang="zh-TW" altLang="en-US" sz="1200" b="1">
                <a:latin typeface="標楷體" pitchFamily="65" charset="-120"/>
                <a:ea typeface="標楷體" pitchFamily="65" charset="-120"/>
              </a:rPr>
              <a:t>分析</a:t>
            </a:r>
          </a:p>
        </p:txBody>
      </p:sp>
      <p:sp>
        <p:nvSpPr>
          <p:cNvPr id="55" name="Oval 37"/>
          <p:cNvSpPr>
            <a:spLocks noChangeArrowheads="1"/>
          </p:cNvSpPr>
          <p:nvPr/>
        </p:nvSpPr>
        <p:spPr bwMode="auto">
          <a:xfrm>
            <a:off x="8493953" y="3504429"/>
            <a:ext cx="738188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等待</a:t>
            </a:r>
          </a:p>
          <a:p>
            <a:pPr algn="ctr"/>
            <a:r>
              <a:rPr lang="zh-TW" altLang="en-US" sz="1200" b="1">
                <a:latin typeface="標楷體" pitchFamily="65" charset="-120"/>
                <a:ea typeface="標楷體" pitchFamily="65" charset="-120"/>
              </a:rPr>
              <a:t>分析</a:t>
            </a:r>
          </a:p>
        </p:txBody>
      </p:sp>
      <p:sp>
        <p:nvSpPr>
          <p:cNvPr id="57" name="Oval 38"/>
          <p:cNvSpPr>
            <a:spLocks noChangeArrowheads="1"/>
          </p:cNvSpPr>
          <p:nvPr/>
        </p:nvSpPr>
        <p:spPr bwMode="auto">
          <a:xfrm>
            <a:off x="5847591" y="2893241"/>
            <a:ext cx="738187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消除</a:t>
            </a:r>
          </a:p>
          <a:p>
            <a:pPr algn="ctr"/>
            <a:r>
              <a:rPr lang="en-US" altLang="zh-TW" sz="1000" b="1">
                <a:latin typeface="標楷體" pitchFamily="65" charset="-120"/>
                <a:ea typeface="標楷體" pitchFamily="65" charset="-120"/>
              </a:rPr>
              <a:t>Eliminate</a:t>
            </a:r>
          </a:p>
        </p:txBody>
      </p:sp>
      <p:sp>
        <p:nvSpPr>
          <p:cNvPr id="58" name="Oval 39"/>
          <p:cNvSpPr>
            <a:spLocks noChangeArrowheads="1"/>
          </p:cNvSpPr>
          <p:nvPr/>
        </p:nvSpPr>
        <p:spPr bwMode="auto">
          <a:xfrm>
            <a:off x="6608003" y="2912291"/>
            <a:ext cx="738188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合并</a:t>
            </a:r>
          </a:p>
          <a:p>
            <a:pPr algn="ctr"/>
            <a:r>
              <a:rPr lang="en-US" altLang="zh-TW" sz="1000" b="1">
                <a:latin typeface="標楷體" pitchFamily="65" charset="-120"/>
                <a:ea typeface="標楷體" pitchFamily="65" charset="-120"/>
              </a:rPr>
              <a:t>Combine</a:t>
            </a:r>
          </a:p>
        </p:txBody>
      </p:sp>
      <p:sp>
        <p:nvSpPr>
          <p:cNvPr id="59" name="Oval 40"/>
          <p:cNvSpPr>
            <a:spLocks noChangeArrowheads="1"/>
          </p:cNvSpPr>
          <p:nvPr/>
        </p:nvSpPr>
        <p:spPr bwMode="auto">
          <a:xfrm>
            <a:off x="7360478" y="2912291"/>
            <a:ext cx="738188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重排</a:t>
            </a:r>
          </a:p>
          <a:p>
            <a:pPr algn="ctr"/>
            <a:r>
              <a:rPr lang="en-US" altLang="zh-TW" sz="1000" b="1">
                <a:latin typeface="標楷體" pitchFamily="65" charset="-120"/>
                <a:ea typeface="標楷體" pitchFamily="65" charset="-120"/>
              </a:rPr>
              <a:t>Rearrange</a:t>
            </a:r>
          </a:p>
        </p:txBody>
      </p:sp>
      <p:sp>
        <p:nvSpPr>
          <p:cNvPr id="60" name="Oval 41"/>
          <p:cNvSpPr>
            <a:spLocks noChangeArrowheads="1"/>
          </p:cNvSpPr>
          <p:nvPr/>
        </p:nvSpPr>
        <p:spPr bwMode="auto">
          <a:xfrm>
            <a:off x="8105016" y="2912291"/>
            <a:ext cx="738187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简化</a:t>
            </a:r>
          </a:p>
          <a:p>
            <a:pPr algn="ctr"/>
            <a:r>
              <a:rPr lang="en-US" altLang="zh-TW" sz="1000" b="1">
                <a:latin typeface="標楷體" pitchFamily="65" charset="-120"/>
                <a:ea typeface="標楷體" pitchFamily="65" charset="-120"/>
              </a:rPr>
              <a:t>Simplify</a:t>
            </a:r>
          </a:p>
        </p:txBody>
      </p:sp>
      <p:sp>
        <p:nvSpPr>
          <p:cNvPr id="61" name="Oval 42"/>
          <p:cNvSpPr>
            <a:spLocks noChangeArrowheads="1"/>
          </p:cNvSpPr>
          <p:nvPr/>
        </p:nvSpPr>
        <p:spPr bwMode="auto">
          <a:xfrm>
            <a:off x="6242878" y="2316979"/>
            <a:ext cx="738188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800" b="1">
                <a:latin typeface="標楷體" pitchFamily="65" charset="-120"/>
                <a:ea typeface="標楷體" pitchFamily="65" charset="-120"/>
              </a:rPr>
              <a:t>立即赶到</a:t>
            </a:r>
          </a:p>
          <a:p>
            <a:pPr algn="ctr"/>
            <a:r>
              <a:rPr lang="zh-TW" altLang="en-US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现场</a:t>
            </a:r>
          </a:p>
        </p:txBody>
      </p:sp>
      <p:sp>
        <p:nvSpPr>
          <p:cNvPr id="62" name="Oval 43"/>
          <p:cNvSpPr>
            <a:spLocks noChangeArrowheads="1"/>
          </p:cNvSpPr>
          <p:nvPr/>
        </p:nvSpPr>
        <p:spPr bwMode="auto">
          <a:xfrm>
            <a:off x="6987416" y="2326504"/>
            <a:ext cx="738187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800" b="1">
                <a:latin typeface="標楷體" pitchFamily="65" charset="-120"/>
                <a:ea typeface="標楷體" pitchFamily="65" charset="-120"/>
              </a:rPr>
              <a:t>立即看到</a:t>
            </a:r>
          </a:p>
          <a:p>
            <a:pPr algn="ctr"/>
            <a:r>
              <a:rPr lang="zh-TW" altLang="en-US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现物</a:t>
            </a:r>
          </a:p>
        </p:txBody>
      </p:sp>
      <p:sp>
        <p:nvSpPr>
          <p:cNvPr id="63" name="Oval 44"/>
          <p:cNvSpPr>
            <a:spLocks noChangeArrowheads="1"/>
          </p:cNvSpPr>
          <p:nvPr/>
        </p:nvSpPr>
        <p:spPr bwMode="auto">
          <a:xfrm>
            <a:off x="7731953" y="2326504"/>
            <a:ext cx="738188" cy="684212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800" b="1">
                <a:latin typeface="標楷體" pitchFamily="65" charset="-120"/>
                <a:ea typeface="標楷體" pitchFamily="65" charset="-120"/>
              </a:rPr>
              <a:t>立即掌握</a:t>
            </a:r>
          </a:p>
          <a:p>
            <a:pPr algn="ctr"/>
            <a:r>
              <a:rPr lang="zh-TW" altLang="en-US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现况</a:t>
            </a:r>
          </a:p>
        </p:txBody>
      </p:sp>
      <p:sp>
        <p:nvSpPr>
          <p:cNvPr id="64" name="Oval 45"/>
          <p:cNvSpPr>
            <a:spLocks noChangeArrowheads="1"/>
          </p:cNvSpPr>
          <p:nvPr/>
        </p:nvSpPr>
        <p:spPr bwMode="auto">
          <a:xfrm>
            <a:off x="6617528" y="1731191"/>
            <a:ext cx="738188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TW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JIT</a:t>
            </a:r>
          </a:p>
        </p:txBody>
      </p:sp>
      <p:sp>
        <p:nvSpPr>
          <p:cNvPr id="65" name="Oval 46"/>
          <p:cNvSpPr>
            <a:spLocks noChangeArrowheads="1"/>
          </p:cNvSpPr>
          <p:nvPr/>
        </p:nvSpPr>
        <p:spPr bwMode="auto">
          <a:xfrm>
            <a:off x="7352541" y="1731191"/>
            <a:ext cx="738187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自働化</a:t>
            </a:r>
          </a:p>
        </p:txBody>
      </p:sp>
      <p:sp>
        <p:nvSpPr>
          <p:cNvPr id="66" name="Oval 47"/>
          <p:cNvSpPr>
            <a:spLocks noChangeArrowheads="1"/>
          </p:cNvSpPr>
          <p:nvPr/>
        </p:nvSpPr>
        <p:spPr bwMode="auto">
          <a:xfrm>
            <a:off x="6977891" y="1137466"/>
            <a:ext cx="738187" cy="684213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动作经</a:t>
            </a:r>
          </a:p>
          <a:p>
            <a:pPr algn="ctr"/>
            <a:r>
              <a:rPr lang="zh-TW" altLang="en-US" sz="1700" b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济原则</a:t>
            </a:r>
          </a:p>
        </p:txBody>
      </p:sp>
      <p:sp>
        <p:nvSpPr>
          <p:cNvPr id="68" name="Text Box 49"/>
          <p:cNvSpPr txBox="1">
            <a:spLocks noChangeArrowheads="1"/>
          </p:cNvSpPr>
          <p:nvPr/>
        </p:nvSpPr>
        <p:spPr bwMode="auto">
          <a:xfrm>
            <a:off x="1979845" y="4704764"/>
            <a:ext cx="1547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4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七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大手法</a:t>
            </a:r>
          </a:p>
        </p:txBody>
      </p:sp>
      <p:sp>
        <p:nvSpPr>
          <p:cNvPr id="69" name="Text Box 50"/>
          <p:cNvSpPr txBox="1">
            <a:spLocks noChangeArrowheads="1"/>
          </p:cNvSpPr>
          <p:nvPr/>
        </p:nvSpPr>
        <p:spPr bwMode="auto">
          <a:xfrm>
            <a:off x="1988011" y="4120795"/>
            <a:ext cx="1547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4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六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大提问</a:t>
            </a:r>
          </a:p>
        </p:txBody>
      </p:sp>
      <p:sp>
        <p:nvSpPr>
          <p:cNvPr id="70" name="Text Box 51"/>
          <p:cNvSpPr txBox="1">
            <a:spLocks noChangeArrowheads="1"/>
          </p:cNvSpPr>
          <p:nvPr/>
        </p:nvSpPr>
        <p:spPr bwMode="auto">
          <a:xfrm>
            <a:off x="1979845" y="3530058"/>
            <a:ext cx="26289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4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五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项作业分析</a:t>
            </a:r>
            <a:endParaRPr lang="zh-TW" altLang="en-US" sz="2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1" name="Text Box 52"/>
          <p:cNvSpPr txBox="1">
            <a:spLocks noChangeArrowheads="1"/>
          </p:cNvSpPr>
          <p:nvPr/>
        </p:nvSpPr>
        <p:spPr bwMode="auto">
          <a:xfrm>
            <a:off x="1990759" y="2984106"/>
            <a:ext cx="18367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4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四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大原则</a:t>
            </a:r>
            <a:endParaRPr lang="zh-TW" altLang="en-US" sz="2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2" name="Text Box 53"/>
          <p:cNvSpPr txBox="1">
            <a:spLocks noChangeArrowheads="1"/>
          </p:cNvSpPr>
          <p:nvPr/>
        </p:nvSpPr>
        <p:spPr bwMode="auto">
          <a:xfrm>
            <a:off x="1979845" y="2425912"/>
            <a:ext cx="1547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800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三即</a:t>
            </a:r>
            <a:r>
              <a:rPr lang="zh-TW" altLang="en-US" sz="24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三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现</a:t>
            </a:r>
          </a:p>
        </p:txBody>
      </p:sp>
      <p:sp>
        <p:nvSpPr>
          <p:cNvPr id="73" name="Text Box 54"/>
          <p:cNvSpPr txBox="1">
            <a:spLocks noChangeArrowheads="1"/>
          </p:cNvSpPr>
          <p:nvPr/>
        </p:nvSpPr>
        <p:spPr bwMode="auto">
          <a:xfrm>
            <a:off x="2012118" y="1899466"/>
            <a:ext cx="146555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4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二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大支柱</a:t>
            </a:r>
          </a:p>
        </p:txBody>
      </p:sp>
      <p:sp>
        <p:nvSpPr>
          <p:cNvPr id="74" name="Text Box 55"/>
          <p:cNvSpPr txBox="1">
            <a:spLocks noChangeArrowheads="1"/>
          </p:cNvSpPr>
          <p:nvPr/>
        </p:nvSpPr>
        <p:spPr bwMode="auto">
          <a:xfrm>
            <a:off x="1990759" y="1323204"/>
            <a:ext cx="146555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800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24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一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个不忘</a:t>
            </a:r>
          </a:p>
        </p:txBody>
      </p:sp>
      <p:sp>
        <p:nvSpPr>
          <p:cNvPr id="83" name="Text Box 64"/>
          <p:cNvSpPr txBox="1">
            <a:spLocks noChangeArrowheads="1"/>
          </p:cNvSpPr>
          <p:nvPr/>
        </p:nvSpPr>
        <p:spPr bwMode="auto">
          <a:xfrm>
            <a:off x="1996315" y="5288734"/>
            <a:ext cx="1547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4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八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大浪费</a:t>
            </a:r>
          </a:p>
        </p:txBody>
      </p:sp>
      <p:graphicFrame>
        <p:nvGraphicFramePr>
          <p:cNvPr id="86" name="Object 68"/>
          <p:cNvGraphicFramePr>
            <a:graphicFrameLocks noChangeAspect="1"/>
          </p:cNvGraphicFramePr>
          <p:nvPr/>
        </p:nvGraphicFramePr>
        <p:xfrm>
          <a:off x="3718753" y="612775"/>
          <a:ext cx="6913563" cy="624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3382061" imgH="3244291" progId="">
                  <p:embed/>
                </p:oleObj>
              </mc:Choice>
              <mc:Fallback>
                <p:oleObj name="Visio" r:id="rId3" imgW="3382061" imgH="324429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8753" y="612775"/>
                        <a:ext cx="6913563" cy="624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28944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 rot="20581735">
            <a:off x="525771" y="3884572"/>
            <a:ext cx="10476000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3" descr="comp_TWM0767050082.jpg"/>
          <p:cNvPicPr>
            <a:picLocks noGrp="1" noChangeAspect="1" noChangeArrowheads="1"/>
          </p:cNvPicPr>
          <p:nvPr/>
        </p:nvPicPr>
        <p:blipFill>
          <a:blip r:embed="rId2"/>
          <a:srcRect r="56875" b="16223"/>
          <a:stretch>
            <a:fillRect/>
          </a:stretch>
        </p:blipFill>
        <p:spPr bwMode="auto">
          <a:xfrm rot="20614512">
            <a:off x="3573826" y="2859612"/>
            <a:ext cx="1398193" cy="168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矩形 51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19880" y="562749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</a:rPr>
              <a:t>标准化目标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" name="直角三角形 7"/>
          <p:cNvSpPr/>
          <p:nvPr/>
        </p:nvSpPr>
        <p:spPr>
          <a:xfrm rot="-5400000">
            <a:off x="4298937" y="-687416"/>
            <a:ext cx="3071834" cy="1000132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联系 8"/>
          <p:cNvSpPr/>
          <p:nvPr/>
        </p:nvSpPr>
        <p:spPr>
          <a:xfrm>
            <a:off x="4906160" y="2277261"/>
            <a:ext cx="1857388" cy="1785950"/>
          </a:xfrm>
          <a:prstGeom prst="flowChartConnector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直角三角形 9"/>
          <p:cNvSpPr/>
          <p:nvPr/>
        </p:nvSpPr>
        <p:spPr>
          <a:xfrm rot="20552593">
            <a:off x="5026141" y="3784100"/>
            <a:ext cx="695373" cy="448733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91648" y="3420269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全员参与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rot="5400000">
            <a:off x="4906160" y="4706153"/>
            <a:ext cx="357190" cy="7143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77532" y="4920467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标准化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0" y="5917208"/>
            <a:ext cx="1119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高成本</a:t>
            </a:r>
            <a:endParaRPr lang="en-US" altLang="zh-CN" dirty="0"/>
          </a:p>
          <a:p>
            <a:r>
              <a:rPr lang="zh-CN" altLang="en-US" dirty="0"/>
              <a:t>低效率</a:t>
            </a:r>
            <a:endParaRPr lang="en-US" altLang="zh-CN" dirty="0"/>
          </a:p>
          <a:p>
            <a:r>
              <a:rPr lang="zh-CN" altLang="en-US" dirty="0"/>
              <a:t>低质量</a:t>
            </a:r>
          </a:p>
        </p:txBody>
      </p:sp>
      <p:sp>
        <p:nvSpPr>
          <p:cNvPr id="22" name="流程图: 资料带 18"/>
          <p:cNvSpPr/>
          <p:nvPr/>
        </p:nvSpPr>
        <p:spPr>
          <a:xfrm>
            <a:off x="10764077" y="634187"/>
            <a:ext cx="1477136" cy="1355685"/>
          </a:xfrm>
          <a:prstGeom prst="flowChartPunchedTap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FF00"/>
                </a:solidFill>
              </a:rPr>
              <a:t>低成本</a:t>
            </a:r>
            <a:endParaRPr lang="en-US" altLang="zh-CN" dirty="0">
              <a:solidFill>
                <a:srgbClr val="FFFF00"/>
              </a:solidFill>
            </a:endParaRPr>
          </a:p>
          <a:p>
            <a:pPr algn="ctr"/>
            <a:r>
              <a:rPr lang="zh-CN" altLang="en-US" dirty="0">
                <a:solidFill>
                  <a:srgbClr val="FFFF00"/>
                </a:solidFill>
              </a:rPr>
              <a:t>高效率</a:t>
            </a:r>
            <a:endParaRPr lang="en-US" altLang="zh-CN" dirty="0">
              <a:solidFill>
                <a:srgbClr val="FFFF00"/>
              </a:solidFill>
            </a:endParaRPr>
          </a:p>
          <a:p>
            <a:pPr algn="ctr"/>
            <a:r>
              <a:rPr lang="zh-CN" altLang="en-US" dirty="0">
                <a:solidFill>
                  <a:srgbClr val="FFFF00"/>
                </a:solidFill>
              </a:rPr>
              <a:t>高质量</a:t>
            </a:r>
          </a:p>
        </p:txBody>
      </p:sp>
      <p:cxnSp>
        <p:nvCxnSpPr>
          <p:cNvPr id="23" name="直接连接符 20"/>
          <p:cNvCxnSpPr/>
          <p:nvPr/>
        </p:nvCxnSpPr>
        <p:spPr>
          <a:xfrm rot="16200000" flipH="1">
            <a:off x="10086419" y="1883350"/>
            <a:ext cx="1355316" cy="2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4388122">
            <a:off x="2274917" y="3802107"/>
            <a:ext cx="615553" cy="25717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>
                <a:solidFill>
                  <a:srgbClr val="7030A0"/>
                </a:solidFill>
              </a:rPr>
              <a:t>持续改善之路</a:t>
            </a:r>
          </a:p>
        </p:txBody>
      </p:sp>
      <p:sp>
        <p:nvSpPr>
          <p:cNvPr id="29" name="TextBox 28"/>
          <p:cNvSpPr txBox="1"/>
          <p:nvPr/>
        </p:nvSpPr>
        <p:spPr>
          <a:xfrm rot="4388122">
            <a:off x="8418586" y="1888779"/>
            <a:ext cx="615553" cy="25717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>
                <a:solidFill>
                  <a:srgbClr val="7030A0"/>
                </a:solidFill>
              </a:rPr>
              <a:t>持续改善之路</a:t>
            </a:r>
          </a:p>
        </p:txBody>
      </p:sp>
      <p:sp>
        <p:nvSpPr>
          <p:cNvPr id="30" name="左大括号 29"/>
          <p:cNvSpPr/>
          <p:nvPr/>
        </p:nvSpPr>
        <p:spPr>
          <a:xfrm flipH="1">
            <a:off x="10835514" y="2777327"/>
            <a:ext cx="357190" cy="307183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11192704" y="3946594"/>
            <a:ext cx="571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</a:rPr>
              <a:t>浪费</a:t>
            </a:r>
          </a:p>
        </p:txBody>
      </p:sp>
      <p:sp>
        <p:nvSpPr>
          <p:cNvPr id="32" name="TextBox 31"/>
          <p:cNvSpPr txBox="1"/>
          <p:nvPr/>
        </p:nvSpPr>
        <p:spPr>
          <a:xfrm rot="20741453">
            <a:off x="5013266" y="3922621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STD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34" name="直接连接符 33"/>
          <p:cNvCxnSpPr>
            <a:stCxn id="9" idx="1"/>
            <a:endCxn id="9" idx="5"/>
          </p:cNvCxnSpPr>
          <p:nvPr/>
        </p:nvCxnSpPr>
        <p:spPr>
          <a:xfrm rot="16200000" flipH="1">
            <a:off x="5203425" y="2513550"/>
            <a:ext cx="1262858" cy="1313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9" idx="7"/>
            <a:endCxn id="9" idx="3"/>
          </p:cNvCxnSpPr>
          <p:nvPr/>
        </p:nvCxnSpPr>
        <p:spPr>
          <a:xfrm rot="16200000" flipH="1" flipV="1">
            <a:off x="5203425" y="2513550"/>
            <a:ext cx="1262858" cy="1313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2820361">
            <a:off x="6124496" y="2791288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P</a:t>
            </a:r>
            <a:endParaRPr lang="zh-CN" altLang="en-US" sz="3600" b="1" dirty="0"/>
          </a:p>
        </p:txBody>
      </p:sp>
      <p:sp>
        <p:nvSpPr>
          <p:cNvPr id="40" name="TextBox 39"/>
          <p:cNvSpPr txBox="1"/>
          <p:nvPr/>
        </p:nvSpPr>
        <p:spPr>
          <a:xfrm rot="2820361">
            <a:off x="5563067" y="3357480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D</a:t>
            </a:r>
            <a:endParaRPr lang="zh-CN" altLang="en-US" sz="3600" b="1" dirty="0"/>
          </a:p>
        </p:txBody>
      </p:sp>
      <p:sp>
        <p:nvSpPr>
          <p:cNvPr id="41" name="TextBox 40"/>
          <p:cNvSpPr txBox="1"/>
          <p:nvPr/>
        </p:nvSpPr>
        <p:spPr>
          <a:xfrm rot="2820361">
            <a:off x="5063001" y="2928855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C</a:t>
            </a:r>
            <a:endParaRPr lang="zh-CN" altLang="en-US" sz="3600" b="1" dirty="0"/>
          </a:p>
        </p:txBody>
      </p:sp>
      <p:sp>
        <p:nvSpPr>
          <p:cNvPr id="42" name="TextBox 41"/>
          <p:cNvSpPr txBox="1"/>
          <p:nvPr/>
        </p:nvSpPr>
        <p:spPr>
          <a:xfrm rot="2820361">
            <a:off x="5634506" y="2357350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/>
              <a:t>A</a:t>
            </a:r>
            <a:endParaRPr lang="zh-CN" altLang="en-US" sz="3600" b="1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/>
          <a:srcRect l="38805" t="32107" r="38684" b="29807"/>
          <a:stretch>
            <a:fillRect/>
          </a:stretch>
        </p:blipFill>
        <p:spPr bwMode="auto">
          <a:xfrm>
            <a:off x="302931" y="1321205"/>
            <a:ext cx="292895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12894468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7335052" y="0"/>
            <a:ext cx="473957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30000" dirty="0">
                <a:solidFill>
                  <a:srgbClr val="FF0000"/>
                </a:solidFill>
              </a:rPr>
              <a:t>03</a:t>
            </a:r>
            <a:endParaRPr kumimoji="1" lang="zh-CN" altLang="en-US" sz="300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977993" y="3777459"/>
            <a:ext cx="42632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400" b="1" dirty="0">
                <a:solidFill>
                  <a:srgbClr val="FF0000"/>
                </a:solidFill>
              </a:rPr>
              <a:t> 自动化理念介绍</a:t>
            </a:r>
            <a:endParaRPr kumimoji="1" lang="en-US" altLang="zh-CN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00049C93-FECB-4DCD-B6CC-D939AA9572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4" r="261" b="4736"/>
          <a:stretch/>
        </p:blipFill>
        <p:spPr>
          <a:xfrm>
            <a:off x="2592214" y="1115533"/>
            <a:ext cx="6552729" cy="3849244"/>
          </a:xfrm>
          <a:prstGeom prst="rect">
            <a:avLst/>
          </a:prstGeom>
        </p:spPr>
      </p:pic>
      <p:sp>
        <p:nvSpPr>
          <p:cNvPr id="52" name="矩形 51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精益生产之基础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972779" y="4617782"/>
            <a:ext cx="10295654" cy="168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1400" dirty="0">
                <a:latin typeface="Arial" charset="0"/>
                <a:ea typeface="黑体" pitchFamily="2" charset="-122"/>
              </a:rPr>
              <a:t>1.“</a:t>
            </a:r>
            <a:r>
              <a:rPr lang="zh-CN" altLang="en-US" sz="1400" dirty="0">
                <a:latin typeface="Arial" charset="0"/>
                <a:ea typeface="黑体" pitchFamily="2" charset="-122"/>
              </a:rPr>
              <a:t>准时化”（</a:t>
            </a:r>
            <a:r>
              <a:rPr lang="en-US" altLang="zh-CN" sz="1400" dirty="0">
                <a:latin typeface="Arial" charset="0"/>
                <a:ea typeface="黑体" pitchFamily="2" charset="-122"/>
              </a:rPr>
              <a:t>Just In Time</a:t>
            </a:r>
            <a:r>
              <a:rPr lang="zh-CN" altLang="en-US" sz="1400" dirty="0">
                <a:latin typeface="Arial" charset="0"/>
                <a:ea typeface="黑体" pitchFamily="2" charset="-122"/>
              </a:rPr>
              <a:t>），就是在企业的生产过程中，所需要的零部件在需要的时候，以需要的数量，合格的品质准确的送到生产线旁边。</a:t>
            </a:r>
            <a:endParaRPr lang="en-US" altLang="zh-CN" sz="1400" dirty="0">
              <a:latin typeface="Arial" charset="0"/>
              <a:ea typeface="黑体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1400" dirty="0">
                <a:latin typeface="Arial" charset="0"/>
                <a:ea typeface="黑体" pitchFamily="2" charset="-122"/>
              </a:rPr>
              <a:t>     </a:t>
            </a:r>
            <a:r>
              <a:rPr lang="zh-CN" altLang="en-US" sz="1400" dirty="0">
                <a:latin typeface="Arial" charset="0"/>
                <a:ea typeface="黑体" pitchFamily="2" charset="-122"/>
              </a:rPr>
              <a:t>因此，每个加工工序都能够在需要的时候，按照需要的数量取得需要的合格产品，从而消除生产现场中的无效劳动和浪费，提高总体效率，降低生产成本。</a:t>
            </a:r>
            <a:endParaRPr lang="en-US" altLang="zh-CN" sz="1400" dirty="0">
              <a:latin typeface="Arial" charset="0"/>
              <a:ea typeface="黑体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1400" dirty="0">
                <a:latin typeface="Arial" charset="0"/>
                <a:ea typeface="黑体" pitchFamily="2" charset="-122"/>
              </a:rPr>
              <a:t>2.</a:t>
            </a:r>
            <a:r>
              <a:rPr lang="zh-CN" altLang="en-US" sz="1400" dirty="0">
                <a:latin typeface="Arial" charset="0"/>
                <a:ea typeface="黑体" pitchFamily="2" charset="-122"/>
              </a:rPr>
              <a:t> “自动化”并不是单纯的机械自动化，而是将人的因素包括进“自动化”，或者说是将人的智慧赋予机器。“自动化”的这种思想来自丰田公司的创始人</a:t>
            </a:r>
            <a:r>
              <a:rPr lang="en-US" altLang="zh-CN" sz="1400" dirty="0">
                <a:latin typeface="Arial" charset="0"/>
                <a:ea typeface="黑体" pitchFamily="2" charset="-122"/>
              </a:rPr>
              <a:t>—</a:t>
            </a:r>
            <a:r>
              <a:rPr lang="zh-CN" altLang="en-US" sz="1400" dirty="0">
                <a:latin typeface="Arial" charset="0"/>
                <a:ea typeface="黑体" pitchFamily="2" charset="-122"/>
              </a:rPr>
              <a:t>丰田佐吉。丰田佐吉设计的自动织布机，在经纱断了一个或者是纬纱用完的时候，能够立即停止运转，发出警告，提醒工作人员及时发现并纠正错误，从而提高了产品的品质。</a:t>
            </a:r>
            <a:endParaRPr lang="en-US" altLang="zh-CN" sz="1400" dirty="0">
              <a:latin typeface="Arial" charset="0"/>
              <a:ea typeface="黑体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A938015-7E09-4CA8-A2E9-7BA8012FC523}"/>
              </a:ext>
            </a:extLst>
          </p:cNvPr>
          <p:cNvSpPr txBox="1"/>
          <p:nvPr/>
        </p:nvSpPr>
        <p:spPr>
          <a:xfrm>
            <a:off x="1161913" y="1093195"/>
            <a:ext cx="6121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Arial" charset="0"/>
                <a:ea typeface="黑体" pitchFamily="2" charset="-122"/>
              </a:rPr>
              <a:t>精益生产的两大支柱：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28944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/>
              <a:t>自动化概念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C5144D95-8421-4B05-AD89-1956058E411E}"/>
              </a:ext>
            </a:extLst>
          </p:cNvPr>
          <p:cNvSpPr txBox="1">
            <a:spLocks/>
          </p:cNvSpPr>
          <p:nvPr/>
        </p:nvSpPr>
        <p:spPr>
          <a:xfrm>
            <a:off x="668281" y="1372451"/>
            <a:ext cx="10972800" cy="4525963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altLang="zh-CN" sz="1400" b="1" dirty="0"/>
          </a:p>
          <a:p>
            <a:pPr marL="0" indent="0">
              <a:buFont typeface="Arial" pitchFamily="34" charset="0"/>
              <a:buNone/>
            </a:pPr>
            <a:r>
              <a:rPr lang="zh-CN" altLang="en-US" sz="2400" dirty="0"/>
              <a:t>       </a:t>
            </a:r>
            <a:r>
              <a:rPr lang="zh-CN" altLang="en-US" sz="2800" b="1" dirty="0"/>
              <a:t>自动化（</a:t>
            </a:r>
            <a:r>
              <a:rPr lang="en-US" altLang="zh-CN" sz="2800" b="1" dirty="0"/>
              <a:t>Automation</a:t>
            </a:r>
            <a:r>
              <a:rPr lang="zh-CN" altLang="en-US" sz="2800" b="1" dirty="0"/>
              <a:t>）是指机器设备、系统或过程（生产、管理过程）在没有人或较少人的直接参与下，按照人的要求，经过自动检测、信息处理、分析判断、操纵控制，实现预期的目标的过程。</a:t>
            </a:r>
            <a:endParaRPr lang="en-US" altLang="zh-CN" sz="2800" b="1" dirty="0"/>
          </a:p>
        </p:txBody>
      </p:sp>
      <p:sp>
        <p:nvSpPr>
          <p:cNvPr id="14" name="云形标注 4">
            <a:extLst>
              <a:ext uri="{FF2B5EF4-FFF2-40B4-BE49-F238E27FC236}">
                <a16:creationId xmlns:a16="http://schemas.microsoft.com/office/drawing/2014/main" id="{51007835-5B59-4C9E-90F6-B24591608C05}"/>
              </a:ext>
            </a:extLst>
          </p:cNvPr>
          <p:cNvSpPr/>
          <p:nvPr/>
        </p:nvSpPr>
        <p:spPr>
          <a:xfrm>
            <a:off x="7925082" y="359907"/>
            <a:ext cx="3689498" cy="1293133"/>
          </a:xfrm>
          <a:prstGeom prst="cloudCallout">
            <a:avLst>
              <a:gd name="adj1" fmla="val -43895"/>
              <a:gd name="adj2" fmla="val 5454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</a:rPr>
              <a:t>自动化是什么？</a:t>
            </a:r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07B5F58A-6431-4DB3-A6A7-13F3B2C37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5048" y="3065093"/>
            <a:ext cx="3744912" cy="7191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/>
              </a:gs>
              <a:gs pos="50000">
                <a:srgbClr val="CCF0FF">
                  <a:alpha val="73000"/>
                </a:srgbClr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9pPr>
          </a:lstStyle>
          <a:p>
            <a:pPr eaLnBrk="1" latinLnBrk="1" hangingPunct="1"/>
            <a:r>
              <a:rPr kumimoji="1" lang="en-US" altLang="zh-TW" sz="1800" dirty="0">
                <a:latin typeface="黑体" panose="02010609060101010101" pitchFamily="49" charset="-122"/>
                <a:ea typeface="黑体" panose="02010609060101010101" pitchFamily="49" charset="-122"/>
              </a:rPr>
              <a:t>(1)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完成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后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停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线</a:t>
            </a:r>
            <a:endParaRPr kumimoji="1" lang="zh-TW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latinLnBrk="1" hangingPunct="1"/>
            <a:r>
              <a:rPr kumimoji="1" lang="en-US" altLang="zh-TW" sz="1800" dirty="0">
                <a:latin typeface="黑体" panose="02010609060101010101" pitchFamily="49" charset="-122"/>
                <a:ea typeface="黑体" panose="02010609060101010101" pitchFamily="49" charset="-122"/>
              </a:rPr>
              <a:t>(2)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发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生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异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常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时马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上能明白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并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停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线</a:t>
            </a:r>
            <a:endParaRPr kumimoji="1" lang="zh-TW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117C99-D2CA-4C07-B692-0890CE4CC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0954" y="4046264"/>
            <a:ext cx="23050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/>
              </a:gs>
              <a:gs pos="50000">
                <a:srgbClr val="CCF0FF">
                  <a:alpha val="73000"/>
                </a:srgbClr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9pPr>
          </a:lstStyle>
          <a:p>
            <a:pPr eaLnBrk="1" latinLnBrk="1" hangingPunct="1"/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人不做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机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器的看守人</a:t>
            </a:r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FC6BEDBC-DCF2-499B-8001-82DC54654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6853" y="4777504"/>
            <a:ext cx="2233612" cy="6492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/>
              </a:gs>
              <a:gs pos="50000">
                <a:srgbClr val="CCF0FF">
                  <a:alpha val="73000"/>
                </a:srgbClr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9pPr>
          </a:lstStyle>
          <a:p>
            <a:pPr eaLnBrk="1" latinLnBrk="1" hangingPunct="1"/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可以將人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与机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器的</a:t>
            </a:r>
          </a:p>
          <a:p>
            <a:pPr eaLnBrk="1" latinLnBrk="1" hangingPunct="1"/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工作內容加以分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离</a:t>
            </a:r>
            <a:endParaRPr kumimoji="1" lang="zh-TW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AutoShape 7">
            <a:extLst>
              <a:ext uri="{FF2B5EF4-FFF2-40B4-BE49-F238E27FC236}">
                <a16:creationId xmlns:a16="http://schemas.microsoft.com/office/drawing/2014/main" id="{DE7F8C2F-F4B5-4801-AB20-ACF9211EE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7456" y="5720648"/>
            <a:ext cx="23050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/>
              </a:gs>
              <a:gs pos="50000">
                <a:srgbClr val="CCF0FF">
                  <a:alpha val="73000"/>
                </a:srgbClr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9pPr>
          </a:lstStyle>
          <a:p>
            <a:pPr eaLnBrk="1" latinLnBrk="1" hangingPunct="1"/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用更少的人就能勝任</a:t>
            </a:r>
          </a:p>
        </p:txBody>
      </p:sp>
      <p:sp>
        <p:nvSpPr>
          <p:cNvPr id="19" name="AutoShape 8">
            <a:extLst>
              <a:ext uri="{FF2B5EF4-FFF2-40B4-BE49-F238E27FC236}">
                <a16:creationId xmlns:a16="http://schemas.microsoft.com/office/drawing/2014/main" id="{C6856552-57E7-441A-B3C9-04EB82DCDCB8}"/>
              </a:ext>
            </a:extLst>
          </p:cNvPr>
          <p:cNvSpPr>
            <a:spLocks noChangeArrowheads="1"/>
          </p:cNvSpPr>
          <p:nvPr/>
        </p:nvSpPr>
        <p:spPr bwMode="auto">
          <a:xfrm rot="18946023">
            <a:off x="3432581" y="3470202"/>
            <a:ext cx="762000" cy="485775"/>
          </a:xfrm>
          <a:prstGeom prst="leftArrow">
            <a:avLst>
              <a:gd name="adj1" fmla="val 50000"/>
              <a:gd name="adj2" fmla="val 39216"/>
            </a:avLst>
          </a:prstGeom>
          <a:gradFill rotWithShape="1">
            <a:gsLst>
              <a:gs pos="0">
                <a:schemeClr val="bg1"/>
              </a:gs>
              <a:gs pos="50000">
                <a:srgbClr val="CCFF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AutoShape 11">
            <a:extLst>
              <a:ext uri="{FF2B5EF4-FFF2-40B4-BE49-F238E27FC236}">
                <a16:creationId xmlns:a16="http://schemas.microsoft.com/office/drawing/2014/main" id="{4352354B-715C-4236-AAB7-00CD5B2606C3}"/>
              </a:ext>
            </a:extLst>
          </p:cNvPr>
          <p:cNvSpPr>
            <a:spLocks noChangeArrowheads="1"/>
          </p:cNvSpPr>
          <p:nvPr/>
        </p:nvSpPr>
        <p:spPr bwMode="auto">
          <a:xfrm rot="1626394">
            <a:off x="4039356" y="6055196"/>
            <a:ext cx="719137" cy="485775"/>
          </a:xfrm>
          <a:prstGeom prst="rightArrow">
            <a:avLst>
              <a:gd name="adj1" fmla="val 50000"/>
              <a:gd name="adj2" fmla="val 37010"/>
            </a:avLst>
          </a:prstGeom>
          <a:gradFill rotWithShape="1">
            <a:gsLst>
              <a:gs pos="0">
                <a:schemeClr val="bg1"/>
              </a:gs>
              <a:gs pos="50000">
                <a:srgbClr val="CCFFFF"/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AutoShape 12">
            <a:extLst>
              <a:ext uri="{FF2B5EF4-FFF2-40B4-BE49-F238E27FC236}">
                <a16:creationId xmlns:a16="http://schemas.microsoft.com/office/drawing/2014/main" id="{9C236ACD-603F-4070-BB60-A2B92C65A939}"/>
              </a:ext>
            </a:extLst>
          </p:cNvPr>
          <p:cNvSpPr>
            <a:spLocks noChangeArrowheads="1"/>
          </p:cNvSpPr>
          <p:nvPr/>
        </p:nvSpPr>
        <p:spPr bwMode="auto">
          <a:xfrm rot="2442008">
            <a:off x="8153181" y="3470201"/>
            <a:ext cx="719137" cy="485775"/>
          </a:xfrm>
          <a:prstGeom prst="rightArrow">
            <a:avLst>
              <a:gd name="adj1" fmla="val 50000"/>
              <a:gd name="adj2" fmla="val 37010"/>
            </a:avLst>
          </a:prstGeom>
          <a:gradFill rotWithShape="1">
            <a:gsLst>
              <a:gs pos="0">
                <a:schemeClr val="bg1"/>
              </a:gs>
              <a:gs pos="50000">
                <a:srgbClr val="CCFFFF"/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AutoShape 13">
            <a:extLst>
              <a:ext uri="{FF2B5EF4-FFF2-40B4-BE49-F238E27FC236}">
                <a16:creationId xmlns:a16="http://schemas.microsoft.com/office/drawing/2014/main" id="{AE97C8B9-E3EF-4853-BEBC-BE7AF040F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9960" y="4036884"/>
            <a:ext cx="2230437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/>
              </a:gs>
              <a:gs pos="50000">
                <a:srgbClr val="CCF0FF">
                  <a:alpha val="73000"/>
                </a:srgbClr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9pPr>
          </a:lstStyle>
          <a:p>
            <a:pPr eaLnBrk="1" latinLnBrk="1" hangingPunct="1"/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不做出不良品</a:t>
            </a:r>
          </a:p>
        </p:txBody>
      </p:sp>
      <p:sp>
        <p:nvSpPr>
          <p:cNvPr id="30" name="AutoShape 14">
            <a:extLst>
              <a:ext uri="{FF2B5EF4-FFF2-40B4-BE49-F238E27FC236}">
                <a16:creationId xmlns:a16="http://schemas.microsoft.com/office/drawing/2014/main" id="{BE4AB03A-F076-4C05-A8E8-567AC9E104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0949" y="4693380"/>
            <a:ext cx="2230437" cy="6492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/>
              </a:gs>
              <a:gs pos="50000">
                <a:srgbClr val="CCF0FF">
                  <a:alpha val="73000"/>
                </a:srgbClr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9pPr>
          </a:lstStyle>
          <a:p>
            <a:pPr eaLnBrk="1" latinLnBrk="1" hangingPunct="1"/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让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品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质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在工程中</a:t>
            </a:r>
          </a:p>
          <a:p>
            <a:pPr eaLnBrk="1" latinLnBrk="1" hangingPunct="1"/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制造出來</a:t>
            </a:r>
          </a:p>
        </p:txBody>
      </p:sp>
      <p:sp>
        <p:nvSpPr>
          <p:cNvPr id="31" name="AutoShape 15">
            <a:extLst>
              <a:ext uri="{FF2B5EF4-FFF2-40B4-BE49-F238E27FC236}">
                <a16:creationId xmlns:a16="http://schemas.microsoft.com/office/drawing/2014/main" id="{9F74C417-A00E-4DF0-B0C9-B9DC7357A2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0635" y="5603139"/>
            <a:ext cx="2230437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/>
              </a:gs>
              <a:gs pos="50000">
                <a:srgbClr val="CCF0FF">
                  <a:alpha val="73000"/>
                </a:srgbClr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9pPr>
          </a:lstStyle>
          <a:p>
            <a:pPr eaLnBrk="1" latinLnBrk="1" hangingPunct="1"/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可生產出優質產品</a:t>
            </a:r>
          </a:p>
        </p:txBody>
      </p:sp>
      <p:sp>
        <p:nvSpPr>
          <p:cNvPr id="32" name="AutoShape 16">
            <a:extLst>
              <a:ext uri="{FF2B5EF4-FFF2-40B4-BE49-F238E27FC236}">
                <a16:creationId xmlns:a16="http://schemas.microsoft.com/office/drawing/2014/main" id="{C504D0FE-56A1-45D0-82AF-251E251AAC22}"/>
              </a:ext>
            </a:extLst>
          </p:cNvPr>
          <p:cNvSpPr>
            <a:spLocks noChangeArrowheads="1"/>
          </p:cNvSpPr>
          <p:nvPr/>
        </p:nvSpPr>
        <p:spPr bwMode="auto">
          <a:xfrm rot="20116777">
            <a:off x="7480894" y="6069864"/>
            <a:ext cx="703263" cy="485775"/>
          </a:xfrm>
          <a:prstGeom prst="leftArrow">
            <a:avLst>
              <a:gd name="adj1" fmla="val 50000"/>
              <a:gd name="adj2" fmla="val 36193"/>
            </a:avLst>
          </a:prstGeom>
          <a:gradFill rotWithShape="1">
            <a:gsLst>
              <a:gs pos="0">
                <a:schemeClr val="bg1"/>
              </a:gs>
              <a:gs pos="50000">
                <a:srgbClr val="CCFFFF"/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AutoShape 18">
            <a:extLst>
              <a:ext uri="{FF2B5EF4-FFF2-40B4-BE49-F238E27FC236}">
                <a16:creationId xmlns:a16="http://schemas.microsoft.com/office/drawing/2014/main" id="{AE6CF9DA-9A31-47F4-973A-918183684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9603" y="4478064"/>
            <a:ext cx="576262" cy="19122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50000">
                <a:srgbClr val="CCFFFF"/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AutoShape 19">
            <a:extLst>
              <a:ext uri="{FF2B5EF4-FFF2-40B4-BE49-F238E27FC236}">
                <a16:creationId xmlns:a16="http://schemas.microsoft.com/office/drawing/2014/main" id="{90B13B66-6F2D-43B7-A7C2-902E615D4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3359" y="6032638"/>
            <a:ext cx="2663825" cy="6921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CC00"/>
              </a:gs>
              <a:gs pos="50000">
                <a:srgbClr val="CCF0FF">
                  <a:alpha val="73000"/>
                </a:srgbClr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新細明體" pitchFamily="18" charset="-120"/>
              </a:defRPr>
            </a:lvl9pPr>
          </a:lstStyle>
          <a:p>
            <a:pPr eaLnBrk="1" latinLnBrk="1" hangingPunct="1"/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更便宜、更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优质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kumimoji="1"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产</a:t>
            </a:r>
            <a:r>
              <a:rPr kumimoji="1" lang="zh-TW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品</a:t>
            </a:r>
          </a:p>
        </p:txBody>
      </p:sp>
      <p:sp>
        <p:nvSpPr>
          <p:cNvPr id="40" name="AutoShape 18">
            <a:extLst>
              <a:ext uri="{FF2B5EF4-FFF2-40B4-BE49-F238E27FC236}">
                <a16:creationId xmlns:a16="http://schemas.microsoft.com/office/drawing/2014/main" id="{A03B20F8-2135-4076-A96B-FA86DC253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5348" y="5487458"/>
            <a:ext cx="576262" cy="19122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50000">
                <a:srgbClr val="CCFFFF"/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AutoShape 18">
            <a:extLst>
              <a:ext uri="{FF2B5EF4-FFF2-40B4-BE49-F238E27FC236}">
                <a16:creationId xmlns:a16="http://schemas.microsoft.com/office/drawing/2014/main" id="{667A2BB8-2E8F-4178-9A02-00F1EB2CDC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7047" y="5376136"/>
            <a:ext cx="576262" cy="19122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50000">
                <a:srgbClr val="CCFFFF"/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" name="AutoShape 18">
            <a:extLst>
              <a:ext uri="{FF2B5EF4-FFF2-40B4-BE49-F238E27FC236}">
                <a16:creationId xmlns:a16="http://schemas.microsoft.com/office/drawing/2014/main" id="{3382DD93-256B-4A5F-9A76-B002B0FB6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5348" y="4516574"/>
            <a:ext cx="576262" cy="19122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50000">
                <a:srgbClr val="CCFFFF"/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" name="AutoShape 3">
            <a:extLst>
              <a:ext uri="{FF2B5EF4-FFF2-40B4-BE49-F238E27FC236}">
                <a16:creationId xmlns:a16="http://schemas.microsoft.com/office/drawing/2014/main" id="{ADCFCF00-3F0D-4A62-B34E-CB3EC1A4E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6470" y="4299194"/>
            <a:ext cx="3188272" cy="1187286"/>
          </a:xfrm>
          <a:prstGeom prst="cloudCallout">
            <a:avLst>
              <a:gd name="adj1" fmla="val -41380"/>
              <a:gd name="adj2" fmla="val 19278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r>
              <a:rPr kumimoji="1" lang="en-US" altLang="zh-TW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※ </a:t>
            </a:r>
            <a:r>
              <a:rPr kumimoji="1"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何为</a:t>
            </a:r>
            <a:endParaRPr kumimoji="1" lang="en-US" altLang="zh-CN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>
              <a:spcBef>
                <a:spcPct val="0"/>
              </a:spcBef>
            </a:pPr>
            <a:r>
              <a:rPr kumimoji="1" lang="en-US" altLang="zh-TW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『</a:t>
            </a:r>
            <a:r>
              <a:rPr kumimoji="1" lang="zh-TW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kumimoji="1"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</a:t>
            </a:r>
            <a:r>
              <a:rPr kumimoji="1"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动</a:t>
            </a:r>
            <a:r>
              <a:rPr kumimoji="1" lang="en-US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』</a:t>
            </a:r>
            <a:endParaRPr kumimoji="1" lang="en-US" altLang="zh-TW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3916003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自动化发展历程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D18F4ED2-758B-4764-B836-4CD62F762579}"/>
              </a:ext>
            </a:extLst>
          </p:cNvPr>
          <p:cNvGrpSpPr/>
          <p:nvPr/>
        </p:nvGrpSpPr>
        <p:grpSpPr>
          <a:xfrm>
            <a:off x="638411" y="1623478"/>
            <a:ext cx="599620" cy="856600"/>
            <a:chOff x="-3823" y="2678"/>
            <a:chExt cx="599620" cy="856600"/>
          </a:xfrm>
        </p:grpSpPr>
        <p:sp>
          <p:nvSpPr>
            <p:cNvPr id="82" name="箭头: V 形 81">
              <a:extLst>
                <a:ext uri="{FF2B5EF4-FFF2-40B4-BE49-F238E27FC236}">
                  <a16:creationId xmlns:a16="http://schemas.microsoft.com/office/drawing/2014/main" id="{58F33036-2A1D-4799-B666-644DF4CD60AD}"/>
                </a:ext>
              </a:extLst>
            </p:cNvPr>
            <p:cNvSpPr/>
            <p:nvPr/>
          </p:nvSpPr>
          <p:spPr>
            <a:xfrm rot="5400000">
              <a:off x="-132313" y="131168"/>
              <a:ext cx="856600" cy="599620"/>
            </a:xfrm>
            <a:prstGeom prst="chevron">
              <a:avLst/>
            </a:pr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3" name="箭头: V 形 4">
              <a:extLst>
                <a:ext uri="{FF2B5EF4-FFF2-40B4-BE49-F238E27FC236}">
                  <a16:creationId xmlns:a16="http://schemas.microsoft.com/office/drawing/2014/main" id="{BCBA7CD3-BA21-4B22-931A-06AEDA9CD36F}"/>
                </a:ext>
              </a:extLst>
            </p:cNvPr>
            <p:cNvSpPr txBox="1"/>
            <p:nvPr/>
          </p:nvSpPr>
          <p:spPr>
            <a:xfrm>
              <a:off x="-3823" y="302488"/>
              <a:ext cx="599620" cy="256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1DA5CEDC-5A82-486F-B3FB-37DDC1F463AA}"/>
              </a:ext>
            </a:extLst>
          </p:cNvPr>
          <p:cNvGrpSpPr/>
          <p:nvPr/>
        </p:nvGrpSpPr>
        <p:grpSpPr>
          <a:xfrm>
            <a:off x="1238030" y="1623479"/>
            <a:ext cx="10475960" cy="556790"/>
            <a:chOff x="595796" y="2679"/>
            <a:chExt cx="10475960" cy="556790"/>
          </a:xfrm>
        </p:grpSpPr>
        <p:sp>
          <p:nvSpPr>
            <p:cNvPr id="80" name="矩形: 圆顶角 79">
              <a:extLst>
                <a:ext uri="{FF2B5EF4-FFF2-40B4-BE49-F238E27FC236}">
                  <a16:creationId xmlns:a16="http://schemas.microsoft.com/office/drawing/2014/main" id="{120E1854-ED9C-463A-8FEC-845A39F23BF9}"/>
                </a:ext>
              </a:extLst>
            </p:cNvPr>
            <p:cNvSpPr/>
            <p:nvPr/>
          </p:nvSpPr>
          <p:spPr>
            <a:xfrm rot="5400000">
              <a:off x="5555381" y="-4956906"/>
              <a:ext cx="556790" cy="10475960"/>
            </a:xfrm>
            <a:prstGeom prst="round2SameRect">
              <a:avLst/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1" name="矩形: 圆顶角 6">
              <a:extLst>
                <a:ext uri="{FF2B5EF4-FFF2-40B4-BE49-F238E27FC236}">
                  <a16:creationId xmlns:a16="http://schemas.microsoft.com/office/drawing/2014/main" id="{F38DD930-8E64-46A7-8C6E-E70D3CCB160A}"/>
                </a:ext>
              </a:extLst>
            </p:cNvPr>
            <p:cNvSpPr txBox="1"/>
            <p:nvPr/>
          </p:nvSpPr>
          <p:spPr>
            <a:xfrm>
              <a:off x="595796" y="29859"/>
              <a:ext cx="10448780" cy="502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altLang="zh-CN" sz="1600" b="1" kern="1200" dirty="0"/>
                <a:t>1788</a:t>
              </a:r>
              <a:r>
                <a:rPr lang="zh-CN" altLang="en-US" sz="1600" b="1" kern="1200" dirty="0"/>
                <a:t>年，瓦特发明蒸汽机，开创了自动调节装置的研究和应用；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7CF3618F-8E94-4517-85EF-DE10FBD71E42}"/>
              </a:ext>
            </a:extLst>
          </p:cNvPr>
          <p:cNvGrpSpPr/>
          <p:nvPr/>
        </p:nvGrpSpPr>
        <p:grpSpPr>
          <a:xfrm>
            <a:off x="638411" y="2381435"/>
            <a:ext cx="599620" cy="856600"/>
            <a:chOff x="-3823" y="760635"/>
            <a:chExt cx="599620" cy="856600"/>
          </a:xfrm>
        </p:grpSpPr>
        <p:sp>
          <p:nvSpPr>
            <p:cNvPr id="78" name="箭头: V 形 77">
              <a:extLst>
                <a:ext uri="{FF2B5EF4-FFF2-40B4-BE49-F238E27FC236}">
                  <a16:creationId xmlns:a16="http://schemas.microsoft.com/office/drawing/2014/main" id="{E83A8151-F952-42AD-97A7-7D4914185C1D}"/>
                </a:ext>
              </a:extLst>
            </p:cNvPr>
            <p:cNvSpPr/>
            <p:nvPr/>
          </p:nvSpPr>
          <p:spPr>
            <a:xfrm rot="5400000">
              <a:off x="-132313" y="889125"/>
              <a:ext cx="856600" cy="599620"/>
            </a:xfrm>
            <a:prstGeom prst="chevron">
              <a:avLst/>
            </a:pr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9" name="箭头: V 形 8">
              <a:extLst>
                <a:ext uri="{FF2B5EF4-FFF2-40B4-BE49-F238E27FC236}">
                  <a16:creationId xmlns:a16="http://schemas.microsoft.com/office/drawing/2014/main" id="{3739A721-93D8-4094-B60B-8B20AA1ADFA2}"/>
                </a:ext>
              </a:extLst>
            </p:cNvPr>
            <p:cNvSpPr txBox="1"/>
            <p:nvPr/>
          </p:nvSpPr>
          <p:spPr>
            <a:xfrm>
              <a:off x="-3823" y="1060445"/>
              <a:ext cx="599620" cy="256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4E437162-BF24-48D3-AF5E-88903369F9E0}"/>
              </a:ext>
            </a:extLst>
          </p:cNvPr>
          <p:cNvGrpSpPr/>
          <p:nvPr/>
        </p:nvGrpSpPr>
        <p:grpSpPr>
          <a:xfrm>
            <a:off x="1238030" y="2381436"/>
            <a:ext cx="10475960" cy="556790"/>
            <a:chOff x="595796" y="760636"/>
            <a:chExt cx="10475960" cy="556790"/>
          </a:xfrm>
        </p:grpSpPr>
        <p:sp>
          <p:nvSpPr>
            <p:cNvPr id="76" name="矩形: 圆顶角 75">
              <a:extLst>
                <a:ext uri="{FF2B5EF4-FFF2-40B4-BE49-F238E27FC236}">
                  <a16:creationId xmlns:a16="http://schemas.microsoft.com/office/drawing/2014/main" id="{4985DB69-6EBD-4F3D-A891-A0A4F3A19558}"/>
                </a:ext>
              </a:extLst>
            </p:cNvPr>
            <p:cNvSpPr/>
            <p:nvPr/>
          </p:nvSpPr>
          <p:spPr>
            <a:xfrm rot="5400000">
              <a:off x="5555381" y="-4198949"/>
              <a:ext cx="556790" cy="10475960"/>
            </a:xfrm>
            <a:prstGeom prst="round2SameRect">
              <a:avLst/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7" name="矩形: 圆顶角 10">
              <a:extLst>
                <a:ext uri="{FF2B5EF4-FFF2-40B4-BE49-F238E27FC236}">
                  <a16:creationId xmlns:a16="http://schemas.microsoft.com/office/drawing/2014/main" id="{795EFC4E-3BA4-4D77-8BDC-B16200A43651}"/>
                </a:ext>
              </a:extLst>
            </p:cNvPr>
            <p:cNvSpPr txBox="1"/>
            <p:nvPr/>
          </p:nvSpPr>
          <p:spPr>
            <a:xfrm>
              <a:off x="595796" y="787816"/>
              <a:ext cx="10448780" cy="502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altLang="zh-CN" sz="1600" b="1" kern="1200" dirty="0"/>
                <a:t>20</a:t>
              </a:r>
              <a:r>
                <a:rPr lang="zh-CN" altLang="en-US" sz="1600" b="1" kern="1200" dirty="0"/>
                <a:t>世纪</a:t>
              </a:r>
              <a:r>
                <a:rPr lang="en-US" altLang="zh-CN" sz="1600" b="1" kern="1200" dirty="0"/>
                <a:t>40</a:t>
              </a:r>
              <a:r>
                <a:rPr lang="zh-CN" altLang="en-US" sz="1600" b="1" kern="1200" dirty="0"/>
                <a:t>年代，形成了过程自动化；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890BA9D6-E3BB-43B5-90BA-1828E057E681}"/>
              </a:ext>
            </a:extLst>
          </p:cNvPr>
          <p:cNvGrpSpPr/>
          <p:nvPr/>
        </p:nvGrpSpPr>
        <p:grpSpPr>
          <a:xfrm>
            <a:off x="638411" y="3139393"/>
            <a:ext cx="599620" cy="856600"/>
            <a:chOff x="-3823" y="1518593"/>
            <a:chExt cx="599620" cy="856600"/>
          </a:xfrm>
        </p:grpSpPr>
        <p:sp>
          <p:nvSpPr>
            <p:cNvPr id="74" name="箭头: V 形 73">
              <a:extLst>
                <a:ext uri="{FF2B5EF4-FFF2-40B4-BE49-F238E27FC236}">
                  <a16:creationId xmlns:a16="http://schemas.microsoft.com/office/drawing/2014/main" id="{5C3EB24D-B0DE-4699-850E-9C16C395965B}"/>
                </a:ext>
              </a:extLst>
            </p:cNvPr>
            <p:cNvSpPr/>
            <p:nvPr/>
          </p:nvSpPr>
          <p:spPr>
            <a:xfrm rot="5400000">
              <a:off x="-132313" y="1647083"/>
              <a:ext cx="856600" cy="599620"/>
            </a:xfrm>
            <a:prstGeom prst="chevron">
              <a:avLst/>
            </a:pr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5" name="箭头: V 形 12">
              <a:extLst>
                <a:ext uri="{FF2B5EF4-FFF2-40B4-BE49-F238E27FC236}">
                  <a16:creationId xmlns:a16="http://schemas.microsoft.com/office/drawing/2014/main" id="{DC7EC29A-AE55-4EF8-B214-B76F217AE87B}"/>
                </a:ext>
              </a:extLst>
            </p:cNvPr>
            <p:cNvSpPr txBox="1"/>
            <p:nvPr/>
          </p:nvSpPr>
          <p:spPr>
            <a:xfrm>
              <a:off x="-3823" y="1818403"/>
              <a:ext cx="599620" cy="256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24174B45-0236-4CCF-8D27-6AEA7A4AE1E3}"/>
              </a:ext>
            </a:extLst>
          </p:cNvPr>
          <p:cNvGrpSpPr/>
          <p:nvPr/>
        </p:nvGrpSpPr>
        <p:grpSpPr>
          <a:xfrm>
            <a:off x="1238030" y="3139393"/>
            <a:ext cx="10475960" cy="556790"/>
            <a:chOff x="595796" y="1518593"/>
            <a:chExt cx="10475960" cy="556790"/>
          </a:xfrm>
        </p:grpSpPr>
        <p:sp>
          <p:nvSpPr>
            <p:cNvPr id="72" name="矩形: 圆顶角 71">
              <a:extLst>
                <a:ext uri="{FF2B5EF4-FFF2-40B4-BE49-F238E27FC236}">
                  <a16:creationId xmlns:a16="http://schemas.microsoft.com/office/drawing/2014/main" id="{C5A3A9F3-8D94-4FF8-8D15-A5DCBCFEFEA4}"/>
                </a:ext>
              </a:extLst>
            </p:cNvPr>
            <p:cNvSpPr/>
            <p:nvPr/>
          </p:nvSpPr>
          <p:spPr>
            <a:xfrm rot="5400000">
              <a:off x="5555381" y="-3440992"/>
              <a:ext cx="556790" cy="10475960"/>
            </a:xfrm>
            <a:prstGeom prst="round2SameRect">
              <a:avLst/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3" name="矩形: 圆顶角 14">
              <a:extLst>
                <a:ext uri="{FF2B5EF4-FFF2-40B4-BE49-F238E27FC236}">
                  <a16:creationId xmlns:a16="http://schemas.microsoft.com/office/drawing/2014/main" id="{4D7210CD-5C63-45AE-B6FF-162EBEC9A7A1}"/>
                </a:ext>
              </a:extLst>
            </p:cNvPr>
            <p:cNvSpPr txBox="1"/>
            <p:nvPr/>
          </p:nvSpPr>
          <p:spPr>
            <a:xfrm>
              <a:off x="595796" y="1545773"/>
              <a:ext cx="10448780" cy="502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altLang="zh-CN" sz="1600" b="1" kern="1200"/>
                <a:t>60</a:t>
              </a:r>
              <a:r>
                <a:rPr lang="zh-CN" altLang="en-US" sz="1600" b="1" kern="1200"/>
                <a:t>年代中期以后，现代控制理论和电子计算机在工业生产中的应用，人工智能出现；</a:t>
              </a:r>
              <a:endParaRPr lang="zh-CN" altLang="en-US" sz="1600" b="1" kern="1200" dirty="0"/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8B5CF41C-C6D2-4850-860F-31A7D0C22EAF}"/>
              </a:ext>
            </a:extLst>
          </p:cNvPr>
          <p:cNvGrpSpPr/>
          <p:nvPr/>
        </p:nvGrpSpPr>
        <p:grpSpPr>
          <a:xfrm>
            <a:off x="638411" y="3897350"/>
            <a:ext cx="599620" cy="856600"/>
            <a:chOff x="-3823" y="2276550"/>
            <a:chExt cx="599620" cy="856600"/>
          </a:xfrm>
        </p:grpSpPr>
        <p:sp>
          <p:nvSpPr>
            <p:cNvPr id="70" name="箭头: V 形 69">
              <a:extLst>
                <a:ext uri="{FF2B5EF4-FFF2-40B4-BE49-F238E27FC236}">
                  <a16:creationId xmlns:a16="http://schemas.microsoft.com/office/drawing/2014/main" id="{278236F8-C309-4EE6-A437-AEEEEE6CA0DB}"/>
                </a:ext>
              </a:extLst>
            </p:cNvPr>
            <p:cNvSpPr/>
            <p:nvPr/>
          </p:nvSpPr>
          <p:spPr>
            <a:xfrm rot="5400000">
              <a:off x="-132313" y="2405040"/>
              <a:ext cx="856600" cy="599620"/>
            </a:xfrm>
            <a:prstGeom prst="chevron">
              <a:avLst/>
            </a:pr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1" name="箭头: V 形 16">
              <a:extLst>
                <a:ext uri="{FF2B5EF4-FFF2-40B4-BE49-F238E27FC236}">
                  <a16:creationId xmlns:a16="http://schemas.microsoft.com/office/drawing/2014/main" id="{00BFB791-46DD-479E-9C96-5A930F7138C7}"/>
                </a:ext>
              </a:extLst>
            </p:cNvPr>
            <p:cNvSpPr txBox="1"/>
            <p:nvPr/>
          </p:nvSpPr>
          <p:spPr>
            <a:xfrm>
              <a:off x="-3823" y="2576360"/>
              <a:ext cx="599620" cy="256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0CF3931F-ABFC-4C8D-86E7-FDCC63434093}"/>
              </a:ext>
            </a:extLst>
          </p:cNvPr>
          <p:cNvGrpSpPr/>
          <p:nvPr/>
        </p:nvGrpSpPr>
        <p:grpSpPr>
          <a:xfrm>
            <a:off x="1241854" y="3897351"/>
            <a:ext cx="10475960" cy="556790"/>
            <a:chOff x="599620" y="2276551"/>
            <a:chExt cx="10475960" cy="556790"/>
          </a:xfrm>
        </p:grpSpPr>
        <p:sp>
          <p:nvSpPr>
            <p:cNvPr id="68" name="矩形: 圆顶角 67">
              <a:extLst>
                <a:ext uri="{FF2B5EF4-FFF2-40B4-BE49-F238E27FC236}">
                  <a16:creationId xmlns:a16="http://schemas.microsoft.com/office/drawing/2014/main" id="{6331BDFA-407C-4FD8-9F1F-20CC63ED8543}"/>
                </a:ext>
              </a:extLst>
            </p:cNvPr>
            <p:cNvSpPr/>
            <p:nvPr/>
          </p:nvSpPr>
          <p:spPr>
            <a:xfrm rot="5400000">
              <a:off x="5559205" y="-2683034"/>
              <a:ext cx="556790" cy="10475960"/>
            </a:xfrm>
            <a:prstGeom prst="round2SameRect">
              <a:avLst/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9" name="矩形: 圆顶角 18">
              <a:extLst>
                <a:ext uri="{FF2B5EF4-FFF2-40B4-BE49-F238E27FC236}">
                  <a16:creationId xmlns:a16="http://schemas.microsoft.com/office/drawing/2014/main" id="{C8040CAB-B8C8-455A-BE73-A8A4F1449E70}"/>
                </a:ext>
              </a:extLst>
            </p:cNvPr>
            <p:cNvSpPr txBox="1"/>
            <p:nvPr/>
          </p:nvSpPr>
          <p:spPr>
            <a:xfrm>
              <a:off x="599620" y="2303731"/>
              <a:ext cx="10448780" cy="502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altLang="zh-CN" sz="1600" b="1" kern="1200"/>
                <a:t>70</a:t>
              </a:r>
              <a:r>
                <a:rPr lang="zh-CN" altLang="en-US" sz="1600" b="1" kern="1200"/>
                <a:t>年代中期，自动化的应用开始面向大规模、复杂的系统。</a:t>
              </a:r>
              <a:endParaRPr lang="zh-CN" altLang="en-US" sz="1600" b="1" kern="1200" dirty="0"/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C79FB0DD-1764-4A48-84AA-D310AAB65071}"/>
              </a:ext>
            </a:extLst>
          </p:cNvPr>
          <p:cNvGrpSpPr/>
          <p:nvPr/>
        </p:nvGrpSpPr>
        <p:grpSpPr>
          <a:xfrm>
            <a:off x="638411" y="4655307"/>
            <a:ext cx="599620" cy="856600"/>
            <a:chOff x="-3823" y="3034507"/>
            <a:chExt cx="599620" cy="856600"/>
          </a:xfrm>
        </p:grpSpPr>
        <p:sp>
          <p:nvSpPr>
            <p:cNvPr id="66" name="箭头: V 形 65">
              <a:extLst>
                <a:ext uri="{FF2B5EF4-FFF2-40B4-BE49-F238E27FC236}">
                  <a16:creationId xmlns:a16="http://schemas.microsoft.com/office/drawing/2014/main" id="{D69DD6BF-A723-4102-874B-C9E5CF50B429}"/>
                </a:ext>
              </a:extLst>
            </p:cNvPr>
            <p:cNvSpPr/>
            <p:nvPr/>
          </p:nvSpPr>
          <p:spPr>
            <a:xfrm rot="5400000">
              <a:off x="-132313" y="3162997"/>
              <a:ext cx="856600" cy="599620"/>
            </a:xfrm>
            <a:prstGeom prst="chevron">
              <a:avLst/>
            </a:pr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7" name="箭头: V 形 20">
              <a:extLst>
                <a:ext uri="{FF2B5EF4-FFF2-40B4-BE49-F238E27FC236}">
                  <a16:creationId xmlns:a16="http://schemas.microsoft.com/office/drawing/2014/main" id="{7062666B-8684-4ECA-89CE-80CE5E466A77}"/>
                </a:ext>
              </a:extLst>
            </p:cNvPr>
            <p:cNvSpPr txBox="1"/>
            <p:nvPr/>
          </p:nvSpPr>
          <p:spPr>
            <a:xfrm>
              <a:off x="-3823" y="3334317"/>
              <a:ext cx="599620" cy="256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>
                <a:solidFill>
                  <a:schemeClr val="bg1"/>
                </a:solidFill>
              </a:endParaRP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39740275-104E-45A5-A34B-64D3B4B95478}"/>
              </a:ext>
            </a:extLst>
          </p:cNvPr>
          <p:cNvGrpSpPr/>
          <p:nvPr/>
        </p:nvGrpSpPr>
        <p:grpSpPr>
          <a:xfrm>
            <a:off x="1238030" y="4655308"/>
            <a:ext cx="10475960" cy="556790"/>
            <a:chOff x="595796" y="3034508"/>
            <a:chExt cx="10475960" cy="556790"/>
          </a:xfrm>
        </p:grpSpPr>
        <p:sp>
          <p:nvSpPr>
            <p:cNvPr id="64" name="矩形: 圆顶角 63">
              <a:extLst>
                <a:ext uri="{FF2B5EF4-FFF2-40B4-BE49-F238E27FC236}">
                  <a16:creationId xmlns:a16="http://schemas.microsoft.com/office/drawing/2014/main" id="{37314AE1-5D84-4FB8-BD59-7A4753C913F4}"/>
                </a:ext>
              </a:extLst>
            </p:cNvPr>
            <p:cNvSpPr/>
            <p:nvPr/>
          </p:nvSpPr>
          <p:spPr>
            <a:xfrm rot="5400000">
              <a:off x="5555381" y="-1925077"/>
              <a:ext cx="556790" cy="10475960"/>
            </a:xfrm>
            <a:prstGeom prst="round2SameRect">
              <a:avLst/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5" name="矩形: 圆顶角 22">
              <a:extLst>
                <a:ext uri="{FF2B5EF4-FFF2-40B4-BE49-F238E27FC236}">
                  <a16:creationId xmlns:a16="http://schemas.microsoft.com/office/drawing/2014/main" id="{6BC03131-254A-461A-93ED-6D10760501D6}"/>
                </a:ext>
              </a:extLst>
            </p:cNvPr>
            <p:cNvSpPr txBox="1"/>
            <p:nvPr/>
          </p:nvSpPr>
          <p:spPr>
            <a:xfrm>
              <a:off x="595796" y="3061688"/>
              <a:ext cx="10448780" cy="502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0160" rIns="10160" bIns="1016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altLang="zh-CN" sz="1600" b="1" kern="1200"/>
                <a:t>80</a:t>
              </a:r>
              <a:r>
                <a:rPr lang="zh-CN" altLang="en-US" sz="1600" b="1" kern="1200"/>
                <a:t>年代初，随着计算机网络的迅速发展，管理自动化取得较大进步，出现了管理信息系统、办公自动化、决策支持系统。</a:t>
              </a:r>
              <a:endParaRPr lang="zh-CN" altLang="en-US" sz="1600" b="1" kern="1200" dirty="0"/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4B824F97-E8D3-4820-9085-4818A0096DB5}"/>
              </a:ext>
            </a:extLst>
          </p:cNvPr>
          <p:cNvGrpSpPr/>
          <p:nvPr/>
        </p:nvGrpSpPr>
        <p:grpSpPr>
          <a:xfrm>
            <a:off x="638411" y="5413265"/>
            <a:ext cx="599620" cy="856600"/>
            <a:chOff x="-3823" y="3792465"/>
            <a:chExt cx="599620" cy="856600"/>
          </a:xfrm>
        </p:grpSpPr>
        <p:sp>
          <p:nvSpPr>
            <p:cNvPr id="62" name="箭头: V 形 61">
              <a:extLst>
                <a:ext uri="{FF2B5EF4-FFF2-40B4-BE49-F238E27FC236}">
                  <a16:creationId xmlns:a16="http://schemas.microsoft.com/office/drawing/2014/main" id="{0C663B47-819A-4EC4-81AF-A4BC703FE546}"/>
                </a:ext>
              </a:extLst>
            </p:cNvPr>
            <p:cNvSpPr/>
            <p:nvPr/>
          </p:nvSpPr>
          <p:spPr>
            <a:xfrm rot="5400000">
              <a:off x="-132313" y="3920955"/>
              <a:ext cx="856600" cy="599620"/>
            </a:xfrm>
            <a:prstGeom prst="chevron">
              <a:avLst/>
            </a:pr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3" name="箭头: V 形 24">
              <a:extLst>
                <a:ext uri="{FF2B5EF4-FFF2-40B4-BE49-F238E27FC236}">
                  <a16:creationId xmlns:a16="http://schemas.microsoft.com/office/drawing/2014/main" id="{AB734101-716C-44A2-81AF-03353C24E725}"/>
                </a:ext>
              </a:extLst>
            </p:cNvPr>
            <p:cNvSpPr txBox="1"/>
            <p:nvPr/>
          </p:nvSpPr>
          <p:spPr>
            <a:xfrm>
              <a:off x="-3823" y="4092275"/>
              <a:ext cx="599620" cy="256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3E26715D-66FF-4FF2-8BC1-381494B236C9}"/>
              </a:ext>
            </a:extLst>
          </p:cNvPr>
          <p:cNvGrpSpPr/>
          <p:nvPr/>
        </p:nvGrpSpPr>
        <p:grpSpPr>
          <a:xfrm>
            <a:off x="1230382" y="5391980"/>
            <a:ext cx="10491255" cy="556790"/>
            <a:chOff x="588148" y="3771180"/>
            <a:chExt cx="10491255" cy="556790"/>
          </a:xfrm>
        </p:grpSpPr>
        <p:sp>
          <p:nvSpPr>
            <p:cNvPr id="60" name="矩形: 圆顶角 59">
              <a:extLst>
                <a:ext uri="{FF2B5EF4-FFF2-40B4-BE49-F238E27FC236}">
                  <a16:creationId xmlns:a16="http://schemas.microsoft.com/office/drawing/2014/main" id="{05A06EF5-3122-4281-AAD2-140F0383E555}"/>
                </a:ext>
              </a:extLst>
            </p:cNvPr>
            <p:cNvSpPr/>
            <p:nvPr/>
          </p:nvSpPr>
          <p:spPr>
            <a:xfrm rot="5400000">
              <a:off x="5555381" y="-1196053"/>
              <a:ext cx="556790" cy="10491255"/>
            </a:xfrm>
            <a:prstGeom prst="round2SameRect">
              <a:avLst/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1" name="矩形: 圆顶角 26">
              <a:extLst>
                <a:ext uri="{FF2B5EF4-FFF2-40B4-BE49-F238E27FC236}">
                  <a16:creationId xmlns:a16="http://schemas.microsoft.com/office/drawing/2014/main" id="{58CA79CA-701A-4A00-85E7-0728C4230DF3}"/>
                </a:ext>
              </a:extLst>
            </p:cNvPr>
            <p:cNvSpPr txBox="1"/>
            <p:nvPr/>
          </p:nvSpPr>
          <p:spPr>
            <a:xfrm>
              <a:off x="588149" y="3798359"/>
              <a:ext cx="10464075" cy="502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8890" rIns="8890" bIns="8890" numCol="1" spcCol="1270" anchor="ctr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1400" b="1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altLang="zh-CN" sz="1400" b="1" kern="1200" dirty="0"/>
                <a:t>21</a:t>
              </a:r>
              <a:r>
                <a:rPr lang="zh-CN" altLang="en-US" sz="1400" b="1" kern="1200" dirty="0"/>
                <a:t>世纪后，我国政府明确将高端装备制造列入“十二五”发展规划，智能制造装备是重点发展方向，为国内工业自动化行业带来前所未有的市场机遇。 </a:t>
              </a:r>
              <a:br>
                <a:rPr lang="zh-CN" altLang="en-US" sz="1400" b="1" kern="1200" dirty="0"/>
              </a:br>
              <a:endParaRPr lang="zh-CN" altLang="en-US" sz="14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30120296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自动化发展历程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id="{7921B263-DD0D-4EC4-9901-3FC432D4F53B}"/>
              </a:ext>
            </a:extLst>
          </p:cNvPr>
          <p:cNvSpPr/>
          <p:nvPr/>
        </p:nvSpPr>
        <p:spPr>
          <a:xfrm>
            <a:off x="3785187" y="5032742"/>
            <a:ext cx="5231219" cy="151691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控制系统</a:t>
            </a:r>
            <a:endParaRPr lang="en-US" altLang="zh-CN" sz="4000" dirty="0"/>
          </a:p>
          <a:p>
            <a:pPr algn="ctr"/>
            <a:r>
              <a:rPr lang="zh-CN" altLang="en-US" sz="2800" dirty="0"/>
              <a:t>（控制器、感测器</a:t>
            </a:r>
            <a:r>
              <a:rPr lang="en-US" altLang="zh-CN" sz="2800" dirty="0"/>
              <a:t>···</a:t>
            </a:r>
            <a:r>
              <a:rPr lang="zh-CN" altLang="en-US" sz="2800" dirty="0"/>
              <a:t>）</a:t>
            </a:r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id="{ED5FCD12-38D3-449D-B939-64B16380FF81}"/>
              </a:ext>
            </a:extLst>
          </p:cNvPr>
          <p:cNvSpPr/>
          <p:nvPr/>
        </p:nvSpPr>
        <p:spPr>
          <a:xfrm>
            <a:off x="8934893" y="2023728"/>
            <a:ext cx="1935126" cy="148855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/>
              <a:t>致动气</a:t>
            </a:r>
          </a:p>
        </p:txBody>
      </p:sp>
      <p:sp>
        <p:nvSpPr>
          <p:cNvPr id="43" name="上弧形箭头 9">
            <a:extLst>
              <a:ext uri="{FF2B5EF4-FFF2-40B4-BE49-F238E27FC236}">
                <a16:creationId xmlns:a16="http://schemas.microsoft.com/office/drawing/2014/main" id="{115624B2-78A5-4EE7-899C-47528C2FE08C}"/>
              </a:ext>
            </a:extLst>
          </p:cNvPr>
          <p:cNvSpPr/>
          <p:nvPr/>
        </p:nvSpPr>
        <p:spPr>
          <a:xfrm flipH="1">
            <a:off x="7495470" y="1729205"/>
            <a:ext cx="1216152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左弧形箭头 11">
            <a:extLst>
              <a:ext uri="{FF2B5EF4-FFF2-40B4-BE49-F238E27FC236}">
                <a16:creationId xmlns:a16="http://schemas.microsoft.com/office/drawing/2014/main" id="{F1FCDF53-3307-4554-A80C-7E335833979F}"/>
              </a:ext>
            </a:extLst>
          </p:cNvPr>
          <p:cNvSpPr/>
          <p:nvPr/>
        </p:nvSpPr>
        <p:spPr>
          <a:xfrm flipH="1" flipV="1">
            <a:off x="8711622" y="3561904"/>
            <a:ext cx="871870" cy="170525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4" name="椭圆 83">
            <a:extLst>
              <a:ext uri="{FF2B5EF4-FFF2-40B4-BE49-F238E27FC236}">
                <a16:creationId xmlns:a16="http://schemas.microsoft.com/office/drawing/2014/main" id="{1C7FB61A-5EA2-40D2-833B-FF10FE0B0971}"/>
              </a:ext>
            </a:extLst>
          </p:cNvPr>
          <p:cNvSpPr/>
          <p:nvPr/>
        </p:nvSpPr>
        <p:spPr>
          <a:xfrm>
            <a:off x="4444009" y="2764380"/>
            <a:ext cx="3657600" cy="115894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/>
              <a:t>自动化设备</a:t>
            </a:r>
          </a:p>
        </p:txBody>
      </p:sp>
      <p:sp>
        <p:nvSpPr>
          <p:cNvPr id="85" name="椭圆 84">
            <a:extLst>
              <a:ext uri="{FF2B5EF4-FFF2-40B4-BE49-F238E27FC236}">
                <a16:creationId xmlns:a16="http://schemas.microsoft.com/office/drawing/2014/main" id="{E1A6468C-8F3D-4228-890F-F7B73CDBBA04}"/>
              </a:ext>
            </a:extLst>
          </p:cNvPr>
          <p:cNvSpPr/>
          <p:nvPr/>
        </p:nvSpPr>
        <p:spPr>
          <a:xfrm>
            <a:off x="1797288" y="2094965"/>
            <a:ext cx="1935126" cy="148855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/>
              <a:t>运动机械</a:t>
            </a:r>
          </a:p>
        </p:txBody>
      </p:sp>
      <p:sp>
        <p:nvSpPr>
          <p:cNvPr id="86" name="上弧形箭头 8">
            <a:extLst>
              <a:ext uri="{FF2B5EF4-FFF2-40B4-BE49-F238E27FC236}">
                <a16:creationId xmlns:a16="http://schemas.microsoft.com/office/drawing/2014/main" id="{225FEE8C-CD19-4484-BD54-8F738ED21081}"/>
              </a:ext>
            </a:extLst>
          </p:cNvPr>
          <p:cNvSpPr/>
          <p:nvPr/>
        </p:nvSpPr>
        <p:spPr>
          <a:xfrm>
            <a:off x="3816887" y="1729205"/>
            <a:ext cx="1327787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7" name="左弧形箭头 10">
            <a:extLst>
              <a:ext uri="{FF2B5EF4-FFF2-40B4-BE49-F238E27FC236}">
                <a16:creationId xmlns:a16="http://schemas.microsoft.com/office/drawing/2014/main" id="{FA37A0EB-AB31-4D18-84E4-63FD28022C35}"/>
              </a:ext>
            </a:extLst>
          </p:cNvPr>
          <p:cNvSpPr/>
          <p:nvPr/>
        </p:nvSpPr>
        <p:spPr>
          <a:xfrm flipV="1">
            <a:off x="3024506" y="3673537"/>
            <a:ext cx="871870" cy="170525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237697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zh-CN" b="1" dirty="0"/>
            </a:br>
            <a:r>
              <a:rPr lang="zh-CN" altLang="en-US" b="1" dirty="0"/>
              <a:t>运动机械</a:t>
            </a:r>
            <a:br>
              <a:rPr lang="en-US" altLang="zh-CN" b="1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4231" y="1596127"/>
            <a:ext cx="10944860" cy="4514439"/>
          </a:xfrm>
        </p:spPr>
        <p:txBody>
          <a:bodyPr>
            <a:normAutofit/>
          </a:bodyPr>
          <a:lstStyle/>
          <a:p>
            <a:pPr marL="513064" indent="-513064">
              <a:buAutoNum type="arabicPeriod"/>
            </a:pPr>
            <a:r>
              <a:rPr lang="zh-CN" altLang="en-US" sz="3591" b="1" dirty="0"/>
              <a:t>直线运动机械</a:t>
            </a:r>
            <a:endParaRPr lang="en-US" altLang="zh-CN" sz="3591" b="1" dirty="0"/>
          </a:p>
          <a:p>
            <a:pPr marL="0" indent="0">
              <a:buNone/>
            </a:pPr>
            <a:r>
              <a:rPr lang="en-US" altLang="zh-CN" sz="2793" b="1" dirty="0"/>
              <a:t>      </a:t>
            </a:r>
            <a:r>
              <a:rPr lang="zh-CN" altLang="en-US" sz="2793" b="1" dirty="0"/>
              <a:t>☞机械的直线运动可由二轴或者三轴搭配使用合成平面或</a:t>
            </a:r>
            <a:r>
              <a:rPr lang="en-US" altLang="zh-CN" sz="2793" b="1" dirty="0"/>
              <a:t>3D</a:t>
            </a:r>
            <a:r>
              <a:rPr lang="zh-CN" altLang="en-US" sz="2793" b="1" dirty="0"/>
              <a:t>的平移。</a:t>
            </a:r>
            <a:endParaRPr lang="en-US" altLang="zh-CN" sz="2793" b="1" dirty="0"/>
          </a:p>
          <a:p>
            <a:pPr marL="0" indent="0">
              <a:buNone/>
            </a:pPr>
            <a:r>
              <a:rPr lang="zh-CN" altLang="en-US" sz="2793" b="1" dirty="0"/>
              <a:t>      ☞ 常用的有：线性滑轨、导轨</a:t>
            </a:r>
            <a:r>
              <a:rPr lang="en-US" altLang="zh-CN" sz="2793" b="1" dirty="0"/>
              <a:t>···</a:t>
            </a:r>
          </a:p>
          <a:p>
            <a:pPr marL="0" indent="0">
              <a:buNone/>
            </a:pPr>
            <a:r>
              <a:rPr lang="en-US" altLang="zh-CN" sz="2793" b="1" dirty="0"/>
              <a:t>     </a:t>
            </a:r>
            <a:r>
              <a:rPr lang="zh-CN" altLang="en-US" sz="2793" b="1" dirty="0"/>
              <a:t> ☞考量因素</a:t>
            </a:r>
            <a:r>
              <a:rPr lang="en-US" altLang="zh-CN" sz="2793" b="1" dirty="0"/>
              <a:t>:</a:t>
            </a:r>
          </a:p>
          <a:p>
            <a:pPr marL="0" indent="0">
              <a:buNone/>
            </a:pPr>
            <a:r>
              <a:rPr lang="en-US" altLang="zh-CN" sz="2793" b="1" dirty="0"/>
              <a:t>             ▶</a:t>
            </a:r>
            <a:r>
              <a:rPr lang="zh-CN" altLang="en-US" sz="2793" b="1" dirty="0"/>
              <a:t>行程大小；</a:t>
            </a:r>
            <a:endParaRPr lang="en-US" altLang="zh-CN" sz="2793" b="1" dirty="0"/>
          </a:p>
          <a:p>
            <a:pPr marL="0" indent="0">
              <a:buNone/>
            </a:pPr>
            <a:r>
              <a:rPr lang="en-US" altLang="zh-CN" sz="2793" b="1" dirty="0"/>
              <a:t>             ▶</a:t>
            </a:r>
            <a:r>
              <a:rPr lang="zh-CN" altLang="en-US" sz="2793" b="1" dirty="0"/>
              <a:t>直线度、各方面偏摆度、平滑度；</a:t>
            </a:r>
            <a:endParaRPr lang="en-US" altLang="zh-CN" sz="2793" b="1" dirty="0"/>
          </a:p>
          <a:p>
            <a:pPr marL="0" indent="0">
              <a:buNone/>
            </a:pPr>
            <a:r>
              <a:rPr lang="en-US" altLang="zh-CN" sz="2793" b="1" dirty="0"/>
              <a:t>             ▶ </a:t>
            </a:r>
            <a:r>
              <a:rPr lang="zh-CN" altLang="en-US" sz="2793" b="1" dirty="0"/>
              <a:t>荷重能力</a:t>
            </a:r>
            <a:r>
              <a:rPr lang="en-US" altLang="zh-CN" sz="2793" b="1" dirty="0"/>
              <a:t> </a:t>
            </a:r>
            <a:r>
              <a:rPr lang="zh-CN" altLang="en-US" sz="2793" b="1" dirty="0"/>
              <a:t>。</a:t>
            </a:r>
            <a:r>
              <a:rPr lang="en-US" altLang="zh-CN" sz="2793" b="1" dirty="0"/>
              <a:t>   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31894F6-3246-4C1F-9F80-31423087D1F8}" type="datetime1">
              <a:rPr lang="en-US" altLang="zh-CN" smtClean="0"/>
              <a:t>10/16/2021</a:t>
            </a:fld>
            <a:endParaRPr 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784" y="3334209"/>
            <a:ext cx="4584662" cy="335376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5810403-95EF-480E-9584-C4677D050CE2}"/>
              </a:ext>
            </a:extLst>
          </p:cNvPr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CD43196D-9006-4FC6-B222-920AFD8767DD}"/>
              </a:ext>
            </a:extLst>
          </p:cNvPr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18E63ACC-AACC-4482-AF74-509CC7D3F35F}"/>
              </a:ext>
            </a:extLst>
          </p:cNvPr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自动化发展历程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512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3132C596-41C3-491B-B770-66615D2502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295"/>
          <a:stretch/>
        </p:blipFill>
        <p:spPr>
          <a:xfrm>
            <a:off x="2664222" y="1264049"/>
            <a:ext cx="7284824" cy="488340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3471625-32D7-43B9-A462-EE858230FF37}"/>
              </a:ext>
            </a:extLst>
          </p:cNvPr>
          <p:cNvSpPr txBox="1"/>
          <p:nvPr/>
        </p:nvSpPr>
        <p:spPr>
          <a:xfrm>
            <a:off x="1955757" y="2338000"/>
            <a:ext cx="2761905" cy="523220"/>
          </a:xfrm>
          <a:prstGeom prst="rect">
            <a:avLst/>
          </a:prstGeom>
          <a:solidFill>
            <a:srgbClr val="C00000">
              <a:alpha val="73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sz="28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kumimoji="1" lang="zh-CN" altLang="en-US" sz="2800" b="1" dirty="0">
                <a:solidFill>
                  <a:schemeClr val="bg1">
                    <a:lumMod val="95000"/>
                  </a:schemeClr>
                </a:solidFill>
              </a:rPr>
              <a:t>前言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C7CBD38-C9E6-4A88-97EE-3B434C237B7D}"/>
              </a:ext>
            </a:extLst>
          </p:cNvPr>
          <p:cNvSpPr txBox="1"/>
          <p:nvPr/>
        </p:nvSpPr>
        <p:spPr>
          <a:xfrm>
            <a:off x="1955757" y="4154820"/>
            <a:ext cx="2761906" cy="523220"/>
          </a:xfrm>
          <a:prstGeom prst="rect">
            <a:avLst/>
          </a:prstGeom>
          <a:solidFill>
            <a:srgbClr val="C00000">
              <a:alpha val="73000"/>
            </a:srgbClr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800" b="1" dirty="0">
                <a:solidFill>
                  <a:schemeClr val="bg1">
                    <a:lumMod val="95000"/>
                  </a:schemeClr>
                </a:solidFill>
              </a:rPr>
              <a:t>自动化理念介绍</a:t>
            </a:r>
            <a:endParaRPr kumimoji="1" lang="en-US" altLang="zh-CN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DB556DA-4CF2-4ABE-960A-DB0E45C39B18}"/>
              </a:ext>
            </a:extLst>
          </p:cNvPr>
          <p:cNvSpPr txBox="1"/>
          <p:nvPr/>
        </p:nvSpPr>
        <p:spPr>
          <a:xfrm>
            <a:off x="7183274" y="2337965"/>
            <a:ext cx="2509231" cy="521888"/>
          </a:xfrm>
          <a:prstGeom prst="rect">
            <a:avLst/>
          </a:prstGeom>
          <a:solidFill>
            <a:srgbClr val="C00000">
              <a:alpha val="73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chemeClr val="bg1"/>
                </a:solidFill>
              </a:rPr>
              <a:t>精益生产基础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F3D5161-ED0B-4E4C-BAC0-576596C225D0}"/>
              </a:ext>
            </a:extLst>
          </p:cNvPr>
          <p:cNvSpPr txBox="1"/>
          <p:nvPr/>
        </p:nvSpPr>
        <p:spPr>
          <a:xfrm>
            <a:off x="7042245" y="4154785"/>
            <a:ext cx="2791287" cy="523220"/>
          </a:xfrm>
          <a:prstGeom prst="rect">
            <a:avLst/>
          </a:prstGeom>
          <a:solidFill>
            <a:srgbClr val="C00000">
              <a:alpha val="73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</a:rPr>
              <a:t>自动化发展历程</a:t>
            </a:r>
            <a:endParaRPr lang="en-US" altLang="zh-CN" sz="2800" b="1" dirty="0">
              <a:solidFill>
                <a:schemeClr val="bg1"/>
              </a:solidFill>
            </a:endParaRPr>
          </a:p>
        </p:txBody>
      </p:sp>
      <p:pic>
        <p:nvPicPr>
          <p:cNvPr id="11" name="图片 45" descr="英文LOGO.tif">
            <a:extLst>
              <a:ext uri="{FF2B5EF4-FFF2-40B4-BE49-F238E27FC236}">
                <a16:creationId xmlns:a16="http://schemas.microsoft.com/office/drawing/2014/main" id="{E647CF94-A3BD-4003-87EC-C3B04F0F62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990" y="310063"/>
            <a:ext cx="2380646" cy="85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4072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运动机械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/>
              <a:t>2.</a:t>
            </a:r>
            <a:r>
              <a:rPr lang="zh-CN" altLang="en-US" b="1" dirty="0"/>
              <a:t>旋转机械</a:t>
            </a:r>
            <a:endParaRPr lang="en-US" altLang="zh-CN" b="1" dirty="0"/>
          </a:p>
          <a:p>
            <a:pPr marL="0" indent="0">
              <a:buNone/>
            </a:pPr>
            <a:r>
              <a:rPr lang="zh-CN" altLang="en-US" b="1" dirty="0"/>
              <a:t>    </a:t>
            </a:r>
            <a:r>
              <a:rPr lang="zh-CN" altLang="en-US" sz="2793" b="1" dirty="0"/>
              <a:t>■提供旋转运动，可由直线运动机械搭配使用合成平面或</a:t>
            </a:r>
            <a:r>
              <a:rPr lang="en-US" altLang="zh-CN" sz="2793" b="1" dirty="0"/>
              <a:t>3D</a:t>
            </a:r>
            <a:r>
              <a:rPr lang="zh-CN" altLang="en-US" sz="2793" b="1" dirty="0"/>
              <a:t>之间的平移旋转机械。</a:t>
            </a:r>
            <a:endParaRPr lang="en-US" altLang="zh-CN" sz="2793" b="1" dirty="0"/>
          </a:p>
          <a:p>
            <a:pPr marL="0" indent="0">
              <a:buNone/>
            </a:pPr>
            <a:endParaRPr lang="en-US" altLang="zh-CN" sz="2793" b="1" dirty="0"/>
          </a:p>
          <a:p>
            <a:pPr marL="0" indent="0">
              <a:buNone/>
            </a:pPr>
            <a:r>
              <a:rPr lang="en-US" altLang="zh-CN" sz="2793" b="1" dirty="0"/>
              <a:t>     ■</a:t>
            </a:r>
            <a:r>
              <a:rPr lang="zh-CN" altLang="en-US" sz="2793" b="1" dirty="0"/>
              <a:t>考量因数：</a:t>
            </a:r>
            <a:endParaRPr lang="en-US" altLang="zh-CN" sz="2793" b="1" dirty="0"/>
          </a:p>
          <a:p>
            <a:pPr marL="0" indent="0">
              <a:buNone/>
            </a:pPr>
            <a:r>
              <a:rPr lang="en-US" altLang="zh-CN" sz="2793" b="1" dirty="0"/>
              <a:t>          ♠</a:t>
            </a:r>
            <a:r>
              <a:rPr lang="zh-CN" altLang="en-US" sz="2793" b="1" dirty="0"/>
              <a:t>行程大小；</a:t>
            </a:r>
            <a:endParaRPr lang="en-US" altLang="zh-CN" sz="2793" b="1" dirty="0"/>
          </a:p>
          <a:p>
            <a:pPr marL="0" indent="0">
              <a:buNone/>
            </a:pPr>
            <a:r>
              <a:rPr lang="zh-CN" altLang="en-US" sz="2793" b="1" dirty="0"/>
              <a:t>          </a:t>
            </a:r>
            <a:r>
              <a:rPr lang="en-US" altLang="zh-CN" sz="2793" b="1" dirty="0"/>
              <a:t>♠</a:t>
            </a:r>
            <a:r>
              <a:rPr lang="zh-CN" altLang="en-US" sz="2793" b="1" dirty="0"/>
              <a:t>各方向偏摆度、平滑程度（运转）；</a:t>
            </a:r>
            <a:endParaRPr lang="en-US" altLang="zh-CN" sz="2793" b="1" dirty="0"/>
          </a:p>
          <a:p>
            <a:pPr marL="0" indent="0">
              <a:buNone/>
            </a:pPr>
            <a:r>
              <a:rPr lang="zh-CN" altLang="en-US" sz="2793" b="1" dirty="0"/>
              <a:t>          </a:t>
            </a:r>
            <a:r>
              <a:rPr lang="en-US" altLang="zh-CN" sz="2793" b="1" dirty="0"/>
              <a:t>♠</a:t>
            </a:r>
            <a:r>
              <a:rPr lang="zh-CN" altLang="en-US" sz="2793" b="1" dirty="0"/>
              <a:t>荷重能力。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F86E3B9-B901-4972-9819-9402B60322BB}" type="datetime1">
              <a:rPr lang="en-US" altLang="zh-CN" smtClean="0"/>
              <a:t>10/16/2021</a:t>
            </a:fld>
            <a:endParaRPr 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CB80C01-0B09-4930-814A-3885BA634186}"/>
              </a:ext>
            </a:extLst>
          </p:cNvPr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EFB37E3-C934-4BB6-AAE2-8601932CB3FB}"/>
              </a:ext>
            </a:extLst>
          </p:cNvPr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309BA152-D084-4FBA-A43A-300CE7D9762C}"/>
              </a:ext>
            </a:extLst>
          </p:cNvPr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自动化发展历程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3D42BF17-2CE0-4080-BCA9-FBB01BD8AE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774" y="3060228"/>
            <a:ext cx="3821832" cy="323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995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运动机械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CN" b="1" dirty="0"/>
              <a:t>3.</a:t>
            </a:r>
            <a:r>
              <a:rPr lang="zh-CN" altLang="en-US" b="1" dirty="0"/>
              <a:t>间歇（分度）机械</a:t>
            </a:r>
            <a:endParaRPr lang="en-US" altLang="zh-CN" b="1" dirty="0"/>
          </a:p>
          <a:p>
            <a:pPr marL="0" indent="0">
              <a:buNone/>
            </a:pPr>
            <a:r>
              <a:rPr lang="zh-CN" altLang="en-US" b="1" dirty="0"/>
              <a:t>    </a:t>
            </a:r>
            <a:r>
              <a:rPr lang="zh-CN" altLang="en-US" sz="2793" b="1" dirty="0"/>
              <a:t>■提供间歇（分度）运动，可由其他运动机械搭配使用合成平面或</a:t>
            </a:r>
            <a:r>
              <a:rPr lang="en-US" altLang="zh-CN" sz="2793" b="1" dirty="0"/>
              <a:t>3D</a:t>
            </a:r>
            <a:r>
              <a:rPr lang="zh-CN" altLang="en-US" sz="2793" b="1" dirty="0"/>
              <a:t>之间的平移旋转机械。</a:t>
            </a:r>
            <a:endParaRPr lang="en-US" altLang="zh-CN" sz="2793" b="1" dirty="0"/>
          </a:p>
          <a:p>
            <a:pPr marL="0" indent="0">
              <a:buNone/>
            </a:pPr>
            <a:r>
              <a:rPr lang="zh-CN" altLang="en-US" sz="2793" b="1" dirty="0"/>
              <a:t>     ■主要应用在多工站同时工作的场合。</a:t>
            </a:r>
            <a:endParaRPr lang="en-US" altLang="zh-CN" sz="2793" b="1" dirty="0"/>
          </a:p>
          <a:p>
            <a:pPr marL="0" indent="0">
              <a:buNone/>
            </a:pPr>
            <a:r>
              <a:rPr lang="zh-CN" altLang="en-US" sz="2793" b="1" dirty="0"/>
              <a:t>     ■常用有日内瓦及滑轮滑杆机械。</a:t>
            </a:r>
            <a:endParaRPr lang="en-US" altLang="zh-CN" sz="2793" b="1" dirty="0"/>
          </a:p>
          <a:p>
            <a:pPr marL="0" indent="0">
              <a:buNone/>
            </a:pPr>
            <a:r>
              <a:rPr lang="en-US" altLang="zh-CN" sz="2793" b="1" dirty="0"/>
              <a:t>     ■</a:t>
            </a:r>
            <a:r>
              <a:rPr lang="zh-CN" altLang="en-US" sz="2793" b="1" dirty="0"/>
              <a:t>考量因数：</a:t>
            </a:r>
            <a:endParaRPr lang="en-US" altLang="zh-CN" sz="2793" b="1" dirty="0"/>
          </a:p>
          <a:p>
            <a:pPr marL="0" indent="0">
              <a:buNone/>
            </a:pPr>
            <a:r>
              <a:rPr lang="en-US" altLang="zh-CN" sz="2793" b="1" dirty="0"/>
              <a:t>          ♠</a:t>
            </a:r>
            <a:r>
              <a:rPr lang="zh-CN" altLang="en-US" sz="2793" b="1" dirty="0"/>
              <a:t>分度数；</a:t>
            </a:r>
            <a:endParaRPr lang="en-US" altLang="zh-CN" sz="2793" b="1" dirty="0"/>
          </a:p>
          <a:p>
            <a:pPr marL="0" indent="0">
              <a:buNone/>
            </a:pPr>
            <a:r>
              <a:rPr lang="zh-CN" altLang="en-US" sz="2793" b="1" dirty="0"/>
              <a:t>          </a:t>
            </a:r>
            <a:r>
              <a:rPr lang="en-US" altLang="zh-CN" sz="2793" b="1" dirty="0"/>
              <a:t>♠</a:t>
            </a:r>
            <a:r>
              <a:rPr lang="zh-CN" altLang="en-US" sz="2793" b="1" dirty="0"/>
              <a:t>驱动角、定位角（转动</a:t>
            </a:r>
            <a:r>
              <a:rPr lang="en-US" altLang="zh-CN" sz="2793" b="1" dirty="0"/>
              <a:t>/</a:t>
            </a:r>
            <a:r>
              <a:rPr lang="zh-CN" altLang="en-US" sz="2793" b="1" dirty="0"/>
              <a:t>停止时间）；</a:t>
            </a:r>
            <a:endParaRPr lang="en-US" altLang="zh-CN" sz="2793" b="1" dirty="0"/>
          </a:p>
          <a:p>
            <a:pPr marL="0" indent="0">
              <a:buNone/>
            </a:pPr>
            <a:r>
              <a:rPr lang="en-US" altLang="zh-CN" sz="2793" b="1" dirty="0"/>
              <a:t>          ♠</a:t>
            </a:r>
            <a:r>
              <a:rPr lang="zh-CN" altLang="en-US" sz="2793" b="1" dirty="0"/>
              <a:t>分度精度；</a:t>
            </a:r>
            <a:endParaRPr lang="en-US" altLang="zh-CN" sz="2793" b="1" dirty="0"/>
          </a:p>
          <a:p>
            <a:pPr marL="0" indent="0">
              <a:buNone/>
            </a:pPr>
            <a:r>
              <a:rPr lang="zh-CN" altLang="en-US" sz="2793" b="1" dirty="0"/>
              <a:t>          </a:t>
            </a:r>
            <a:r>
              <a:rPr lang="en-US" altLang="zh-CN" sz="2793" b="1" dirty="0"/>
              <a:t>♠</a:t>
            </a:r>
            <a:r>
              <a:rPr lang="zh-CN" altLang="en-US" sz="2793" b="1" dirty="0"/>
              <a:t>荷重能力。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F86E3B9-B901-4972-9819-9402B60322BB}" type="datetime1">
              <a:rPr lang="en-US" altLang="zh-CN" smtClean="0"/>
              <a:t>10/16/2021</a:t>
            </a:fld>
            <a:endParaRPr 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D8256E8-7C76-48EE-9E3C-2141A547DA09}"/>
              </a:ext>
            </a:extLst>
          </p:cNvPr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D158EB3B-0687-489D-85A4-B5ECA21C540B}"/>
              </a:ext>
            </a:extLst>
          </p:cNvPr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639F0732-1B56-4249-9A38-BC8837CEB75B}"/>
              </a:ext>
            </a:extLst>
          </p:cNvPr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自动化发展历程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9D26C883-7742-4A5E-8F19-AA9F4B4B33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029" y="3060229"/>
            <a:ext cx="4262123" cy="283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673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990" b="1" dirty="0"/>
              <a:t>致动器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3591" b="1" dirty="0"/>
              <a:t>1.</a:t>
            </a:r>
            <a:r>
              <a:rPr lang="zh-CN" altLang="en-US" sz="3591" b="1" dirty="0"/>
              <a:t>马达</a:t>
            </a:r>
            <a:endParaRPr lang="en-US" altLang="zh-CN" sz="3591" b="1" dirty="0"/>
          </a:p>
          <a:p>
            <a:pPr marL="0" indent="0">
              <a:buNone/>
            </a:pPr>
            <a:endParaRPr lang="zh-CN" altLang="en-US" b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6CD7C2B-8324-493E-AB73-482746D69C80}" type="datetime1">
              <a:rPr lang="en-US" altLang="zh-CN" smtClean="0"/>
              <a:t>10/16/2021</a:t>
            </a:fld>
            <a:endParaRPr 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378" y="1962140"/>
            <a:ext cx="7285966" cy="47136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4656" y="2778636"/>
            <a:ext cx="798680" cy="23650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990" dirty="0">
                <a:solidFill>
                  <a:srgbClr val="FF0000"/>
                </a:solidFill>
              </a:rPr>
              <a:t>提供动力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73B0BE3-6E41-4A04-BCB6-B749C48218A6}"/>
              </a:ext>
            </a:extLst>
          </p:cNvPr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E96DEFC1-F5DF-49BA-BBCD-63BAC5E5C97C}"/>
              </a:ext>
            </a:extLst>
          </p:cNvPr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8102E4A8-7E2F-44B7-864C-D7A31047B1B0}"/>
              </a:ext>
            </a:extLst>
          </p:cNvPr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自动化发展历程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3099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990" b="1" dirty="0"/>
              <a:t>致动器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3591" b="1" dirty="0"/>
              <a:t>2.</a:t>
            </a:r>
            <a:r>
              <a:rPr lang="zh-CN" altLang="en-US" sz="3591" b="1" dirty="0"/>
              <a:t>气缸</a:t>
            </a:r>
            <a:endParaRPr lang="zh-CN" altLang="en-US" b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6CD7C2B-8324-493E-AB73-482746D69C80}" type="datetime1">
              <a:rPr lang="en-US" altLang="zh-CN" smtClean="0"/>
              <a:t>10/16/2021</a:t>
            </a:fld>
            <a:endParaRPr lang="en-US"/>
          </a:p>
        </p:txBody>
      </p:sp>
      <p:sp>
        <p:nvSpPr>
          <p:cNvPr id="6" name="矩形 5"/>
          <p:cNvSpPr/>
          <p:nvPr/>
        </p:nvSpPr>
        <p:spPr>
          <a:xfrm>
            <a:off x="680458" y="2560893"/>
            <a:ext cx="5125983" cy="396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394" dirty="0"/>
              <a:t>       当从无杆腔输入压缩空气时，有杆腔排气，气缸的两腔的压力差作用在活塞上所形成的力推动活塞运动，使活塞杆伸出；</a:t>
            </a:r>
            <a:endParaRPr lang="en-US" altLang="zh-CN" sz="2394" dirty="0"/>
          </a:p>
          <a:p>
            <a:endParaRPr lang="zh-CN" altLang="en-US" sz="2394" dirty="0"/>
          </a:p>
          <a:p>
            <a:r>
              <a:rPr lang="zh-CN" altLang="en-US" sz="2394" dirty="0"/>
              <a:t>       当有杆腔进气，无杆腔排气时，使活塞杆缩回，若有杆腔和无杆腔交替进气和排气，活塞实现往复直线运动。</a:t>
            </a:r>
          </a:p>
          <a:p>
            <a:br>
              <a:rPr lang="zh-CN" altLang="en-US" sz="1795" dirty="0"/>
            </a:br>
            <a:endParaRPr lang="zh-CN" altLang="en-US" sz="1795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442" y="1663755"/>
            <a:ext cx="6258550" cy="501770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082C58D9-BCDC-40E1-A3B5-91754840D410}"/>
              </a:ext>
            </a:extLst>
          </p:cNvPr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2DABFEEB-CBA5-41CB-B6B6-CF730F3F7CF1}"/>
              </a:ext>
            </a:extLst>
          </p:cNvPr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id="{AE905D95-7873-4EAC-A152-B5ADF7A417FC}"/>
              </a:ext>
            </a:extLst>
          </p:cNvPr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自动化发展历程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1942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控制系统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8176" y="1590824"/>
            <a:ext cx="10944860" cy="45197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793" dirty="0"/>
              <a:t>         </a:t>
            </a:r>
            <a:r>
              <a:rPr lang="zh-CN" altLang="en-US" sz="2793" dirty="0">
                <a:solidFill>
                  <a:srgbClr val="FF0000"/>
                </a:solidFill>
              </a:rPr>
              <a:t>原理：对生产中某些关键性参数进行自动控制，使它们在受到外界干扰</a:t>
            </a:r>
            <a:r>
              <a:rPr lang="en-US" altLang="zh-CN" sz="2793" dirty="0">
                <a:solidFill>
                  <a:srgbClr val="FF0000"/>
                </a:solidFill>
              </a:rPr>
              <a:t>(</a:t>
            </a:r>
            <a:r>
              <a:rPr lang="zh-CN" altLang="en-US" sz="2793" dirty="0">
                <a:solidFill>
                  <a:srgbClr val="FF0000"/>
                </a:solidFill>
              </a:rPr>
              <a:t>扰动</a:t>
            </a:r>
            <a:r>
              <a:rPr lang="en-US" altLang="zh-CN" sz="2793" dirty="0">
                <a:solidFill>
                  <a:srgbClr val="FF0000"/>
                </a:solidFill>
              </a:rPr>
              <a:t>) </a:t>
            </a:r>
            <a:r>
              <a:rPr lang="zh-CN" altLang="en-US" sz="2793" dirty="0">
                <a:solidFill>
                  <a:srgbClr val="FF0000"/>
                </a:solidFill>
              </a:rPr>
              <a:t>的影响而偏离正常状态时</a:t>
            </a:r>
            <a:r>
              <a:rPr lang="en-US" altLang="zh-CN" sz="2793" dirty="0">
                <a:solidFill>
                  <a:srgbClr val="FF0000"/>
                </a:solidFill>
              </a:rPr>
              <a:t>,</a:t>
            </a:r>
            <a:r>
              <a:rPr lang="zh-CN" altLang="en-US" sz="2793" dirty="0">
                <a:solidFill>
                  <a:srgbClr val="FF0000"/>
                </a:solidFill>
              </a:rPr>
              <a:t>能够被自动地调节而回到工艺所要求的数值范围内。</a:t>
            </a:r>
            <a:r>
              <a:rPr lang="zh-CN" altLang="en-US" sz="2793" dirty="0"/>
              <a:t>控制系统简单分为开环控制系统和闭环控制系统两种。</a:t>
            </a:r>
            <a:endParaRPr lang="en-US" altLang="zh-CN" sz="2793" dirty="0"/>
          </a:p>
          <a:p>
            <a:pPr marL="0" indent="0">
              <a:buNone/>
            </a:pPr>
            <a:r>
              <a:rPr lang="en-US" altLang="zh-CN" sz="2394" dirty="0"/>
              <a:t>        </a:t>
            </a:r>
          </a:p>
          <a:p>
            <a:pPr marL="0" indent="0">
              <a:buNone/>
            </a:pPr>
            <a:r>
              <a:rPr lang="zh-CN" altLang="en-US" sz="2394" dirty="0"/>
              <a:t>开环控制系统：</a:t>
            </a:r>
            <a:endParaRPr lang="en-US" altLang="zh-CN" sz="2394" dirty="0"/>
          </a:p>
          <a:p>
            <a:pPr marL="0" indent="0">
              <a:buNone/>
            </a:pPr>
            <a:endParaRPr lang="en-US" altLang="zh-CN" sz="2394" dirty="0"/>
          </a:p>
          <a:p>
            <a:pPr marL="0" indent="0">
              <a:buNone/>
            </a:pPr>
            <a:endParaRPr lang="en-US" altLang="zh-CN" sz="2394" dirty="0"/>
          </a:p>
          <a:p>
            <a:pPr marL="0" indent="0">
              <a:buNone/>
            </a:pPr>
            <a:endParaRPr lang="en-US" altLang="zh-CN" sz="2394" dirty="0"/>
          </a:p>
          <a:p>
            <a:pPr marL="0" indent="0">
              <a:buNone/>
            </a:pPr>
            <a:r>
              <a:rPr lang="zh-CN" altLang="en-US" sz="2394" dirty="0"/>
              <a:t>闭环控制系统：</a:t>
            </a:r>
            <a:r>
              <a:rPr lang="en-US" altLang="zh-CN" sz="1795" dirty="0"/>
              <a:t>    </a:t>
            </a:r>
            <a:endParaRPr lang="zh-CN" altLang="en-US" sz="1795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BEF8517-BEBD-4252-B446-D39BA200DD34}" type="datetime1">
              <a:rPr lang="en-US" altLang="zh-CN" smtClean="0"/>
              <a:t>10/16/2021</a:t>
            </a:fld>
            <a:endParaRPr 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021" y="4827879"/>
            <a:ext cx="7259584" cy="19384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9" b="16971"/>
          <a:stretch/>
        </p:blipFill>
        <p:spPr>
          <a:xfrm>
            <a:off x="2973917" y="3478599"/>
            <a:ext cx="7250082" cy="101812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8AC278EC-6C21-43B5-816D-758B62E3271D}"/>
              </a:ext>
            </a:extLst>
          </p:cNvPr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74462DE-20E2-4D12-A9DB-8B43455E1518}"/>
              </a:ext>
            </a:extLst>
          </p:cNvPr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9FBF4A92-AEC2-433C-BE6A-9D6F4AADF7C0}"/>
              </a:ext>
            </a:extLst>
          </p:cNvPr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自动化发展历程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520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389" b="1" dirty="0"/>
              <a:t>四、自动化的作用</a:t>
            </a:r>
            <a:endParaRPr lang="en-US" altLang="zh-CN" sz="4389" b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F38B079-9251-4295-B43C-1E0960FF18EF}" type="datetime1">
              <a:rPr lang="en-US" altLang="zh-CN" smtClean="0"/>
              <a:t>10/16/2021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18835" y="2905905"/>
            <a:ext cx="9629780" cy="2302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93" b="1" dirty="0"/>
              <a:t>        </a:t>
            </a:r>
            <a:r>
              <a:rPr lang="zh-CN" altLang="en-US" sz="3591" dirty="0"/>
              <a:t>提高生产效率、缩短生产周期、提高产品质量、提高经济效益、降低劳动强度、有利于产品更新、提高劳动者素质、带动相关技术发展</a:t>
            </a:r>
            <a:r>
              <a:rPr lang="en-US" altLang="zh-CN" sz="3591" dirty="0"/>
              <a:t>······</a:t>
            </a:r>
            <a:endParaRPr lang="zh-CN" altLang="en-US" sz="3591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6A7B733-ED17-47AC-8D72-F7FFE17A6D91}"/>
              </a:ext>
            </a:extLst>
          </p:cNvPr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5A5F91CA-523A-402B-A0FF-4DCD48B6976D}"/>
              </a:ext>
            </a:extLst>
          </p:cNvPr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A9321B65-F986-483F-A64F-53DCB94E50AF}"/>
              </a:ext>
            </a:extLst>
          </p:cNvPr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自动化发展历程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8013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/>
              <a:t>实例分析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  <p:sp>
        <p:nvSpPr>
          <p:cNvPr id="22" name="TextBox 11">
            <a:extLst>
              <a:ext uri="{FF2B5EF4-FFF2-40B4-BE49-F238E27FC236}">
                <a16:creationId xmlns:a16="http://schemas.microsoft.com/office/drawing/2014/main" id="{0CB87385-3F46-44DE-9C19-08187721DECA}"/>
              </a:ext>
            </a:extLst>
          </p:cNvPr>
          <p:cNvSpPr txBox="1"/>
          <p:nvPr/>
        </p:nvSpPr>
        <p:spPr>
          <a:xfrm>
            <a:off x="7003837" y="5708035"/>
            <a:ext cx="5264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稳定可靠、降低劳动强度、节约成本</a:t>
            </a:r>
            <a:r>
              <a:rPr lang="en-US" altLang="zh-CN" sz="2400" b="1" dirty="0"/>
              <a:t>···</a:t>
            </a:r>
            <a:endParaRPr lang="zh-CN" altLang="en-US" sz="2400" b="1" dirty="0"/>
          </a:p>
        </p:txBody>
      </p:sp>
      <p:sp>
        <p:nvSpPr>
          <p:cNvPr id="24" name="TextBox 6">
            <a:extLst>
              <a:ext uri="{FF2B5EF4-FFF2-40B4-BE49-F238E27FC236}">
                <a16:creationId xmlns:a16="http://schemas.microsoft.com/office/drawing/2014/main" id="{ECE358D9-F583-41BA-9E56-26916743FB72}"/>
              </a:ext>
            </a:extLst>
          </p:cNvPr>
          <p:cNvSpPr txBox="1"/>
          <p:nvPr/>
        </p:nvSpPr>
        <p:spPr>
          <a:xfrm>
            <a:off x="2592214" y="1433007"/>
            <a:ext cx="1116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手动</a:t>
            </a:r>
          </a:p>
        </p:txBody>
      </p:sp>
      <p:sp>
        <p:nvSpPr>
          <p:cNvPr id="25" name="TextBox 7">
            <a:extLst>
              <a:ext uri="{FF2B5EF4-FFF2-40B4-BE49-F238E27FC236}">
                <a16:creationId xmlns:a16="http://schemas.microsoft.com/office/drawing/2014/main" id="{D8888242-CB8D-459B-BCA7-F69FD83792B5}"/>
              </a:ext>
            </a:extLst>
          </p:cNvPr>
          <p:cNvSpPr txBox="1"/>
          <p:nvPr/>
        </p:nvSpPr>
        <p:spPr>
          <a:xfrm>
            <a:off x="8731628" y="1433007"/>
            <a:ext cx="1116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自动</a:t>
            </a:r>
          </a:p>
        </p:txBody>
      </p:sp>
      <p:sp>
        <p:nvSpPr>
          <p:cNvPr id="26" name="TextBox 8">
            <a:extLst>
              <a:ext uri="{FF2B5EF4-FFF2-40B4-BE49-F238E27FC236}">
                <a16:creationId xmlns:a16="http://schemas.microsoft.com/office/drawing/2014/main" id="{6F277D12-380D-47E0-A834-4A4BBB21886C}"/>
              </a:ext>
            </a:extLst>
          </p:cNvPr>
          <p:cNvSpPr txBox="1"/>
          <p:nvPr/>
        </p:nvSpPr>
        <p:spPr>
          <a:xfrm>
            <a:off x="5789955" y="1385321"/>
            <a:ext cx="1116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VS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4" name="TextBox 9">
            <a:extLst>
              <a:ext uri="{FF2B5EF4-FFF2-40B4-BE49-F238E27FC236}">
                <a16:creationId xmlns:a16="http://schemas.microsoft.com/office/drawing/2014/main" id="{521D01B2-25E7-4490-BDC5-29F076D9E586}"/>
              </a:ext>
            </a:extLst>
          </p:cNvPr>
          <p:cNvSpPr txBox="1"/>
          <p:nvPr/>
        </p:nvSpPr>
        <p:spPr>
          <a:xfrm>
            <a:off x="4917199" y="709056"/>
            <a:ext cx="3978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NO.2  </a:t>
            </a:r>
            <a:r>
              <a:rPr lang="zh-CN" altLang="en-US" sz="2400" b="1" dirty="0">
                <a:solidFill>
                  <a:srgbClr val="FF0000"/>
                </a:solidFill>
              </a:rPr>
              <a:t>自动拉丝机</a:t>
            </a:r>
            <a:endParaRPr lang="zh-CN" altLang="en-US" sz="2400" b="1" dirty="0"/>
          </a:p>
        </p:txBody>
      </p:sp>
      <p:sp>
        <p:nvSpPr>
          <p:cNvPr id="45" name="TextBox 10">
            <a:extLst>
              <a:ext uri="{FF2B5EF4-FFF2-40B4-BE49-F238E27FC236}">
                <a16:creationId xmlns:a16="http://schemas.microsoft.com/office/drawing/2014/main" id="{5E7135CA-BB73-457B-A99B-39EB2845211C}"/>
              </a:ext>
            </a:extLst>
          </p:cNvPr>
          <p:cNvSpPr txBox="1"/>
          <p:nvPr/>
        </p:nvSpPr>
        <p:spPr>
          <a:xfrm>
            <a:off x="943282" y="5631255"/>
            <a:ext cx="5264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需大量劳动力、加工不稳定、生产效率低</a:t>
            </a:r>
            <a:r>
              <a:rPr lang="en-US" altLang="zh-CN" sz="2400" b="1" dirty="0"/>
              <a:t>···</a:t>
            </a:r>
            <a:endParaRPr lang="zh-CN" altLang="en-US" sz="2400" b="1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4EE9022B-CE56-4D73-A92F-ED59E1F42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6710" y="2167330"/>
            <a:ext cx="4207628" cy="314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内容占位符 3">
            <a:extLst>
              <a:ext uri="{FF2B5EF4-FFF2-40B4-BE49-F238E27FC236}">
                <a16:creationId xmlns:a16="http://schemas.microsoft.com/office/drawing/2014/main" id="{5100EB76-FB48-454B-81DE-9DF3BCD5F2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143" y="2167330"/>
            <a:ext cx="4039905" cy="3029928"/>
          </a:xfrm>
          <a:prstGeom prst="ellipse">
            <a:avLst/>
          </a:prstGeom>
          <a:ln w="28575">
            <a:solidFill>
              <a:srgbClr val="0000CC"/>
            </a:solidFill>
          </a:ln>
          <a:effectLst/>
        </p:spPr>
      </p:pic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82AA5E7D-468C-4AFD-88D8-34D09F3980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961591"/>
              </p:ext>
            </p:extLst>
          </p:nvPr>
        </p:nvGraphicFramePr>
        <p:xfrm>
          <a:off x="5991973" y="4900229"/>
          <a:ext cx="914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包装程序外壳对象" showAsIcon="1" r:id="rId5" imgW="914400" imgH="828521" progId="Package">
                  <p:embed/>
                </p:oleObj>
              </mc:Choice>
              <mc:Fallback>
                <p:oleObj name="包装程序外壳对象" showAsIcon="1" r:id="rId5" imgW="914400" imgH="828521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91973" y="4900229"/>
                        <a:ext cx="914400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7159735"/>
      </p:ext>
    </p:extLst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68281" y="577846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/>
              <a:t>实例分析</a:t>
            </a:r>
            <a:endParaRPr lang="en-US" altLang="zh-TW" sz="3200" b="1" dirty="0">
              <a:solidFill>
                <a:schemeClr val="bg1"/>
              </a:solidFill>
            </a:endParaRPr>
          </a:p>
        </p:txBody>
      </p:sp>
      <p:sp>
        <p:nvSpPr>
          <p:cNvPr id="22" name="TextBox 11">
            <a:extLst>
              <a:ext uri="{FF2B5EF4-FFF2-40B4-BE49-F238E27FC236}">
                <a16:creationId xmlns:a16="http://schemas.microsoft.com/office/drawing/2014/main" id="{0CB87385-3F46-44DE-9C19-08187721DECA}"/>
              </a:ext>
            </a:extLst>
          </p:cNvPr>
          <p:cNvSpPr txBox="1"/>
          <p:nvPr/>
        </p:nvSpPr>
        <p:spPr>
          <a:xfrm>
            <a:off x="7003837" y="5708035"/>
            <a:ext cx="5264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可靠性强、效率高、适用范围广</a:t>
            </a:r>
            <a:r>
              <a:rPr lang="en-US" altLang="zh-CN" sz="2400" b="1" dirty="0"/>
              <a:t>···</a:t>
            </a:r>
            <a:endParaRPr lang="zh-CN" altLang="en-US" sz="2400" b="1" dirty="0"/>
          </a:p>
        </p:txBody>
      </p:sp>
      <p:pic>
        <p:nvPicPr>
          <p:cNvPr id="23" name="内容占位符 5">
            <a:extLst>
              <a:ext uri="{FF2B5EF4-FFF2-40B4-BE49-F238E27FC236}">
                <a16:creationId xmlns:a16="http://schemas.microsoft.com/office/drawing/2014/main" id="{82A6970B-77F4-4821-84D7-0E24078FD8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3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217624" y="2270610"/>
            <a:ext cx="4144425" cy="3222421"/>
          </a:xfrm>
          <a:prstGeom prst="flowChartMagneticDisk">
            <a:avLst/>
          </a:prstGeom>
        </p:spPr>
      </p:pic>
      <p:sp>
        <p:nvSpPr>
          <p:cNvPr id="24" name="TextBox 6">
            <a:extLst>
              <a:ext uri="{FF2B5EF4-FFF2-40B4-BE49-F238E27FC236}">
                <a16:creationId xmlns:a16="http://schemas.microsoft.com/office/drawing/2014/main" id="{ECE358D9-F583-41BA-9E56-26916743FB72}"/>
              </a:ext>
            </a:extLst>
          </p:cNvPr>
          <p:cNvSpPr txBox="1"/>
          <p:nvPr/>
        </p:nvSpPr>
        <p:spPr>
          <a:xfrm>
            <a:off x="2592214" y="1433007"/>
            <a:ext cx="1116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手动</a:t>
            </a:r>
          </a:p>
        </p:txBody>
      </p:sp>
      <p:sp>
        <p:nvSpPr>
          <p:cNvPr id="25" name="TextBox 7">
            <a:extLst>
              <a:ext uri="{FF2B5EF4-FFF2-40B4-BE49-F238E27FC236}">
                <a16:creationId xmlns:a16="http://schemas.microsoft.com/office/drawing/2014/main" id="{D8888242-CB8D-459B-BCA7-F69FD83792B5}"/>
              </a:ext>
            </a:extLst>
          </p:cNvPr>
          <p:cNvSpPr txBox="1"/>
          <p:nvPr/>
        </p:nvSpPr>
        <p:spPr>
          <a:xfrm>
            <a:off x="8731628" y="1433007"/>
            <a:ext cx="1116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自动</a:t>
            </a:r>
          </a:p>
        </p:txBody>
      </p:sp>
      <p:sp>
        <p:nvSpPr>
          <p:cNvPr id="26" name="TextBox 8">
            <a:extLst>
              <a:ext uri="{FF2B5EF4-FFF2-40B4-BE49-F238E27FC236}">
                <a16:creationId xmlns:a16="http://schemas.microsoft.com/office/drawing/2014/main" id="{6F277D12-380D-47E0-A834-4A4BBB21886C}"/>
              </a:ext>
            </a:extLst>
          </p:cNvPr>
          <p:cNvSpPr txBox="1"/>
          <p:nvPr/>
        </p:nvSpPr>
        <p:spPr>
          <a:xfrm>
            <a:off x="5789955" y="1385321"/>
            <a:ext cx="1116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VS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4" name="TextBox 9">
            <a:extLst>
              <a:ext uri="{FF2B5EF4-FFF2-40B4-BE49-F238E27FC236}">
                <a16:creationId xmlns:a16="http://schemas.microsoft.com/office/drawing/2014/main" id="{521D01B2-25E7-4490-BDC5-29F076D9E586}"/>
              </a:ext>
            </a:extLst>
          </p:cNvPr>
          <p:cNvSpPr txBox="1"/>
          <p:nvPr/>
        </p:nvSpPr>
        <p:spPr>
          <a:xfrm>
            <a:off x="4917199" y="709056"/>
            <a:ext cx="3978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NO.1  </a:t>
            </a:r>
            <a:r>
              <a:rPr lang="zh-CN" altLang="en-US" sz="2400" b="1" dirty="0"/>
              <a:t>自动抛光机</a:t>
            </a:r>
          </a:p>
        </p:txBody>
      </p:sp>
      <p:sp>
        <p:nvSpPr>
          <p:cNvPr id="45" name="TextBox 10">
            <a:extLst>
              <a:ext uri="{FF2B5EF4-FFF2-40B4-BE49-F238E27FC236}">
                <a16:creationId xmlns:a16="http://schemas.microsoft.com/office/drawing/2014/main" id="{5E7135CA-BB73-457B-A99B-39EB2845211C}"/>
              </a:ext>
            </a:extLst>
          </p:cNvPr>
          <p:cNvSpPr txBox="1"/>
          <p:nvPr/>
        </p:nvSpPr>
        <p:spPr>
          <a:xfrm>
            <a:off x="943282" y="5631255"/>
            <a:ext cx="5264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加工方式单一，质量不稳定、生产效率低</a:t>
            </a:r>
            <a:r>
              <a:rPr lang="en-US" altLang="zh-CN" sz="2400" b="1" dirty="0"/>
              <a:t>···</a:t>
            </a:r>
            <a:endParaRPr lang="zh-CN" altLang="en-US" sz="2400" b="1" dirty="0"/>
          </a:p>
        </p:txBody>
      </p:sp>
      <p:pic>
        <p:nvPicPr>
          <p:cNvPr id="46" name="内容占位符 13">
            <a:extLst>
              <a:ext uri="{FF2B5EF4-FFF2-40B4-BE49-F238E27FC236}">
                <a16:creationId xmlns:a16="http://schemas.microsoft.com/office/drawing/2014/main" id="{60945A69-D0CF-46C3-8004-4B61921698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970" y="2197933"/>
            <a:ext cx="4386132" cy="3289598"/>
          </a:xfrm>
          <a:prstGeom prst="snip2SameRect">
            <a:avLst/>
          </a:prstGeom>
          <a:ln w="28575">
            <a:solidFill>
              <a:srgbClr val="0000CC"/>
            </a:solidFill>
          </a:ln>
        </p:spPr>
      </p:pic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2EFD69F6-C636-419F-BE8D-C653AB9C06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522621"/>
              </p:ext>
            </p:extLst>
          </p:nvPr>
        </p:nvGraphicFramePr>
        <p:xfrm>
          <a:off x="5991973" y="4982015"/>
          <a:ext cx="914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包装程序外壳对象" showAsIcon="1" r:id="rId6" imgW="914400" imgH="828521" progId="Package">
                  <p:embed/>
                </p:oleObj>
              </mc:Choice>
              <mc:Fallback>
                <p:oleObj name="包装程序外壳对象" showAsIcon="1" r:id="rId6" imgW="914400" imgH="828521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991973" y="4982015"/>
                        <a:ext cx="914400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5651008"/>
      </p:ext>
    </p:extLst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4">
            <a:extLst>
              <a:ext uri="{FF2B5EF4-FFF2-40B4-BE49-F238E27FC236}">
                <a16:creationId xmlns:a16="http://schemas.microsoft.com/office/drawing/2014/main" id="{C71936A0-CEC3-42BD-BC9B-9D87B3D2EA18}"/>
              </a:ext>
            </a:extLst>
          </p:cNvPr>
          <p:cNvGrpSpPr/>
          <p:nvPr/>
        </p:nvGrpSpPr>
        <p:grpSpPr>
          <a:xfrm>
            <a:off x="7451757" y="2419672"/>
            <a:ext cx="2610040" cy="2067058"/>
            <a:chOff x="7503886" y="1970815"/>
            <a:chExt cx="2599547" cy="2072335"/>
          </a:xfrm>
          <a:solidFill>
            <a:srgbClr val="C00000">
              <a:alpha val="50000"/>
            </a:srgbClr>
          </a:solidFill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732BA4DC-1949-4A45-90D7-EB61FE83A9AF}"/>
                </a:ext>
              </a:extLst>
            </p:cNvPr>
            <p:cNvSpPr/>
            <p:nvPr/>
          </p:nvSpPr>
          <p:spPr>
            <a:xfrm>
              <a:off x="7503886" y="1970815"/>
              <a:ext cx="1758553" cy="17585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8FB30883-5D4A-47EB-BEFD-12BC7AA463E4}"/>
                </a:ext>
              </a:extLst>
            </p:cNvPr>
            <p:cNvSpPr/>
            <p:nvPr/>
          </p:nvSpPr>
          <p:spPr>
            <a:xfrm>
              <a:off x="8186058" y="2736864"/>
              <a:ext cx="1306286" cy="13062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3BD1B3BA-131C-49D7-98B5-DD30FA5EF02C}"/>
                </a:ext>
              </a:extLst>
            </p:cNvPr>
            <p:cNvSpPr/>
            <p:nvPr/>
          </p:nvSpPr>
          <p:spPr>
            <a:xfrm>
              <a:off x="9249415" y="2875350"/>
              <a:ext cx="854018" cy="8540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13">
            <a:extLst>
              <a:ext uri="{FF2B5EF4-FFF2-40B4-BE49-F238E27FC236}">
                <a16:creationId xmlns:a16="http://schemas.microsoft.com/office/drawing/2014/main" id="{6F044AFA-98DD-42AD-88A8-C201AAD0F944}"/>
              </a:ext>
            </a:extLst>
          </p:cNvPr>
          <p:cNvGrpSpPr/>
          <p:nvPr/>
        </p:nvGrpSpPr>
        <p:grpSpPr>
          <a:xfrm flipH="1">
            <a:off x="1970158" y="2505376"/>
            <a:ext cx="2610040" cy="2067058"/>
            <a:chOff x="1271166" y="2284597"/>
            <a:chExt cx="2599547" cy="2072335"/>
          </a:xfrm>
          <a:solidFill>
            <a:srgbClr val="C00000">
              <a:alpha val="50000"/>
            </a:srgbClr>
          </a:solidFill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FCFF0595-1028-4F22-8F4D-106DBAFA05E7}"/>
                </a:ext>
              </a:extLst>
            </p:cNvPr>
            <p:cNvSpPr/>
            <p:nvPr/>
          </p:nvSpPr>
          <p:spPr>
            <a:xfrm>
              <a:off x="1271166" y="2284597"/>
              <a:ext cx="1758553" cy="175855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FC22E119-94D9-4333-8F08-DBA3B4697105}"/>
                </a:ext>
              </a:extLst>
            </p:cNvPr>
            <p:cNvSpPr/>
            <p:nvPr/>
          </p:nvSpPr>
          <p:spPr>
            <a:xfrm>
              <a:off x="1953338" y="3050646"/>
              <a:ext cx="1306286" cy="13062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7D66144D-B970-4B46-88C9-C2209E4ACFDE}"/>
                </a:ext>
              </a:extLst>
            </p:cNvPr>
            <p:cNvSpPr/>
            <p:nvPr/>
          </p:nvSpPr>
          <p:spPr>
            <a:xfrm>
              <a:off x="3016695" y="3189132"/>
              <a:ext cx="854018" cy="8540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 9">
            <a:extLst>
              <a:ext uri="{FF2B5EF4-FFF2-40B4-BE49-F238E27FC236}">
                <a16:creationId xmlns:a16="http://schemas.microsoft.com/office/drawing/2014/main" id="{DF1EA6E0-60A6-40B3-88A8-6981196C6B88}"/>
              </a:ext>
            </a:extLst>
          </p:cNvPr>
          <p:cNvGrpSpPr/>
          <p:nvPr/>
        </p:nvGrpSpPr>
        <p:grpSpPr>
          <a:xfrm>
            <a:off x="4160383" y="1465655"/>
            <a:ext cx="3686275" cy="3662107"/>
            <a:chOff x="2736273" y="748180"/>
            <a:chExt cx="3671455" cy="3671455"/>
          </a:xfrm>
          <a:solidFill>
            <a:schemeClr val="bg1">
              <a:lumMod val="50000"/>
            </a:schemeClr>
          </a:solidFill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44F16F73-F992-4C17-8719-CD90174AC23B}"/>
                </a:ext>
              </a:extLst>
            </p:cNvPr>
            <p:cNvSpPr/>
            <p:nvPr/>
          </p:nvSpPr>
          <p:spPr>
            <a:xfrm>
              <a:off x="2736273" y="748180"/>
              <a:ext cx="3671455" cy="367145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D6197F65-FE64-409B-9783-C047ED10398C}"/>
                </a:ext>
              </a:extLst>
            </p:cNvPr>
            <p:cNvSpPr/>
            <p:nvPr/>
          </p:nvSpPr>
          <p:spPr>
            <a:xfrm>
              <a:off x="3692504" y="1919960"/>
              <a:ext cx="1691489" cy="132343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000" b="1" dirty="0">
                  <a:solidFill>
                    <a:schemeClr val="bg1"/>
                  </a:solidFill>
                </a:rPr>
                <a:t>THANK</a:t>
              </a:r>
            </a:p>
            <a:p>
              <a:pPr algn="ctr"/>
              <a:r>
                <a:rPr kumimoji="1" lang="en-US" altLang="zh-CN" sz="4000" b="1" dirty="0">
                  <a:solidFill>
                    <a:schemeClr val="bg1"/>
                  </a:solidFill>
                </a:rPr>
                <a:t>YOU</a:t>
              </a:r>
            </a:p>
          </p:txBody>
        </p:sp>
      </p:grpSp>
      <p:pic>
        <p:nvPicPr>
          <p:cNvPr id="15" name="图片 45" descr="英文LOGO.tif">
            <a:extLst>
              <a:ext uri="{FF2B5EF4-FFF2-40B4-BE49-F238E27FC236}">
                <a16:creationId xmlns:a16="http://schemas.microsoft.com/office/drawing/2014/main" id="{22505F62-300D-4DDF-95B8-47801995CC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90538"/>
            <a:ext cx="2380646" cy="85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1928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7335052" y="0"/>
            <a:ext cx="473957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30000" dirty="0">
                <a:solidFill>
                  <a:srgbClr val="FF0000"/>
                </a:solidFill>
              </a:rPr>
              <a:t>01</a:t>
            </a:r>
            <a:endParaRPr kumimoji="1" lang="zh-CN" altLang="en-US" sz="300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977993" y="3777459"/>
            <a:ext cx="42632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400" b="1" dirty="0">
                <a:solidFill>
                  <a:srgbClr val="FF0000"/>
                </a:solidFill>
              </a:rPr>
              <a:t>前言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19880" y="562749"/>
            <a:ext cx="257176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/>
              <a:t>前言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2">
            <a:extLst>
              <a:ext uri="{FF2B5EF4-FFF2-40B4-BE49-F238E27FC236}">
                <a16:creationId xmlns:a16="http://schemas.microsoft.com/office/drawing/2014/main" id="{68C33568-C66C-40F6-B87C-F0E5A8A63CBB}"/>
              </a:ext>
            </a:extLst>
          </p:cNvPr>
          <p:cNvGrpSpPr>
            <a:grpSpLocks/>
          </p:cNvGrpSpPr>
          <p:nvPr/>
        </p:nvGrpSpPr>
        <p:grpSpPr bwMode="auto">
          <a:xfrm>
            <a:off x="1584102" y="1011670"/>
            <a:ext cx="9412972" cy="5731644"/>
            <a:chOff x="-31859" y="715945"/>
            <a:chExt cx="10365354" cy="6520872"/>
          </a:xfrm>
        </p:grpSpPr>
        <p:pic>
          <p:nvPicPr>
            <p:cNvPr id="57" name="Picture 5">
              <a:extLst>
                <a:ext uri="{FF2B5EF4-FFF2-40B4-BE49-F238E27FC236}">
                  <a16:creationId xmlns:a16="http://schemas.microsoft.com/office/drawing/2014/main" id="{737692A1-7258-44FA-8491-930380238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 l="11403" t="2690"/>
            <a:stretch>
              <a:fillRect/>
            </a:stretch>
          </p:blipFill>
          <p:spPr bwMode="auto">
            <a:xfrm>
              <a:off x="617718" y="715945"/>
              <a:ext cx="7263286" cy="54338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algn="ctr" rotWithShape="0">
                <a:schemeClr val="bg2">
                  <a:alpha val="50000"/>
                </a:schemeClr>
              </a:outerShdw>
            </a:effectLst>
          </p:spPr>
        </p:pic>
        <p:sp>
          <p:nvSpPr>
            <p:cNvPr id="58" name="矩形 1">
              <a:extLst>
                <a:ext uri="{FF2B5EF4-FFF2-40B4-BE49-F238E27FC236}">
                  <a16:creationId xmlns:a16="http://schemas.microsoft.com/office/drawing/2014/main" id="{5F00C800-4F17-4C2F-8485-413D8764A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1859" y="5741211"/>
              <a:ext cx="10365354" cy="1495606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rgbClr val="0034DC"/>
              </a:solidFill>
              <a:round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zh-CN" altLang="en-US" sz="2700">
                  <a:latin typeface="华文行楷" pitchFamily="2" charset="-122"/>
                  <a:ea typeface="华文行楷" pitchFamily="2" charset="-122"/>
                </a:rPr>
                <a:t>一个强大的企业必须有持续增长的收益和利润，收益的增加</a:t>
              </a:r>
              <a:endParaRPr lang="en-US" altLang="zh-CN" sz="2700">
                <a:latin typeface="华文行楷" pitchFamily="2" charset="-122"/>
                <a:ea typeface="华文行楷" pitchFamily="2" charset="-122"/>
              </a:endParaRPr>
            </a:p>
            <a:p>
              <a:r>
                <a:rPr lang="zh-CN" altLang="en-US" sz="2700">
                  <a:latin typeface="华文行楷" pitchFamily="2" charset="-122"/>
                  <a:ea typeface="华文行楷" pitchFamily="2" charset="-122"/>
                </a:rPr>
                <a:t>来自于源源不断的新主意和产品创新，利润的增长则来自于</a:t>
              </a:r>
              <a:endParaRPr lang="en-US" altLang="zh-CN" sz="2700">
                <a:latin typeface="华文行楷" pitchFamily="2" charset="-122"/>
                <a:ea typeface="华文行楷" pitchFamily="2" charset="-122"/>
              </a:endParaRPr>
            </a:p>
            <a:p>
              <a:r>
                <a:rPr lang="zh-CN" altLang="en-US" sz="2700">
                  <a:latin typeface="华文行楷" pitchFamily="2" charset="-122"/>
                  <a:ea typeface="华文行楷" pitchFamily="2" charset="-122"/>
                </a:rPr>
                <a:t>劳动生产率的不断提高。</a:t>
              </a:r>
              <a:r>
                <a:rPr lang="en-US" altLang="zh-CN" sz="2700">
                  <a:latin typeface="华文行楷" pitchFamily="2" charset="-122"/>
                  <a:ea typeface="华文行楷" pitchFamily="2" charset="-122"/>
                </a:rPr>
                <a:t>------</a:t>
              </a:r>
              <a:r>
                <a:rPr lang="zh-CN" altLang="en-US" sz="2700">
                  <a:latin typeface="华文行楷" pitchFamily="2" charset="-122"/>
                  <a:ea typeface="华文行楷" pitchFamily="2" charset="-122"/>
                </a:rPr>
                <a:t>杰克</a:t>
              </a:r>
              <a:r>
                <a:rPr lang="en-US" altLang="zh-CN" sz="2700">
                  <a:latin typeface="华文行楷" pitchFamily="2" charset="-122"/>
                  <a:ea typeface="华文行楷" pitchFamily="2" charset="-122"/>
                </a:rPr>
                <a:t>.</a:t>
              </a:r>
              <a:r>
                <a:rPr lang="zh-CN" altLang="en-US" sz="2700">
                  <a:latin typeface="华文行楷" pitchFamily="2" charset="-122"/>
                  <a:ea typeface="华文行楷" pitchFamily="2" charset="-122"/>
                </a:rPr>
                <a:t>韦尔奇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9116210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7335052" y="0"/>
            <a:ext cx="473957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30000" dirty="0">
                <a:solidFill>
                  <a:srgbClr val="FF0000"/>
                </a:solidFill>
              </a:rPr>
              <a:t>02</a:t>
            </a:r>
            <a:endParaRPr kumimoji="1" lang="zh-CN" altLang="en-US" sz="300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20738" y="3777459"/>
            <a:ext cx="5120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400" b="1" dirty="0">
                <a:solidFill>
                  <a:srgbClr val="FF0000"/>
                </a:solidFill>
              </a:rPr>
              <a:t>精益生产基础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19880" y="562749"/>
            <a:ext cx="3357586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/>
              <a:t>何为精益生产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41362" y="1512888"/>
            <a:ext cx="10451341" cy="137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TW" altLang="en-US" sz="2400" b="0" dirty="0">
                <a:solidFill>
                  <a:srgbClr val="1CB4A2"/>
                </a:solidFill>
                <a:latin typeface="Arial" charset="0"/>
              </a:rPr>
              <a:t>精益生产</a:t>
            </a:r>
            <a:r>
              <a:rPr lang="en-US" altLang="zh-TW" sz="2400" b="0" dirty="0">
                <a:solidFill>
                  <a:srgbClr val="1CB4A2"/>
                </a:solidFill>
                <a:latin typeface="Arial" charset="0"/>
              </a:rPr>
              <a:t>--</a:t>
            </a:r>
            <a:r>
              <a:rPr lang="zh-CN" altLang="en-US" sz="2400" b="0" dirty="0">
                <a:solidFill>
                  <a:schemeClr val="tx1"/>
                </a:solidFill>
                <a:latin typeface="Arial" charset="0"/>
              </a:rPr>
              <a:t>组织和管理产品开发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﹑</a:t>
            </a:r>
            <a:r>
              <a:rPr lang="zh-TW" altLang="en-US" sz="2400" b="0" dirty="0">
                <a:solidFill>
                  <a:schemeClr val="tx1"/>
                </a:solidFill>
                <a:latin typeface="Arial" charset="0"/>
              </a:rPr>
              <a:t>作业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﹑</a:t>
            </a:r>
            <a:r>
              <a:rPr lang="zh-CN" altLang="en-US" sz="2400" b="0" dirty="0">
                <a:solidFill>
                  <a:schemeClr val="tx1"/>
                </a:solidFill>
                <a:latin typeface="Arial" charset="0"/>
              </a:rPr>
              <a:t>供货商和客户关系的业务系统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﹐</a:t>
            </a:r>
            <a:r>
              <a:rPr lang="zh-CN" altLang="en-US" sz="2400" b="0" dirty="0">
                <a:solidFill>
                  <a:schemeClr val="tx1"/>
                </a:solidFill>
                <a:latin typeface="Arial" charset="0"/>
              </a:rPr>
              <a:t>与过去的大批量生产系统相比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﹐</a:t>
            </a:r>
            <a:r>
              <a:rPr lang="zh-CN" altLang="en-US" sz="2400" b="0" dirty="0">
                <a:solidFill>
                  <a:schemeClr val="tx1"/>
                </a:solidFill>
                <a:latin typeface="Arial" charset="0"/>
              </a:rPr>
              <a:t>精益生产消耗较少的人力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﹑</a:t>
            </a:r>
            <a:r>
              <a:rPr lang="zh-TW" altLang="en-US" sz="2400" b="0" dirty="0">
                <a:solidFill>
                  <a:schemeClr val="tx1"/>
                </a:solidFill>
                <a:latin typeface="Arial" charset="0"/>
              </a:rPr>
              <a:t>空间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﹑</a:t>
            </a:r>
            <a:r>
              <a:rPr lang="zh-TW" altLang="en-US" sz="2400" b="0" dirty="0">
                <a:solidFill>
                  <a:schemeClr val="tx1"/>
                </a:solidFill>
                <a:latin typeface="Arial" charset="0"/>
              </a:rPr>
              <a:t>设备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﹑</a:t>
            </a:r>
            <a:r>
              <a:rPr lang="zh-CN" altLang="en-US" sz="2400" b="0" dirty="0">
                <a:solidFill>
                  <a:schemeClr val="tx1"/>
                </a:solidFill>
                <a:latin typeface="Arial" charset="0"/>
              </a:rPr>
              <a:t>资金和时间制造最少缺陷的产品以准确地满足客户的需要。</a:t>
            </a:r>
            <a:endParaRPr lang="en-US" altLang="zh-TW" sz="24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6692110" y="3420269"/>
            <a:ext cx="576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335052" y="3134517"/>
            <a:ext cx="410400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z="2400" b="0" dirty="0">
                <a:solidFill>
                  <a:schemeClr val="tx1"/>
                </a:solidFill>
                <a:latin typeface="Arial" charset="0"/>
              </a:rPr>
              <a:t>精益企业研究院</a:t>
            </a:r>
            <a:endParaRPr lang="zh-TW" altLang="en-US" sz="2400" b="0" dirty="0">
              <a:solidFill>
                <a:schemeClr val="tx1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(</a:t>
            </a:r>
            <a:r>
              <a:rPr lang="en-US" altLang="zh-TW" sz="2400" b="0" dirty="0" err="1">
                <a:solidFill>
                  <a:schemeClr val="tx1"/>
                </a:solidFill>
                <a:latin typeface="Arial" charset="0"/>
              </a:rPr>
              <a:t>LeanEnterpriseInstitute,LEI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)</a:t>
            </a:r>
            <a:endParaRPr lang="zh-TW" altLang="en-US" sz="24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55650" y="4397375"/>
            <a:ext cx="10722806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TW" altLang="en-US" sz="2400" b="0" dirty="0">
                <a:solidFill>
                  <a:schemeClr val="tx1"/>
                </a:solidFill>
                <a:latin typeface="Arial" charset="0"/>
              </a:rPr>
              <a:t>换句话说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﹐</a:t>
            </a:r>
            <a:r>
              <a:rPr lang="zh-CN" altLang="en-US" sz="2400" b="0" dirty="0">
                <a:solidFill>
                  <a:schemeClr val="tx1"/>
                </a:solidFill>
                <a:latin typeface="Arial" charset="0"/>
              </a:rPr>
              <a:t>精益生产是一</a:t>
            </a:r>
            <a:r>
              <a:rPr lang="zh-CN" altLang="en-US" sz="2400" dirty="0">
                <a:latin typeface="Arial" charset="0"/>
              </a:rPr>
              <a:t>种 </a:t>
            </a:r>
            <a:r>
              <a:rPr lang="zh-CN" altLang="en-US" sz="2400" b="0" dirty="0">
                <a:solidFill>
                  <a:schemeClr val="tx2"/>
                </a:solidFill>
                <a:latin typeface="Arial" charset="0"/>
              </a:rPr>
              <a:t>识别和消除浪费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(</a:t>
            </a:r>
            <a:r>
              <a:rPr lang="zh-TW" altLang="en-US" sz="2400" b="0" dirty="0">
                <a:solidFill>
                  <a:schemeClr val="tx1"/>
                </a:solidFill>
                <a:latin typeface="Arial" charset="0"/>
              </a:rPr>
              <a:t>非增值活动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)</a:t>
            </a:r>
            <a:r>
              <a:rPr lang="zh-CN" altLang="en-US" sz="2400" b="0" dirty="0">
                <a:solidFill>
                  <a:schemeClr val="tx1"/>
                </a:solidFill>
                <a:latin typeface="Arial" charset="0"/>
              </a:rPr>
              <a:t>的系统方法。其核心在于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zh-CN" altLang="en-US" sz="2400" b="0" dirty="0">
                <a:solidFill>
                  <a:schemeClr val="tx1"/>
                </a:solidFill>
                <a:latin typeface="Arial" charset="0"/>
              </a:rPr>
              <a:t>以客户的观点定义价值”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﹐</a:t>
            </a:r>
            <a:r>
              <a:rPr lang="zh-CN" altLang="en-US" sz="2400" b="0" dirty="0">
                <a:solidFill>
                  <a:schemeClr val="tx1"/>
                </a:solidFill>
                <a:latin typeface="Arial" charset="0"/>
              </a:rPr>
              <a:t>企业生产的产品必须满足客户在时间</a:t>
            </a:r>
            <a:r>
              <a:rPr lang="en-US" altLang="zh-TW" sz="2400" b="0" dirty="0">
                <a:solidFill>
                  <a:schemeClr val="tx1"/>
                </a:solidFill>
                <a:latin typeface="Arial" charset="0"/>
              </a:rPr>
              <a:t>﹑</a:t>
            </a:r>
            <a:r>
              <a:rPr lang="zh-CN" altLang="en-US" sz="2400" b="0" dirty="0">
                <a:solidFill>
                  <a:schemeClr val="tx1"/>
                </a:solidFill>
                <a:latin typeface="Arial" charset="0"/>
              </a:rPr>
              <a:t>价格和质量上的需要。</a:t>
            </a:r>
            <a:endParaRPr lang="zh-TW" altLang="en-US" sz="2400" b="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392943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19880" y="562749"/>
            <a:ext cx="3357586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/>
              <a:t>精益生产系统</a:t>
            </a:r>
          </a:p>
        </p:txBody>
      </p:sp>
      <p:sp>
        <p:nvSpPr>
          <p:cNvPr id="32" name="矩形 31"/>
          <p:cNvSpPr/>
          <p:nvPr/>
        </p:nvSpPr>
        <p:spPr>
          <a:xfrm>
            <a:off x="4456637" y="3419386"/>
            <a:ext cx="1434527" cy="17869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企业哲学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33" name="等腰三角形 32"/>
          <p:cNvSpPr/>
          <p:nvPr/>
        </p:nvSpPr>
        <p:spPr>
          <a:xfrm>
            <a:off x="1398085" y="1269703"/>
            <a:ext cx="7676956" cy="163889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为员工创造幸福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为客户创造价值</a:t>
            </a: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为企业创造未来</a:t>
            </a:r>
          </a:p>
          <a:p>
            <a:pPr algn="ctr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756718" y="2908593"/>
            <a:ext cx="1147622" cy="4987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</a:rPr>
              <a:t>效率</a:t>
            </a:r>
            <a:r>
              <a:rPr lang="en-US" altLang="zh-CN" sz="2000" b="1" dirty="0">
                <a:solidFill>
                  <a:schemeClr val="tx1"/>
                </a:solidFill>
              </a:rPr>
              <a:t>P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904339" y="2908593"/>
            <a:ext cx="1147622" cy="4987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</a:rPr>
              <a:t>质量</a:t>
            </a:r>
            <a:r>
              <a:rPr lang="en-US" altLang="zh-CN" sz="2000" b="1" dirty="0">
                <a:solidFill>
                  <a:schemeClr val="tx1"/>
                </a:solidFill>
              </a:rPr>
              <a:t>Q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051961" y="2908593"/>
            <a:ext cx="1147622" cy="4987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</a:rPr>
              <a:t>成本</a:t>
            </a:r>
            <a:r>
              <a:rPr lang="en-US" altLang="zh-CN" sz="2000" b="1" dirty="0">
                <a:solidFill>
                  <a:schemeClr val="tx1"/>
                </a:solidFill>
              </a:rPr>
              <a:t>C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199583" y="2908593"/>
            <a:ext cx="1147622" cy="4987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</a:rPr>
              <a:t>交期</a:t>
            </a:r>
            <a:r>
              <a:rPr lang="en-US" altLang="zh-CN" sz="2000" b="1" dirty="0">
                <a:solidFill>
                  <a:schemeClr val="tx1"/>
                </a:solidFill>
              </a:rPr>
              <a:t>D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347205" y="2908593"/>
            <a:ext cx="1147622" cy="4987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</a:rPr>
              <a:t>安全</a:t>
            </a:r>
            <a:r>
              <a:rPr lang="en-US" altLang="zh-CN" sz="2000" b="1" dirty="0">
                <a:solidFill>
                  <a:schemeClr val="tx1"/>
                </a:solidFill>
              </a:rPr>
              <a:t>S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2119125" y="3407386"/>
            <a:ext cx="1434527" cy="17869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</a:rPr>
              <a:t>JIT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1 </a:t>
            </a:r>
            <a:r>
              <a:rPr lang="zh-CN" altLang="en-US" sz="1400" dirty="0">
                <a:solidFill>
                  <a:schemeClr val="tx1"/>
                </a:solidFill>
              </a:rPr>
              <a:t>流线化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2 </a:t>
            </a:r>
            <a:r>
              <a:rPr lang="zh-CN" altLang="en-US" sz="1400" dirty="0">
                <a:solidFill>
                  <a:schemeClr val="tx1"/>
                </a:solidFill>
              </a:rPr>
              <a:t>安定化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3 </a:t>
            </a:r>
            <a:r>
              <a:rPr lang="zh-CN" altLang="en-US" sz="1400" dirty="0">
                <a:solidFill>
                  <a:schemeClr val="tx1"/>
                </a:solidFill>
              </a:rPr>
              <a:t>平稳化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4 </a:t>
            </a:r>
            <a:r>
              <a:rPr lang="zh-CN" altLang="en-US" sz="1400" dirty="0">
                <a:solidFill>
                  <a:schemeClr val="tx1"/>
                </a:solidFill>
              </a:rPr>
              <a:t>适时化</a:t>
            </a:r>
          </a:p>
        </p:txBody>
      </p:sp>
      <p:sp>
        <p:nvSpPr>
          <p:cNvPr id="61" name="矩形 60"/>
          <p:cNvSpPr/>
          <p:nvPr/>
        </p:nvSpPr>
        <p:spPr>
          <a:xfrm>
            <a:off x="6869664" y="3407386"/>
            <a:ext cx="1434527" cy="17869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</a:rPr>
              <a:t>质量方法</a:t>
            </a:r>
            <a:endParaRPr lang="en-US" altLang="zh-CN" sz="2400" b="1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1</a:t>
            </a:r>
            <a:r>
              <a:rPr lang="zh-CN" altLang="en-US" sz="1400" dirty="0">
                <a:solidFill>
                  <a:schemeClr val="tx1"/>
                </a:solidFill>
              </a:rPr>
              <a:t> 质量标准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2</a:t>
            </a:r>
            <a:r>
              <a:rPr lang="zh-CN" altLang="en-US" sz="1400" dirty="0">
                <a:solidFill>
                  <a:schemeClr val="tx1"/>
                </a:solidFill>
              </a:rPr>
              <a:t> 程序认证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3</a:t>
            </a:r>
            <a:r>
              <a:rPr lang="zh-CN" altLang="en-US" sz="1400" dirty="0">
                <a:solidFill>
                  <a:schemeClr val="tx1"/>
                </a:solidFill>
              </a:rPr>
              <a:t> 信息管理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4</a:t>
            </a:r>
            <a:r>
              <a:rPr lang="zh-CN" altLang="en-US" sz="1400" dirty="0">
                <a:solidFill>
                  <a:schemeClr val="tx1"/>
                </a:solidFill>
              </a:rPr>
              <a:t> 预防控制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5</a:t>
            </a:r>
            <a:r>
              <a:rPr lang="zh-CN" altLang="en-US" sz="1400" dirty="0">
                <a:solidFill>
                  <a:schemeClr val="tx1"/>
                </a:solidFill>
              </a:rPr>
              <a:t> 系统管理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</a:rPr>
              <a:t>6</a:t>
            </a:r>
            <a:r>
              <a:rPr lang="zh-CN" altLang="en-US" sz="1400" dirty="0">
                <a:solidFill>
                  <a:schemeClr val="tx1"/>
                </a:solidFill>
              </a:rPr>
              <a:t> 质量文化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932239" y="5972606"/>
            <a:ext cx="4241662" cy="71256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222486"/>
                </a:solidFill>
              </a:rPr>
              <a:t>5S</a:t>
            </a:r>
            <a:endParaRPr lang="zh-CN" altLang="en-US" sz="2000" b="1" dirty="0">
              <a:solidFill>
                <a:srgbClr val="222486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173901" y="5972606"/>
            <a:ext cx="4241662" cy="71256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222486"/>
                </a:solidFill>
              </a:rPr>
              <a:t>标准化</a:t>
            </a:r>
          </a:p>
        </p:txBody>
      </p:sp>
      <p:sp>
        <p:nvSpPr>
          <p:cNvPr id="64" name="矩形 63"/>
          <p:cNvSpPr/>
          <p:nvPr/>
        </p:nvSpPr>
        <p:spPr>
          <a:xfrm>
            <a:off x="1893253" y="5204546"/>
            <a:ext cx="1635351" cy="71256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222486"/>
                </a:solidFill>
              </a:rPr>
              <a:t>全员参与</a:t>
            </a:r>
          </a:p>
        </p:txBody>
      </p:sp>
      <p:sp>
        <p:nvSpPr>
          <p:cNvPr id="65" name="矩形 64"/>
          <p:cNvSpPr/>
          <p:nvPr/>
        </p:nvSpPr>
        <p:spPr>
          <a:xfrm>
            <a:off x="3559564" y="5204546"/>
            <a:ext cx="1635351" cy="71256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222486"/>
                </a:solidFill>
              </a:rPr>
              <a:t>消除浪费</a:t>
            </a:r>
            <a:endParaRPr lang="en-US" altLang="zh-CN" sz="2000" b="1" dirty="0">
              <a:solidFill>
                <a:srgbClr val="222486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225875" y="5204546"/>
            <a:ext cx="1635351" cy="71256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222486"/>
                </a:solidFill>
              </a:rPr>
              <a:t>持续改善</a:t>
            </a:r>
            <a:endParaRPr lang="en-US" altLang="zh-CN" sz="2000" b="1" dirty="0">
              <a:solidFill>
                <a:srgbClr val="222486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892187" y="5204546"/>
            <a:ext cx="1635351" cy="71256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222486"/>
                </a:solidFill>
              </a:rPr>
              <a:t>TPM</a:t>
            </a:r>
          </a:p>
        </p:txBody>
      </p:sp>
      <p:sp>
        <p:nvSpPr>
          <p:cNvPr id="68" name="流程图: 资料带 18"/>
          <p:cNvSpPr/>
          <p:nvPr/>
        </p:nvSpPr>
        <p:spPr>
          <a:xfrm>
            <a:off x="5229786" y="485886"/>
            <a:ext cx="2151791" cy="641305"/>
          </a:xfrm>
          <a:prstGeom prst="flowChartPunchedTap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VICTOR</a:t>
            </a:r>
            <a:endParaRPr lang="zh-CN" altLang="en-US" dirty="0"/>
          </a:p>
        </p:txBody>
      </p:sp>
      <p:sp>
        <p:nvSpPr>
          <p:cNvPr id="69" name="矩形 68"/>
          <p:cNvSpPr/>
          <p:nvPr/>
        </p:nvSpPr>
        <p:spPr>
          <a:xfrm>
            <a:off x="7494826" y="2908593"/>
            <a:ext cx="1147622" cy="4987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</a:rPr>
              <a:t>士气</a:t>
            </a:r>
            <a:r>
              <a:rPr lang="en-US" altLang="zh-CN" sz="2000" b="1" dirty="0">
                <a:solidFill>
                  <a:schemeClr val="tx1"/>
                </a:solidFill>
              </a:rPr>
              <a:t>M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cxnSp>
        <p:nvCxnSpPr>
          <p:cNvPr id="70" name="直线连接符 19"/>
          <p:cNvCxnSpPr>
            <a:stCxn id="33" idx="4"/>
          </p:cNvCxnSpPr>
          <p:nvPr/>
        </p:nvCxnSpPr>
        <p:spPr>
          <a:xfrm>
            <a:off x="9075041" y="2908593"/>
            <a:ext cx="24145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线连接符 21"/>
          <p:cNvCxnSpPr/>
          <p:nvPr/>
        </p:nvCxnSpPr>
        <p:spPr>
          <a:xfrm>
            <a:off x="8642448" y="3419386"/>
            <a:ext cx="28741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线连接符 25"/>
          <p:cNvCxnSpPr/>
          <p:nvPr/>
        </p:nvCxnSpPr>
        <p:spPr>
          <a:xfrm>
            <a:off x="8483115" y="5194293"/>
            <a:ext cx="31415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线连接符 27"/>
          <p:cNvCxnSpPr/>
          <p:nvPr/>
        </p:nvCxnSpPr>
        <p:spPr>
          <a:xfrm>
            <a:off x="9415562" y="6685167"/>
            <a:ext cx="22360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28"/>
          <p:cNvSpPr txBox="1"/>
          <p:nvPr/>
        </p:nvSpPr>
        <p:spPr>
          <a:xfrm>
            <a:off x="9235985" y="2239941"/>
            <a:ext cx="23087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000" dirty="0">
                <a:latin typeface="+mn-ea"/>
              </a:rPr>
              <a:t>蓝图</a:t>
            </a:r>
          </a:p>
        </p:txBody>
      </p:sp>
      <p:sp>
        <p:nvSpPr>
          <p:cNvPr id="75" name="文本框 29"/>
          <p:cNvSpPr txBox="1"/>
          <p:nvPr/>
        </p:nvSpPr>
        <p:spPr>
          <a:xfrm>
            <a:off x="9235985" y="2888225"/>
            <a:ext cx="23087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000">
                <a:latin typeface="+mn-ea"/>
              </a:rPr>
              <a:t>目标</a:t>
            </a:r>
          </a:p>
        </p:txBody>
      </p:sp>
      <p:sp>
        <p:nvSpPr>
          <p:cNvPr id="76" name="文本框 30"/>
          <p:cNvSpPr txBox="1"/>
          <p:nvPr/>
        </p:nvSpPr>
        <p:spPr>
          <a:xfrm>
            <a:off x="9163181" y="4542594"/>
            <a:ext cx="27180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000" dirty="0">
                <a:latin typeface="+mn-ea"/>
              </a:rPr>
              <a:t>三大支柱</a:t>
            </a:r>
          </a:p>
        </p:txBody>
      </p:sp>
      <p:sp>
        <p:nvSpPr>
          <p:cNvPr id="77" name="文本框 31"/>
          <p:cNvSpPr txBox="1"/>
          <p:nvPr/>
        </p:nvSpPr>
        <p:spPr>
          <a:xfrm>
            <a:off x="9576990" y="6037243"/>
            <a:ext cx="23087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000" dirty="0">
                <a:latin typeface="+mn-ea"/>
              </a:rPr>
              <a:t>六大基础</a:t>
            </a:r>
          </a:p>
        </p:txBody>
      </p:sp>
      <p:sp>
        <p:nvSpPr>
          <p:cNvPr id="78" name="矩形 77"/>
          <p:cNvSpPr/>
          <p:nvPr/>
        </p:nvSpPr>
        <p:spPr>
          <a:xfrm>
            <a:off x="1760454" y="2915714"/>
            <a:ext cx="6867610" cy="4851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高品质、高效率、低成本、短交期、零事故、高士气</a:t>
            </a:r>
          </a:p>
        </p:txBody>
      </p:sp>
      <p:cxnSp>
        <p:nvCxnSpPr>
          <p:cNvPr id="79" name="直接连接符 20"/>
          <p:cNvCxnSpPr/>
          <p:nvPr/>
        </p:nvCxnSpPr>
        <p:spPr>
          <a:xfrm rot="10800000" flipV="1">
            <a:off x="5229786" y="551535"/>
            <a:ext cx="1594" cy="71816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079115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19880" y="562749"/>
            <a:ext cx="3357586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/>
              <a:t>六大基础</a:t>
            </a:r>
          </a:p>
        </p:txBody>
      </p:sp>
      <p:graphicFrame>
        <p:nvGraphicFramePr>
          <p:cNvPr id="26" name="图表 3"/>
          <p:cNvGraphicFramePr/>
          <p:nvPr>
            <p:extLst>
              <p:ext uri="{D42A27DB-BD31-4B8C-83A1-F6EECF244321}">
                <p14:modId xmlns:p14="http://schemas.microsoft.com/office/powerpoint/2010/main" val="2811027229"/>
              </p:ext>
            </p:extLst>
          </p:nvPr>
        </p:nvGraphicFramePr>
        <p:xfrm>
          <a:off x="2280277" y="717835"/>
          <a:ext cx="8160809" cy="5404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7"/>
          <a:srcRect/>
          <a:stretch/>
        </p:blipFill>
        <p:spPr>
          <a:xfrm>
            <a:off x="7228890" y="418283"/>
            <a:ext cx="1579669" cy="153771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8" cstate="print"/>
          <a:srcRect/>
          <a:stretch/>
        </p:blipFill>
        <p:spPr>
          <a:xfrm>
            <a:off x="9442162" y="2073404"/>
            <a:ext cx="1997847" cy="1497518"/>
          </a:xfrm>
          <a:prstGeom prst="rect">
            <a:avLst/>
          </a:prstGeom>
        </p:spPr>
      </p:pic>
      <p:pic>
        <p:nvPicPr>
          <p:cNvPr id="30" name="Picture 5" descr="图片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176" y="4913868"/>
            <a:ext cx="3711817" cy="153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9162E18-81AA-4621-88D0-F77211E4CF1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70" y="1477718"/>
            <a:ext cx="2919554" cy="206706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A3F191E-218E-4317-B350-365F9550BF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6030" y="4348407"/>
            <a:ext cx="3040384" cy="186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079115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0" y="0"/>
            <a:ext cx="626633" cy="11871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626633" y="542455"/>
            <a:ext cx="3595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19880" y="562749"/>
            <a:ext cx="3571900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</a:rPr>
              <a:t>5S</a:t>
            </a:r>
            <a:r>
              <a:rPr lang="zh-CN" altLang="en-US" sz="3200" b="1" dirty="0">
                <a:solidFill>
                  <a:schemeClr val="bg1"/>
                </a:solidFill>
              </a:rPr>
              <a:t>与目视化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234794" y="1205691"/>
            <a:ext cx="8276328" cy="762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kumimoji="1" lang="zh-TW" altLang="en-US" sz="2400" b="1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以</a:t>
            </a:r>
            <a:r>
              <a:rPr kumimoji="1" lang="en-US" altLang="zh-TW" sz="2400" b="1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5s</a:t>
            </a:r>
            <a:r>
              <a:rPr kumimoji="1" lang="zh-CN" altLang="en-US" sz="2400" b="1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活动为基础来提高现场管理水平</a:t>
            </a:r>
            <a:endParaRPr kumimoji="1" lang="en-US" altLang="zh-TW" sz="4400" dirty="0">
              <a:solidFill>
                <a:schemeClr val="bg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 flipH="1">
            <a:off x="228600" y="2072503"/>
            <a:ext cx="11607046" cy="44196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5</a:t>
            </a:r>
            <a:r>
              <a:rPr lang="en-US" altLang="zh-CN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S</a:t>
            </a: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是“广谱抗菌药”,能有效治疗企业各种疾病. 长期服用能提高肌体免疫力. 本品易于吞服，请安心使用有病治病，无病强身，绝无副作用</a:t>
            </a:r>
            <a:r>
              <a:rPr lang="en-US" altLang="zh-TW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.</a:t>
            </a:r>
            <a:endParaRPr lang="en-US" altLang="zh-CN" sz="2400" dirty="0">
              <a:solidFill>
                <a:schemeClr val="bg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  <a:p>
            <a:pPr algn="just">
              <a:spcBef>
                <a:spcPct val="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【成分】整理、整顿、清扫、清洁、素养</a:t>
            </a:r>
          </a:p>
          <a:p>
            <a:pPr algn="just">
              <a:spcBef>
                <a:spcPct val="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【适用范围】</a:t>
            </a:r>
          </a:p>
          <a:p>
            <a:pPr algn="just">
              <a:spcBef>
                <a:spcPct val="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        生产车间</a:t>
            </a:r>
            <a:r>
              <a:rPr lang="en-US" altLang="zh-CN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, </a:t>
            </a: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宿舍房间</a:t>
            </a:r>
            <a:r>
              <a:rPr lang="en-US" altLang="zh-CN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,  </a:t>
            </a: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仓库</a:t>
            </a:r>
            <a:r>
              <a:rPr lang="en-US" altLang="zh-CN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, </a:t>
            </a: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办公室</a:t>
            </a:r>
            <a:r>
              <a:rPr lang="en-US" altLang="zh-CN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, </a:t>
            </a: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公共场所</a:t>
            </a:r>
            <a:r>
              <a:rPr lang="en-US" altLang="zh-CN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;</a:t>
            </a:r>
            <a:endParaRPr lang="zh-CN" altLang="en-US" sz="2400" dirty="0">
              <a:solidFill>
                <a:schemeClr val="bg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  <a:p>
            <a:pPr algn="just">
              <a:spcBef>
                <a:spcPct val="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        公共事物, 供水, 供电, 道路交通管理;</a:t>
            </a:r>
          </a:p>
          <a:p>
            <a:pPr algn="just">
              <a:spcBef>
                <a:spcPct val="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        社会道德, 人员思想意识等</a:t>
            </a:r>
            <a:r>
              <a:rPr lang="en-US" altLang="zh-TW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.</a:t>
            </a:r>
            <a:endParaRPr lang="en-US" altLang="zh-CN" sz="2400" dirty="0">
              <a:solidFill>
                <a:schemeClr val="bg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  <a:p>
            <a:pPr algn="just">
              <a:spcBef>
                <a:spcPct val="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【效果】治企业现场疑难杂症均为有效</a:t>
            </a:r>
            <a:r>
              <a:rPr lang="en-US" altLang="zh-TW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﹐</a:t>
            </a:r>
            <a:r>
              <a:rPr lang="zh-TW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长期服用</a:t>
            </a:r>
            <a:r>
              <a:rPr lang="en-US" altLang="zh-TW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﹐</a:t>
            </a:r>
            <a:r>
              <a:rPr lang="zh-TW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效果更佳</a:t>
            </a:r>
            <a:r>
              <a:rPr lang="en-US" altLang="zh-TW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.</a:t>
            </a:r>
            <a:endParaRPr lang="en-US" altLang="zh-CN" sz="2400" dirty="0">
              <a:solidFill>
                <a:schemeClr val="bg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  <a:p>
            <a:pPr algn="just">
              <a:spcBef>
                <a:spcPct val="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【用法】一日三次, 每次三分钟</a:t>
            </a:r>
          </a:p>
          <a:p>
            <a:pPr algn="just">
              <a:spcBef>
                <a:spcPct val="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【注意事项】开始服用后，请持续，切勿中途停止、中断药效。</a:t>
            </a:r>
          </a:p>
        </p:txBody>
      </p:sp>
    </p:spTree>
    <p:extLst>
      <p:ext uri="{BB962C8B-B14F-4D97-AF65-F5344CB8AC3E}">
        <p14:creationId xmlns:p14="http://schemas.microsoft.com/office/powerpoint/2010/main" val="812894468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1877</Words>
  <Application>Microsoft Office PowerPoint</Application>
  <PresentationFormat>自定义</PresentationFormat>
  <Paragraphs>319</Paragraphs>
  <Slides>28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標楷體</vt:lpstr>
      <vt:lpstr>黑体</vt:lpstr>
      <vt:lpstr>华文楷体</vt:lpstr>
      <vt:lpstr>华文行楷</vt:lpstr>
      <vt:lpstr>华文中宋</vt:lpstr>
      <vt:lpstr>宋体</vt:lpstr>
      <vt:lpstr>Arial</vt:lpstr>
      <vt:lpstr>Calibri</vt:lpstr>
      <vt:lpstr>Office 主题</vt:lpstr>
      <vt:lpstr>Visio</vt:lpstr>
      <vt:lpstr>包装程序外壳对象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运动机械 </vt:lpstr>
      <vt:lpstr>运动机械</vt:lpstr>
      <vt:lpstr>运动机械</vt:lpstr>
      <vt:lpstr>致动器</vt:lpstr>
      <vt:lpstr>致动器</vt:lpstr>
      <vt:lpstr>控制系统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邱浩文</cp:lastModifiedBy>
  <cp:revision>155</cp:revision>
  <dcterms:created xsi:type="dcterms:W3CDTF">2015-12-24T07:25:36Z</dcterms:created>
  <dcterms:modified xsi:type="dcterms:W3CDTF">2021-10-16T03:37:05Z</dcterms:modified>
</cp:coreProperties>
</file>