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303" r:id="rId3"/>
    <p:sldId id="329" r:id="rId4"/>
    <p:sldId id="324" r:id="rId5"/>
    <p:sldId id="330" r:id="rId6"/>
    <p:sldId id="331" r:id="rId7"/>
    <p:sldId id="325" r:id="rId8"/>
    <p:sldId id="359" r:id="rId9"/>
    <p:sldId id="286" r:id="rId10"/>
    <p:sldId id="326" r:id="rId11"/>
    <p:sldId id="368" r:id="rId12"/>
    <p:sldId id="369" r:id="rId13"/>
    <p:sldId id="370" r:id="rId14"/>
    <p:sldId id="283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3863" userDrawn="1">
          <p15:clr>
            <a:srgbClr val="A4A3A4"/>
          </p15:clr>
        </p15:guide>
        <p15:guide id="4" pos="189" userDrawn="1">
          <p15:clr>
            <a:srgbClr val="A4A3A4"/>
          </p15:clr>
        </p15:guide>
        <p15:guide id="5" pos="2661" userDrawn="1">
          <p15:clr>
            <a:srgbClr val="A4A3A4"/>
          </p15:clr>
        </p15:guide>
        <p15:guide id="6" pos="7446" userDrawn="1">
          <p15:clr>
            <a:srgbClr val="A4A3A4"/>
          </p15:clr>
        </p15:guide>
        <p15:guide id="9" orient="horz" pos="3929" userDrawn="1">
          <p15:clr>
            <a:srgbClr val="A4A3A4"/>
          </p15:clr>
        </p15:guide>
        <p15:guide id="10" orient="horz" pos="2546" userDrawn="1">
          <p15:clr>
            <a:srgbClr val="A4A3A4"/>
          </p15:clr>
        </p15:guide>
        <p15:guide id="11" orient="horz" pos="4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99"/>
    <a:srgbClr val="279136"/>
    <a:srgbClr val="3333CC"/>
    <a:srgbClr val="036EB8"/>
    <a:srgbClr val="175520"/>
    <a:srgbClr val="2A9A3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howGuides="1">
      <p:cViewPr varScale="1">
        <p:scale>
          <a:sx n="85" d="100"/>
          <a:sy n="85" d="100"/>
        </p:scale>
        <p:origin x="-306" y="-84"/>
      </p:cViewPr>
      <p:guideLst>
        <p:guide orient="horz" pos="3929"/>
        <p:guide orient="horz" pos="2546"/>
        <p:guide orient="horz" pos="436"/>
        <p:guide pos="3863"/>
        <p:guide pos="189"/>
        <p:guide pos="2661"/>
        <p:guide pos="74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B1F8E-D379-415E-9312-18AC314023D6}" type="datetimeFigureOut">
              <a:rPr lang="zh-CN" altLang="en-US" smtClean="0"/>
              <a:pPr/>
              <a:t>2017-6-12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567D5-8BA6-45A1-821D-E0CFE985B5F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567D5-8BA6-45A1-821D-E0CFE985B5FF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F189-F266-444D-A381-573CA300B9A8}" type="datetimeFigureOut">
              <a:rPr lang="zh-CN" altLang="en-US" smtClean="0"/>
              <a:pPr/>
              <a:t>2017-6-12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630-C091-46B6-A379-DDF72F9DECC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35799125"/>
      </p:ext>
    </p:extLst>
  </p:cSld>
  <p:clrMapOvr>
    <a:masterClrMapping/>
  </p:clrMapOvr>
  <p:transition advClick="0"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F189-F266-444D-A381-573CA300B9A8}" type="datetimeFigureOut">
              <a:rPr lang="zh-CN" altLang="en-US" smtClean="0"/>
              <a:pPr/>
              <a:t>2017-6-12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630-C091-46B6-A379-DDF72F9DECC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00253442"/>
      </p:ext>
    </p:extLst>
  </p:cSld>
  <p:clrMapOvr>
    <a:masterClrMapping/>
  </p:clrMapOvr>
  <p:transition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F189-F266-444D-A381-573CA300B9A8}" type="datetimeFigureOut">
              <a:rPr lang="zh-CN" altLang="en-US" smtClean="0"/>
              <a:pPr/>
              <a:t>2017-6-12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630-C091-46B6-A379-DDF72F9DECC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48484381"/>
      </p:ext>
    </p:extLst>
  </p:cSld>
  <p:clrMapOvr>
    <a:masterClrMapping/>
  </p:clrMapOvr>
  <p:transition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F189-F266-444D-A381-573CA300B9A8}" type="datetimeFigureOut">
              <a:rPr lang="zh-CN" altLang="en-US" smtClean="0"/>
              <a:pPr/>
              <a:t>2017-6-12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630-C091-46B6-A379-DDF72F9DECC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31737844"/>
      </p:ext>
    </p:extLst>
  </p:cSld>
  <p:clrMapOvr>
    <a:masterClrMapping/>
  </p:clrMapOvr>
  <p:transition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F189-F266-444D-A381-573CA300B9A8}" type="datetimeFigureOut">
              <a:rPr lang="zh-CN" altLang="en-US" smtClean="0"/>
              <a:pPr/>
              <a:t>2017-6-12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630-C091-46B6-A379-DDF72F9DECC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11214796"/>
      </p:ext>
    </p:extLst>
  </p:cSld>
  <p:clrMapOvr>
    <a:masterClrMapping/>
  </p:clrMapOvr>
  <p:transition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F189-F266-444D-A381-573CA300B9A8}" type="datetimeFigureOut">
              <a:rPr lang="zh-CN" altLang="en-US" smtClean="0"/>
              <a:pPr/>
              <a:t>2017-6-12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630-C091-46B6-A379-DDF72F9DECC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41673993"/>
      </p:ext>
    </p:extLst>
  </p:cSld>
  <p:clrMapOvr>
    <a:masterClrMapping/>
  </p:clrMapOvr>
  <p:transition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F189-F266-444D-A381-573CA300B9A8}" type="datetimeFigureOut">
              <a:rPr lang="zh-CN" altLang="en-US" smtClean="0"/>
              <a:pPr/>
              <a:t>2017-6-12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630-C091-46B6-A379-DDF72F9DECC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61579264"/>
      </p:ext>
    </p:extLst>
  </p:cSld>
  <p:clrMapOvr>
    <a:masterClrMapping/>
  </p:clrMapOvr>
  <p:transition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F189-F266-444D-A381-573CA300B9A8}" type="datetimeFigureOut">
              <a:rPr lang="zh-CN" altLang="en-US" smtClean="0"/>
              <a:pPr/>
              <a:t>2017-6-12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630-C091-46B6-A379-DDF72F9DECC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08767531"/>
      </p:ext>
    </p:extLst>
  </p:cSld>
  <p:clrMapOvr>
    <a:masterClrMapping/>
  </p:clrMapOvr>
  <p:transition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 userDrawn="1"/>
        </p:nvSpPr>
        <p:spPr>
          <a:xfrm>
            <a:off x="2956264" y="97657"/>
            <a:ext cx="9235736" cy="3092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grpSp>
        <p:nvGrpSpPr>
          <p:cNvPr id="20" name="组合 19"/>
          <p:cNvGrpSpPr/>
          <p:nvPr userDrawn="1"/>
        </p:nvGrpSpPr>
        <p:grpSpPr>
          <a:xfrm>
            <a:off x="0" y="6513463"/>
            <a:ext cx="12192000" cy="370984"/>
            <a:chOff x="0" y="6513463"/>
            <a:chExt cx="12192000" cy="370984"/>
          </a:xfrm>
        </p:grpSpPr>
        <p:sp>
          <p:nvSpPr>
            <p:cNvPr id="13" name="矩形 12"/>
            <p:cNvSpPr/>
            <p:nvPr/>
          </p:nvSpPr>
          <p:spPr>
            <a:xfrm>
              <a:off x="0" y="6513463"/>
              <a:ext cx="12192000" cy="198277"/>
            </a:xfrm>
            <a:prstGeom prst="rect">
              <a:avLst/>
            </a:prstGeom>
            <a:solidFill>
              <a:srgbClr val="34BF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0" y="6553189"/>
              <a:ext cx="12192000" cy="309250"/>
            </a:xfrm>
            <a:prstGeom prst="rect">
              <a:avLst/>
            </a:prstGeom>
            <a:solidFill>
              <a:srgbClr val="036E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 userDrawn="1"/>
          </p:nvSpPr>
          <p:spPr>
            <a:xfrm>
              <a:off x="239697" y="6515115"/>
              <a:ext cx="32137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ORANGE PPT </a:t>
              </a:r>
              <a:r>
                <a:rPr lang="zh-CN" altLang="en-US" dirty="0">
                  <a:solidFill>
                    <a:schemeClr val="bg1"/>
                  </a:solidFill>
                </a:rPr>
                <a:t>工作室出品</a:t>
              </a:r>
            </a:p>
          </p:txBody>
        </p:sp>
      </p:grpSp>
      <p:sp>
        <p:nvSpPr>
          <p:cNvPr id="21" name="矩形 20"/>
          <p:cNvSpPr/>
          <p:nvPr userDrawn="1"/>
        </p:nvSpPr>
        <p:spPr>
          <a:xfrm>
            <a:off x="-8879" y="93874"/>
            <a:ext cx="1100831" cy="31959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9765977" y="6545893"/>
            <a:ext cx="2830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ＰＯＷＥＲＰＯＩＮＴ</a:t>
            </a:r>
          </a:p>
        </p:txBody>
      </p:sp>
      <p:sp>
        <p:nvSpPr>
          <p:cNvPr id="12" name="十字箭头标注 11"/>
          <p:cNvSpPr/>
          <p:nvPr/>
        </p:nvSpPr>
        <p:spPr>
          <a:xfrm>
            <a:off x="9477397" y="6565383"/>
            <a:ext cx="288580" cy="292617"/>
          </a:xfrm>
          <a:prstGeom prst="quadArrowCallout">
            <a:avLst/>
          </a:prstGeom>
          <a:solidFill>
            <a:schemeClr val="bg1"/>
          </a:solidFill>
          <a:ln>
            <a:noFill/>
          </a:ln>
          <a:effectLst>
            <a:outerShdw blurRad="431800" dist="38100" dir="18900000" sx="60000" sy="6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986995745"/>
      </p:ext>
    </p:extLst>
  </p:cSld>
  <p:clrMapOvr>
    <a:masterClrMapping/>
  </p:clrMapOvr>
  <p:transition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F189-F266-444D-A381-573CA300B9A8}" type="datetimeFigureOut">
              <a:rPr lang="zh-CN" altLang="en-US" smtClean="0"/>
              <a:pPr/>
              <a:t>2017-6-12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630-C091-46B6-A379-DDF72F9DECC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13094407"/>
      </p:ext>
    </p:extLst>
  </p:cSld>
  <p:clrMapOvr>
    <a:masterClrMapping/>
  </p:clrMapOvr>
  <p:transition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F189-F266-444D-A381-573CA300B9A8}" type="datetimeFigureOut">
              <a:rPr lang="zh-CN" altLang="en-US" smtClean="0"/>
              <a:pPr/>
              <a:t>2017-6-12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630-C091-46B6-A379-DDF72F9DECC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87003440"/>
      </p:ext>
    </p:extLst>
  </p:cSld>
  <p:clrMapOvr>
    <a:masterClrMapping/>
  </p:clrMapOvr>
  <p:transition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FF189-F266-444D-A381-573CA300B9A8}" type="datetimeFigureOut">
              <a:rPr lang="zh-CN" altLang="en-US" smtClean="0"/>
              <a:pPr/>
              <a:t>2017-6-12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69630-C091-46B6-A379-DDF72F9DECC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870433" y="242117"/>
            <a:ext cx="28232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zh-CN" altLang="en-US" sz="1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机密文件</a:t>
            </a:r>
            <a:r>
              <a:rPr lang="en-US" altLang="zh-CN" sz="1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1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仅限威铝内部使用 </a:t>
            </a:r>
            <a:r>
              <a:rPr lang="en-US" altLang="zh-CN" sz="1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※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1189771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300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21415382">
            <a:off x="2130609" y="1828914"/>
            <a:ext cx="7875638" cy="3398344"/>
            <a:chOff x="2411001" y="2506223"/>
            <a:chExt cx="7144316" cy="2008165"/>
          </a:xfrm>
        </p:grpSpPr>
        <p:sp>
          <p:nvSpPr>
            <p:cNvPr id="8" name="MH_Other_1"/>
            <p:cNvSpPr/>
            <p:nvPr>
              <p:custDataLst>
                <p:tags r:id="rId1"/>
              </p:custDataLst>
            </p:nvPr>
          </p:nvSpPr>
          <p:spPr>
            <a:xfrm rot="184618">
              <a:off x="2411001" y="2506223"/>
              <a:ext cx="7144316" cy="1878169"/>
            </a:xfrm>
            <a:custGeom>
              <a:avLst/>
              <a:gdLst>
                <a:gd name="connsiteX0" fmla="*/ 0 w 3302000"/>
                <a:gd name="connsiteY0" fmla="*/ 304800 h 990600"/>
                <a:gd name="connsiteX1" fmla="*/ 397933 w 3302000"/>
                <a:gd name="connsiteY1" fmla="*/ 922867 h 990600"/>
                <a:gd name="connsiteX2" fmla="*/ 3090333 w 3302000"/>
                <a:gd name="connsiteY2" fmla="*/ 990600 h 990600"/>
                <a:gd name="connsiteX3" fmla="*/ 3302000 w 3302000"/>
                <a:gd name="connsiteY3" fmla="*/ 0 h 990600"/>
                <a:gd name="connsiteX4" fmla="*/ 0 w 3302000"/>
                <a:gd name="connsiteY4" fmla="*/ 30480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2000" h="990600">
                  <a:moveTo>
                    <a:pt x="0" y="304800"/>
                  </a:moveTo>
                  <a:lnTo>
                    <a:pt x="397933" y="922867"/>
                  </a:lnTo>
                  <a:lnTo>
                    <a:pt x="3090333" y="990600"/>
                  </a:lnTo>
                  <a:lnTo>
                    <a:pt x="3302000" y="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outerShdw blurRad="431800" dist="38100" dir="18900000" sx="60000" sy="6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MH_Other_2"/>
            <p:cNvSpPr/>
            <p:nvPr>
              <p:custDataLst>
                <p:tags r:id="rId2"/>
              </p:custDataLst>
            </p:nvPr>
          </p:nvSpPr>
          <p:spPr>
            <a:xfrm>
              <a:off x="3002760" y="2785594"/>
              <a:ext cx="6104985" cy="1728794"/>
            </a:xfrm>
            <a:custGeom>
              <a:avLst/>
              <a:gdLst>
                <a:gd name="connsiteX0" fmla="*/ 0 w 2836333"/>
                <a:gd name="connsiteY0" fmla="*/ 0 h 965200"/>
                <a:gd name="connsiteX1" fmla="*/ 245533 w 2836333"/>
                <a:gd name="connsiteY1" fmla="*/ 685800 h 965200"/>
                <a:gd name="connsiteX2" fmla="*/ 2658533 w 2836333"/>
                <a:gd name="connsiteY2" fmla="*/ 965200 h 965200"/>
                <a:gd name="connsiteX3" fmla="*/ 2836333 w 2836333"/>
                <a:gd name="connsiteY3" fmla="*/ 101600 h 965200"/>
                <a:gd name="connsiteX4" fmla="*/ 0 w 2836333"/>
                <a:gd name="connsiteY4" fmla="*/ 0 h 96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6333" h="965200">
                  <a:moveTo>
                    <a:pt x="0" y="0"/>
                  </a:moveTo>
                  <a:lnTo>
                    <a:pt x="245533" y="685800"/>
                  </a:lnTo>
                  <a:lnTo>
                    <a:pt x="2658533" y="965200"/>
                  </a:lnTo>
                  <a:lnTo>
                    <a:pt x="2836333" y="10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pic>
        <p:nvPicPr>
          <p:cNvPr id="7" name="Picture 1" descr="C:\Documents and Settings\Administrator\桌面\威铝(中英文）LOGO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187" y="555205"/>
            <a:ext cx="1988062" cy="551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3278459" y="3122340"/>
            <a:ext cx="5988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/>
              <a:t>化学品危害</a:t>
            </a:r>
            <a:r>
              <a:rPr lang="zh-CN" altLang="en-US" sz="3600" b="1" smtClean="0"/>
              <a:t>、防护及</a:t>
            </a:r>
            <a:r>
              <a:rPr lang="zh-CN" altLang="en-US" sz="3600" b="1" dirty="0" smtClean="0"/>
              <a:t>处理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184201572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      危险化学品的现场的</a:t>
            </a:r>
            <a:r>
              <a:rPr lang="en-US" altLang="zh-CN" dirty="0" smtClean="0"/>
              <a:t>MSDS</a:t>
            </a:r>
            <a:endParaRPr lang="zh-CN" altLang="en-US" dirty="0"/>
          </a:p>
        </p:txBody>
      </p:sp>
      <p:sp>
        <p:nvSpPr>
          <p:cNvPr id="21" name="内容占位符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由化学品生产供应商提供的一份材料，包含相关的化学品危害信息，主要包括：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          1.</a:t>
            </a:r>
            <a:r>
              <a:rPr lang="zh-CN" altLang="en-US" dirty="0" smtClean="0"/>
              <a:t>危险成分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          2.</a:t>
            </a:r>
            <a:r>
              <a:rPr lang="zh-CN" altLang="en-US" dirty="0" smtClean="0"/>
              <a:t>火灾和爆炸危险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          3.</a:t>
            </a:r>
            <a:r>
              <a:rPr lang="zh-CN" altLang="en-US" dirty="0" smtClean="0"/>
              <a:t>健康危害数据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          4.</a:t>
            </a:r>
            <a:r>
              <a:rPr lang="zh-CN" altLang="en-US" dirty="0" smtClean="0"/>
              <a:t>推荐的个人保护用品</a:t>
            </a:r>
            <a:r>
              <a:rPr lang="en-US" altLang="zh-CN" dirty="0" smtClean="0"/>
              <a:t>   </a:t>
            </a:r>
            <a:endParaRPr lang="zh-CN" altLang="en-US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      危险化学品危害的紧急处理（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化学品溅入眼睛：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          1.</a:t>
            </a:r>
            <a:r>
              <a:rPr lang="zh-CN" altLang="en-US" dirty="0" smtClean="0"/>
              <a:t>用清水清洗眼睛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          2.</a:t>
            </a:r>
            <a:r>
              <a:rPr lang="zh-CN" altLang="en-US" dirty="0" smtClean="0"/>
              <a:t>用洗眼器洗眼睛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          3.</a:t>
            </a:r>
            <a:r>
              <a:rPr lang="zh-CN" altLang="en-US" dirty="0" smtClean="0"/>
              <a:t>至少清洗</a:t>
            </a:r>
            <a:r>
              <a:rPr lang="en-US" altLang="zh-CN" dirty="0" smtClean="0"/>
              <a:t>10</a:t>
            </a:r>
            <a:r>
              <a:rPr lang="zh-CN" altLang="en-US" dirty="0" smtClean="0"/>
              <a:t>分钟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          4.</a:t>
            </a:r>
            <a:r>
              <a:rPr lang="zh-CN" altLang="en-US" dirty="0" smtClean="0"/>
              <a:t>严重者送医院就医</a:t>
            </a:r>
            <a:endParaRPr lang="zh-CN" altLang="en-US" dirty="0"/>
          </a:p>
        </p:txBody>
      </p:sp>
    </p:spTree>
  </p:cSld>
  <p:clrMapOvr>
    <a:masterClrMapping/>
  </p:clrMapOvr>
  <p:transition advClick="0" advTm="3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危险化学品危害的紧急处理（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身体皮肤溅有化学品：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    1.</a:t>
            </a:r>
            <a:r>
              <a:rPr lang="zh-CN" altLang="en-US" dirty="0" smtClean="0"/>
              <a:t>用清水清洗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    2.</a:t>
            </a:r>
            <a:r>
              <a:rPr lang="zh-CN" altLang="en-US" dirty="0" smtClean="0"/>
              <a:t>脱去有化学品的衣服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    3.</a:t>
            </a:r>
            <a:r>
              <a:rPr lang="zh-CN" altLang="en-US" dirty="0" smtClean="0"/>
              <a:t>自己不能处理，找人帮忙清洗</a:t>
            </a:r>
            <a:endParaRPr lang="zh-CN" altLang="en-US" dirty="0"/>
          </a:p>
        </p:txBody>
      </p:sp>
    </p:spTree>
  </p:cSld>
  <p:clrMapOvr>
    <a:masterClrMapping/>
  </p:clrMapOvr>
  <p:transition advClick="0" advTm="3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    危险化学品危害的紧急处理（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危险化学品火灾：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1.</a:t>
            </a:r>
            <a:r>
              <a:rPr lang="zh-CN" altLang="en-US" dirty="0" smtClean="0"/>
              <a:t>电源或线路起火首先应先切断电源，</a:t>
            </a:r>
          </a:p>
          <a:p>
            <a:pPr>
              <a:buNone/>
            </a:pPr>
            <a:r>
              <a:rPr lang="en-US" altLang="zh-CN" dirty="0" smtClean="0"/>
              <a:t>   2.</a:t>
            </a:r>
            <a:r>
              <a:rPr lang="zh-CN" altLang="en-US" dirty="0" smtClean="0"/>
              <a:t>严禁用水扑进行扑救；</a:t>
            </a:r>
          </a:p>
          <a:p>
            <a:pPr>
              <a:buNone/>
            </a:pPr>
            <a:r>
              <a:rPr lang="zh-CN" altLang="en-US" dirty="0" smtClean="0"/>
              <a:t>   </a:t>
            </a:r>
            <a:r>
              <a:rPr lang="en-US" altLang="zh-CN" dirty="0" smtClean="0"/>
              <a:t>3.</a:t>
            </a:r>
            <a:r>
              <a:rPr lang="zh-CN" altLang="en-US" dirty="0" smtClean="0"/>
              <a:t>使用干粉灭火器或消防沙进行扑救。</a:t>
            </a:r>
          </a:p>
          <a:p>
            <a:pPr>
              <a:buNone/>
            </a:pPr>
            <a:r>
              <a:rPr lang="en-US" altLang="zh-CN" dirty="0" smtClean="0"/>
              <a:t>   4.</a:t>
            </a:r>
            <a:r>
              <a:rPr lang="zh-CN" altLang="en-US" dirty="0" smtClean="0"/>
              <a:t>如火情较为严重时，应立即报警（火警电话：</a:t>
            </a:r>
            <a:r>
              <a:rPr lang="en-US" altLang="zh-CN" dirty="0" smtClean="0"/>
              <a:t>119</a:t>
            </a:r>
            <a:r>
              <a:rPr lang="zh-CN" altLang="en-US" dirty="0" smtClean="0"/>
              <a:t>）请求火灾救援。</a:t>
            </a:r>
          </a:p>
          <a:p>
            <a:pPr>
              <a:buNone/>
            </a:pPr>
            <a:r>
              <a:rPr lang="zh-CN" altLang="en-US" dirty="0" smtClean="0"/>
              <a:t>  </a:t>
            </a:r>
          </a:p>
          <a:p>
            <a:pPr>
              <a:buNone/>
            </a:pPr>
            <a:endParaRPr lang="zh-CN" altLang="en-US" dirty="0" smtClean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ransition advClick="0" advTm="3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/>
          <p:nvPr/>
        </p:nvSpPr>
        <p:spPr>
          <a:xfrm rot="9560863">
            <a:off x="8707344" y="2490078"/>
            <a:ext cx="544881" cy="1185561"/>
          </a:xfrm>
          <a:prstGeom prst="rt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 rot="19063166">
            <a:off x="7857464" y="3380676"/>
            <a:ext cx="681250" cy="1185561"/>
          </a:xfrm>
          <a:prstGeom prst="rt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2896064"/>
            <a:ext cx="12192000" cy="1319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>
            <a:off x="3032165" y="2419316"/>
            <a:ext cx="6008687" cy="2219325"/>
          </a:xfrm>
          <a:custGeom>
            <a:avLst/>
            <a:gdLst>
              <a:gd name="connsiteX0" fmla="*/ 0 w 6008914"/>
              <a:gd name="connsiteY0" fmla="*/ 452846 h 2220686"/>
              <a:gd name="connsiteX1" fmla="*/ 252548 w 6008914"/>
              <a:gd name="connsiteY1" fmla="*/ 1793966 h 2220686"/>
              <a:gd name="connsiteX2" fmla="*/ 5320937 w 6008914"/>
              <a:gd name="connsiteY2" fmla="*/ 2220686 h 2220686"/>
              <a:gd name="connsiteX3" fmla="*/ 6008914 w 6008914"/>
              <a:gd name="connsiteY3" fmla="*/ 0 h 2220686"/>
              <a:gd name="connsiteX4" fmla="*/ 0 w 6008914"/>
              <a:gd name="connsiteY4" fmla="*/ 452846 h 2220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08914" h="2220686">
                <a:moveTo>
                  <a:pt x="0" y="452846"/>
                </a:moveTo>
                <a:lnTo>
                  <a:pt x="252548" y="1793966"/>
                </a:lnTo>
                <a:lnTo>
                  <a:pt x="5320937" y="2220686"/>
                </a:lnTo>
                <a:lnTo>
                  <a:pt x="6008914" y="0"/>
                </a:lnTo>
                <a:lnTo>
                  <a:pt x="0" y="45284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>
            <p:custDataLst>
              <p:tags r:id="rId2"/>
            </p:custDataLst>
          </p:nvPr>
        </p:nvSpPr>
        <p:spPr>
          <a:xfrm>
            <a:off x="8959850" y="1936750"/>
            <a:ext cx="368300" cy="342900"/>
          </a:xfrm>
          <a:custGeom>
            <a:avLst/>
            <a:gdLst>
              <a:gd name="connsiteX0" fmla="*/ 0 w 368300"/>
              <a:gd name="connsiteY0" fmla="*/ 342900 h 342900"/>
              <a:gd name="connsiteX1" fmla="*/ 254000 w 368300"/>
              <a:gd name="connsiteY1" fmla="*/ 0 h 342900"/>
              <a:gd name="connsiteX2" fmla="*/ 368300 w 368300"/>
              <a:gd name="connsiteY2" fmla="*/ 139700 h 342900"/>
              <a:gd name="connsiteX3" fmla="*/ 0 w 368300"/>
              <a:gd name="connsiteY3" fmla="*/ 34290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300" h="342900">
                <a:moveTo>
                  <a:pt x="0" y="342900"/>
                </a:moveTo>
                <a:lnTo>
                  <a:pt x="254000" y="0"/>
                </a:lnTo>
                <a:lnTo>
                  <a:pt x="368300" y="139700"/>
                </a:lnTo>
                <a:lnTo>
                  <a:pt x="0" y="3429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文本框 5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 rot="21345375">
            <a:off x="2905126" y="2419350"/>
            <a:ext cx="6124575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8000" dirty="0">
                <a:solidFill>
                  <a:srgbClr val="FFFFFF"/>
                </a:solidFill>
                <a:latin typeface="Bodoni MT Black" panose="02070A03080606020203" pitchFamily="18" charset="0"/>
                <a:ea typeface="幼圆" panose="02010509060101010101" pitchFamily="49" charset="-122"/>
              </a:rPr>
              <a:t>THANKS</a:t>
            </a:r>
            <a:endParaRPr lang="zh-CN" altLang="en-US" sz="8000" dirty="0">
              <a:solidFill>
                <a:srgbClr val="FFFFFF"/>
              </a:solidFill>
              <a:latin typeface="Bodoni MT Black" panose="02070A03080606020203" pitchFamily="18" charset="0"/>
              <a:ea typeface="幼圆" panose="02010509060101010101" pitchFamily="49" charset="-122"/>
            </a:endParaRPr>
          </a:p>
        </p:txBody>
      </p:sp>
      <p:pic>
        <p:nvPicPr>
          <p:cNvPr id="11" name="Picture 1" descr="C:\Documents and Settings\Administrator\桌面\威铝(中英文）LOGO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187" y="555205"/>
            <a:ext cx="1988062" cy="551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9581258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11"/>
          <p:cNvSpPr txBox="1"/>
          <p:nvPr/>
        </p:nvSpPr>
        <p:spPr>
          <a:xfrm flipH="1">
            <a:off x="2635291" y="4333801"/>
            <a:ext cx="938338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kumimoji="1" lang="zh-CN" altLang="en-US" sz="6800" b="1" dirty="0">
              <a:solidFill>
                <a:srgbClr val="C00000"/>
              </a:solidFill>
            </a:endParaRPr>
          </a:p>
        </p:txBody>
      </p:sp>
      <p:sp>
        <p:nvSpPr>
          <p:cNvPr id="16" name="文本框 33"/>
          <p:cNvSpPr txBox="1"/>
          <p:nvPr/>
        </p:nvSpPr>
        <p:spPr>
          <a:xfrm>
            <a:off x="3460085" y="5015845"/>
            <a:ext cx="2852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>
                <a:solidFill>
                  <a:schemeClr val="bg1"/>
                </a:solidFill>
                <a:latin typeface="Arial"/>
                <a:cs typeface="Arial"/>
              </a:rPr>
              <a:t>PART</a:t>
            </a:r>
            <a:r>
              <a:rPr kumimoji="1" lang="zh-CN" altLang="en-US" sz="2400" b="1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kumimoji="1" lang="en-US" altLang="zh-CN" sz="2400" b="1" dirty="0">
                <a:solidFill>
                  <a:schemeClr val="bg1"/>
                </a:solidFill>
                <a:latin typeface="Arial"/>
                <a:cs typeface="Arial"/>
              </a:rPr>
              <a:t>3 </a:t>
            </a:r>
            <a:r>
              <a:rPr kumimoji="1" lang="zh-CN" altLang="en-US" sz="2400" b="1" dirty="0" smtClean="0">
                <a:solidFill>
                  <a:schemeClr val="bg1"/>
                </a:solidFill>
                <a:latin typeface="Arial"/>
                <a:cs typeface="Arial"/>
              </a:rPr>
              <a:t>方案</a:t>
            </a:r>
            <a:endParaRPr kumimoji="1" lang="zh-CN" altLang="en-US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文本框 36"/>
          <p:cNvSpPr txBox="1"/>
          <p:nvPr/>
        </p:nvSpPr>
        <p:spPr>
          <a:xfrm>
            <a:off x="3356091" y="2207467"/>
            <a:ext cx="3711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kumimoji="1" lang="en-US" altLang="zh-CN" sz="2400" b="1" dirty="0">
                <a:solidFill>
                  <a:schemeClr val="bg1"/>
                </a:solidFill>
                <a:latin typeface="Arial"/>
                <a:cs typeface="Arial"/>
              </a:rPr>
              <a:t>PART </a:t>
            </a:r>
            <a:r>
              <a:rPr kumimoji="1" lang="en-US" altLang="zh-CN" sz="2400" b="1" dirty="0" smtClean="0">
                <a:solidFill>
                  <a:schemeClr val="bg1"/>
                </a:solidFill>
                <a:latin typeface="Arial"/>
                <a:cs typeface="Arial"/>
              </a:rPr>
              <a:t>  </a:t>
            </a:r>
            <a:r>
              <a:rPr kumimoji="1" lang="zh-CN" altLang="en-US" sz="2400" b="1" dirty="0">
                <a:solidFill>
                  <a:srgbClr val="FFFFFF"/>
                </a:solidFill>
                <a:latin typeface="Arial"/>
                <a:cs typeface="Arial"/>
              </a:rPr>
              <a:t>客户概况</a:t>
            </a:r>
            <a:endParaRPr kumimoji="1" lang="zh-CN" altLang="en-US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6" name="文本框 33"/>
          <p:cNvSpPr txBox="1"/>
          <p:nvPr/>
        </p:nvSpPr>
        <p:spPr>
          <a:xfrm>
            <a:off x="4265678" y="3613598"/>
            <a:ext cx="3897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2400" b="1" dirty="0">
                <a:solidFill>
                  <a:schemeClr val="bg1"/>
                </a:solidFill>
                <a:latin typeface="Arial"/>
                <a:cs typeface="Arial"/>
              </a:rPr>
              <a:t>PART</a:t>
            </a:r>
            <a:r>
              <a:rPr kumimoji="1" lang="zh-CN" altLang="en-US" sz="2400" b="1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kumimoji="1" lang="en-US" altLang="zh-CN" sz="2400" b="1" dirty="0">
                <a:solidFill>
                  <a:schemeClr val="bg1"/>
                </a:solidFill>
                <a:latin typeface="Arial"/>
                <a:cs typeface="Arial"/>
              </a:rPr>
              <a:t>2  </a:t>
            </a:r>
            <a:r>
              <a:rPr kumimoji="1" lang="zh-CN" altLang="en-US" sz="2400" b="1" dirty="0">
                <a:solidFill>
                  <a:schemeClr val="bg1"/>
                </a:solidFill>
                <a:latin typeface="Arial"/>
                <a:cs typeface="Arial"/>
              </a:rPr>
              <a:t>产品与工艺</a:t>
            </a:r>
          </a:p>
        </p:txBody>
      </p:sp>
      <p:pic>
        <p:nvPicPr>
          <p:cNvPr id="13" name="Picture 1" descr="C:\Documents and Settings\Administrator\桌面\威铝(中英文）LOGO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187" y="555205"/>
            <a:ext cx="1988062" cy="551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3033132" y="365125"/>
            <a:ext cx="5096107" cy="1325563"/>
          </a:xfrm>
        </p:spPr>
        <p:txBody>
          <a:bodyPr/>
          <a:lstStyle/>
          <a:p>
            <a:r>
              <a:rPr lang="zh-CN" altLang="en-US" dirty="0" smtClean="0"/>
              <a:t>      内容</a:t>
            </a:r>
            <a:endParaRPr lang="zh-CN" altLang="en-US" dirty="0"/>
          </a:p>
        </p:txBody>
      </p:sp>
      <p:sp>
        <p:nvSpPr>
          <p:cNvPr id="20" name="内容占位符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危险化学品的概念及特性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危险化学品的职业危害及防护</a:t>
            </a:r>
            <a:endParaRPr lang="en-US" altLang="zh-CN" dirty="0" smtClean="0"/>
          </a:p>
          <a:p>
            <a:r>
              <a:rPr lang="en-US" altLang="zh-CN" dirty="0" smtClean="0"/>
              <a:t>3.</a:t>
            </a:r>
            <a:r>
              <a:rPr lang="zh-CN" altLang="en-US" dirty="0" smtClean="0"/>
              <a:t>危险化学品的使用及存放</a:t>
            </a:r>
            <a:endParaRPr lang="en-US" altLang="zh-CN" dirty="0" smtClean="0"/>
          </a:p>
          <a:p>
            <a:r>
              <a:rPr lang="en-US" altLang="zh-CN" dirty="0" smtClean="0"/>
              <a:t>4.</a:t>
            </a:r>
            <a:r>
              <a:rPr lang="zh-CN" altLang="en-US" dirty="0" smtClean="0"/>
              <a:t>危险化学品的现场的</a:t>
            </a:r>
            <a:r>
              <a:rPr lang="en-US" altLang="zh-CN" dirty="0" smtClean="0"/>
              <a:t>MSDS</a:t>
            </a:r>
          </a:p>
          <a:p>
            <a:r>
              <a:rPr lang="en-US" altLang="zh-CN" dirty="0" smtClean="0"/>
              <a:t>5.</a:t>
            </a:r>
            <a:r>
              <a:rPr lang="zh-CN" altLang="en-US" dirty="0" smtClean="0"/>
              <a:t>危险化学品危害的紧急处理</a:t>
            </a:r>
            <a:endParaRPr lang="zh-CN" alt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:\Documents and Settings\Administrator\桌面\威铝(中英文）LOGO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187" y="555205"/>
            <a:ext cx="1988062" cy="551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2988527" y="365125"/>
            <a:ext cx="5352586" cy="1325563"/>
          </a:xfrm>
        </p:spPr>
        <p:txBody>
          <a:bodyPr/>
          <a:lstStyle/>
          <a:p>
            <a:r>
              <a:rPr lang="zh-CN" altLang="en-US" dirty="0" smtClean="0"/>
              <a:t>化学品的概念及特性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                  </a:t>
            </a:r>
            <a:r>
              <a:rPr lang="zh-CN" altLang="en-US" sz="3600" dirty="0" smtClean="0">
                <a:solidFill>
                  <a:srgbClr val="FF0000"/>
                </a:solidFill>
              </a:rPr>
              <a:t>什么叫危险化学品</a:t>
            </a:r>
            <a:endParaRPr lang="en-US" altLang="zh-CN" sz="3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dirty="0" smtClean="0"/>
              <a:t>.</a:t>
            </a:r>
            <a:r>
              <a:rPr lang="zh-CN" altLang="en-US" dirty="0" smtClean="0"/>
              <a:t>化学品中具有易燃、易爆、有毒、有腐蚀性等特性，会对人、设备、环境造成伤害和侵害的化学品叫危险化学品。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  </a:t>
            </a:r>
            <a:r>
              <a:rPr lang="zh-CN" altLang="en-US" dirty="0" smtClean="0"/>
              <a:t>能给人带来伤害或疾病的。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     </a:t>
            </a:r>
          </a:p>
          <a:p>
            <a:pPr>
              <a:buNone/>
            </a:pPr>
            <a:r>
              <a:rPr lang="en-US" altLang="zh-CN" dirty="0" smtClean="0"/>
              <a:t>      </a:t>
            </a:r>
            <a:r>
              <a:rPr lang="zh-CN" altLang="en-US" dirty="0" smtClean="0"/>
              <a:t>操作、使用</a:t>
            </a:r>
            <a:r>
              <a:rPr lang="zh-CN" altLang="en-US" smtClean="0"/>
              <a:t>、储存不当</a:t>
            </a:r>
            <a:r>
              <a:rPr lang="zh-CN" altLang="en-US" dirty="0" smtClean="0"/>
              <a:t>可能带来危害。</a:t>
            </a:r>
            <a:endParaRPr lang="zh-CN" altLang="en-US" dirty="0"/>
          </a:p>
        </p:txBody>
      </p:sp>
      <p:sp>
        <p:nvSpPr>
          <p:cNvPr id="10" name="动作按钮: 前进或下一项 9">
            <a:hlinkClick r:id="" action="ppaction://hlinkshowjump?jump=nextslide" highlightClick="1"/>
          </p:cNvPr>
          <p:cNvSpPr/>
          <p:nvPr/>
        </p:nvSpPr>
        <p:spPr>
          <a:xfrm>
            <a:off x="1371600" y="3668751"/>
            <a:ext cx="490654" cy="669073"/>
          </a:xfrm>
          <a:prstGeom prst="actionButtonForwardNex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动作按钮: 前进或下一项 10">
            <a:hlinkClick r:id="" action="ppaction://hlinkshowjump?jump=nextslide" highlightClick="1"/>
          </p:cNvPr>
          <p:cNvSpPr/>
          <p:nvPr/>
        </p:nvSpPr>
        <p:spPr>
          <a:xfrm>
            <a:off x="1323278" y="4702097"/>
            <a:ext cx="490654" cy="669073"/>
          </a:xfrm>
          <a:prstGeom prst="actionButtonForwardNex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标题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       危险化学品的危险特性</a:t>
            </a:r>
            <a:endParaRPr lang="zh-CN" altLang="en-US" dirty="0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第</a:t>
            </a:r>
            <a:r>
              <a:rPr lang="en-US" altLang="zh-CN" dirty="0" smtClean="0"/>
              <a:t>1</a:t>
            </a:r>
            <a:r>
              <a:rPr lang="zh-CN" altLang="en-US" dirty="0" smtClean="0"/>
              <a:t>类   爆炸品</a:t>
            </a:r>
            <a:endParaRPr lang="en-US" altLang="zh-CN" dirty="0" smtClean="0"/>
          </a:p>
          <a:p>
            <a:r>
              <a:rPr lang="zh-CN" altLang="en-US" dirty="0" smtClean="0"/>
              <a:t>第</a:t>
            </a:r>
            <a:r>
              <a:rPr lang="en-US" altLang="zh-CN" dirty="0" smtClean="0"/>
              <a:t>2</a:t>
            </a:r>
            <a:r>
              <a:rPr lang="zh-CN" altLang="en-US" dirty="0" smtClean="0"/>
              <a:t>类   压缩气体和天然气</a:t>
            </a:r>
            <a:endParaRPr lang="en-US" altLang="zh-CN" dirty="0" smtClean="0"/>
          </a:p>
          <a:p>
            <a:r>
              <a:rPr lang="zh-CN" altLang="en-US" dirty="0" smtClean="0"/>
              <a:t>第</a:t>
            </a:r>
            <a:r>
              <a:rPr lang="en-US" altLang="zh-CN" dirty="0" smtClean="0"/>
              <a:t>3</a:t>
            </a:r>
            <a:r>
              <a:rPr lang="zh-CN" altLang="en-US" dirty="0" smtClean="0"/>
              <a:t>类   易燃液体</a:t>
            </a:r>
            <a:endParaRPr lang="en-US" altLang="zh-CN" dirty="0" smtClean="0"/>
          </a:p>
          <a:p>
            <a:r>
              <a:rPr lang="zh-CN" altLang="en-US" dirty="0" smtClean="0"/>
              <a:t>第</a:t>
            </a:r>
            <a:r>
              <a:rPr lang="en-US" altLang="zh-CN" dirty="0" smtClean="0"/>
              <a:t>4</a:t>
            </a:r>
            <a:r>
              <a:rPr lang="zh-CN" altLang="en-US" dirty="0" smtClean="0"/>
              <a:t>类   易燃固体、自然物品</a:t>
            </a:r>
            <a:endParaRPr lang="en-US" altLang="zh-CN" dirty="0" smtClean="0"/>
          </a:p>
          <a:p>
            <a:r>
              <a:rPr lang="zh-CN" altLang="en-US" dirty="0" smtClean="0"/>
              <a:t>第</a:t>
            </a:r>
            <a:r>
              <a:rPr lang="en-US" altLang="zh-CN" dirty="0" smtClean="0"/>
              <a:t>5</a:t>
            </a:r>
            <a:r>
              <a:rPr lang="zh-CN" altLang="en-US" dirty="0" smtClean="0"/>
              <a:t>类   氧化剂和有机氧化物</a:t>
            </a:r>
            <a:endParaRPr lang="en-US" altLang="zh-CN" dirty="0" smtClean="0"/>
          </a:p>
          <a:p>
            <a:r>
              <a:rPr lang="zh-CN" altLang="en-US" dirty="0" smtClean="0"/>
              <a:t>第</a:t>
            </a:r>
            <a:r>
              <a:rPr lang="en-US" altLang="zh-CN" dirty="0" smtClean="0"/>
              <a:t>6</a:t>
            </a:r>
            <a:r>
              <a:rPr lang="zh-CN" altLang="en-US" dirty="0" smtClean="0"/>
              <a:t>类   有毒品</a:t>
            </a:r>
            <a:endParaRPr lang="en-US" altLang="zh-CN" dirty="0" smtClean="0"/>
          </a:p>
          <a:p>
            <a:r>
              <a:rPr lang="zh-CN" altLang="en-US" dirty="0" smtClean="0"/>
              <a:t>第</a:t>
            </a:r>
            <a:r>
              <a:rPr lang="en-US" altLang="zh-CN" dirty="0" smtClean="0"/>
              <a:t>7</a:t>
            </a:r>
            <a:r>
              <a:rPr lang="zh-CN" altLang="en-US" dirty="0" smtClean="0"/>
              <a:t>类   放射性物品</a:t>
            </a:r>
            <a:endParaRPr lang="en-US" altLang="zh-CN" dirty="0" smtClean="0"/>
          </a:p>
          <a:p>
            <a:r>
              <a:rPr lang="zh-CN" altLang="en-US" dirty="0" smtClean="0"/>
              <a:t>第</a:t>
            </a:r>
            <a:r>
              <a:rPr lang="en-US" altLang="zh-CN" dirty="0" smtClean="0"/>
              <a:t>8</a:t>
            </a:r>
            <a:r>
              <a:rPr lang="zh-CN" altLang="en-US" dirty="0" smtClean="0"/>
              <a:t>类   腐蚀品</a:t>
            </a:r>
            <a:endParaRPr lang="en-US" altLang="zh-CN" dirty="0" smtClean="0"/>
          </a:p>
        </p:txBody>
      </p:sp>
      <p:pic>
        <p:nvPicPr>
          <p:cNvPr id="30" name="currentImg" descr="https://timgsa.baidu.com/timg?image&amp;quality=80&amp;size=b9999_10000&amp;sec=1496318090234&amp;di=b953588961fbac44568dff099cd98591&amp;imgtype=0&amp;src=http%3A%2F%2Ffile5.youboy.com%2Fa%2F78%2F86%2F65%2F5%2F1017540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5087" y="1393437"/>
            <a:ext cx="3448050" cy="38481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:\Documents and Settings\Administrator\桌面\威铝(中英文）LOGO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187" y="555205"/>
            <a:ext cx="1988062" cy="551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              易燃液体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/>
              <a:t>油漆</a:t>
            </a:r>
            <a:endParaRPr lang="en-US" altLang="zh-CN" dirty="0" smtClean="0"/>
          </a:p>
          <a:p>
            <a:r>
              <a:rPr lang="en-US" altLang="zh-CN" dirty="0" smtClean="0"/>
              <a:t>330</a:t>
            </a:r>
            <a:r>
              <a:rPr lang="zh-CN" altLang="en-US" dirty="0" smtClean="0"/>
              <a:t>开油水</a:t>
            </a:r>
            <a:endParaRPr lang="en-US" altLang="zh-CN" dirty="0" smtClean="0"/>
          </a:p>
          <a:p>
            <a:r>
              <a:rPr lang="zh-CN" altLang="en-US" dirty="0" smtClean="0"/>
              <a:t>酒精</a:t>
            </a:r>
            <a:endParaRPr lang="en-US" altLang="zh-CN" dirty="0" smtClean="0"/>
          </a:p>
          <a:p>
            <a:r>
              <a:rPr lang="zh-CN" altLang="en-US" dirty="0" smtClean="0"/>
              <a:t>溶剂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sz="4000" dirty="0" smtClean="0">
                <a:solidFill>
                  <a:srgbClr val="FF0000"/>
                </a:solidFill>
              </a:rPr>
              <a:t>用于溶解其它物质的液体物质。</a:t>
            </a:r>
            <a:endParaRPr lang="en-US" altLang="zh-CN" sz="4000" dirty="0" smtClean="0">
              <a:solidFill>
                <a:srgbClr val="FF0000"/>
              </a:solidFill>
            </a:endParaRPr>
          </a:p>
          <a:p>
            <a:r>
              <a:rPr lang="zh-CN" altLang="en-US" sz="4000" dirty="0" smtClean="0">
                <a:solidFill>
                  <a:srgbClr val="FF0000"/>
                </a:solidFill>
              </a:rPr>
              <a:t>挥发性物质。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1415" y="1616927"/>
            <a:ext cx="3047535" cy="2910467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80726" y="1639229"/>
            <a:ext cx="3068327" cy="2977375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Documents and Settings\Administrator\桌面\威铝(中英文）LOGO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187" y="555205"/>
            <a:ext cx="1988062" cy="551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                腐蚀品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/>
              <a:t>硫酸</a:t>
            </a:r>
            <a:endParaRPr lang="en-US" altLang="zh-CN" dirty="0" smtClean="0"/>
          </a:p>
          <a:p>
            <a:r>
              <a:rPr lang="zh-CN" altLang="en-US" dirty="0" smtClean="0"/>
              <a:t>硝酸</a:t>
            </a:r>
            <a:endParaRPr lang="en-US" altLang="zh-CN" dirty="0" smtClean="0"/>
          </a:p>
          <a:p>
            <a:r>
              <a:rPr lang="zh-CN" altLang="en-US" dirty="0" smtClean="0"/>
              <a:t>脱漆剂</a:t>
            </a:r>
            <a:endParaRPr lang="en-US" altLang="zh-CN" dirty="0" smtClean="0"/>
          </a:p>
          <a:p>
            <a:r>
              <a:rPr lang="zh-CN" altLang="en-US" dirty="0" smtClean="0"/>
              <a:t>氢氧化钠（强碱）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sz="4400" dirty="0" smtClean="0">
                <a:solidFill>
                  <a:srgbClr val="FF0000"/>
                </a:solidFill>
              </a:rPr>
              <a:t>一种能侵蚀，损坏金属的物质</a:t>
            </a:r>
            <a:endParaRPr lang="en-US" altLang="zh-CN" sz="4400" dirty="0" smtClean="0">
              <a:solidFill>
                <a:srgbClr val="FF0000"/>
              </a:solidFill>
            </a:endParaRPr>
          </a:p>
          <a:p>
            <a:r>
              <a:rPr lang="zh-CN" altLang="en-US" sz="4400" dirty="0" smtClean="0">
                <a:solidFill>
                  <a:srgbClr val="FF0000"/>
                </a:solidFill>
              </a:rPr>
              <a:t>能损害和破坏皮肤、眼睛、喉咙等。</a:t>
            </a:r>
            <a:endParaRPr lang="en-US" altLang="zh-CN" sz="4400" dirty="0" smtClean="0">
              <a:solidFill>
                <a:srgbClr val="FF0000"/>
              </a:solidFill>
            </a:endParaRPr>
          </a:p>
          <a:p>
            <a:r>
              <a:rPr lang="zh-CN" altLang="en-US" sz="4400" dirty="0" smtClean="0">
                <a:solidFill>
                  <a:srgbClr val="FF0000"/>
                </a:solidFill>
              </a:rPr>
              <a:t>直接接触会立即导致皮肤刺激和烧伤。</a:t>
            </a:r>
            <a:endParaRPr lang="zh-CN" altLang="en-US" sz="4400" dirty="0">
              <a:solidFill>
                <a:srgbClr val="FF0000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550" y="1769675"/>
            <a:ext cx="2801465" cy="2181225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标题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       危险化学品职业危害及预防</a:t>
            </a:r>
            <a:endParaRPr lang="zh-CN" altLang="en-US" dirty="0"/>
          </a:p>
        </p:txBody>
      </p:sp>
      <p:sp>
        <p:nvSpPr>
          <p:cNvPr id="28" name="内容占位符 2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sz="3200" dirty="0" smtClean="0">
                <a:solidFill>
                  <a:srgbClr val="FF0000"/>
                </a:solidFill>
              </a:rPr>
              <a:t>危险化学品侵入人体的途径</a:t>
            </a:r>
            <a:endParaRPr lang="en-US" altLang="zh-CN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sz="3200" dirty="0" smtClean="0">
                <a:solidFill>
                  <a:srgbClr val="FF0000"/>
                </a:solidFill>
              </a:rPr>
              <a:t>   </a:t>
            </a:r>
            <a:r>
              <a:rPr lang="zh-CN" altLang="en-US" dirty="0" smtClean="0"/>
              <a:t>吸入：通过呼吸吸入化学品的蒸汽、粉尘。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</a:t>
            </a:r>
            <a:r>
              <a:rPr lang="zh-CN" altLang="en-US" dirty="0" smtClean="0"/>
              <a:t>渗透：通过皮肤或皮肤上的伤口接触进入人体。</a:t>
            </a:r>
            <a:endParaRPr lang="en-US" altLang="zh-CN" dirty="0" smtClean="0"/>
          </a:p>
          <a:p>
            <a:r>
              <a:rPr lang="en-US" altLang="zh-CN" dirty="0" smtClean="0"/>
              <a:t>  </a:t>
            </a:r>
            <a:r>
              <a:rPr lang="zh-CN" altLang="en-US" dirty="0" smtClean="0"/>
              <a:t>误食：通过消化系统进入人体。</a:t>
            </a:r>
            <a:endParaRPr lang="en-US" altLang="zh-CN" dirty="0" smtClean="0"/>
          </a:p>
          <a:p>
            <a:r>
              <a:rPr lang="en-US" altLang="zh-CN" dirty="0" smtClean="0"/>
              <a:t>  </a:t>
            </a:r>
            <a:r>
              <a:rPr lang="zh-CN" altLang="en-US" dirty="0" smtClean="0"/>
              <a:t>生存环境：污染生存环境，引起中毒</a:t>
            </a:r>
            <a:endParaRPr lang="en-US" altLang="zh-CN" dirty="0" smtClean="0"/>
          </a:p>
          <a:p>
            <a:r>
              <a:rPr lang="en-US" altLang="zh-CN" dirty="0" smtClean="0"/>
              <a:t>  </a:t>
            </a:r>
            <a:r>
              <a:rPr lang="zh-CN" altLang="en-US" dirty="0" smtClean="0"/>
              <a:t>意外事故：燃烧、爆炸、泄漏</a:t>
            </a:r>
            <a:endParaRPr lang="zh-CN" altLang="en-US" dirty="0"/>
          </a:p>
        </p:txBody>
      </p:sp>
      <p:sp>
        <p:nvSpPr>
          <p:cNvPr id="29" name="动作按钮: 前进或下一项 28">
            <a:hlinkClick r:id="" action="ppaction://hlinkshowjump?jump=nextslide" highlightClick="1"/>
          </p:cNvPr>
          <p:cNvSpPr/>
          <p:nvPr/>
        </p:nvSpPr>
        <p:spPr>
          <a:xfrm>
            <a:off x="892097" y="2430966"/>
            <a:ext cx="490654" cy="356839"/>
          </a:xfrm>
          <a:prstGeom prst="actionButtonForwardNex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动作按钮: 前进或下一项 29">
            <a:hlinkClick r:id="" action="ppaction://hlinkshowjump?jump=nextslide" highlightClick="1"/>
          </p:cNvPr>
          <p:cNvSpPr/>
          <p:nvPr/>
        </p:nvSpPr>
        <p:spPr>
          <a:xfrm>
            <a:off x="877230" y="3018265"/>
            <a:ext cx="490654" cy="356839"/>
          </a:xfrm>
          <a:prstGeom prst="actionButtonForwardNex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动作按钮: 前进或下一项 30">
            <a:hlinkClick r:id="" action="ppaction://hlinkshowjump?jump=nextslide" highlightClick="1"/>
          </p:cNvPr>
          <p:cNvSpPr/>
          <p:nvPr/>
        </p:nvSpPr>
        <p:spPr>
          <a:xfrm>
            <a:off x="873512" y="3549807"/>
            <a:ext cx="490654" cy="356839"/>
          </a:xfrm>
          <a:prstGeom prst="actionButtonForwardNex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动作按钮: 前进或下一项 31">
            <a:hlinkClick r:id="" action="ppaction://hlinkshowjump?jump=nextslide" highlightClick="1"/>
          </p:cNvPr>
          <p:cNvSpPr/>
          <p:nvPr/>
        </p:nvSpPr>
        <p:spPr>
          <a:xfrm>
            <a:off x="847493" y="4036744"/>
            <a:ext cx="490654" cy="356839"/>
          </a:xfrm>
          <a:prstGeom prst="actionButtonForwardNex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动作按钮: 前进或下一项 32">
            <a:hlinkClick r:id="" action="ppaction://hlinkshowjump?jump=nextslide" highlightClick="1"/>
          </p:cNvPr>
          <p:cNvSpPr/>
          <p:nvPr/>
        </p:nvSpPr>
        <p:spPr>
          <a:xfrm>
            <a:off x="836341" y="4538549"/>
            <a:ext cx="490654" cy="356839"/>
          </a:xfrm>
          <a:prstGeom prst="actionButtonForwardNex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5" name="Picture 18" descr="https://wkretype.bdimg.com/retype/zoom/64b46cfd998fcc22bcd10da8?pn=12&amp;o=jpg_6&amp;md5sum=eca868654f3384190972af2086f01813&amp;sign=d557432888&amp;png=231185-273109&amp;jpg=1557594-166467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4050" y="3479180"/>
            <a:ext cx="4538546" cy="337882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    危险化学品的职业防护</a:t>
            </a:r>
            <a:endParaRPr lang="zh-CN" altLang="en-US" dirty="0"/>
          </a:p>
        </p:txBody>
      </p:sp>
      <p:sp>
        <p:nvSpPr>
          <p:cNvPr id="23" name="内容占位符 2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戴防护眼镜</a:t>
            </a:r>
            <a:endParaRPr lang="en-US" altLang="zh-CN" dirty="0" smtClean="0"/>
          </a:p>
          <a:p>
            <a:r>
              <a:rPr lang="zh-CN" altLang="en-US" dirty="0" smtClean="0"/>
              <a:t>戴面罩</a:t>
            </a:r>
            <a:endParaRPr lang="en-US" altLang="zh-CN" dirty="0" smtClean="0"/>
          </a:p>
          <a:p>
            <a:r>
              <a:rPr lang="zh-CN" altLang="en-US" dirty="0" smtClean="0"/>
              <a:t>戴耐酸手套及劳保手套</a:t>
            </a:r>
            <a:endParaRPr lang="en-US" altLang="zh-CN" dirty="0" smtClean="0"/>
          </a:p>
          <a:p>
            <a:r>
              <a:rPr lang="zh-CN" altLang="en-US" dirty="0" smtClean="0"/>
              <a:t>穿耐酸围裙</a:t>
            </a:r>
            <a:endParaRPr lang="en-US" altLang="zh-CN" dirty="0" smtClean="0"/>
          </a:p>
          <a:p>
            <a:r>
              <a:rPr lang="zh-CN" altLang="en-US" dirty="0" smtClean="0"/>
              <a:t>穿耐酸水鞋</a:t>
            </a:r>
            <a:endParaRPr lang="en-US" altLang="zh-CN" dirty="0" smtClean="0"/>
          </a:p>
          <a:p>
            <a:r>
              <a:rPr lang="zh-CN" altLang="en-US" dirty="0" smtClean="0"/>
              <a:t>戴防毒口罩</a:t>
            </a:r>
            <a:endParaRPr lang="en-US" altLang="zh-CN" dirty="0" smtClean="0"/>
          </a:p>
          <a:p>
            <a:r>
              <a:rPr lang="zh-CN" altLang="en-US" dirty="0" smtClean="0"/>
              <a:t>操作前开启通风设备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45124599"/>
      </p:ext>
    </p:extLst>
  </p:cSld>
  <p:clrMapOvr>
    <a:masterClrMapping/>
  </p:clrMapOvr>
  <p:transition advClick="0" advTm="3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Documents and Settings\Administrator\桌面\威铝(中英文）LOGO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187" y="555205"/>
            <a:ext cx="1988062" cy="551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      危险化学品的使用、废弃及存放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在通风良好的状况下作业</a:t>
            </a:r>
            <a:endParaRPr lang="en-US" altLang="zh-CN" dirty="0" smtClean="0"/>
          </a:p>
          <a:p>
            <a:r>
              <a:rPr lang="zh-CN" altLang="en-US" dirty="0" smtClean="0"/>
              <a:t>在指定的区域作业</a:t>
            </a:r>
            <a:endParaRPr lang="en-US" altLang="zh-CN" dirty="0" smtClean="0"/>
          </a:p>
          <a:p>
            <a:r>
              <a:rPr lang="zh-CN" altLang="en-US" dirty="0" smtClean="0"/>
              <a:t>了解危险化学品的特性</a:t>
            </a:r>
            <a:endParaRPr lang="en-US" altLang="zh-CN" dirty="0" smtClean="0"/>
          </a:p>
          <a:p>
            <a:r>
              <a:rPr lang="zh-CN" altLang="en-US" dirty="0" smtClean="0"/>
              <a:t>存放点必须放置化学品</a:t>
            </a:r>
            <a:r>
              <a:rPr lang="en-US" altLang="zh-CN" dirty="0" smtClean="0"/>
              <a:t>MSDS</a:t>
            </a:r>
          </a:p>
          <a:p>
            <a:r>
              <a:rPr lang="zh-CN" altLang="en-US" dirty="0" smtClean="0"/>
              <a:t>存放点必须有消防器材</a:t>
            </a:r>
            <a:endParaRPr lang="en-US" altLang="zh-CN" dirty="0" smtClean="0"/>
          </a:p>
          <a:p>
            <a:r>
              <a:rPr lang="zh-CN" altLang="en-US" dirty="0" smtClean="0"/>
              <a:t>液体化学品的废弃排放到处理系统的水池里。</a:t>
            </a:r>
            <a:endParaRPr lang="en-US" altLang="zh-CN" dirty="0" smtClean="0"/>
          </a:p>
          <a:p>
            <a:r>
              <a:rPr lang="zh-CN" altLang="en-US" dirty="0" smtClean="0"/>
              <a:t>固体化学品的废弃放置在专用的垃圾袋里，由环保公司处理。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18663292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93144"/>
  <p:tag name="MH_LIBRARY" val="GRAPHIC"/>
  <p:tag name="MH_TYPE" val="Other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93144"/>
  <p:tag name="MH_LIBRARY" val="GRAPHIC"/>
  <p:tag name="MH_TYPE" val="Other"/>
  <p:tag name="MH_ORDER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1239"/>
  <p:tag name="MH_LIBRARY" val="GRAPHIC"/>
  <p:tag name="MH_ORDER" val="Freeform 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1239"/>
  <p:tag name="MH_LIBRARY" val="GRAPHIC"/>
  <p:tag name="MH_ORDER" val="Freeform 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1239"/>
  <p:tag name="MH_LIBRARY" val="GRAPHIC"/>
  <p:tag name="MH_ORDER" val="文本框 5"/>
</p:tagLst>
</file>

<file path=ppt/theme/theme1.xml><?xml version="1.0" encoding="utf-8"?>
<a:theme xmlns:a="http://schemas.openxmlformats.org/drawingml/2006/main" name="Office 主题​​">
  <a:themeElements>
    <a:clrScheme name="灰度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C0000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2000" dirty="0" smtClean="0">
            <a:solidFill>
              <a:schemeClr val="tx1">
                <a:lumMod val="85000"/>
                <a:lumOff val="1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28577</TotalTime>
  <Words>607</Words>
  <Application>Microsoft Office PowerPoint</Application>
  <PresentationFormat>自定义</PresentationFormat>
  <Paragraphs>93</Paragraphs>
  <Slides>14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主题​​</vt:lpstr>
      <vt:lpstr>幻灯片 1</vt:lpstr>
      <vt:lpstr>      内容</vt:lpstr>
      <vt:lpstr>化学品的概念及特性</vt:lpstr>
      <vt:lpstr>       危险化学品的危险特性</vt:lpstr>
      <vt:lpstr>              易燃液体</vt:lpstr>
      <vt:lpstr>                腐蚀品</vt:lpstr>
      <vt:lpstr>       危险化学品职业危害及预防</vt:lpstr>
      <vt:lpstr>    危险化学品的职业防护</vt:lpstr>
      <vt:lpstr>      危险化学品的使用、废弃及存放</vt:lpstr>
      <vt:lpstr>      危险化学品的现场的MSDS</vt:lpstr>
      <vt:lpstr>      危险化学品危害的紧急处理（1）</vt:lpstr>
      <vt:lpstr>危险化学品危害的紧急处理（2）</vt:lpstr>
      <vt:lpstr>    危险化学品危害的紧急处理（3）</vt:lpstr>
      <vt:lpstr>幻灯片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1102</cp:revision>
  <dcterms:created xsi:type="dcterms:W3CDTF">2015-11-09T02:22:12Z</dcterms:created>
  <dcterms:modified xsi:type="dcterms:W3CDTF">2017-06-12T08:49:44Z</dcterms:modified>
</cp:coreProperties>
</file>