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  <p:sldMasterId id="2147483670" r:id="rId4"/>
  </p:sldMasterIdLst>
  <p:notesMasterIdLst>
    <p:notesMasterId r:id="rId6"/>
  </p:notesMasterIdLst>
  <p:sldIdLst>
    <p:sldId id="257" r:id="rId5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282" r:id="rId23"/>
    <p:sldId id="283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2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30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718238-5815-43F9-95BE-0AFD068262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718238-5815-43F9-95BE-0AFD068262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718238-5815-43F9-95BE-0AFD068262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43940" y="1752376"/>
            <a:ext cx="8675914" cy="1888218"/>
          </a:xfrm>
        </p:spPr>
        <p:txBody>
          <a:bodyPr anchor="b"/>
          <a:lstStyle>
            <a:lvl1pPr algn="ctr">
              <a:defRPr sz="6000">
                <a:ln>
                  <a:solidFill>
                    <a:schemeClr val="bg1"/>
                  </a:solidFill>
                </a:ln>
                <a:gradFill>
                  <a:gsLst>
                    <a:gs pos="63000">
                      <a:schemeClr val="accent2"/>
                    </a:gs>
                    <a:gs pos="0">
                      <a:schemeClr val="accent1"/>
                    </a:gs>
                  </a:gsLst>
                  <a:lin ang="66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3940" y="3732669"/>
            <a:ext cx="8675914" cy="774019"/>
          </a:xfrm>
        </p:spPr>
        <p:txBody>
          <a:bodyPr anchor="ctr" anchorCtr="0"/>
          <a:lstStyle>
            <a:lvl1pPr marL="0" indent="0" algn="ctr">
              <a:buNone/>
              <a:defRPr sz="2400"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6600000" scaled="0"/>
                </a:gra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243940" y="3732669"/>
            <a:ext cx="8675914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7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7600" y="408675"/>
            <a:ext cx="105168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43940" y="1752376"/>
            <a:ext cx="8675914" cy="1888218"/>
          </a:xfrm>
        </p:spPr>
        <p:txBody>
          <a:bodyPr anchor="b"/>
          <a:lstStyle>
            <a:lvl1pPr algn="ctr">
              <a:defRPr sz="6000">
                <a:ln>
                  <a:solidFill>
                    <a:schemeClr val="bg1"/>
                  </a:solidFill>
                </a:ln>
                <a:gradFill>
                  <a:gsLst>
                    <a:gs pos="63000">
                      <a:schemeClr val="accent2"/>
                    </a:gs>
                    <a:gs pos="0">
                      <a:schemeClr val="accent1"/>
                    </a:gs>
                  </a:gsLst>
                  <a:lin ang="66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3940" y="3732669"/>
            <a:ext cx="8675914" cy="774019"/>
          </a:xfrm>
        </p:spPr>
        <p:txBody>
          <a:bodyPr anchor="ctr" anchorCtr="0"/>
          <a:lstStyle>
            <a:lvl1pPr marL="0" indent="0" algn="ctr">
              <a:buNone/>
              <a:defRPr sz="2400"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6600000" scaled="0"/>
                </a:gra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243940" y="3732669"/>
            <a:ext cx="8675914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7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5845"/>
            <a:ext cx="10515600" cy="4800396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983468" y="1594074"/>
            <a:ext cx="1750332" cy="17503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2830285"/>
            <a:ext cx="6477000" cy="1974167"/>
          </a:xfrm>
        </p:spPr>
        <p:txBody>
          <a:bodyPr anchor="t" anchorCtr="0">
            <a:normAutofit/>
          </a:bodyPr>
          <a:lstStyle>
            <a:lvl1pPr algn="l">
              <a:defRPr sz="36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3799" y="4807176"/>
            <a:ext cx="6477001" cy="97676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276089"/>
            <a:ext cx="5014385" cy="4878906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470" y="1276089"/>
            <a:ext cx="5014385" cy="4878906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4384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hangingPunct="1">
              <a:defRPr/>
            </a:pPr>
            <a:endParaRPr lang="zh-CN" altLang="en-US" sz="8800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612572"/>
            <a:ext cx="12192000" cy="1589314"/>
          </a:xfrm>
        </p:spPr>
        <p:txBody>
          <a:bodyPr>
            <a:normAutofit/>
          </a:bodyPr>
          <a:lstStyle>
            <a:lvl1pPr>
              <a:defRPr sz="88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Shape"/>
          <p:cNvSpPr/>
          <p:nvPr>
            <p:custDataLst>
              <p:tags r:id="rId2"/>
            </p:custDataLst>
          </p:nvPr>
        </p:nvSpPr>
        <p:spPr>
          <a:xfrm>
            <a:off x="4176551" y="5430215"/>
            <a:ext cx="276500" cy="209470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67500" lnSpcReduction="200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bg1">
                  <a:lumMod val="65000"/>
                </a:schemeClr>
              </a:solidFill>
              <a:ea typeface="黑体" panose="02010609060101010101" pitchFamily="49" charset="-122"/>
            </a:endParaRPr>
          </a:p>
        </p:txBody>
      </p:sp>
      <p:sp>
        <p:nvSpPr>
          <p:cNvPr id="8" name="KSO_Shape"/>
          <p:cNvSpPr/>
          <p:nvPr>
            <p:custDataLst>
              <p:tags r:id="rId3"/>
            </p:custDataLst>
          </p:nvPr>
        </p:nvSpPr>
        <p:spPr>
          <a:xfrm>
            <a:off x="4203782" y="4794006"/>
            <a:ext cx="222038" cy="297447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bg1">
                  <a:lumMod val="65000"/>
                </a:schemeClr>
              </a:solidFill>
              <a:ea typeface="黑体" panose="02010609060101010101" pitchFamily="49" charset="-122"/>
            </a:endParaRPr>
          </a:p>
        </p:txBody>
      </p:sp>
      <p:sp>
        <p:nvSpPr>
          <p:cNvPr id="9" name="KSO_Shape"/>
          <p:cNvSpPr/>
          <p:nvPr>
            <p:custDataLst>
              <p:tags r:id="rId4"/>
            </p:custDataLst>
          </p:nvPr>
        </p:nvSpPr>
        <p:spPr>
          <a:xfrm>
            <a:off x="4103237" y="5902391"/>
            <a:ext cx="425223" cy="360288"/>
          </a:xfrm>
          <a:custGeom>
            <a:avLst/>
            <a:gdLst/>
            <a:ahLst/>
            <a:cxnLst/>
            <a:rect l="l" t="t" r="r" b="b"/>
            <a:pathLst>
              <a:path w="648072" h="400516">
                <a:moveTo>
                  <a:pt x="324036" y="0"/>
                </a:moveTo>
                <a:lnTo>
                  <a:pt x="648072" y="216024"/>
                </a:lnTo>
                <a:lnTo>
                  <a:pt x="520183" y="216024"/>
                </a:lnTo>
                <a:cubicBezTo>
                  <a:pt x="521934" y="217353"/>
                  <a:pt x="522036" y="218913"/>
                  <a:pt x="522036" y="220497"/>
                </a:cubicBezTo>
                <a:lnTo>
                  <a:pt x="522036" y="364511"/>
                </a:lnTo>
                <a:cubicBezTo>
                  <a:pt x="522036" y="384396"/>
                  <a:pt x="505916" y="400516"/>
                  <a:pt x="486031" y="400516"/>
                </a:cubicBezTo>
                <a:lnTo>
                  <a:pt x="378042" y="400516"/>
                </a:lnTo>
                <a:lnTo>
                  <a:pt x="378042" y="256516"/>
                </a:lnTo>
                <a:lnTo>
                  <a:pt x="270030" y="256516"/>
                </a:lnTo>
                <a:lnTo>
                  <a:pt x="270030" y="400516"/>
                </a:lnTo>
                <a:lnTo>
                  <a:pt x="162041" y="400516"/>
                </a:lnTo>
                <a:cubicBezTo>
                  <a:pt x="142156" y="400516"/>
                  <a:pt x="126036" y="384396"/>
                  <a:pt x="126036" y="364511"/>
                </a:cubicBezTo>
                <a:lnTo>
                  <a:pt x="126036" y="220497"/>
                </a:lnTo>
                <a:lnTo>
                  <a:pt x="127889" y="216024"/>
                </a:lnTo>
                <a:lnTo>
                  <a:pt x="0" y="2160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ea typeface="黑体" panose="02010609060101010101" pitchFamily="49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3" hasCustomPrompt="1"/>
          </p:nvPr>
        </p:nvSpPr>
        <p:spPr>
          <a:xfrm>
            <a:off x="4528459" y="4726544"/>
            <a:ext cx="3600000" cy="432369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14" name="内容占位符 13"/>
          <p:cNvSpPr>
            <a:spLocks noGrp="1"/>
          </p:cNvSpPr>
          <p:nvPr>
            <p:ph sz="quarter" idx="14" hasCustomPrompt="1"/>
          </p:nvPr>
        </p:nvSpPr>
        <p:spPr>
          <a:xfrm>
            <a:off x="4528460" y="5314652"/>
            <a:ext cx="3600000" cy="432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5" hasCustomPrompt="1"/>
          </p:nvPr>
        </p:nvSpPr>
        <p:spPr>
          <a:xfrm>
            <a:off x="4528460" y="5902391"/>
            <a:ext cx="3600000" cy="432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90620" y="365125"/>
            <a:ext cx="146318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901418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5845"/>
            <a:ext cx="10515600" cy="4800396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7600" y="408675"/>
            <a:ext cx="105168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43940" y="1752376"/>
            <a:ext cx="8675914" cy="1888218"/>
          </a:xfrm>
        </p:spPr>
        <p:txBody>
          <a:bodyPr anchor="b"/>
          <a:lstStyle>
            <a:lvl1pPr algn="ctr">
              <a:defRPr sz="6000">
                <a:ln>
                  <a:solidFill>
                    <a:schemeClr val="bg1"/>
                  </a:solidFill>
                </a:ln>
                <a:gradFill>
                  <a:gsLst>
                    <a:gs pos="63000">
                      <a:schemeClr val="accent2"/>
                    </a:gs>
                    <a:gs pos="0">
                      <a:schemeClr val="accent1"/>
                    </a:gs>
                  </a:gsLst>
                  <a:lin ang="66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3940" y="3732669"/>
            <a:ext cx="8675914" cy="774019"/>
          </a:xfrm>
        </p:spPr>
        <p:txBody>
          <a:bodyPr anchor="ctr" anchorCtr="0"/>
          <a:lstStyle>
            <a:lvl1pPr marL="0" indent="0" algn="ctr">
              <a:buNone/>
              <a:defRPr sz="2400"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6600000" scaled="0"/>
                </a:gra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243940" y="3732669"/>
            <a:ext cx="8675914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7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5845"/>
            <a:ext cx="10515600" cy="4800396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983468" y="1594074"/>
            <a:ext cx="1750332" cy="17503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2830285"/>
            <a:ext cx="6477000" cy="1974167"/>
          </a:xfrm>
        </p:spPr>
        <p:txBody>
          <a:bodyPr anchor="t" anchorCtr="0">
            <a:normAutofit/>
          </a:bodyPr>
          <a:lstStyle>
            <a:lvl1pPr algn="l">
              <a:defRPr sz="36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3799" y="4807176"/>
            <a:ext cx="6477001" cy="97676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276089"/>
            <a:ext cx="5014385" cy="4878906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470" y="1276089"/>
            <a:ext cx="5014385" cy="4878906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4384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hangingPunct="1">
              <a:defRPr/>
            </a:pPr>
            <a:endParaRPr lang="zh-CN" altLang="en-US" sz="8800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612572"/>
            <a:ext cx="12192000" cy="1589314"/>
          </a:xfrm>
        </p:spPr>
        <p:txBody>
          <a:bodyPr>
            <a:normAutofit/>
          </a:bodyPr>
          <a:lstStyle>
            <a:lvl1pPr>
              <a:defRPr sz="88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Shape"/>
          <p:cNvSpPr/>
          <p:nvPr>
            <p:custDataLst>
              <p:tags r:id="rId2"/>
            </p:custDataLst>
          </p:nvPr>
        </p:nvSpPr>
        <p:spPr>
          <a:xfrm>
            <a:off x="4176551" y="5430215"/>
            <a:ext cx="276500" cy="209470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67500" lnSpcReduction="200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bg1">
                  <a:lumMod val="65000"/>
                </a:schemeClr>
              </a:solidFill>
              <a:ea typeface="黑体" panose="02010609060101010101" pitchFamily="49" charset="-122"/>
            </a:endParaRPr>
          </a:p>
        </p:txBody>
      </p:sp>
      <p:sp>
        <p:nvSpPr>
          <p:cNvPr id="8" name="KSO_Shape"/>
          <p:cNvSpPr/>
          <p:nvPr>
            <p:custDataLst>
              <p:tags r:id="rId3"/>
            </p:custDataLst>
          </p:nvPr>
        </p:nvSpPr>
        <p:spPr>
          <a:xfrm>
            <a:off x="4203782" y="4794006"/>
            <a:ext cx="222038" cy="297447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bg1">
                  <a:lumMod val="65000"/>
                </a:schemeClr>
              </a:solidFill>
              <a:ea typeface="黑体" panose="02010609060101010101" pitchFamily="49" charset="-122"/>
            </a:endParaRPr>
          </a:p>
        </p:txBody>
      </p:sp>
      <p:sp>
        <p:nvSpPr>
          <p:cNvPr id="9" name="KSO_Shape"/>
          <p:cNvSpPr/>
          <p:nvPr>
            <p:custDataLst>
              <p:tags r:id="rId4"/>
            </p:custDataLst>
          </p:nvPr>
        </p:nvSpPr>
        <p:spPr>
          <a:xfrm>
            <a:off x="4103237" y="5902391"/>
            <a:ext cx="425223" cy="360288"/>
          </a:xfrm>
          <a:custGeom>
            <a:avLst/>
            <a:gdLst/>
            <a:ahLst/>
            <a:cxnLst/>
            <a:rect l="l" t="t" r="r" b="b"/>
            <a:pathLst>
              <a:path w="648072" h="400516">
                <a:moveTo>
                  <a:pt x="324036" y="0"/>
                </a:moveTo>
                <a:lnTo>
                  <a:pt x="648072" y="216024"/>
                </a:lnTo>
                <a:lnTo>
                  <a:pt x="520183" y="216024"/>
                </a:lnTo>
                <a:cubicBezTo>
                  <a:pt x="521934" y="217353"/>
                  <a:pt x="522036" y="218913"/>
                  <a:pt x="522036" y="220497"/>
                </a:cubicBezTo>
                <a:lnTo>
                  <a:pt x="522036" y="364511"/>
                </a:lnTo>
                <a:cubicBezTo>
                  <a:pt x="522036" y="384396"/>
                  <a:pt x="505916" y="400516"/>
                  <a:pt x="486031" y="400516"/>
                </a:cubicBezTo>
                <a:lnTo>
                  <a:pt x="378042" y="400516"/>
                </a:lnTo>
                <a:lnTo>
                  <a:pt x="378042" y="256516"/>
                </a:lnTo>
                <a:lnTo>
                  <a:pt x="270030" y="256516"/>
                </a:lnTo>
                <a:lnTo>
                  <a:pt x="270030" y="400516"/>
                </a:lnTo>
                <a:lnTo>
                  <a:pt x="162041" y="400516"/>
                </a:lnTo>
                <a:cubicBezTo>
                  <a:pt x="142156" y="400516"/>
                  <a:pt x="126036" y="384396"/>
                  <a:pt x="126036" y="364511"/>
                </a:cubicBezTo>
                <a:lnTo>
                  <a:pt x="126036" y="220497"/>
                </a:lnTo>
                <a:lnTo>
                  <a:pt x="127889" y="216024"/>
                </a:lnTo>
                <a:lnTo>
                  <a:pt x="0" y="2160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ea typeface="黑体" panose="02010609060101010101" pitchFamily="49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3" hasCustomPrompt="1"/>
          </p:nvPr>
        </p:nvSpPr>
        <p:spPr>
          <a:xfrm>
            <a:off x="4528459" y="4726544"/>
            <a:ext cx="3600000" cy="432369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14" name="内容占位符 13"/>
          <p:cNvSpPr>
            <a:spLocks noGrp="1"/>
          </p:cNvSpPr>
          <p:nvPr>
            <p:ph sz="quarter" idx="14" hasCustomPrompt="1"/>
          </p:nvPr>
        </p:nvSpPr>
        <p:spPr>
          <a:xfrm>
            <a:off x="4528460" y="5314652"/>
            <a:ext cx="3600000" cy="432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5" hasCustomPrompt="1"/>
          </p:nvPr>
        </p:nvSpPr>
        <p:spPr>
          <a:xfrm>
            <a:off x="4528460" y="5902391"/>
            <a:ext cx="3600000" cy="432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90620" y="365125"/>
            <a:ext cx="146318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901418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983468" y="1594074"/>
            <a:ext cx="1750332" cy="17503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2830285"/>
            <a:ext cx="6477000" cy="1974167"/>
          </a:xfrm>
        </p:spPr>
        <p:txBody>
          <a:bodyPr anchor="t" anchorCtr="0">
            <a:normAutofit/>
          </a:bodyPr>
          <a:lstStyle>
            <a:lvl1pPr algn="l">
              <a:defRPr sz="36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3799" y="4807176"/>
            <a:ext cx="6477001" cy="97676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7600" y="408675"/>
            <a:ext cx="105168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276089"/>
            <a:ext cx="5014385" cy="4878906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470" y="1276089"/>
            <a:ext cx="5014385" cy="4878906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4384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hangingPunct="1">
              <a:defRPr/>
            </a:pPr>
            <a:endParaRPr lang="zh-CN" altLang="en-US" sz="8800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612572"/>
            <a:ext cx="12192000" cy="1589314"/>
          </a:xfrm>
        </p:spPr>
        <p:txBody>
          <a:bodyPr>
            <a:normAutofit/>
          </a:bodyPr>
          <a:lstStyle>
            <a:lvl1pPr>
              <a:defRPr sz="88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Shape"/>
          <p:cNvSpPr/>
          <p:nvPr>
            <p:custDataLst>
              <p:tags r:id="rId2"/>
            </p:custDataLst>
          </p:nvPr>
        </p:nvSpPr>
        <p:spPr>
          <a:xfrm>
            <a:off x="4176551" y="5430215"/>
            <a:ext cx="276500" cy="209470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67500" lnSpcReduction="200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bg1">
                  <a:lumMod val="65000"/>
                </a:schemeClr>
              </a:solidFill>
              <a:ea typeface="黑体" panose="02010609060101010101" pitchFamily="49" charset="-122"/>
            </a:endParaRPr>
          </a:p>
        </p:txBody>
      </p:sp>
      <p:sp>
        <p:nvSpPr>
          <p:cNvPr id="8" name="KSO_Shape"/>
          <p:cNvSpPr/>
          <p:nvPr>
            <p:custDataLst>
              <p:tags r:id="rId3"/>
            </p:custDataLst>
          </p:nvPr>
        </p:nvSpPr>
        <p:spPr>
          <a:xfrm>
            <a:off x="4203782" y="4794006"/>
            <a:ext cx="222038" cy="297447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bg1">
                  <a:lumMod val="65000"/>
                </a:schemeClr>
              </a:solidFill>
              <a:ea typeface="黑体" panose="02010609060101010101" pitchFamily="49" charset="-122"/>
            </a:endParaRPr>
          </a:p>
        </p:txBody>
      </p:sp>
      <p:sp>
        <p:nvSpPr>
          <p:cNvPr id="9" name="KSO_Shape"/>
          <p:cNvSpPr/>
          <p:nvPr>
            <p:custDataLst>
              <p:tags r:id="rId4"/>
            </p:custDataLst>
          </p:nvPr>
        </p:nvSpPr>
        <p:spPr>
          <a:xfrm>
            <a:off x="4103237" y="5902391"/>
            <a:ext cx="425223" cy="360288"/>
          </a:xfrm>
          <a:custGeom>
            <a:avLst/>
            <a:gdLst/>
            <a:ahLst/>
            <a:cxnLst/>
            <a:rect l="l" t="t" r="r" b="b"/>
            <a:pathLst>
              <a:path w="648072" h="400516">
                <a:moveTo>
                  <a:pt x="324036" y="0"/>
                </a:moveTo>
                <a:lnTo>
                  <a:pt x="648072" y="216024"/>
                </a:lnTo>
                <a:lnTo>
                  <a:pt x="520183" y="216024"/>
                </a:lnTo>
                <a:cubicBezTo>
                  <a:pt x="521934" y="217353"/>
                  <a:pt x="522036" y="218913"/>
                  <a:pt x="522036" y="220497"/>
                </a:cubicBezTo>
                <a:lnTo>
                  <a:pt x="522036" y="364511"/>
                </a:lnTo>
                <a:cubicBezTo>
                  <a:pt x="522036" y="384396"/>
                  <a:pt x="505916" y="400516"/>
                  <a:pt x="486031" y="400516"/>
                </a:cubicBezTo>
                <a:lnTo>
                  <a:pt x="378042" y="400516"/>
                </a:lnTo>
                <a:lnTo>
                  <a:pt x="378042" y="256516"/>
                </a:lnTo>
                <a:lnTo>
                  <a:pt x="270030" y="256516"/>
                </a:lnTo>
                <a:lnTo>
                  <a:pt x="270030" y="400516"/>
                </a:lnTo>
                <a:lnTo>
                  <a:pt x="162041" y="400516"/>
                </a:lnTo>
                <a:cubicBezTo>
                  <a:pt x="142156" y="400516"/>
                  <a:pt x="126036" y="384396"/>
                  <a:pt x="126036" y="364511"/>
                </a:cubicBezTo>
                <a:lnTo>
                  <a:pt x="126036" y="220497"/>
                </a:lnTo>
                <a:lnTo>
                  <a:pt x="127889" y="216024"/>
                </a:lnTo>
                <a:lnTo>
                  <a:pt x="0" y="2160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ea typeface="黑体" panose="02010609060101010101" pitchFamily="49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3" hasCustomPrompt="1"/>
          </p:nvPr>
        </p:nvSpPr>
        <p:spPr>
          <a:xfrm>
            <a:off x="4528459" y="4726544"/>
            <a:ext cx="3600000" cy="432369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14" name="内容占位符 13"/>
          <p:cNvSpPr>
            <a:spLocks noGrp="1"/>
          </p:cNvSpPr>
          <p:nvPr>
            <p:ph sz="quarter" idx="14" hasCustomPrompt="1"/>
          </p:nvPr>
        </p:nvSpPr>
        <p:spPr>
          <a:xfrm>
            <a:off x="4528460" y="5314652"/>
            <a:ext cx="3600000" cy="432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5" hasCustomPrompt="1"/>
          </p:nvPr>
        </p:nvSpPr>
        <p:spPr>
          <a:xfrm>
            <a:off x="4528460" y="5902391"/>
            <a:ext cx="3600000" cy="432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90620" y="365125"/>
            <a:ext cx="146318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901418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tags" Target="../tags/tag5.xml"/><Relationship Id="rId12" Type="http://schemas.openxmlformats.org/officeDocument/2006/relationships/tags" Target="../tags/tag4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5" Type="http://schemas.openxmlformats.org/officeDocument/2006/relationships/theme" Target="../theme/theme3.xml"/><Relationship Id="rId14" Type="http://schemas.openxmlformats.org/officeDocument/2006/relationships/image" Target="../media/image3.png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649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157681"/>
            <a:ext cx="10515600" cy="501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400" b="1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649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157681"/>
            <a:ext cx="10515600" cy="501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400" b="1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649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157681"/>
            <a:ext cx="10515600" cy="501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A8A3A-C3F8-40C6-8A68-BF3B77C39B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F6C2B-E59F-409B-8943-425C218F0AE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400" b="1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GIF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25.xml"/><Relationship Id="rId7" Type="http://schemas.openxmlformats.org/officeDocument/2006/relationships/image" Target="../media/image16.jpeg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0" Type="http://schemas.openxmlformats.org/officeDocument/2006/relationships/notesSlide" Target="../notesSlides/notesSlide2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6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sz="7200" dirty="0" smtClean="0"/>
              <a:t>红十字应急救援培训</a:t>
            </a:r>
            <a:endParaRPr lang="en-US" altLang="zh-CN" sz="7200" dirty="0" smtClean="0"/>
          </a:p>
        </p:txBody>
      </p:sp>
      <p:sp>
        <p:nvSpPr>
          <p:cNvPr id="4098" name="MH_Entry_1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244215" y="3732530"/>
            <a:ext cx="8676005" cy="2667635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——</a:t>
            </a:r>
            <a:r>
              <a:rPr lang="zh-CN" altLang="en-US" sz="3600" dirty="0" smtClean="0"/>
              <a:t>心肺复苏术</a:t>
            </a:r>
            <a:endParaRPr lang="en-US" altLang="zh-CN" sz="3600" dirty="0" smtClean="0"/>
          </a:p>
          <a:p>
            <a:endParaRPr lang="zh-CN" altLang="en-US" sz="2800" dirty="0" smtClean="0"/>
          </a:p>
          <a:p>
            <a:r>
              <a:rPr lang="zh-CN" altLang="en-US" sz="1600" dirty="0" smtClean="0">
                <a:latin typeface="+mn-ea"/>
              </a:rPr>
              <a:t>江门市中心医院江海分院</a:t>
            </a:r>
            <a:endParaRPr lang="en-US" altLang="zh-CN" sz="1600" dirty="0" smtClean="0">
              <a:latin typeface="+mn-ea"/>
            </a:endParaRPr>
          </a:p>
          <a:p>
            <a:r>
              <a:rPr lang="zh-CN" altLang="en-US" sz="1600" dirty="0" smtClean="0">
                <a:latin typeface="+mn-ea"/>
              </a:rPr>
              <a:t>（江门市江海区人民医院）</a:t>
            </a:r>
            <a:endParaRPr lang="en-US" altLang="zh-CN" sz="1600" dirty="0" smtClean="0">
              <a:latin typeface="+mn-ea"/>
            </a:endParaRPr>
          </a:p>
          <a:p>
            <a:r>
              <a:rPr lang="zh-CN" altLang="en-US" sz="1600" dirty="0" smtClean="0">
                <a:latin typeface="+mn-ea"/>
              </a:rPr>
              <a:t>外科：伍健斌</a:t>
            </a:r>
            <a:endParaRPr lang="zh-CN" altLang="en-US" sz="1600" dirty="0" smtClean="0">
              <a:latin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呼叫、求救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3200" b="1" dirty="0" smtClean="0">
                <a:latin typeface="+mn-ea"/>
              </a:rPr>
              <a:t>“五个回答” ！</a:t>
            </a:r>
            <a:endParaRPr lang="en-US" altLang="zh-CN" sz="3200" b="1" dirty="0" smtClean="0">
              <a:latin typeface="+mn-ea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+mn-ea"/>
              </a:rPr>
              <a:t>伤病员的具体地点！</a:t>
            </a:r>
            <a:endParaRPr lang="en-US" altLang="zh-CN" dirty="0" smtClean="0">
              <a:latin typeface="+mn-ea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+mn-ea"/>
              </a:rPr>
              <a:t>伤病员的年龄、性别、人数！</a:t>
            </a:r>
            <a:endParaRPr lang="en-US" altLang="zh-CN" dirty="0" smtClean="0">
              <a:latin typeface="+mn-ea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+mn-ea"/>
              </a:rPr>
              <a:t>伤病员发生伤病的时间和主要表现！</a:t>
            </a:r>
            <a:endParaRPr lang="en-US" altLang="zh-CN" dirty="0" smtClean="0">
              <a:latin typeface="+mn-ea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+mn-ea"/>
              </a:rPr>
              <a:t>可能发生意外伤害的原因！</a:t>
            </a:r>
            <a:endParaRPr lang="en-US" altLang="zh-CN" dirty="0" smtClean="0">
              <a:latin typeface="+mn-ea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+mn-ea"/>
              </a:rPr>
              <a:t>现场联系人的姓名、电话号码？</a:t>
            </a:r>
            <a:endParaRPr lang="en-US" altLang="zh-CN" dirty="0" smtClean="0">
              <a:latin typeface="+mn-ea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3200" b="1" dirty="0" smtClean="0">
                <a:latin typeface="+mn-ea"/>
              </a:rPr>
              <a:t>   </a:t>
            </a:r>
            <a:r>
              <a:rPr lang="zh-CN" altLang="en-US" sz="3200" b="1" dirty="0" smtClean="0">
                <a:solidFill>
                  <a:srgbClr val="FF0000"/>
                </a:solidFill>
                <a:latin typeface="+mn-ea"/>
              </a:rPr>
              <a:t>电话保持畅通！</a:t>
            </a:r>
            <a:endParaRPr lang="zh-CN" altLang="en-US" sz="3200" b="1" dirty="0" smtClean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4" name="Picture 2" descr="C:\Users\Administrator\Desktop\心肺复苏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621179" y="2269445"/>
            <a:ext cx="4165884" cy="2616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胸外按压具体操作（</a:t>
            </a:r>
            <a:r>
              <a:rPr lang="en-US" altLang="zh-CN" dirty="0" smtClean="0"/>
              <a:t>C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b="1" dirty="0" smtClean="0"/>
              <a:t>定位：</a:t>
            </a:r>
            <a:r>
              <a:rPr lang="zh-CN" altLang="en-US" dirty="0" smtClean="0"/>
              <a:t>选择双侧乳头连线中点作为按压位置。</a:t>
            </a:r>
            <a:endParaRPr lang="zh-CN" altLang="en-US" dirty="0"/>
          </a:p>
        </p:txBody>
      </p:sp>
      <p:pic>
        <p:nvPicPr>
          <p:cNvPr id="4" name="图片 3" descr="选择双侧乳头连线中点作为按压位置.webp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308004" y="1933575"/>
            <a:ext cx="6009238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胸外按压具体操作（</a:t>
            </a:r>
            <a:r>
              <a:rPr lang="en-US" altLang="zh-CN" dirty="0" smtClean="0"/>
              <a:t>C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en-US" b="1" dirty="0" smtClean="0"/>
              <a:t>胸外按压手势：</a:t>
            </a:r>
            <a:r>
              <a:rPr lang="zh-CN" altLang="en-US" dirty="0" smtClean="0"/>
              <a:t>一手掌根压在胸骨，一手重叠其上，交叉紧扣，手指上翘，不能接触胸壁。</a:t>
            </a:r>
            <a:endParaRPr lang="zh-CN" altLang="en-US" dirty="0"/>
          </a:p>
        </p:txBody>
      </p:sp>
      <p:pic>
        <p:nvPicPr>
          <p:cNvPr id="4" name="图片 3" descr="一手掌根压在胸骨，一手重叠其上，交叉紧扣，手指上翘，不能接触胸壁.webp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548882" y="2085974"/>
            <a:ext cx="5212851" cy="4295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胸外按压具体操作（</a:t>
            </a:r>
            <a:r>
              <a:rPr lang="en-US" altLang="zh-CN" dirty="0" smtClean="0"/>
              <a:t>C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b="1" dirty="0" smtClean="0"/>
              <a:t>胸外按压姿势：</a:t>
            </a:r>
            <a:r>
              <a:rPr lang="zh-CN" altLang="en-US" dirty="0" smtClean="0"/>
              <a:t>双膝分开与肩同宽，跪于病人右侧，以髋关节为支点，肘关节伸直，上肢呈一直线，双肩正对双手。</a:t>
            </a:r>
            <a:endParaRPr lang="zh-CN" altLang="en-US" dirty="0"/>
          </a:p>
        </p:txBody>
      </p:sp>
      <p:pic>
        <p:nvPicPr>
          <p:cNvPr id="4" name="图片 3" descr="按压姿势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048000" y="2419350"/>
            <a:ext cx="58293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胸外按压具体操作（</a:t>
            </a:r>
            <a:r>
              <a:rPr lang="en-US" altLang="zh-CN" dirty="0" smtClean="0"/>
              <a:t>C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b="1" dirty="0" smtClean="0"/>
              <a:t>胸外按压频率和深度：</a:t>
            </a:r>
            <a:endParaRPr lang="en-US" altLang="zh-CN" b="1" dirty="0" smtClean="0"/>
          </a:p>
          <a:p>
            <a:r>
              <a:rPr lang="en-US" altLang="zh-CN" b="1" dirty="0" smtClean="0"/>
              <a:t>      </a:t>
            </a:r>
            <a:r>
              <a:rPr lang="zh-CN" altLang="en-US" dirty="0" smtClean="0"/>
              <a:t>频率：</a:t>
            </a:r>
            <a:r>
              <a:rPr lang="en-US" altLang="zh-CN" dirty="0" smtClean="0">
                <a:solidFill>
                  <a:srgbClr val="FF0000"/>
                </a:solidFill>
              </a:rPr>
              <a:t>100-120</a:t>
            </a:r>
            <a:r>
              <a:rPr lang="zh-CN" altLang="en-US" dirty="0" smtClean="0"/>
              <a:t>次</a:t>
            </a:r>
            <a:r>
              <a:rPr lang="en-US" altLang="zh-CN" dirty="0" smtClean="0"/>
              <a:t>/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      </a:t>
            </a:r>
            <a:r>
              <a:rPr lang="zh-CN" altLang="en-US" dirty="0" smtClean="0"/>
              <a:t>深度：</a:t>
            </a:r>
            <a:r>
              <a:rPr lang="en-US" altLang="zh-CN" dirty="0" smtClean="0">
                <a:solidFill>
                  <a:srgbClr val="FF0000"/>
                </a:solidFill>
              </a:rPr>
              <a:t>5-6</a:t>
            </a:r>
            <a:r>
              <a:rPr lang="zh-CN" altLang="en-US" dirty="0" smtClean="0"/>
              <a:t>厘米</a:t>
            </a:r>
            <a:endParaRPr lang="zh-CN" altLang="en-US" dirty="0" smtClean="0"/>
          </a:p>
          <a:p>
            <a:r>
              <a:rPr lang="zh-CN" altLang="en-US" dirty="0" smtClean="0"/>
              <a:t>按压同时观察患者面部表情。</a:t>
            </a:r>
            <a:endParaRPr lang="en-US" altLang="zh-CN" dirty="0" smtClean="0"/>
          </a:p>
          <a:p>
            <a:r>
              <a:rPr lang="zh-CN" altLang="en-US" dirty="0" smtClean="0">
                <a:latin typeface="+mn-ea"/>
              </a:rPr>
              <a:t>每按压</a:t>
            </a:r>
            <a:r>
              <a:rPr lang="en-US" altLang="zh-CN" dirty="0" smtClean="0">
                <a:latin typeface="+mn-ea"/>
              </a:rPr>
              <a:t>30</a:t>
            </a:r>
            <a:r>
              <a:rPr lang="zh-CN" altLang="en-US" dirty="0" smtClean="0">
                <a:latin typeface="+mn-ea"/>
              </a:rPr>
              <a:t>次后进行</a:t>
            </a:r>
            <a:r>
              <a:rPr lang="en-US" altLang="zh-CN" dirty="0" smtClean="0">
                <a:latin typeface="+mn-ea"/>
              </a:rPr>
              <a:t>2</a:t>
            </a:r>
            <a:r>
              <a:rPr lang="zh-CN" altLang="en-US" dirty="0" smtClean="0">
                <a:latin typeface="+mn-ea"/>
              </a:rPr>
              <a:t>次人工呼吸。</a:t>
            </a:r>
            <a:endParaRPr lang="zh-CN" altLang="en-US" dirty="0" smtClean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开放气道具体操作（</a:t>
            </a:r>
            <a:r>
              <a:rPr lang="en-US" altLang="zh-CN" dirty="0" smtClean="0"/>
              <a:t>A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1.</a:t>
            </a:r>
            <a:r>
              <a:rPr lang="zh-CN" altLang="en-US" u="wavyHeavy" dirty="0" smtClean="0">
                <a:uFill>
                  <a:solidFill>
                    <a:srgbClr val="FF0000"/>
                  </a:solidFill>
                </a:uFill>
                <a:latin typeface="+mn-ea"/>
              </a:rPr>
              <a:t>仰头举颏法</a:t>
            </a:r>
            <a:r>
              <a:rPr lang="zh-CN" altLang="en-US" dirty="0" smtClean="0">
                <a:latin typeface="+mn-ea"/>
              </a:rPr>
              <a:t>（下颌角、耳垂连线与地面垂直）打开气道，使患者头后仰，开放气道。（如患者口腔有异物，包括食物、假牙等，应及时取出，以免吸入气道至窒息）</a:t>
            </a:r>
            <a:endParaRPr lang="zh-CN" altLang="en-US" dirty="0">
              <a:latin typeface="+mn-ea"/>
            </a:endParaRPr>
          </a:p>
        </p:txBody>
      </p:sp>
      <p:pic>
        <p:nvPicPr>
          <p:cNvPr id="2050" name="Picture 2" descr="C:\Users\Administrator\Desktop\压额抬颏法.gif"/>
          <p:cNvPicPr>
            <a:picLocks noChangeAspect="1" noChangeArrowheads="1" noCrop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105274" y="2930873"/>
            <a:ext cx="3952875" cy="2779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人工呼吸具体操作（</a:t>
            </a:r>
            <a:r>
              <a:rPr lang="en-US" altLang="zh-CN" dirty="0" smtClean="0"/>
              <a:t>B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en-US" dirty="0" smtClean="0">
                <a:latin typeface="+mn-ea"/>
              </a:rPr>
              <a:t>确认口内无异物后要进行通气，通气时左手捏住患者鼻部，手掌一侧顶住患者额头，另一只手托起下巴，正常吸气并向患者吹气</a:t>
            </a:r>
            <a:r>
              <a:rPr lang="en-US" altLang="zh-CN" dirty="0" smtClean="0">
                <a:latin typeface="+mn-ea"/>
              </a:rPr>
              <a:t>2</a:t>
            </a:r>
            <a:r>
              <a:rPr lang="zh-CN" altLang="en-US" dirty="0" smtClean="0">
                <a:latin typeface="+mn-ea"/>
              </a:rPr>
              <a:t>次。</a:t>
            </a:r>
            <a:r>
              <a:rPr lang="en-US" altLang="zh-CN" dirty="0" smtClean="0">
                <a:latin typeface="+mn-ea"/>
              </a:rPr>
              <a:t>2</a:t>
            </a:r>
            <a:r>
              <a:rPr lang="zh-CN" altLang="en-US" dirty="0" smtClean="0">
                <a:latin typeface="+mn-ea"/>
              </a:rPr>
              <a:t>次人工呼吸后继续胸外按压。</a:t>
            </a:r>
            <a:endParaRPr lang="zh-CN" altLang="en-US" dirty="0">
              <a:latin typeface="+mn-ea"/>
            </a:endParaRPr>
          </a:p>
        </p:txBody>
      </p:sp>
      <p:pic>
        <p:nvPicPr>
          <p:cNvPr id="4" name="图片 3" descr="人工呼吸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43050" y="2592962"/>
            <a:ext cx="4067175" cy="3730323"/>
          </a:xfrm>
          <a:prstGeom prst="rect">
            <a:avLst/>
          </a:prstGeom>
        </p:spPr>
      </p:pic>
      <p:pic>
        <p:nvPicPr>
          <p:cNvPr id="5" name="图片 4" descr="呼吸气囊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35528" y="2962275"/>
            <a:ext cx="4642046" cy="3209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坚持就是胜利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进行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5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组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CPR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评估一次效果</a:t>
            </a:r>
            <a:r>
              <a:rPr lang="zh-CN" altLang="en-US" dirty="0" smtClean="0">
                <a:solidFill>
                  <a:schemeClr val="tx1"/>
                </a:solidFill>
                <a:ea typeface="宋体" panose="02010600030101010101" pitchFamily="2" charset="-122"/>
              </a:rPr>
              <a:t>！</a:t>
            </a:r>
            <a:endParaRPr lang="en-US" altLang="zh-CN" dirty="0" smtClean="0"/>
          </a:p>
          <a:p>
            <a:r>
              <a:rPr lang="zh-CN" altLang="en-US" dirty="0" smtClean="0"/>
              <a:t>按压、通气</a:t>
            </a:r>
            <a:r>
              <a:rPr lang="en-US" altLang="zh-CN" dirty="0" smtClean="0"/>
              <a:t>5</a:t>
            </a:r>
            <a:r>
              <a:rPr lang="zh-CN" altLang="en-US" dirty="0" smtClean="0"/>
              <a:t>个循环后再次判断患者呼吸与动脉搏动，若仍无搏动及呼吸，则继续进行心肺复苏；若患者呼吸心跳恢复，则停止按压并将患者头部偏向一侧，防止异物误吸入气道，同时等待医护人员到来。</a:t>
            </a:r>
            <a:endParaRPr lang="zh-CN" altLang="en-US" dirty="0"/>
          </a:p>
        </p:txBody>
      </p:sp>
      <p:pic>
        <p:nvPicPr>
          <p:cNvPr id="3074" name="Picture 2" descr="C:\Users\Administrator\Desktop\复苏后体位.gif"/>
          <p:cNvPicPr>
            <a:picLocks noChangeAspect="1" noChangeArrowheads="1" noCrop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629525" y="3038475"/>
            <a:ext cx="2623794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 形 16"/>
          <p:cNvSpPr/>
          <p:nvPr>
            <p:custDataLst>
              <p:tags r:id="rId1"/>
            </p:custDataLst>
          </p:nvPr>
        </p:nvSpPr>
        <p:spPr>
          <a:xfrm>
            <a:off x="802894" y="6130546"/>
            <a:ext cx="374073" cy="328978"/>
          </a:xfrm>
          <a:custGeom>
            <a:avLst/>
            <a:gdLst>
              <a:gd name="connsiteX0" fmla="*/ 0 w 124620"/>
              <a:gd name="connsiteY0" fmla="*/ 0 h 124620"/>
              <a:gd name="connsiteX1" fmla="*/ 40085 w 124620"/>
              <a:gd name="connsiteY1" fmla="*/ 0 h 124620"/>
              <a:gd name="connsiteX2" fmla="*/ 40085 w 124620"/>
              <a:gd name="connsiteY2" fmla="*/ 87710 h 124620"/>
              <a:gd name="connsiteX3" fmla="*/ 124620 w 124620"/>
              <a:gd name="connsiteY3" fmla="*/ 87710 h 124620"/>
              <a:gd name="connsiteX4" fmla="*/ 124620 w 124620"/>
              <a:gd name="connsiteY4" fmla="*/ 124620 h 124620"/>
              <a:gd name="connsiteX5" fmla="*/ 0 w 124620"/>
              <a:gd name="connsiteY5" fmla="*/ 124620 h 124620"/>
              <a:gd name="connsiteX6" fmla="*/ 0 w 124620"/>
              <a:gd name="connsiteY6" fmla="*/ 0 h 124620"/>
              <a:gd name="connsiteX0-1" fmla="*/ 10901 w 135521"/>
              <a:gd name="connsiteY0-2" fmla="*/ 0 h 135375"/>
              <a:gd name="connsiteX1-3" fmla="*/ 50986 w 135521"/>
              <a:gd name="connsiteY1-4" fmla="*/ 0 h 135375"/>
              <a:gd name="connsiteX2-5" fmla="*/ 50986 w 135521"/>
              <a:gd name="connsiteY2-6" fmla="*/ 87710 h 135375"/>
              <a:gd name="connsiteX3-7" fmla="*/ 135521 w 135521"/>
              <a:gd name="connsiteY3-8" fmla="*/ 87710 h 135375"/>
              <a:gd name="connsiteX4-9" fmla="*/ 135521 w 135521"/>
              <a:gd name="connsiteY4-10" fmla="*/ 124620 h 135375"/>
              <a:gd name="connsiteX5-11" fmla="*/ 10901 w 135521"/>
              <a:gd name="connsiteY5-12" fmla="*/ 124620 h 135375"/>
              <a:gd name="connsiteX6-13" fmla="*/ 10901 w 135521"/>
              <a:gd name="connsiteY6-14" fmla="*/ 0 h 135375"/>
              <a:gd name="connsiteX0-15" fmla="*/ 10901 w 135521"/>
              <a:gd name="connsiteY0-16" fmla="*/ 0 h 135375"/>
              <a:gd name="connsiteX1-17" fmla="*/ 50986 w 135521"/>
              <a:gd name="connsiteY1-18" fmla="*/ 0 h 135375"/>
              <a:gd name="connsiteX2-19" fmla="*/ 50986 w 135521"/>
              <a:gd name="connsiteY2-20" fmla="*/ 87710 h 135375"/>
              <a:gd name="connsiteX3-21" fmla="*/ 135521 w 135521"/>
              <a:gd name="connsiteY3-22" fmla="*/ 87710 h 135375"/>
              <a:gd name="connsiteX4-23" fmla="*/ 135521 w 135521"/>
              <a:gd name="connsiteY4-24" fmla="*/ 124620 h 135375"/>
              <a:gd name="connsiteX5-25" fmla="*/ 10901 w 135521"/>
              <a:gd name="connsiteY5-26" fmla="*/ 124620 h 135375"/>
              <a:gd name="connsiteX6-27" fmla="*/ 10901 w 135521"/>
              <a:gd name="connsiteY6-28" fmla="*/ 0 h 135375"/>
              <a:gd name="connsiteX0-29" fmla="*/ 10901 w 135521"/>
              <a:gd name="connsiteY0-30" fmla="*/ 0 h 135375"/>
              <a:gd name="connsiteX1-31" fmla="*/ 50986 w 135521"/>
              <a:gd name="connsiteY1-32" fmla="*/ 87710 h 135375"/>
              <a:gd name="connsiteX2-33" fmla="*/ 135521 w 135521"/>
              <a:gd name="connsiteY2-34" fmla="*/ 87710 h 135375"/>
              <a:gd name="connsiteX3-35" fmla="*/ 135521 w 135521"/>
              <a:gd name="connsiteY3-36" fmla="*/ 124620 h 135375"/>
              <a:gd name="connsiteX4-37" fmla="*/ 10901 w 135521"/>
              <a:gd name="connsiteY4-38" fmla="*/ 124620 h 135375"/>
              <a:gd name="connsiteX5-39" fmla="*/ 10901 w 135521"/>
              <a:gd name="connsiteY5-40" fmla="*/ 0 h 135375"/>
              <a:gd name="connsiteX0-41" fmla="*/ 10901 w 135521"/>
              <a:gd name="connsiteY0-42" fmla="*/ 0 h 135375"/>
              <a:gd name="connsiteX1-43" fmla="*/ 50986 w 135521"/>
              <a:gd name="connsiteY1-44" fmla="*/ 87710 h 135375"/>
              <a:gd name="connsiteX2-45" fmla="*/ 135521 w 135521"/>
              <a:gd name="connsiteY2-46" fmla="*/ 124620 h 135375"/>
              <a:gd name="connsiteX3-47" fmla="*/ 10901 w 135521"/>
              <a:gd name="connsiteY3-48" fmla="*/ 124620 h 135375"/>
              <a:gd name="connsiteX4-49" fmla="*/ 10901 w 135521"/>
              <a:gd name="connsiteY4-50" fmla="*/ 0 h 135375"/>
              <a:gd name="connsiteX0-51" fmla="*/ 10901 w 135521"/>
              <a:gd name="connsiteY0-52" fmla="*/ 0 h 135375"/>
              <a:gd name="connsiteX1-53" fmla="*/ 39080 w 135521"/>
              <a:gd name="connsiteY1-54" fmla="*/ 101997 h 135375"/>
              <a:gd name="connsiteX2-55" fmla="*/ 135521 w 135521"/>
              <a:gd name="connsiteY2-56" fmla="*/ 124620 h 135375"/>
              <a:gd name="connsiteX3-57" fmla="*/ 10901 w 135521"/>
              <a:gd name="connsiteY3-58" fmla="*/ 124620 h 135375"/>
              <a:gd name="connsiteX4-59" fmla="*/ 10901 w 135521"/>
              <a:gd name="connsiteY4-60" fmla="*/ 0 h 135375"/>
            </a:gdLst>
            <a:ahLst/>
            <a:cxnLst>
              <a:cxn ang="0">
                <a:pos x="connsiteX0-51" y="connsiteY0-52"/>
              </a:cxn>
              <a:cxn ang="0">
                <a:pos x="connsiteX1-53" y="connsiteY1-54"/>
              </a:cxn>
              <a:cxn ang="0">
                <a:pos x="connsiteX2-55" y="connsiteY2-56"/>
              </a:cxn>
              <a:cxn ang="0">
                <a:pos x="connsiteX3-57" y="connsiteY3-58"/>
              </a:cxn>
              <a:cxn ang="0">
                <a:pos x="connsiteX4-59" y="connsiteY4-60"/>
              </a:cxn>
            </a:cxnLst>
            <a:rect l="l" t="t" r="r" b="b"/>
            <a:pathLst>
              <a:path w="135521" h="135375">
                <a:moveTo>
                  <a:pt x="10901" y="0"/>
                </a:moveTo>
                <a:lnTo>
                  <a:pt x="39080" y="101997"/>
                </a:lnTo>
                <a:lnTo>
                  <a:pt x="135521" y="124620"/>
                </a:lnTo>
                <a:cubicBezTo>
                  <a:pt x="114751" y="130772"/>
                  <a:pt x="31671" y="145390"/>
                  <a:pt x="10901" y="124620"/>
                </a:cubicBezTo>
                <a:cubicBezTo>
                  <a:pt x="-9869" y="103850"/>
                  <a:pt x="4220" y="20770"/>
                  <a:pt x="109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 lnSpcReduction="100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L 形 16"/>
          <p:cNvSpPr/>
          <p:nvPr>
            <p:custDataLst>
              <p:tags r:id="rId2"/>
            </p:custDataLst>
          </p:nvPr>
        </p:nvSpPr>
        <p:spPr>
          <a:xfrm flipH="1">
            <a:off x="11015034" y="6130546"/>
            <a:ext cx="374073" cy="328978"/>
          </a:xfrm>
          <a:custGeom>
            <a:avLst/>
            <a:gdLst>
              <a:gd name="connsiteX0" fmla="*/ 0 w 124620"/>
              <a:gd name="connsiteY0" fmla="*/ 0 h 124620"/>
              <a:gd name="connsiteX1" fmla="*/ 40085 w 124620"/>
              <a:gd name="connsiteY1" fmla="*/ 0 h 124620"/>
              <a:gd name="connsiteX2" fmla="*/ 40085 w 124620"/>
              <a:gd name="connsiteY2" fmla="*/ 87710 h 124620"/>
              <a:gd name="connsiteX3" fmla="*/ 124620 w 124620"/>
              <a:gd name="connsiteY3" fmla="*/ 87710 h 124620"/>
              <a:gd name="connsiteX4" fmla="*/ 124620 w 124620"/>
              <a:gd name="connsiteY4" fmla="*/ 124620 h 124620"/>
              <a:gd name="connsiteX5" fmla="*/ 0 w 124620"/>
              <a:gd name="connsiteY5" fmla="*/ 124620 h 124620"/>
              <a:gd name="connsiteX6" fmla="*/ 0 w 124620"/>
              <a:gd name="connsiteY6" fmla="*/ 0 h 124620"/>
              <a:gd name="connsiteX0-1" fmla="*/ 10901 w 135521"/>
              <a:gd name="connsiteY0-2" fmla="*/ 0 h 135375"/>
              <a:gd name="connsiteX1-3" fmla="*/ 50986 w 135521"/>
              <a:gd name="connsiteY1-4" fmla="*/ 0 h 135375"/>
              <a:gd name="connsiteX2-5" fmla="*/ 50986 w 135521"/>
              <a:gd name="connsiteY2-6" fmla="*/ 87710 h 135375"/>
              <a:gd name="connsiteX3-7" fmla="*/ 135521 w 135521"/>
              <a:gd name="connsiteY3-8" fmla="*/ 87710 h 135375"/>
              <a:gd name="connsiteX4-9" fmla="*/ 135521 w 135521"/>
              <a:gd name="connsiteY4-10" fmla="*/ 124620 h 135375"/>
              <a:gd name="connsiteX5-11" fmla="*/ 10901 w 135521"/>
              <a:gd name="connsiteY5-12" fmla="*/ 124620 h 135375"/>
              <a:gd name="connsiteX6-13" fmla="*/ 10901 w 135521"/>
              <a:gd name="connsiteY6-14" fmla="*/ 0 h 135375"/>
              <a:gd name="connsiteX0-15" fmla="*/ 10901 w 135521"/>
              <a:gd name="connsiteY0-16" fmla="*/ 0 h 135375"/>
              <a:gd name="connsiteX1-17" fmla="*/ 50986 w 135521"/>
              <a:gd name="connsiteY1-18" fmla="*/ 0 h 135375"/>
              <a:gd name="connsiteX2-19" fmla="*/ 50986 w 135521"/>
              <a:gd name="connsiteY2-20" fmla="*/ 87710 h 135375"/>
              <a:gd name="connsiteX3-21" fmla="*/ 135521 w 135521"/>
              <a:gd name="connsiteY3-22" fmla="*/ 87710 h 135375"/>
              <a:gd name="connsiteX4-23" fmla="*/ 135521 w 135521"/>
              <a:gd name="connsiteY4-24" fmla="*/ 124620 h 135375"/>
              <a:gd name="connsiteX5-25" fmla="*/ 10901 w 135521"/>
              <a:gd name="connsiteY5-26" fmla="*/ 124620 h 135375"/>
              <a:gd name="connsiteX6-27" fmla="*/ 10901 w 135521"/>
              <a:gd name="connsiteY6-28" fmla="*/ 0 h 135375"/>
              <a:gd name="connsiteX0-29" fmla="*/ 10901 w 135521"/>
              <a:gd name="connsiteY0-30" fmla="*/ 0 h 135375"/>
              <a:gd name="connsiteX1-31" fmla="*/ 50986 w 135521"/>
              <a:gd name="connsiteY1-32" fmla="*/ 87710 h 135375"/>
              <a:gd name="connsiteX2-33" fmla="*/ 135521 w 135521"/>
              <a:gd name="connsiteY2-34" fmla="*/ 87710 h 135375"/>
              <a:gd name="connsiteX3-35" fmla="*/ 135521 w 135521"/>
              <a:gd name="connsiteY3-36" fmla="*/ 124620 h 135375"/>
              <a:gd name="connsiteX4-37" fmla="*/ 10901 w 135521"/>
              <a:gd name="connsiteY4-38" fmla="*/ 124620 h 135375"/>
              <a:gd name="connsiteX5-39" fmla="*/ 10901 w 135521"/>
              <a:gd name="connsiteY5-40" fmla="*/ 0 h 135375"/>
              <a:gd name="connsiteX0-41" fmla="*/ 10901 w 135521"/>
              <a:gd name="connsiteY0-42" fmla="*/ 0 h 135375"/>
              <a:gd name="connsiteX1-43" fmla="*/ 50986 w 135521"/>
              <a:gd name="connsiteY1-44" fmla="*/ 87710 h 135375"/>
              <a:gd name="connsiteX2-45" fmla="*/ 135521 w 135521"/>
              <a:gd name="connsiteY2-46" fmla="*/ 124620 h 135375"/>
              <a:gd name="connsiteX3-47" fmla="*/ 10901 w 135521"/>
              <a:gd name="connsiteY3-48" fmla="*/ 124620 h 135375"/>
              <a:gd name="connsiteX4-49" fmla="*/ 10901 w 135521"/>
              <a:gd name="connsiteY4-50" fmla="*/ 0 h 135375"/>
              <a:gd name="connsiteX0-51" fmla="*/ 10901 w 135521"/>
              <a:gd name="connsiteY0-52" fmla="*/ 0 h 135375"/>
              <a:gd name="connsiteX1-53" fmla="*/ 39080 w 135521"/>
              <a:gd name="connsiteY1-54" fmla="*/ 101997 h 135375"/>
              <a:gd name="connsiteX2-55" fmla="*/ 135521 w 135521"/>
              <a:gd name="connsiteY2-56" fmla="*/ 124620 h 135375"/>
              <a:gd name="connsiteX3-57" fmla="*/ 10901 w 135521"/>
              <a:gd name="connsiteY3-58" fmla="*/ 124620 h 135375"/>
              <a:gd name="connsiteX4-59" fmla="*/ 10901 w 135521"/>
              <a:gd name="connsiteY4-60" fmla="*/ 0 h 135375"/>
            </a:gdLst>
            <a:ahLst/>
            <a:cxnLst>
              <a:cxn ang="0">
                <a:pos x="connsiteX0-51" y="connsiteY0-52"/>
              </a:cxn>
              <a:cxn ang="0">
                <a:pos x="connsiteX1-53" y="connsiteY1-54"/>
              </a:cxn>
              <a:cxn ang="0">
                <a:pos x="connsiteX2-55" y="connsiteY2-56"/>
              </a:cxn>
              <a:cxn ang="0">
                <a:pos x="connsiteX3-57" y="connsiteY3-58"/>
              </a:cxn>
              <a:cxn ang="0">
                <a:pos x="connsiteX4-59" y="connsiteY4-60"/>
              </a:cxn>
            </a:cxnLst>
            <a:rect l="l" t="t" r="r" b="b"/>
            <a:pathLst>
              <a:path w="135521" h="135375">
                <a:moveTo>
                  <a:pt x="10901" y="0"/>
                </a:moveTo>
                <a:lnTo>
                  <a:pt x="39080" y="101997"/>
                </a:lnTo>
                <a:lnTo>
                  <a:pt x="135521" y="124620"/>
                </a:lnTo>
                <a:cubicBezTo>
                  <a:pt x="114751" y="130772"/>
                  <a:pt x="31671" y="145390"/>
                  <a:pt x="10901" y="124620"/>
                </a:cubicBezTo>
                <a:cubicBezTo>
                  <a:pt x="-9869" y="103850"/>
                  <a:pt x="4220" y="20770"/>
                  <a:pt x="109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 lnSpcReduction="100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L 形 16"/>
          <p:cNvSpPr/>
          <p:nvPr>
            <p:custDataLst>
              <p:tags r:id="rId3"/>
            </p:custDataLst>
          </p:nvPr>
        </p:nvSpPr>
        <p:spPr>
          <a:xfrm rot="5400000">
            <a:off x="825441" y="1086388"/>
            <a:ext cx="328980" cy="374075"/>
          </a:xfrm>
          <a:custGeom>
            <a:avLst/>
            <a:gdLst>
              <a:gd name="connsiteX0" fmla="*/ 0 w 124620"/>
              <a:gd name="connsiteY0" fmla="*/ 0 h 124620"/>
              <a:gd name="connsiteX1" fmla="*/ 40085 w 124620"/>
              <a:gd name="connsiteY1" fmla="*/ 0 h 124620"/>
              <a:gd name="connsiteX2" fmla="*/ 40085 w 124620"/>
              <a:gd name="connsiteY2" fmla="*/ 87710 h 124620"/>
              <a:gd name="connsiteX3" fmla="*/ 124620 w 124620"/>
              <a:gd name="connsiteY3" fmla="*/ 87710 h 124620"/>
              <a:gd name="connsiteX4" fmla="*/ 124620 w 124620"/>
              <a:gd name="connsiteY4" fmla="*/ 124620 h 124620"/>
              <a:gd name="connsiteX5" fmla="*/ 0 w 124620"/>
              <a:gd name="connsiteY5" fmla="*/ 124620 h 124620"/>
              <a:gd name="connsiteX6" fmla="*/ 0 w 124620"/>
              <a:gd name="connsiteY6" fmla="*/ 0 h 124620"/>
              <a:gd name="connsiteX0-1" fmla="*/ 10901 w 135521"/>
              <a:gd name="connsiteY0-2" fmla="*/ 0 h 135375"/>
              <a:gd name="connsiteX1-3" fmla="*/ 50986 w 135521"/>
              <a:gd name="connsiteY1-4" fmla="*/ 0 h 135375"/>
              <a:gd name="connsiteX2-5" fmla="*/ 50986 w 135521"/>
              <a:gd name="connsiteY2-6" fmla="*/ 87710 h 135375"/>
              <a:gd name="connsiteX3-7" fmla="*/ 135521 w 135521"/>
              <a:gd name="connsiteY3-8" fmla="*/ 87710 h 135375"/>
              <a:gd name="connsiteX4-9" fmla="*/ 135521 w 135521"/>
              <a:gd name="connsiteY4-10" fmla="*/ 124620 h 135375"/>
              <a:gd name="connsiteX5-11" fmla="*/ 10901 w 135521"/>
              <a:gd name="connsiteY5-12" fmla="*/ 124620 h 135375"/>
              <a:gd name="connsiteX6-13" fmla="*/ 10901 w 135521"/>
              <a:gd name="connsiteY6-14" fmla="*/ 0 h 135375"/>
              <a:gd name="connsiteX0-15" fmla="*/ 10901 w 135521"/>
              <a:gd name="connsiteY0-16" fmla="*/ 0 h 135375"/>
              <a:gd name="connsiteX1-17" fmla="*/ 50986 w 135521"/>
              <a:gd name="connsiteY1-18" fmla="*/ 0 h 135375"/>
              <a:gd name="connsiteX2-19" fmla="*/ 50986 w 135521"/>
              <a:gd name="connsiteY2-20" fmla="*/ 87710 h 135375"/>
              <a:gd name="connsiteX3-21" fmla="*/ 135521 w 135521"/>
              <a:gd name="connsiteY3-22" fmla="*/ 87710 h 135375"/>
              <a:gd name="connsiteX4-23" fmla="*/ 135521 w 135521"/>
              <a:gd name="connsiteY4-24" fmla="*/ 124620 h 135375"/>
              <a:gd name="connsiteX5-25" fmla="*/ 10901 w 135521"/>
              <a:gd name="connsiteY5-26" fmla="*/ 124620 h 135375"/>
              <a:gd name="connsiteX6-27" fmla="*/ 10901 w 135521"/>
              <a:gd name="connsiteY6-28" fmla="*/ 0 h 135375"/>
              <a:gd name="connsiteX0-29" fmla="*/ 10901 w 135521"/>
              <a:gd name="connsiteY0-30" fmla="*/ 0 h 135375"/>
              <a:gd name="connsiteX1-31" fmla="*/ 50986 w 135521"/>
              <a:gd name="connsiteY1-32" fmla="*/ 87710 h 135375"/>
              <a:gd name="connsiteX2-33" fmla="*/ 135521 w 135521"/>
              <a:gd name="connsiteY2-34" fmla="*/ 87710 h 135375"/>
              <a:gd name="connsiteX3-35" fmla="*/ 135521 w 135521"/>
              <a:gd name="connsiteY3-36" fmla="*/ 124620 h 135375"/>
              <a:gd name="connsiteX4-37" fmla="*/ 10901 w 135521"/>
              <a:gd name="connsiteY4-38" fmla="*/ 124620 h 135375"/>
              <a:gd name="connsiteX5-39" fmla="*/ 10901 w 135521"/>
              <a:gd name="connsiteY5-40" fmla="*/ 0 h 135375"/>
              <a:gd name="connsiteX0-41" fmla="*/ 10901 w 135521"/>
              <a:gd name="connsiteY0-42" fmla="*/ 0 h 135375"/>
              <a:gd name="connsiteX1-43" fmla="*/ 50986 w 135521"/>
              <a:gd name="connsiteY1-44" fmla="*/ 87710 h 135375"/>
              <a:gd name="connsiteX2-45" fmla="*/ 135521 w 135521"/>
              <a:gd name="connsiteY2-46" fmla="*/ 124620 h 135375"/>
              <a:gd name="connsiteX3-47" fmla="*/ 10901 w 135521"/>
              <a:gd name="connsiteY3-48" fmla="*/ 124620 h 135375"/>
              <a:gd name="connsiteX4-49" fmla="*/ 10901 w 135521"/>
              <a:gd name="connsiteY4-50" fmla="*/ 0 h 135375"/>
              <a:gd name="connsiteX0-51" fmla="*/ 10901 w 135521"/>
              <a:gd name="connsiteY0-52" fmla="*/ 0 h 135375"/>
              <a:gd name="connsiteX1-53" fmla="*/ 39080 w 135521"/>
              <a:gd name="connsiteY1-54" fmla="*/ 101997 h 135375"/>
              <a:gd name="connsiteX2-55" fmla="*/ 135521 w 135521"/>
              <a:gd name="connsiteY2-56" fmla="*/ 124620 h 135375"/>
              <a:gd name="connsiteX3-57" fmla="*/ 10901 w 135521"/>
              <a:gd name="connsiteY3-58" fmla="*/ 124620 h 135375"/>
              <a:gd name="connsiteX4-59" fmla="*/ 10901 w 135521"/>
              <a:gd name="connsiteY4-60" fmla="*/ 0 h 135375"/>
            </a:gdLst>
            <a:ahLst/>
            <a:cxnLst>
              <a:cxn ang="0">
                <a:pos x="connsiteX0-51" y="connsiteY0-52"/>
              </a:cxn>
              <a:cxn ang="0">
                <a:pos x="connsiteX1-53" y="connsiteY1-54"/>
              </a:cxn>
              <a:cxn ang="0">
                <a:pos x="connsiteX2-55" y="connsiteY2-56"/>
              </a:cxn>
              <a:cxn ang="0">
                <a:pos x="connsiteX3-57" y="connsiteY3-58"/>
              </a:cxn>
              <a:cxn ang="0">
                <a:pos x="connsiteX4-59" y="connsiteY4-60"/>
              </a:cxn>
            </a:cxnLst>
            <a:rect l="l" t="t" r="r" b="b"/>
            <a:pathLst>
              <a:path w="135521" h="135375">
                <a:moveTo>
                  <a:pt x="10901" y="0"/>
                </a:moveTo>
                <a:lnTo>
                  <a:pt x="39080" y="101997"/>
                </a:lnTo>
                <a:lnTo>
                  <a:pt x="135521" y="124620"/>
                </a:lnTo>
                <a:cubicBezTo>
                  <a:pt x="114751" y="130772"/>
                  <a:pt x="31671" y="145390"/>
                  <a:pt x="10901" y="124620"/>
                </a:cubicBezTo>
                <a:cubicBezTo>
                  <a:pt x="-9869" y="103850"/>
                  <a:pt x="4220" y="20770"/>
                  <a:pt x="109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L 形 16"/>
          <p:cNvSpPr/>
          <p:nvPr>
            <p:custDataLst>
              <p:tags r:id="rId4"/>
            </p:custDataLst>
          </p:nvPr>
        </p:nvSpPr>
        <p:spPr>
          <a:xfrm rot="10800000">
            <a:off x="11015034" y="1108933"/>
            <a:ext cx="374073" cy="328978"/>
          </a:xfrm>
          <a:custGeom>
            <a:avLst/>
            <a:gdLst>
              <a:gd name="connsiteX0" fmla="*/ 0 w 124620"/>
              <a:gd name="connsiteY0" fmla="*/ 0 h 124620"/>
              <a:gd name="connsiteX1" fmla="*/ 40085 w 124620"/>
              <a:gd name="connsiteY1" fmla="*/ 0 h 124620"/>
              <a:gd name="connsiteX2" fmla="*/ 40085 w 124620"/>
              <a:gd name="connsiteY2" fmla="*/ 87710 h 124620"/>
              <a:gd name="connsiteX3" fmla="*/ 124620 w 124620"/>
              <a:gd name="connsiteY3" fmla="*/ 87710 h 124620"/>
              <a:gd name="connsiteX4" fmla="*/ 124620 w 124620"/>
              <a:gd name="connsiteY4" fmla="*/ 124620 h 124620"/>
              <a:gd name="connsiteX5" fmla="*/ 0 w 124620"/>
              <a:gd name="connsiteY5" fmla="*/ 124620 h 124620"/>
              <a:gd name="connsiteX6" fmla="*/ 0 w 124620"/>
              <a:gd name="connsiteY6" fmla="*/ 0 h 124620"/>
              <a:gd name="connsiteX0-1" fmla="*/ 10901 w 135521"/>
              <a:gd name="connsiteY0-2" fmla="*/ 0 h 135375"/>
              <a:gd name="connsiteX1-3" fmla="*/ 50986 w 135521"/>
              <a:gd name="connsiteY1-4" fmla="*/ 0 h 135375"/>
              <a:gd name="connsiteX2-5" fmla="*/ 50986 w 135521"/>
              <a:gd name="connsiteY2-6" fmla="*/ 87710 h 135375"/>
              <a:gd name="connsiteX3-7" fmla="*/ 135521 w 135521"/>
              <a:gd name="connsiteY3-8" fmla="*/ 87710 h 135375"/>
              <a:gd name="connsiteX4-9" fmla="*/ 135521 w 135521"/>
              <a:gd name="connsiteY4-10" fmla="*/ 124620 h 135375"/>
              <a:gd name="connsiteX5-11" fmla="*/ 10901 w 135521"/>
              <a:gd name="connsiteY5-12" fmla="*/ 124620 h 135375"/>
              <a:gd name="connsiteX6-13" fmla="*/ 10901 w 135521"/>
              <a:gd name="connsiteY6-14" fmla="*/ 0 h 135375"/>
              <a:gd name="connsiteX0-15" fmla="*/ 10901 w 135521"/>
              <a:gd name="connsiteY0-16" fmla="*/ 0 h 135375"/>
              <a:gd name="connsiteX1-17" fmla="*/ 50986 w 135521"/>
              <a:gd name="connsiteY1-18" fmla="*/ 0 h 135375"/>
              <a:gd name="connsiteX2-19" fmla="*/ 50986 w 135521"/>
              <a:gd name="connsiteY2-20" fmla="*/ 87710 h 135375"/>
              <a:gd name="connsiteX3-21" fmla="*/ 135521 w 135521"/>
              <a:gd name="connsiteY3-22" fmla="*/ 87710 h 135375"/>
              <a:gd name="connsiteX4-23" fmla="*/ 135521 w 135521"/>
              <a:gd name="connsiteY4-24" fmla="*/ 124620 h 135375"/>
              <a:gd name="connsiteX5-25" fmla="*/ 10901 w 135521"/>
              <a:gd name="connsiteY5-26" fmla="*/ 124620 h 135375"/>
              <a:gd name="connsiteX6-27" fmla="*/ 10901 w 135521"/>
              <a:gd name="connsiteY6-28" fmla="*/ 0 h 135375"/>
              <a:gd name="connsiteX0-29" fmla="*/ 10901 w 135521"/>
              <a:gd name="connsiteY0-30" fmla="*/ 0 h 135375"/>
              <a:gd name="connsiteX1-31" fmla="*/ 50986 w 135521"/>
              <a:gd name="connsiteY1-32" fmla="*/ 87710 h 135375"/>
              <a:gd name="connsiteX2-33" fmla="*/ 135521 w 135521"/>
              <a:gd name="connsiteY2-34" fmla="*/ 87710 h 135375"/>
              <a:gd name="connsiteX3-35" fmla="*/ 135521 w 135521"/>
              <a:gd name="connsiteY3-36" fmla="*/ 124620 h 135375"/>
              <a:gd name="connsiteX4-37" fmla="*/ 10901 w 135521"/>
              <a:gd name="connsiteY4-38" fmla="*/ 124620 h 135375"/>
              <a:gd name="connsiteX5-39" fmla="*/ 10901 w 135521"/>
              <a:gd name="connsiteY5-40" fmla="*/ 0 h 135375"/>
              <a:gd name="connsiteX0-41" fmla="*/ 10901 w 135521"/>
              <a:gd name="connsiteY0-42" fmla="*/ 0 h 135375"/>
              <a:gd name="connsiteX1-43" fmla="*/ 50986 w 135521"/>
              <a:gd name="connsiteY1-44" fmla="*/ 87710 h 135375"/>
              <a:gd name="connsiteX2-45" fmla="*/ 135521 w 135521"/>
              <a:gd name="connsiteY2-46" fmla="*/ 124620 h 135375"/>
              <a:gd name="connsiteX3-47" fmla="*/ 10901 w 135521"/>
              <a:gd name="connsiteY3-48" fmla="*/ 124620 h 135375"/>
              <a:gd name="connsiteX4-49" fmla="*/ 10901 w 135521"/>
              <a:gd name="connsiteY4-50" fmla="*/ 0 h 135375"/>
              <a:gd name="connsiteX0-51" fmla="*/ 10901 w 135521"/>
              <a:gd name="connsiteY0-52" fmla="*/ 0 h 135375"/>
              <a:gd name="connsiteX1-53" fmla="*/ 39080 w 135521"/>
              <a:gd name="connsiteY1-54" fmla="*/ 101997 h 135375"/>
              <a:gd name="connsiteX2-55" fmla="*/ 135521 w 135521"/>
              <a:gd name="connsiteY2-56" fmla="*/ 124620 h 135375"/>
              <a:gd name="connsiteX3-57" fmla="*/ 10901 w 135521"/>
              <a:gd name="connsiteY3-58" fmla="*/ 124620 h 135375"/>
              <a:gd name="connsiteX4-59" fmla="*/ 10901 w 135521"/>
              <a:gd name="connsiteY4-60" fmla="*/ 0 h 135375"/>
            </a:gdLst>
            <a:ahLst/>
            <a:cxnLst>
              <a:cxn ang="0">
                <a:pos x="connsiteX0-51" y="connsiteY0-52"/>
              </a:cxn>
              <a:cxn ang="0">
                <a:pos x="connsiteX1-53" y="connsiteY1-54"/>
              </a:cxn>
              <a:cxn ang="0">
                <a:pos x="connsiteX2-55" y="connsiteY2-56"/>
              </a:cxn>
              <a:cxn ang="0">
                <a:pos x="connsiteX3-57" y="connsiteY3-58"/>
              </a:cxn>
              <a:cxn ang="0">
                <a:pos x="connsiteX4-59" y="connsiteY4-60"/>
              </a:cxn>
            </a:cxnLst>
            <a:rect l="l" t="t" r="r" b="b"/>
            <a:pathLst>
              <a:path w="135521" h="135375">
                <a:moveTo>
                  <a:pt x="10901" y="0"/>
                </a:moveTo>
                <a:lnTo>
                  <a:pt x="39080" y="101997"/>
                </a:lnTo>
                <a:lnTo>
                  <a:pt x="135521" y="124620"/>
                </a:lnTo>
                <a:cubicBezTo>
                  <a:pt x="114751" y="130772"/>
                  <a:pt x="31671" y="145390"/>
                  <a:pt x="10901" y="124620"/>
                </a:cubicBezTo>
                <a:cubicBezTo>
                  <a:pt x="-9869" y="103850"/>
                  <a:pt x="4220" y="20770"/>
                  <a:pt x="109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 lnSpcReduction="100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/>
              <a:t>※</a:t>
            </a:r>
            <a:r>
              <a:rPr lang="zh-CN" altLang="en-US" sz="3200" dirty="0"/>
              <a:t>小结：</a:t>
            </a:r>
            <a:endParaRPr lang="zh-CN" altLang="en-US" sz="3200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  <p:custDataLst>
              <p:tags r:id="rId6"/>
            </p:custDataLst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buSzTx/>
              <a:buFont typeface="Wingdings" panose="05000000000000000000" charset="0"/>
              <a:buChar char=""/>
            </a:pPr>
            <a:r>
              <a:rPr lang="zh-CN" altLang="en-US" sz="2800" b="1" dirty="0" smtClean="0"/>
              <a:t>急救过程简单总结就是“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确定安全</a:t>
            </a:r>
            <a:r>
              <a:rPr lang="en-US" altLang="zh-CN" sz="2800" b="1" dirty="0" smtClean="0"/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判断患者</a:t>
            </a:r>
            <a:r>
              <a:rPr lang="en-US" altLang="zh-CN" sz="2800" b="1" dirty="0" smtClean="0"/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呼叫救援</a:t>
            </a:r>
            <a:r>
              <a:rPr lang="en-US" altLang="zh-CN" sz="2800" b="1" dirty="0" smtClean="0"/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按压、通气</a:t>
            </a:r>
            <a:r>
              <a:rPr lang="zh-CN" altLang="en-US" sz="2800" b="1" dirty="0" smtClean="0"/>
              <a:t>”，直到医务人员到达现场。</a:t>
            </a:r>
            <a:endParaRPr lang="en-US" altLang="zh-CN" sz="2800" b="1" dirty="0" smtClean="0"/>
          </a:p>
          <a:p>
            <a:r>
              <a:rPr lang="en-US" altLang="zh-CN" dirty="0" smtClean="0">
                <a:latin typeface="+mn-ea"/>
              </a:rPr>
              <a:t>1</a:t>
            </a:r>
            <a:r>
              <a:rPr lang="zh-CN" altLang="en-US" dirty="0" smtClean="0">
                <a:latin typeface="+mn-ea"/>
              </a:rPr>
              <a:t>、确认患者无意识、脉搏和呼吸后，应尽早开始心肺复苏操作，越早施救成功机率越高。</a:t>
            </a:r>
            <a:endParaRPr lang="zh-CN" altLang="en-US" dirty="0" smtClean="0">
              <a:latin typeface="+mn-ea"/>
            </a:endParaRPr>
          </a:p>
          <a:p>
            <a:r>
              <a:rPr lang="en-US" altLang="zh-CN" dirty="0" smtClean="0">
                <a:latin typeface="+mn-ea"/>
              </a:rPr>
              <a:t>2</a:t>
            </a:r>
            <a:r>
              <a:rPr lang="zh-CN" altLang="en-US" dirty="0" smtClean="0">
                <a:latin typeface="+mn-ea"/>
              </a:rPr>
              <a:t>、及时呼救，如有其他人在场，可让其他人帮忙拨打</a:t>
            </a:r>
            <a:r>
              <a:rPr lang="en-US" altLang="zh-CN" dirty="0" smtClean="0">
                <a:latin typeface="+mn-ea"/>
              </a:rPr>
              <a:t>120</a:t>
            </a:r>
            <a:r>
              <a:rPr lang="zh-CN" altLang="en-US" dirty="0" smtClean="0">
                <a:latin typeface="+mn-ea"/>
              </a:rPr>
              <a:t>，而不耽误自己的施救时间。</a:t>
            </a:r>
            <a:endParaRPr lang="zh-CN" altLang="en-US" dirty="0" smtClean="0">
              <a:latin typeface="+mn-ea"/>
            </a:endParaRPr>
          </a:p>
          <a:p>
            <a:r>
              <a:rPr lang="en-US" altLang="zh-CN" dirty="0" smtClean="0">
                <a:latin typeface="+mn-ea"/>
              </a:rPr>
              <a:t>3</a:t>
            </a:r>
            <a:r>
              <a:rPr lang="zh-CN" altLang="en-US" dirty="0" smtClean="0">
                <a:latin typeface="+mn-ea"/>
              </a:rPr>
              <a:t>、确保自身人身安全。</a:t>
            </a:r>
            <a:endParaRPr lang="zh-CN" altLang="en-US" dirty="0" smtClean="0">
              <a:latin typeface="+mn-ea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SzTx/>
              <a:buFont typeface="Wingdings" panose="05000000000000000000" charset="0"/>
              <a:buChar char=""/>
            </a:pPr>
            <a:endParaRPr lang="zh-CN" altLang="en-US" sz="2800" b="1" dirty="0">
              <a:solidFill>
                <a:schemeClr val="tx2"/>
              </a:solidFill>
            </a:endParaRPr>
          </a:p>
        </p:txBody>
      </p:sp>
      <p:pic>
        <p:nvPicPr>
          <p:cNvPr id="8" name="图片 7" descr="救护车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3055" y="4271645"/>
            <a:ext cx="3115945" cy="207962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en-US" altLang="zh-CN" smtClean="0"/>
              <a:t>Thank You</a:t>
            </a:r>
            <a:endParaRPr lang="en-US" altLang="zh-CN" smtClean="0"/>
          </a:p>
        </p:txBody>
      </p:sp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13822446222</a:t>
            </a:r>
            <a:endParaRPr lang="en-US" altLang="zh-CN"/>
          </a:p>
        </p:txBody>
      </p:sp>
      <p:sp>
        <p:nvSpPr>
          <p:cNvPr id="5" name="内容占位符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bin103096660@qq.com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5"/>
          </p:nvPr>
        </p:nvSpPr>
        <p:spPr>
          <a:xfrm>
            <a:off x="4528459" y="5902391"/>
            <a:ext cx="5244191" cy="641284"/>
          </a:xfrm>
        </p:spPr>
        <p:txBody>
          <a:bodyPr>
            <a:noAutofit/>
          </a:bodyPr>
          <a:lstStyle/>
          <a:p>
            <a:r>
              <a:rPr lang="zh-CN" altLang="en-US" dirty="0" smtClean="0"/>
              <a:t>江门市中心医院江海分院</a:t>
            </a:r>
            <a:endParaRPr lang="en-US" altLang="zh-CN" dirty="0" smtClean="0"/>
          </a:p>
          <a:p>
            <a:r>
              <a:rPr lang="zh-CN" altLang="en-US" dirty="0" smtClean="0"/>
              <a:t>（江门市江海区人民医院）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一、心肺复苏术（抢救生命，你也可以！）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>
                <a:latin typeface="+mn-ea"/>
              </a:rPr>
              <a:t>如果有一天，你身边的人，甚至你的亲人晕倒了，你会怎么办？</a:t>
            </a:r>
            <a:endParaRPr lang="en-US" altLang="zh-CN" sz="3600" dirty="0" smtClean="0">
              <a:latin typeface="+mn-ea"/>
            </a:endParaRPr>
          </a:p>
          <a:p>
            <a:pPr algn="ctr"/>
            <a:r>
              <a:rPr lang="zh-CN" altLang="en-US" sz="3600" dirty="0" smtClean="0">
                <a:latin typeface="+mn-ea"/>
              </a:rPr>
              <a:t>除了打急救电话</a:t>
            </a:r>
            <a:r>
              <a:rPr lang="en-US" altLang="zh-CN" sz="3600" dirty="0" smtClean="0">
                <a:latin typeface="+mn-ea"/>
              </a:rPr>
              <a:t>120</a:t>
            </a:r>
            <a:r>
              <a:rPr lang="zh-CN" altLang="en-US" sz="3600" dirty="0" smtClean="0">
                <a:latin typeface="+mn-ea"/>
              </a:rPr>
              <a:t>，你还可以做些什么？</a:t>
            </a:r>
            <a:endParaRPr lang="en-US" altLang="zh-CN" sz="3600" dirty="0" smtClean="0">
              <a:latin typeface="+mn-ea"/>
            </a:endParaRPr>
          </a:p>
          <a:p>
            <a:pPr algn="ctr"/>
            <a:r>
              <a:rPr lang="zh-CN" altLang="en-US" sz="3600" dirty="0" smtClean="0">
                <a:latin typeface="+mn-ea"/>
              </a:rPr>
              <a:t>学会今天的内容，也许你就能挽救一条生命</a:t>
            </a:r>
            <a:endParaRPr lang="zh-CN" altLang="en-US" sz="3600" dirty="0">
              <a:latin typeface="+mn-ea"/>
            </a:endParaRPr>
          </a:p>
        </p:txBody>
      </p:sp>
      <p:pic>
        <p:nvPicPr>
          <p:cNvPr id="4" name="图片 3" descr="问号猫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562476" y="3895724"/>
            <a:ext cx="2609850" cy="2609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现  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      </a:t>
            </a:r>
            <a:r>
              <a:rPr lang="zh-CN" altLang="en-US" dirty="0" smtClean="0">
                <a:latin typeface="+mn-ea"/>
              </a:rPr>
              <a:t>目前我国每年约有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54.4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万</a:t>
            </a:r>
            <a:r>
              <a:rPr lang="zh-CN" altLang="en-US" dirty="0" smtClean="0">
                <a:latin typeface="+mn-ea"/>
              </a:rPr>
              <a:t>人发生猝死，而且发生于青壮年比例逐年升高。而我国民众整体急救水平远低于发达国家和地区，心跳骤停患者神经功能恢复良好的出院生存率仅为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1%</a:t>
            </a:r>
            <a:r>
              <a:rPr lang="zh-CN" altLang="en-US" dirty="0" smtClean="0">
                <a:latin typeface="+mn-ea"/>
              </a:rPr>
              <a:t>左右。</a:t>
            </a:r>
            <a:br>
              <a:rPr lang="zh-CN" altLang="en-US" dirty="0" smtClean="0">
                <a:latin typeface="+mn-ea"/>
              </a:rPr>
            </a:br>
            <a:endParaRPr lang="zh-CN" altLang="en-US" dirty="0" smtClean="0">
              <a:latin typeface="+mn-ea"/>
            </a:endParaRPr>
          </a:p>
          <a:p>
            <a:r>
              <a:rPr lang="zh-CN" altLang="en-US" dirty="0" smtClean="0">
                <a:latin typeface="+mn-ea"/>
              </a:rPr>
              <a:t>      心跳骤停一旦发生，如得不到及时抢救复苏，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4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～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6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分钟</a:t>
            </a:r>
            <a:r>
              <a:rPr lang="zh-CN" altLang="en-US" dirty="0" smtClean="0">
                <a:latin typeface="+mn-ea"/>
              </a:rPr>
              <a:t>后便会造成患者大脑和其他重要器官组织的不可逆损害。所以，及时有效的心肺复苏至关重要。等到医护人员到达现场时，往往就错过了这黄金数分钟，而你学会了简单的心肺复苏术后，也许就大大提高了患者的生存率。</a:t>
            </a:r>
            <a:endParaRPr lang="zh-CN" altLang="en-US" dirty="0" smtClean="0">
              <a:latin typeface="+mn-ea"/>
            </a:endParaRP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生存链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2004969" y="785019"/>
            <a:ext cx="8263156" cy="5732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>
                <a:latin typeface="+mn-ea"/>
              </a:rPr>
              <a:t>基本生命支持</a:t>
            </a:r>
            <a:r>
              <a:rPr lang="zh-CN" altLang="en-US" dirty="0" smtClean="0">
                <a:solidFill>
                  <a:schemeClr val="tx1"/>
                </a:solidFill>
                <a:latin typeface="+mn-ea"/>
              </a:rPr>
              <a:t>是一系列复苏操作，包括对心跳、呼吸停止的判断，向急救医疗服务系统</a:t>
            </a:r>
            <a:r>
              <a:rPr lang="en-US" altLang="zh-CN" dirty="0" smtClean="0">
                <a:solidFill>
                  <a:schemeClr val="tx1"/>
                </a:solidFill>
                <a:latin typeface="+mn-ea"/>
              </a:rPr>
              <a:t>(EMSS)</a:t>
            </a:r>
            <a:r>
              <a:rPr lang="zh-CN" altLang="en-US" dirty="0" smtClean="0">
                <a:solidFill>
                  <a:schemeClr val="tx1"/>
                </a:solidFill>
                <a:latin typeface="+mn-ea"/>
              </a:rPr>
              <a:t>求救，实施基本的循环、呼吸支持和电除颤等措施。</a:t>
            </a:r>
            <a:endParaRPr lang="en-US" altLang="zh-CN" dirty="0" smtClean="0">
              <a:solidFill>
                <a:schemeClr val="tx1"/>
              </a:solidFill>
              <a:latin typeface="+mn-ea"/>
            </a:endParaRPr>
          </a:p>
          <a:p>
            <a:r>
              <a:rPr lang="zh-CN" altLang="en-US" dirty="0" smtClean="0"/>
              <a:t>在心肺复苏（</a:t>
            </a:r>
            <a:r>
              <a:rPr lang="en-US" altLang="zh-CN" dirty="0" smtClean="0"/>
              <a:t>CPR</a:t>
            </a:r>
            <a:r>
              <a:rPr lang="zh-CN" altLang="en-US" dirty="0" smtClean="0"/>
              <a:t>）中所指</a:t>
            </a:r>
            <a:r>
              <a:rPr lang="en-US" altLang="zh-CN" dirty="0" smtClean="0"/>
              <a:t>A</a:t>
            </a:r>
            <a:r>
              <a:rPr lang="zh-CN" altLang="en-US" dirty="0" smtClean="0"/>
              <a:t>、</a:t>
            </a:r>
            <a:r>
              <a:rPr lang="en-US" altLang="zh-CN" dirty="0" smtClean="0"/>
              <a:t>B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 smtClean="0">
                <a:solidFill>
                  <a:schemeClr val="tx1"/>
                </a:solidFill>
                <a:latin typeface="+mn-ea"/>
              </a:rPr>
              <a:t>    即：</a:t>
            </a:r>
            <a:r>
              <a:rPr lang="en-US" altLang="zh-CN" dirty="0" smtClean="0">
                <a:solidFill>
                  <a:schemeClr val="tx1"/>
                </a:solidFill>
                <a:latin typeface="+mn-ea"/>
              </a:rPr>
              <a:t> A—</a:t>
            </a:r>
            <a:r>
              <a:rPr lang="zh-CN" altLang="en-US" dirty="0" smtClean="0">
                <a:solidFill>
                  <a:schemeClr val="tx1"/>
                </a:solidFill>
                <a:latin typeface="+mn-ea"/>
              </a:rPr>
              <a:t>开放气道   </a:t>
            </a:r>
            <a:r>
              <a:rPr lang="en-US" altLang="zh-CN" dirty="0" smtClean="0">
                <a:solidFill>
                  <a:schemeClr val="tx1"/>
                </a:solidFill>
                <a:latin typeface="+mn-ea"/>
              </a:rPr>
              <a:t>B—</a:t>
            </a:r>
            <a:r>
              <a:rPr lang="zh-CN" altLang="en-US" dirty="0" smtClean="0">
                <a:solidFill>
                  <a:schemeClr val="tx1"/>
                </a:solidFill>
                <a:latin typeface="+mn-ea"/>
              </a:rPr>
              <a:t>人工呼吸</a:t>
            </a:r>
            <a:endParaRPr lang="en-US" altLang="zh-CN" dirty="0" smtClean="0">
              <a:solidFill>
                <a:schemeClr val="tx1"/>
              </a:solidFill>
              <a:latin typeface="+mn-ea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zh-CN" dirty="0" smtClean="0">
                <a:solidFill>
                  <a:schemeClr val="tx1"/>
                </a:solidFill>
                <a:latin typeface="+mn-ea"/>
              </a:rPr>
              <a:t>         C—</a:t>
            </a:r>
            <a:r>
              <a:rPr lang="zh-CN" altLang="en-US" dirty="0" smtClean="0">
                <a:solidFill>
                  <a:schemeClr val="tx1"/>
                </a:solidFill>
                <a:latin typeface="+mn-ea"/>
              </a:rPr>
              <a:t>循环支持   </a:t>
            </a:r>
            <a:r>
              <a:rPr lang="en-US" altLang="zh-CN" dirty="0" smtClean="0">
                <a:solidFill>
                  <a:schemeClr val="accent1"/>
                </a:solidFill>
                <a:latin typeface="+mn-ea"/>
              </a:rPr>
              <a:t>D—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</a:rPr>
              <a:t>电除颤</a:t>
            </a:r>
            <a:endParaRPr lang="en-US" altLang="zh-CN" dirty="0" smtClean="0">
              <a:solidFill>
                <a:schemeClr val="accent1"/>
              </a:solidFill>
              <a:latin typeface="+mn-ea"/>
            </a:endParaRPr>
          </a:p>
          <a:p>
            <a:r>
              <a:rPr lang="zh-CN" altLang="en-US" dirty="0" smtClean="0">
                <a:solidFill>
                  <a:schemeClr val="tx1"/>
                </a:solidFill>
                <a:latin typeface="+mn-ea"/>
              </a:rPr>
              <a:t>心肺复苏顺序：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C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 ☞ 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A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 ☞ 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B</a:t>
            </a:r>
            <a:endParaRPr lang="en-US" altLang="zh-CN" sz="3200" dirty="0" smtClean="0">
              <a:solidFill>
                <a:srgbClr val="FF0000"/>
              </a:solidFill>
              <a:latin typeface="+mn-ea"/>
            </a:endParaRPr>
          </a:p>
          <a:p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电除颤（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AED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）一旦到达，立即使用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AED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电除颤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!</a:t>
            </a:r>
            <a:endParaRPr lang="en-US" altLang="zh-CN" dirty="0" smtClean="0">
              <a:solidFill>
                <a:srgbClr val="FF0000"/>
              </a:solidFill>
              <a:latin typeface="+mn-ea"/>
            </a:endParaRPr>
          </a:p>
          <a:p>
            <a:pPr>
              <a:buFont typeface="Wingdings" panose="05000000000000000000" pitchFamily="2" charset="2"/>
              <a:buNone/>
            </a:pPr>
            <a:endParaRPr lang="zh-CN" altLang="en-US" dirty="0" smtClean="0">
              <a:solidFill>
                <a:schemeClr val="tx1"/>
              </a:solidFill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心肺复苏前准备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latin typeface="+mn-ea"/>
              </a:rPr>
              <a:t>在心肺复苏前务必确认现场环境是否</a:t>
            </a:r>
            <a:r>
              <a:rPr lang="zh-CN" altLang="en-US" sz="3600" b="1" dirty="0" smtClean="0">
                <a:solidFill>
                  <a:srgbClr val="FF0000"/>
                </a:solidFill>
                <a:latin typeface="+mn-ea"/>
              </a:rPr>
              <a:t>安全！！</a:t>
            </a:r>
            <a:endParaRPr lang="en-US" altLang="zh-CN" sz="3600" b="1" dirty="0" smtClean="0">
              <a:solidFill>
                <a:srgbClr val="FF0000"/>
              </a:solidFill>
              <a:latin typeface="+mn-ea"/>
            </a:endParaRPr>
          </a:p>
          <a:p>
            <a:endParaRPr lang="en-US" altLang="zh-CN" sz="3600" b="1" dirty="0" smtClean="0">
              <a:solidFill>
                <a:srgbClr val="FF0000"/>
              </a:solidFill>
              <a:latin typeface="+mn-ea"/>
            </a:endParaRPr>
          </a:p>
          <a:p>
            <a:r>
              <a:rPr lang="zh-CN" altLang="en-US" sz="3600" dirty="0" smtClean="0">
                <a:latin typeface="+mn-ea"/>
              </a:rPr>
              <a:t> 如果环境不安全，应在保证自身安全的前提下尽快将伤者转移到安全区域，应避免在</a:t>
            </a:r>
            <a:r>
              <a:rPr lang="zh-CN" altLang="en-US" sz="3600" b="1" u="wavyHeavy" dirty="0" smtClean="0">
                <a:uFill>
                  <a:solidFill>
                    <a:srgbClr val="FF0000"/>
                  </a:solidFill>
                </a:uFill>
                <a:latin typeface="+mn-ea"/>
              </a:rPr>
              <a:t>事故现场</a:t>
            </a:r>
            <a:r>
              <a:rPr lang="zh-CN" altLang="en-US" sz="3600" dirty="0" smtClean="0">
                <a:latin typeface="+mn-ea"/>
              </a:rPr>
              <a:t>、</a:t>
            </a:r>
            <a:r>
              <a:rPr lang="zh-CN" altLang="en-US" sz="3600" b="1" u="wavyHeavy" dirty="0" smtClean="0">
                <a:uFill>
                  <a:solidFill>
                    <a:srgbClr val="FF0000"/>
                  </a:solidFill>
                </a:uFill>
                <a:latin typeface="+mn-ea"/>
              </a:rPr>
              <a:t>马路中央</a:t>
            </a:r>
            <a:r>
              <a:rPr lang="zh-CN" altLang="en-US" sz="3600" dirty="0" smtClean="0">
                <a:latin typeface="+mn-ea"/>
              </a:rPr>
              <a:t>、</a:t>
            </a:r>
            <a:r>
              <a:rPr lang="zh-CN" altLang="en-US" sz="3600" b="1" u="wavyHeavy" dirty="0" smtClean="0">
                <a:uFill>
                  <a:solidFill>
                    <a:srgbClr val="FF0000"/>
                  </a:solidFill>
                </a:uFill>
                <a:latin typeface="+mn-ea"/>
              </a:rPr>
              <a:t>塌方现场</a:t>
            </a:r>
            <a:r>
              <a:rPr lang="zh-CN" altLang="en-US" sz="3600" dirty="0" smtClean="0">
                <a:latin typeface="+mn-ea"/>
              </a:rPr>
              <a:t>等危险场地进行复苏。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815281" y="1828799"/>
            <a:ext cx="5108895" cy="461665"/>
            <a:chOff x="4815281" y="1828799"/>
            <a:chExt cx="5108895" cy="461665"/>
          </a:xfrm>
        </p:grpSpPr>
        <p:sp>
          <p:nvSpPr>
            <p:cNvPr id="4" name="右箭头 3"/>
            <p:cNvSpPr/>
            <p:nvPr/>
          </p:nvSpPr>
          <p:spPr>
            <a:xfrm>
              <a:off x="4815281" y="1954635"/>
              <a:ext cx="1266737" cy="23489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75633" y="1828799"/>
              <a:ext cx="35485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accent2">
                      <a:lumMod val="75000"/>
                    </a:schemeClr>
                  </a:solidFill>
                </a:rPr>
                <a:t>心跳呼吸骤停的患者</a:t>
              </a:r>
              <a:endParaRPr lang="zh-CN" altLang="en-US" sz="2400" dirty="0" smtClean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识别判断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06320"/>
            <a:ext cx="10515600" cy="4800396"/>
          </a:xfrm>
        </p:spPr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哪些人需要行心肺复苏？</a:t>
            </a:r>
            <a:endParaRPr lang="en-US" altLang="zh-CN" dirty="0" smtClean="0"/>
          </a:p>
          <a:p>
            <a:r>
              <a:rPr lang="zh-CN" altLang="en-US" dirty="0" smtClean="0"/>
              <a:t>如何判断心跳呼吸骤停？</a:t>
            </a:r>
            <a:endParaRPr lang="en-US" altLang="zh-CN" dirty="0" smtClean="0"/>
          </a:p>
          <a:p>
            <a:pPr marL="342900" lvl="1">
              <a:spcBef>
                <a:spcPts val="1000"/>
              </a:spcBef>
              <a:buBlip>
                <a:blip r:embed="rId1"/>
              </a:buBlip>
            </a:pPr>
            <a:r>
              <a:rPr lang="en-US" altLang="zh-CN" dirty="0" smtClean="0">
                <a:latin typeface="+mn-ea"/>
              </a:rPr>
              <a:t>1.</a:t>
            </a:r>
            <a:r>
              <a:rPr lang="zh-CN" altLang="en-US" b="1" dirty="0" smtClean="0">
                <a:latin typeface="+mn-ea"/>
              </a:rPr>
              <a:t>判断意识：</a:t>
            </a:r>
            <a:r>
              <a:rPr lang="zh-CN" altLang="en-US" dirty="0" smtClean="0">
                <a:latin typeface="+mn-ea"/>
              </a:rPr>
              <a:t>呼喊、拍打患者双肩，同时在患者耳边大声呼喊“你怎么啦？” ，确认其有无反应。（拍打</a:t>
            </a:r>
            <a:r>
              <a:rPr lang="zh-CN" altLang="en-US" dirty="0" smtClean="0"/>
              <a:t>患者时，</a:t>
            </a:r>
            <a:r>
              <a:rPr lang="zh-CN" altLang="en-US" dirty="0" smtClean="0">
                <a:solidFill>
                  <a:srgbClr val="FF0000"/>
                </a:solidFill>
              </a:rPr>
              <a:t>不应拍打头面部或摇晃患者身体颈部</a:t>
            </a:r>
            <a:r>
              <a:rPr lang="zh-CN" altLang="en-US" dirty="0" smtClean="0"/>
              <a:t>，避免发生二次伤害。）</a:t>
            </a:r>
            <a:endParaRPr lang="en-US" altLang="zh-CN" dirty="0" smtClean="0"/>
          </a:p>
          <a:p>
            <a:pPr marL="342900" lvl="1">
              <a:spcBef>
                <a:spcPts val="1000"/>
              </a:spcBef>
              <a:buBlip>
                <a:blip r:embed="rId1"/>
              </a:buBlip>
            </a:pPr>
            <a:r>
              <a:rPr lang="zh-CN" altLang="en-US" dirty="0" smtClean="0">
                <a:solidFill>
                  <a:srgbClr val="FF0000"/>
                </a:solidFill>
              </a:rPr>
              <a:t>无动作或应声</a:t>
            </a:r>
            <a:r>
              <a:rPr lang="en-US" altLang="zh-CN" dirty="0" smtClean="0">
                <a:solidFill>
                  <a:srgbClr val="FF0000"/>
                </a:solidFill>
              </a:rPr>
              <a:t>——</a:t>
            </a:r>
            <a:r>
              <a:rPr lang="zh-CN" altLang="en-US" dirty="0" smtClean="0">
                <a:solidFill>
                  <a:srgbClr val="FF0000"/>
                </a:solidFill>
              </a:rPr>
              <a:t>无反应、无意识！马上拨打</a:t>
            </a:r>
            <a:r>
              <a:rPr lang="en-US" altLang="zh-CN" dirty="0" smtClean="0">
                <a:solidFill>
                  <a:srgbClr val="FF0000"/>
                </a:solidFill>
              </a:rPr>
              <a:t>120</a:t>
            </a:r>
            <a:r>
              <a:rPr lang="zh-CN" altLang="en-US" dirty="0" smtClean="0">
                <a:solidFill>
                  <a:srgbClr val="FF0000"/>
                </a:solidFill>
              </a:rPr>
              <a:t>，联系医务人员尽快到场抢救，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342900" lvl="1">
              <a:spcBef>
                <a:spcPts val="1000"/>
              </a:spcBef>
              <a:buBlip>
                <a:blip r:embed="rId1"/>
              </a:buBlip>
            </a:pPr>
            <a:r>
              <a:rPr lang="en-US" altLang="zh-CN" dirty="0" smtClean="0">
                <a:latin typeface="+mn-ea"/>
              </a:rPr>
              <a:t>2.</a:t>
            </a:r>
            <a:r>
              <a:rPr lang="zh-CN" altLang="en-US" b="1" dirty="0" smtClean="0">
                <a:latin typeface="+mn-ea"/>
              </a:rPr>
              <a:t>判断呼吸、脉搏：</a:t>
            </a:r>
            <a:r>
              <a:rPr lang="zh-CN" altLang="en-US" dirty="0" smtClean="0">
                <a:latin typeface="+mn-ea"/>
              </a:rPr>
              <a:t>在颈部正中旁</a:t>
            </a:r>
            <a:r>
              <a:rPr lang="en-US" altLang="zh-CN" dirty="0" smtClean="0">
                <a:latin typeface="+mn-ea"/>
              </a:rPr>
              <a:t>2cm</a:t>
            </a:r>
            <a:r>
              <a:rPr lang="zh-CN" altLang="en-US" dirty="0" smtClean="0">
                <a:latin typeface="+mn-ea"/>
              </a:rPr>
              <a:t>处摸颈动脉搏动，侧身观察胸部起伏，耳朵贴近患者口鼻判断患者有无呼吸。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（判断迅速，不可超过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10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秒钟）</a:t>
            </a:r>
            <a:endParaRPr lang="en-US" altLang="zh-CN" dirty="0" smtClean="0">
              <a:solidFill>
                <a:srgbClr val="FF0000"/>
              </a:solidFill>
              <a:latin typeface="+mn-ea"/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0" name="图片 9" descr="判断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19550" y="4519612"/>
            <a:ext cx="2857500" cy="1933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在颈部正中旁2cm处触及脉搏.webp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149054" y="1368425"/>
            <a:ext cx="3912942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呼叫、求救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3200" b="1" dirty="0" smtClean="0">
                <a:latin typeface="+mn-ea"/>
              </a:rPr>
              <a:t>“四句话” ！</a:t>
            </a:r>
            <a:endParaRPr lang="en-US" altLang="zh-CN" sz="3200" b="1" dirty="0" smtClean="0">
              <a:latin typeface="+mn-ea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快来人呀，有人晕倒了！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我是红十字救护员</a:t>
            </a:r>
            <a:r>
              <a:rPr lang="en-US" altLang="zh-CN" dirty="0" smtClean="0"/>
              <a:t>…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请先生</a:t>
            </a:r>
            <a:r>
              <a:rPr lang="en-US" altLang="zh-CN" dirty="0" smtClean="0"/>
              <a:t>(</a:t>
            </a:r>
            <a:r>
              <a:rPr lang="zh-CN" altLang="en-US" dirty="0" smtClean="0"/>
              <a:t>女士</a:t>
            </a:r>
            <a:r>
              <a:rPr lang="en-US" altLang="zh-CN" dirty="0" smtClean="0"/>
              <a:t>)</a:t>
            </a:r>
            <a:r>
              <a:rPr lang="zh-CN" altLang="en-US" dirty="0" smtClean="0"/>
              <a:t>帮忙拔打“</a:t>
            </a:r>
            <a:r>
              <a:rPr lang="en-US" altLang="zh-CN" dirty="0" smtClean="0"/>
              <a:t>120</a:t>
            </a:r>
            <a:r>
              <a:rPr lang="zh-CN" altLang="en-US" dirty="0" smtClean="0"/>
              <a:t>”，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 smtClean="0"/>
              <a:t>   如果有除颤仪</a:t>
            </a:r>
            <a:r>
              <a:rPr lang="en-US" altLang="zh-CN" dirty="0" smtClean="0"/>
              <a:t>(AED)</a:t>
            </a:r>
            <a:r>
              <a:rPr lang="zh-CN" altLang="en-US" dirty="0" smtClean="0"/>
              <a:t>请取来。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有会救护的请帮忙！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80*i*4"/>
  <p:tag name="KSO_WM_TEMPLATE_CATEGORY" val="custom"/>
  <p:tag name="KSO_WM_TEMPLATE_INDEX" val="115"/>
</p:tagLst>
</file>

<file path=ppt/tags/tag10.xml><?xml version="1.0" encoding="utf-8"?>
<p:tagLst xmlns:p="http://schemas.openxmlformats.org/presentationml/2006/main">
  <p:tag name="KSO_WM_TAG_VERSION" val="1.0"/>
  <p:tag name="KSO_WM_TEMPLATE_CATEGORY" val="custom"/>
  <p:tag name="KSO_WM_TEMPLATE_INDEX" val="160403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80*i*4"/>
  <p:tag name="KSO_WM_TEMPLATE_CATEGORY" val="custom"/>
  <p:tag name="KSO_WM_TEMPLATE_INDEX" val="115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80*i*5"/>
  <p:tag name="KSO_WM_TEMPLATE_CATEGORY" val="custom"/>
  <p:tag name="KSO_WM_TEMPLATE_INDEX" val="115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80*i*6"/>
  <p:tag name="KSO_WM_TEMPLATE_CATEGORY" val="custom"/>
  <p:tag name="KSO_WM_TEMPLATE_INDEX" val="115"/>
</p:tagLst>
</file>

<file path=ppt/tags/tag14.xml><?xml version="1.0" encoding="utf-8"?>
<p:tagLst xmlns:p="http://schemas.openxmlformats.org/presentationml/2006/main">
  <p:tag name="KSO_WM_TAG_VERSION" val="1.0"/>
  <p:tag name="KSO_WM_TEMPLATE_CATEGORY" val="custom"/>
  <p:tag name="KSO_WM_TEMPLATE_INDEX" val="160403"/>
</p:tagLst>
</file>

<file path=ppt/tags/tag15.xml><?xml version="1.0" encoding="utf-8"?>
<p:tagLst xmlns:p="http://schemas.openxmlformats.org/presentationml/2006/main">
  <p:tag name="KSO_WM_TAG_VERSION" val="1.0"/>
  <p:tag name="KSO_WM_TEMPLATE_CATEGORY" val="custom"/>
  <p:tag name="KSO_WM_TEMPLATE_INDEX" val="160403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a"/>
  <p:tag name="KSO_WM_UNIT_INDEX" val="1"/>
  <p:tag name="KSO_WM_UNIT_ID" val="custom160403_1*a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b"/>
  <p:tag name="KSO_WM_UNIT_INDEX" val="1"/>
  <p:tag name="KSO_WM_UNIT_ID" val="custom160403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8.xml><?xml version="1.0" encoding="utf-8"?>
<p:tagLst xmlns:p="http://schemas.openxmlformats.org/presentationml/2006/main">
  <p:tag name="KSO_WM_TEMPLATE_THUMBS_INDEX" val="1、9、12、16、19、20、25、29、31"/>
  <p:tag name="KSO_WM_TEMPLATE_CATEGORY" val="custom"/>
  <p:tag name="KSO_WM_TEMPLATE_INDEX" val="160403"/>
  <p:tag name="KSO_WM_TAG_VERSION" val="1.0"/>
  <p:tag name="KSO_WM_SLIDE_ID" val="custom16040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403_2*i*0"/>
  <p:tag name="KSO_WM_TEMPLATE_CATEGORY" val="custom"/>
  <p:tag name="KSO_WM_TEMPLATE_INDEX" val="160403"/>
  <p:tag name="KSO_WM_UNIT_INDEX" val="0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80*i*5"/>
  <p:tag name="KSO_WM_TEMPLATE_CATEGORY" val="custom"/>
  <p:tag name="KSO_WM_TEMPLATE_INDEX" val="115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403_2*i*1"/>
  <p:tag name="KSO_WM_TEMPLATE_CATEGORY" val="custom"/>
  <p:tag name="KSO_WM_TEMPLATE_INDEX" val="160403"/>
  <p:tag name="KSO_WM_UNIT_INDEX" val="1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403_2*i*2"/>
  <p:tag name="KSO_WM_TEMPLATE_CATEGORY" val="custom"/>
  <p:tag name="KSO_WM_TEMPLATE_INDEX" val="160403"/>
  <p:tag name="KSO_WM_UNIT_INDEX" val="2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403_2*i*3"/>
  <p:tag name="KSO_WM_TEMPLATE_CATEGORY" val="custom"/>
  <p:tag name="KSO_WM_TEMPLATE_INDEX" val="160403"/>
  <p:tag name="KSO_WM_UNIT_INDEX" val="3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a"/>
  <p:tag name="KSO_WM_UNIT_INDEX" val="1"/>
  <p:tag name="KSO_WM_UNIT_ID" val="custom160403_2*a*1"/>
  <p:tag name="KSO_WM_UNIT_CLEAR" val="1"/>
  <p:tag name="KSO_WM_UNIT_LAYERLEVEL" val="1"/>
  <p:tag name="KSO_WM_UNIT_VALUE" val="29"/>
  <p:tag name="KSO_WM_UNIT_ISCONTENTSTITLE" val="0"/>
  <p:tag name="KSO_WM_UNIT_HIGHLIGHT" val="0"/>
  <p:tag name="KSO_WM_UNIT_COMPATIBLE" val="0"/>
  <p:tag name="KSO_WM_UNIT_PRESET_TEXT_INDEX" val="3"/>
  <p:tag name="KSO_WM_UNIT_PRESET_TEXT_LEN" val="24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f"/>
  <p:tag name="KSO_WM_UNIT_INDEX" val="1"/>
  <p:tag name="KSO_WM_UNIT_ID" val="custom160403_2*f*1"/>
  <p:tag name="KSO_WM_UNIT_CLEAR" val="1"/>
  <p:tag name="KSO_WM_UNIT_LAYERLEVEL" val="1"/>
  <p:tag name="KSO_WM_UNIT_VALUE" val="264"/>
  <p:tag name="KSO_WM_UNIT_HIGHLIGHT" val="0"/>
  <p:tag name="KSO_WM_UNIT_COMPATIBLE" val="0"/>
  <p:tag name="KSO_WM_UNIT_PRESET_TEXT_INDEX" val="5"/>
  <p:tag name="KSO_WM_UNIT_PRESET_TEXT_LEN" val="232"/>
</p:tagLst>
</file>

<file path=ppt/tags/tag25.xml><?xml version="1.0" encoding="utf-8"?>
<p:tagLst xmlns:p="http://schemas.openxmlformats.org/presentationml/2006/main">
  <p:tag name="KSO_WM_TEMPLATE_CATEGORY" val="custom"/>
  <p:tag name="KSO_WM_TEMPLATE_INDEX" val="160403"/>
  <p:tag name="KSO_WM_TAG_VERSION" val="1.0"/>
  <p:tag name="KSO_WM_SLIDE_ID" val="custom160403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1"/>
  <p:tag name="KSO_WM_SLIDE_SIZE" val="828*378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03"/>
  <p:tag name="KSO_WM_UNIT_TYPE" val="a"/>
  <p:tag name="KSO_WM_UNIT_INDEX" val="1"/>
  <p:tag name="KSO_WM_UNIT_ID" val="custom160403_31*a*1"/>
  <p:tag name="KSO_WM_UNIT_CLEAR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PRESET_TEXT" val="Thank You"/>
</p:tagLst>
</file>

<file path=ppt/tags/tag27.xml><?xml version="1.0" encoding="utf-8"?>
<p:tagLst xmlns:p="http://schemas.openxmlformats.org/presentationml/2006/main">
  <p:tag name="KSO_WM_TEMPLATE_CATEGORY" val="custom"/>
  <p:tag name="KSO_WM_TEMPLATE_INDEX" val="160403"/>
  <p:tag name="KSO_WM_TAG_VERSION" val="1.0"/>
  <p:tag name="KSO_WM_SLIDE_ID" val="custom160403_31"/>
  <p:tag name="KSO_WM_SLIDE_INDEX" val="31"/>
  <p:tag name="KSO_WM_SLIDE_ITEM_CNT" val="4"/>
  <p:tag name="KSO_WM_SLIDE_LAYOUT" val="a_b"/>
  <p:tag name="KSO_WM_SLIDE_LAYOUT_CNT" val="1_3"/>
  <p:tag name="KSO_WM_SLIDE_TYPE" val="endPage"/>
  <p:tag name="KSO_WM_BEAUTIFY_FLAG" val="#wm#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80*i*6"/>
  <p:tag name="KSO_WM_TEMPLATE_CATEGORY" val="custom"/>
  <p:tag name="KSO_WM_TEMPLATE_INDEX" val="115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160403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160403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80*i*4"/>
  <p:tag name="KSO_WM_TEMPLATE_CATEGORY" val="custom"/>
  <p:tag name="KSO_WM_TEMPLATE_INDEX" val="115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80*i*5"/>
  <p:tag name="KSO_WM_TEMPLATE_CATEGORY" val="custom"/>
  <p:tag name="KSO_WM_TEMPLATE_INDEX" val="115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80*i*6"/>
  <p:tag name="KSO_WM_TEMPLATE_CATEGORY" val="custom"/>
  <p:tag name="KSO_WM_TEMPLATE_INDEX" val="115"/>
</p:tagLst>
</file>

<file path=ppt/tags/tag9.xml><?xml version="1.0" encoding="utf-8"?>
<p:tagLst xmlns:p="http://schemas.openxmlformats.org/presentationml/2006/main">
  <p:tag name="KSO_WM_TAG_VERSION" val="1.0"/>
  <p:tag name="KSO_WM_TEMPLATE_CATEGORY" val="custom"/>
  <p:tag name="KSO_WM_TEMPLATE_INDEX" val="160403"/>
</p:tagLst>
</file>

<file path=ppt/theme/theme1.xml><?xml version="1.0" encoding="utf-8"?>
<a:theme xmlns:a="http://schemas.openxmlformats.org/drawingml/2006/main" name="伍健斌">
  <a:themeElements>
    <a:clrScheme name="160115.115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A3C902"/>
      </a:accent1>
      <a:accent2>
        <a:srgbClr val="00A1C7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7_A000120140530A03PPBG">
  <a:themeElements>
    <a:clrScheme name="160115.115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A3C902"/>
      </a:accent1>
      <a:accent2>
        <a:srgbClr val="00A1C7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8_A000120140530A03PPBG">
  <a:themeElements>
    <a:clrScheme name="160115.115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A3C902"/>
      </a:accent1>
      <a:accent2>
        <a:srgbClr val="00A1C7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伍健斌</Template>
  <TotalTime>0</TotalTime>
  <Words>1719</Words>
  <Application>WPS 演示</Application>
  <PresentationFormat>宽屏</PresentationFormat>
  <Paragraphs>121</Paragraphs>
  <Slides>19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黑体</vt:lpstr>
      <vt:lpstr>Wingdings</vt:lpstr>
      <vt:lpstr>微软雅黑</vt:lpstr>
      <vt:lpstr>Arial Unicode MS</vt:lpstr>
      <vt:lpstr>Calibri</vt:lpstr>
      <vt:lpstr>伍健斌</vt:lpstr>
      <vt:lpstr>17_A000120140530A03PPBG</vt:lpstr>
      <vt:lpstr>18_A000120140530A03PPBG</vt:lpstr>
      <vt:lpstr>红十字应急救援培训</vt:lpstr>
      <vt:lpstr>一、心肺复苏术（抢救生命，你也可以！）</vt:lpstr>
      <vt:lpstr>现  状</vt:lpstr>
      <vt:lpstr>PowerPoint 演示文稿</vt:lpstr>
      <vt:lpstr>概述</vt:lpstr>
      <vt:lpstr>心肺复苏前准备</vt:lpstr>
      <vt:lpstr>识别判断</vt:lpstr>
      <vt:lpstr>PowerPoint 演示文稿</vt:lpstr>
      <vt:lpstr>呼叫、求救</vt:lpstr>
      <vt:lpstr>呼叫、求救</vt:lpstr>
      <vt:lpstr>胸外按压具体操作（C）</vt:lpstr>
      <vt:lpstr>胸外按压具体操作（C）</vt:lpstr>
      <vt:lpstr>胸外按压具体操作（C）</vt:lpstr>
      <vt:lpstr>胸外按压具体操作（C）</vt:lpstr>
      <vt:lpstr>开放气道具体操作（A）</vt:lpstr>
      <vt:lpstr>人工呼吸具体操作（B）</vt:lpstr>
      <vt:lpstr>坚持就是胜利</vt:lpstr>
      <vt:lpstr>※小结：</vt:lpstr>
      <vt:lpstr>Thank You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2019年学校应急救援知识讲座</dc:title>
  <dc:creator>PauL</dc:creator>
  <cp:lastModifiedBy>馬曉靈</cp:lastModifiedBy>
  <cp:revision>44</cp:revision>
  <dcterms:created xsi:type="dcterms:W3CDTF">2019-04-15T11:24:00Z</dcterms:created>
  <dcterms:modified xsi:type="dcterms:W3CDTF">2023-11-11T08:04:04Z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B46A1EDB22E247139320968A840A24D6_13</vt:lpwstr>
  </property>
</Properties>
</file>