
<file path=[Content_Types].xml><?xml version="1.0" encoding="utf-8"?>
<Types xmlns="http://schemas.openxmlformats.org/package/2006/content-types">
  <Default Extension="jpeg" ContentType="image/jpeg"/>
  <Default Extension="JPG" ContentType="image/.jpg"/>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92" r:id="rId3"/>
    <p:sldId id="431" r:id="rId5"/>
    <p:sldId id="413" r:id="rId6"/>
    <p:sldId id="433" r:id="rId7"/>
    <p:sldId id="434" r:id="rId8"/>
    <p:sldId id="435" r:id="rId9"/>
    <p:sldId id="436" r:id="rId10"/>
    <p:sldId id="437" r:id="rId11"/>
    <p:sldId id="438" r:id="rId12"/>
    <p:sldId id="493" r:id="rId13"/>
    <p:sldId id="439" r:id="rId14"/>
    <p:sldId id="440" r:id="rId15"/>
    <p:sldId id="441" r:id="rId16"/>
    <p:sldId id="442" r:id="rId17"/>
    <p:sldId id="443" r:id="rId18"/>
    <p:sldId id="444" r:id="rId19"/>
    <p:sldId id="445" r:id="rId20"/>
    <p:sldId id="446" r:id="rId21"/>
    <p:sldId id="447" r:id="rId22"/>
    <p:sldId id="448" r:id="rId23"/>
    <p:sldId id="460" r:id="rId24"/>
    <p:sldId id="450" r:id="rId25"/>
    <p:sldId id="453" r:id="rId26"/>
    <p:sldId id="454" r:id="rId27"/>
    <p:sldId id="464" r:id="rId28"/>
    <p:sldId id="463" r:id="rId29"/>
    <p:sldId id="465" r:id="rId30"/>
    <p:sldId id="466" r:id="rId31"/>
    <p:sldId id="468" r:id="rId32"/>
    <p:sldId id="474" r:id="rId33"/>
    <p:sldId id="475" r:id="rId34"/>
    <p:sldId id="477" r:id="rId35"/>
    <p:sldId id="478" r:id="rId36"/>
    <p:sldId id="416" r:id="rId37"/>
    <p:sldId id="425" r:id="rId38"/>
    <p:sldId id="427" r:id="rId39"/>
    <p:sldId id="494" r:id="rId40"/>
    <p:sldId id="495" r:id="rId41"/>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7" userDrawn="1">
          <p15:clr>
            <a:srgbClr val="A4A3A4"/>
          </p15:clr>
        </p15:guide>
        <p15:guide id="2" pos="38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248"/>
    <a:srgbClr val="666666"/>
    <a:srgbClr val="E73A1C"/>
    <a:srgbClr val="66615B"/>
    <a:srgbClr val="BC3F47"/>
    <a:srgbClr val="967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6176" autoAdjust="0"/>
  </p:normalViewPr>
  <p:slideViewPr>
    <p:cSldViewPr snapToGrid="0" showGuides="1">
      <p:cViewPr varScale="1">
        <p:scale>
          <a:sx n="66" d="100"/>
          <a:sy n="66" d="100"/>
        </p:scale>
        <p:origin x="648" y="40"/>
      </p:cViewPr>
      <p:guideLst>
        <p:guide orient="horz" pos="2147"/>
        <p:guide pos="3867"/>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gs" Target="tags/tag2.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C83B0A06-905B-4374-920C-970D161B462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zh-CN" altLang="en-US"/>
        </a:p>
      </dgm:t>
    </dgm:pt>
    <dgm:pt modelId="{70705736-4605-4D03-B59B-4E6D932A9134}">
      <dgm:prSet phldrT="[文本]"/>
      <dgm:spPr/>
      <dgm:t>
        <a:bodyPr/>
        <a:lstStyle/>
        <a:p>
          <a:r>
            <a:rPr lang="zh-CN" altLang="en-US" dirty="0"/>
            <a:t>一、企业基础篇</a:t>
          </a:r>
          <a:r>
            <a:rPr lang="en-US" altLang="zh-CN" dirty="0"/>
            <a:t>~~</a:t>
          </a:r>
          <a:r>
            <a:rPr lang="zh-CN" altLang="en-US" dirty="0"/>
            <a:t>满分</a:t>
          </a:r>
          <a:r>
            <a:rPr lang="en-US" altLang="zh-CN" dirty="0"/>
            <a:t>100</a:t>
          </a:r>
          <a:r>
            <a:rPr lang="zh-CN" altLang="en-US" dirty="0"/>
            <a:t>，</a:t>
          </a:r>
          <a:r>
            <a:rPr lang="en-US" altLang="zh-CN" dirty="0"/>
            <a:t>80</a:t>
          </a:r>
          <a:r>
            <a:rPr lang="zh-CN" altLang="en-US" dirty="0"/>
            <a:t>分合格</a:t>
          </a:r>
          <a:endParaRPr lang="en-US" altLang="zh-CN" dirty="0"/>
        </a:p>
      </dgm:t>
    </dgm:pt>
    <dgm:pt modelId="{2AE95188-5A3F-42A4-8176-D6738D193750}" cxnId="{64FAF8E7-967D-4012-B158-2F2FA1BB76E0}" type="parTrans">
      <dgm:prSet/>
      <dgm:spPr/>
      <dgm:t>
        <a:bodyPr/>
        <a:lstStyle/>
        <a:p>
          <a:endParaRPr lang="zh-CN" altLang="en-US"/>
        </a:p>
      </dgm:t>
    </dgm:pt>
    <dgm:pt modelId="{422E5BC6-3D04-4E2A-A929-A3835812D01A}" cxnId="{64FAF8E7-967D-4012-B158-2F2FA1BB76E0}" type="sibTrans">
      <dgm:prSet/>
      <dgm:spPr/>
      <dgm:t>
        <a:bodyPr/>
        <a:lstStyle/>
        <a:p>
          <a:endParaRPr lang="zh-CN" altLang="en-US"/>
        </a:p>
      </dgm:t>
    </dgm:pt>
    <dgm:pt modelId="{CB7B4610-066D-4C08-90B3-1DA397CC0102}">
      <dgm:prSet phldrT="[文本]"/>
      <dgm:spPr>
        <a:solidFill>
          <a:schemeClr val="accent4">
            <a:lumMod val="75000"/>
          </a:schemeClr>
        </a:solidFill>
      </dgm:spPr>
      <dgm:t>
        <a:bodyPr/>
        <a:lstStyle/>
        <a:p>
          <a:r>
            <a:rPr lang="zh-CN" altLang="en-US" dirty="0"/>
            <a:t>二、安全生产篇</a:t>
          </a:r>
          <a:r>
            <a:rPr lang="en-US" altLang="zh-CN" dirty="0"/>
            <a:t>~~</a:t>
          </a:r>
          <a:r>
            <a:rPr lang="zh-CN" altLang="en-US" dirty="0"/>
            <a:t>满分</a:t>
          </a:r>
          <a:r>
            <a:rPr lang="en-US" altLang="zh-CN" dirty="0"/>
            <a:t>100</a:t>
          </a:r>
          <a:r>
            <a:rPr lang="zh-CN" altLang="en-US" dirty="0"/>
            <a:t>，</a:t>
          </a:r>
          <a:r>
            <a:rPr lang="en-US" altLang="zh-CN" dirty="0"/>
            <a:t>100</a:t>
          </a:r>
          <a:r>
            <a:rPr lang="zh-CN" altLang="en-US" dirty="0"/>
            <a:t>分合格</a:t>
          </a:r>
        </a:p>
      </dgm:t>
    </dgm:pt>
    <dgm:pt modelId="{F7CAA812-CAA2-4E48-8F29-B8627A9B2CA1}" cxnId="{4381F4E8-56CC-4211-8EAC-8AF0709005ED}" type="parTrans">
      <dgm:prSet/>
      <dgm:spPr/>
      <dgm:t>
        <a:bodyPr/>
        <a:lstStyle/>
        <a:p>
          <a:endParaRPr lang="zh-CN" altLang="en-US"/>
        </a:p>
      </dgm:t>
    </dgm:pt>
    <dgm:pt modelId="{B3260F0C-078F-44C6-8711-8680080014DF}" cxnId="{4381F4E8-56CC-4211-8EAC-8AF0709005ED}" type="sibTrans">
      <dgm:prSet/>
      <dgm:spPr/>
      <dgm:t>
        <a:bodyPr/>
        <a:lstStyle/>
        <a:p>
          <a:endParaRPr lang="zh-CN" altLang="en-US"/>
        </a:p>
      </dgm:t>
    </dgm:pt>
    <dgm:pt modelId="{21A326DE-44C2-4D89-AB47-12BBEE7B41C6}">
      <dgm:prSet phldrT="[文本]"/>
      <dgm:spPr/>
      <dgm:t>
        <a:bodyPr/>
        <a:lstStyle/>
        <a:p>
          <a:r>
            <a:rPr lang="zh-CN" altLang="en-US" dirty="0"/>
            <a:t>三、质量意识篇</a:t>
          </a:r>
          <a:r>
            <a:rPr lang="en-US" altLang="zh-CN" dirty="0"/>
            <a:t>~~</a:t>
          </a:r>
          <a:r>
            <a:rPr lang="zh-CN" altLang="en-US" dirty="0"/>
            <a:t>满分</a:t>
          </a:r>
          <a:r>
            <a:rPr lang="en-US" altLang="zh-CN" dirty="0"/>
            <a:t>100</a:t>
          </a:r>
          <a:r>
            <a:rPr lang="zh-CN" altLang="en-US" dirty="0"/>
            <a:t>，</a:t>
          </a:r>
          <a:r>
            <a:rPr lang="en-US" altLang="zh-CN" dirty="0"/>
            <a:t>100</a:t>
          </a:r>
          <a:r>
            <a:rPr lang="zh-CN" altLang="en-US" dirty="0"/>
            <a:t>分合格</a:t>
          </a:r>
        </a:p>
      </dgm:t>
    </dgm:pt>
    <dgm:pt modelId="{B75C9AE5-6FB9-4631-95DC-113E6A7D8E15}" cxnId="{941A6C8A-A820-42CD-9C7F-6130E0032C9B}" type="parTrans">
      <dgm:prSet/>
      <dgm:spPr/>
      <dgm:t>
        <a:bodyPr/>
        <a:lstStyle/>
        <a:p>
          <a:endParaRPr lang="zh-CN" altLang="en-US"/>
        </a:p>
      </dgm:t>
    </dgm:pt>
    <dgm:pt modelId="{88C08A96-15C5-4794-A251-EF268CB8AF52}" cxnId="{941A6C8A-A820-42CD-9C7F-6130E0032C9B}" type="sibTrans">
      <dgm:prSet/>
      <dgm:spPr/>
      <dgm:t>
        <a:bodyPr/>
        <a:lstStyle/>
        <a:p>
          <a:endParaRPr lang="zh-CN" altLang="en-US"/>
        </a:p>
      </dgm:t>
    </dgm:pt>
    <dgm:pt modelId="{539C8965-076E-4CA6-BE3B-60094D7C7EF4}" type="pres">
      <dgm:prSet presAssocID="{C83B0A06-905B-4374-920C-970D161B4620}" presName="linear" presStyleCnt="0">
        <dgm:presLayoutVars>
          <dgm:animLvl val="lvl"/>
          <dgm:resizeHandles val="exact"/>
        </dgm:presLayoutVars>
      </dgm:prSet>
      <dgm:spPr/>
      <dgm:t>
        <a:bodyPr/>
        <a:lstStyle/>
        <a:p>
          <a:endParaRPr lang="zh-CN" altLang="en-US"/>
        </a:p>
      </dgm:t>
    </dgm:pt>
    <dgm:pt modelId="{13EBCDDB-F1FE-4EDD-B723-F2AC14214F65}" type="pres">
      <dgm:prSet presAssocID="{70705736-4605-4D03-B59B-4E6D932A9134}" presName="parentText" presStyleLbl="node1" presStyleIdx="0" presStyleCnt="3" custLinFactY="-56860" custLinFactNeighborY="-100000">
        <dgm:presLayoutVars>
          <dgm:chMax val="0"/>
          <dgm:bulletEnabled val="1"/>
        </dgm:presLayoutVars>
      </dgm:prSet>
      <dgm:spPr/>
      <dgm:t>
        <a:bodyPr/>
        <a:lstStyle/>
        <a:p>
          <a:endParaRPr lang="zh-CN" altLang="en-US"/>
        </a:p>
      </dgm:t>
    </dgm:pt>
    <dgm:pt modelId="{46C66F23-E5AD-4A68-A68C-372D1C9EA55D}" type="pres">
      <dgm:prSet presAssocID="{422E5BC6-3D04-4E2A-A929-A3835812D01A}" presName="spacer" presStyleCnt="0"/>
      <dgm:spPr/>
      <dgm:t>
        <a:bodyPr/>
        <a:lstStyle/>
        <a:p>
          <a:endParaRPr lang="zh-CN" altLang="en-US"/>
        </a:p>
      </dgm:t>
    </dgm:pt>
    <dgm:pt modelId="{AE110867-6700-4B53-9A59-76F957070B46}" type="pres">
      <dgm:prSet presAssocID="{CB7B4610-066D-4C08-90B3-1DA397CC0102}" presName="parentText" presStyleLbl="node1" presStyleIdx="1" presStyleCnt="3">
        <dgm:presLayoutVars>
          <dgm:chMax val="0"/>
          <dgm:bulletEnabled val="1"/>
        </dgm:presLayoutVars>
      </dgm:prSet>
      <dgm:spPr/>
      <dgm:t>
        <a:bodyPr/>
        <a:lstStyle/>
        <a:p>
          <a:endParaRPr lang="zh-CN" altLang="en-US"/>
        </a:p>
      </dgm:t>
    </dgm:pt>
    <dgm:pt modelId="{5AAAA74D-488F-4F7D-835C-B1C3A88B61E7}" type="pres">
      <dgm:prSet presAssocID="{B3260F0C-078F-44C6-8711-8680080014DF}" presName="spacer" presStyleCnt="0"/>
      <dgm:spPr/>
      <dgm:t>
        <a:bodyPr/>
        <a:lstStyle/>
        <a:p>
          <a:endParaRPr lang="zh-CN" altLang="en-US"/>
        </a:p>
      </dgm:t>
    </dgm:pt>
    <dgm:pt modelId="{F99117A3-81B5-4B29-A501-AC7514D5E1F6}" type="pres">
      <dgm:prSet presAssocID="{21A326DE-44C2-4D89-AB47-12BBEE7B41C6}" presName="parentText" presStyleLbl="node1" presStyleIdx="2" presStyleCnt="3" custLinFactY="43865" custLinFactNeighborX="-1653" custLinFactNeighborY="100000">
        <dgm:presLayoutVars>
          <dgm:chMax val="0"/>
          <dgm:bulletEnabled val="1"/>
        </dgm:presLayoutVars>
      </dgm:prSet>
      <dgm:spPr/>
      <dgm:t>
        <a:bodyPr/>
        <a:lstStyle/>
        <a:p>
          <a:endParaRPr lang="zh-CN" altLang="en-US"/>
        </a:p>
      </dgm:t>
    </dgm:pt>
  </dgm:ptLst>
  <dgm:cxnLst>
    <dgm:cxn modelId="{50022997-A3AA-4818-9D80-14B12CEBBF9F}" type="presOf" srcId="{21A326DE-44C2-4D89-AB47-12BBEE7B41C6}" destId="{F99117A3-81B5-4B29-A501-AC7514D5E1F6}" srcOrd="0" destOrd="0" presId="urn:microsoft.com/office/officeart/2005/8/layout/vList2"/>
    <dgm:cxn modelId="{38A4173A-5FC1-4FB3-860B-74156FA2A628}" type="presOf" srcId="{C83B0A06-905B-4374-920C-970D161B4620}" destId="{539C8965-076E-4CA6-BE3B-60094D7C7EF4}" srcOrd="0" destOrd="0" presId="urn:microsoft.com/office/officeart/2005/8/layout/vList2"/>
    <dgm:cxn modelId="{4381F4E8-56CC-4211-8EAC-8AF0709005ED}" srcId="{C83B0A06-905B-4374-920C-970D161B4620}" destId="{CB7B4610-066D-4C08-90B3-1DA397CC0102}" srcOrd="1" destOrd="0" parTransId="{F7CAA812-CAA2-4E48-8F29-B8627A9B2CA1}" sibTransId="{B3260F0C-078F-44C6-8711-8680080014DF}"/>
    <dgm:cxn modelId="{DD2842C9-5A18-44C8-AF51-DF3040958406}" type="presOf" srcId="{CB7B4610-066D-4C08-90B3-1DA397CC0102}" destId="{AE110867-6700-4B53-9A59-76F957070B46}" srcOrd="0" destOrd="0" presId="urn:microsoft.com/office/officeart/2005/8/layout/vList2"/>
    <dgm:cxn modelId="{941A6C8A-A820-42CD-9C7F-6130E0032C9B}" srcId="{C83B0A06-905B-4374-920C-970D161B4620}" destId="{21A326DE-44C2-4D89-AB47-12BBEE7B41C6}" srcOrd="2" destOrd="0" parTransId="{B75C9AE5-6FB9-4631-95DC-113E6A7D8E15}" sibTransId="{88C08A96-15C5-4794-A251-EF268CB8AF52}"/>
    <dgm:cxn modelId="{64FAF8E7-967D-4012-B158-2F2FA1BB76E0}" srcId="{C83B0A06-905B-4374-920C-970D161B4620}" destId="{70705736-4605-4D03-B59B-4E6D932A9134}" srcOrd="0" destOrd="0" parTransId="{2AE95188-5A3F-42A4-8176-D6738D193750}" sibTransId="{422E5BC6-3D04-4E2A-A929-A3835812D01A}"/>
    <dgm:cxn modelId="{35E7173F-988A-47FD-A0F1-30BE80EA7EF2}" type="presOf" srcId="{70705736-4605-4D03-B59B-4E6D932A9134}" destId="{13EBCDDB-F1FE-4EDD-B723-F2AC14214F65}" srcOrd="0" destOrd="0" presId="urn:microsoft.com/office/officeart/2005/8/layout/vList2"/>
    <dgm:cxn modelId="{C63DE8C8-B923-4E8F-B0E8-EEBA684F3CDE}" type="presParOf" srcId="{539C8965-076E-4CA6-BE3B-60094D7C7EF4}" destId="{13EBCDDB-F1FE-4EDD-B723-F2AC14214F65}" srcOrd="0" destOrd="0" presId="urn:microsoft.com/office/officeart/2005/8/layout/vList2"/>
    <dgm:cxn modelId="{E722844F-A800-422D-B8AC-E05C44CA668F}" type="presParOf" srcId="{539C8965-076E-4CA6-BE3B-60094D7C7EF4}" destId="{46C66F23-E5AD-4A68-A68C-372D1C9EA55D}" srcOrd="1" destOrd="0" presId="urn:microsoft.com/office/officeart/2005/8/layout/vList2"/>
    <dgm:cxn modelId="{32D1C227-715C-4FB4-A2C1-6BD262BE0A0A}" type="presParOf" srcId="{539C8965-076E-4CA6-BE3B-60094D7C7EF4}" destId="{AE110867-6700-4B53-9A59-76F957070B46}" srcOrd="2" destOrd="0" presId="urn:microsoft.com/office/officeart/2005/8/layout/vList2"/>
    <dgm:cxn modelId="{7E8FCDC2-1155-4205-82E6-CCFB8F453E0A}" type="presParOf" srcId="{539C8965-076E-4CA6-BE3B-60094D7C7EF4}" destId="{5AAAA74D-488F-4F7D-835C-B1C3A88B61E7}" srcOrd="3" destOrd="0" presId="urn:microsoft.com/office/officeart/2005/8/layout/vList2"/>
    <dgm:cxn modelId="{5D45A405-C7BD-4B81-BCAE-DC97826AA434}" type="presParOf" srcId="{539C8965-076E-4CA6-BE3B-60094D7C7EF4}" destId="{F99117A3-81B5-4B29-A501-AC7514D5E1F6}" srcOrd="4"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734425" cy="4725035"/>
        <a:chOff x="0" y="0"/>
        <a:chExt cx="8734425" cy="4725035"/>
      </a:xfrm>
    </dsp:grpSpPr>
    <dsp:sp modelId="{13EBCDDB-F1FE-4EDD-B723-F2AC14214F65}">
      <dsp:nvSpPr>
        <dsp:cNvPr id="3" name="圆角矩形 2"/>
        <dsp:cNvSpPr/>
      </dsp:nvSpPr>
      <dsp:spPr bwMode="white">
        <a:xfrm>
          <a:off x="0" y="57703"/>
          <a:ext cx="8734425" cy="1008380"/>
        </a:xfrm>
        <a:prstGeom prst="roundRect">
          <a:avLst/>
        </a:prstGeom>
      </dsp:spPr>
      <dsp:style>
        <a:lnRef idx="2">
          <a:schemeClr val="accent1">
            <a:shade val="80000"/>
          </a:schemeClr>
        </a:lnRef>
        <a:fillRef idx="1">
          <a:schemeClr val="lt1"/>
        </a:fillRef>
        <a:effectRef idx="0">
          <a:scrgbClr r="0" g="0" b="0"/>
        </a:effectRef>
        <a:fontRef idx="minor">
          <a:schemeClr val="lt1"/>
        </a:fontRef>
      </dsp:style>
      <dsp:txBody>
        <a:bodyPr lIns="144780" tIns="144780" rIns="144780" bIns="144780" anchor="ctr"/>
        <a:lstStyle>
          <a:lvl1pPr algn="l">
            <a:defRPr sz="3800"/>
          </a:lvl1pPr>
          <a:lvl2pPr marL="285750" indent="-285750" algn="l">
            <a:defRPr sz="2900"/>
          </a:lvl2pPr>
          <a:lvl3pPr marL="571500" indent="-285750" algn="l">
            <a:defRPr sz="2900"/>
          </a:lvl3pPr>
          <a:lvl4pPr marL="857250" indent="-285750" algn="l">
            <a:defRPr sz="2900"/>
          </a:lvl4pPr>
          <a:lvl5pPr marL="1143000" indent="-285750" algn="l">
            <a:defRPr sz="2900"/>
          </a:lvl5pPr>
          <a:lvl6pPr marL="1428750" indent="-285750" algn="l">
            <a:defRPr sz="2900"/>
          </a:lvl6pPr>
          <a:lvl7pPr marL="1714500" indent="-285750" algn="l">
            <a:defRPr sz="2900"/>
          </a:lvl7pPr>
          <a:lvl8pPr marL="2000250" indent="-285750" algn="l">
            <a:defRPr sz="2900"/>
          </a:lvl8pPr>
          <a:lvl9pPr marL="2286000" indent="-285750" algn="l">
            <a:defRPr sz="2900"/>
          </a:lvl9pPr>
        </a:lstStyle>
        <a:p>
          <a:pPr lvl="0">
            <a:lnSpc>
              <a:spcPct val="100000"/>
            </a:lnSpc>
            <a:spcBef>
              <a:spcPct val="0"/>
            </a:spcBef>
            <a:spcAft>
              <a:spcPct val="35000"/>
            </a:spcAft>
          </a:pPr>
          <a:r>
            <a:rPr lang="zh-CN" altLang="en-US" dirty="0">
              <a:solidFill>
                <a:schemeClr val="dk1"/>
              </a:solidFill>
            </a:rPr>
            <a:t>一、企业基础篇</a:t>
          </a:r>
          <a:r>
            <a:rPr lang="en-US" altLang="zh-CN" dirty="0">
              <a:solidFill>
                <a:schemeClr val="dk1"/>
              </a:solidFill>
            </a:rPr>
            <a:t>~~</a:t>
          </a:r>
          <a:r>
            <a:rPr lang="zh-CN" altLang="en-US" dirty="0">
              <a:solidFill>
                <a:schemeClr val="dk1"/>
              </a:solidFill>
            </a:rPr>
            <a:t>满分</a:t>
          </a:r>
          <a:r>
            <a:rPr lang="en-US" altLang="zh-CN" dirty="0">
              <a:solidFill>
                <a:schemeClr val="dk1"/>
              </a:solidFill>
            </a:rPr>
            <a:t>100</a:t>
          </a:r>
          <a:r>
            <a:rPr lang="zh-CN" altLang="en-US" dirty="0">
              <a:solidFill>
                <a:schemeClr val="dk1"/>
              </a:solidFill>
            </a:rPr>
            <a:t>，</a:t>
          </a:r>
          <a:r>
            <a:rPr lang="en-US" altLang="zh-CN" dirty="0">
              <a:solidFill>
                <a:schemeClr val="dk1"/>
              </a:solidFill>
            </a:rPr>
            <a:t>80</a:t>
          </a:r>
          <a:r>
            <a:rPr lang="zh-CN" altLang="en-US" dirty="0">
              <a:solidFill>
                <a:schemeClr val="dk1"/>
              </a:solidFill>
            </a:rPr>
            <a:t>分合格</a:t>
          </a:r>
          <a:endParaRPr lang="en-US" altLang="zh-CN" dirty="0">
            <a:solidFill>
              <a:schemeClr val="dk1"/>
            </a:solidFill>
          </a:endParaRPr>
        </a:p>
      </dsp:txBody>
      <dsp:txXfrm>
        <a:off x="0" y="57703"/>
        <a:ext cx="8734425" cy="1008380"/>
      </dsp:txXfrm>
    </dsp:sp>
    <dsp:sp modelId="{AE110867-6700-4B53-9A59-76F957070B46}">
      <dsp:nvSpPr>
        <dsp:cNvPr id="4" name="圆角矩形 3"/>
        <dsp:cNvSpPr/>
      </dsp:nvSpPr>
      <dsp:spPr bwMode="white">
        <a:xfrm>
          <a:off x="0" y="1858328"/>
          <a:ext cx="8734425" cy="1008380"/>
        </a:xfrm>
        <a:prstGeom prst="roundRect">
          <a:avLst/>
        </a:prstGeom>
        <a:solidFill>
          <a:schemeClr val="accent4">
            <a:lumMod val="75000"/>
          </a:schemeClr>
        </a:solidFill>
      </dsp:spPr>
      <dsp:style>
        <a:lnRef idx="2">
          <a:schemeClr val="accent1">
            <a:shade val="80000"/>
          </a:schemeClr>
        </a:lnRef>
        <a:fillRef idx="1">
          <a:schemeClr val="lt1"/>
        </a:fillRef>
        <a:effectRef idx="0">
          <a:scrgbClr r="0" g="0" b="0"/>
        </a:effectRef>
        <a:fontRef idx="minor">
          <a:schemeClr val="lt1"/>
        </a:fontRef>
      </dsp:style>
      <dsp:txBody>
        <a:bodyPr lIns="144780" tIns="144780" rIns="144780" bIns="144780" anchor="ctr"/>
        <a:lstStyle>
          <a:lvl1pPr algn="l">
            <a:defRPr sz="3800"/>
          </a:lvl1pPr>
          <a:lvl2pPr marL="285750" indent="-285750" algn="l">
            <a:defRPr sz="2900"/>
          </a:lvl2pPr>
          <a:lvl3pPr marL="571500" indent="-285750" algn="l">
            <a:defRPr sz="2900"/>
          </a:lvl3pPr>
          <a:lvl4pPr marL="857250" indent="-285750" algn="l">
            <a:defRPr sz="2900"/>
          </a:lvl4pPr>
          <a:lvl5pPr marL="1143000" indent="-285750" algn="l">
            <a:defRPr sz="2900"/>
          </a:lvl5pPr>
          <a:lvl6pPr marL="1428750" indent="-285750" algn="l">
            <a:defRPr sz="2900"/>
          </a:lvl6pPr>
          <a:lvl7pPr marL="1714500" indent="-285750" algn="l">
            <a:defRPr sz="2900"/>
          </a:lvl7pPr>
          <a:lvl8pPr marL="2000250" indent="-285750" algn="l">
            <a:defRPr sz="2900"/>
          </a:lvl8pPr>
          <a:lvl9pPr marL="2286000" indent="-285750" algn="l">
            <a:defRPr sz="2900"/>
          </a:lvl9pPr>
        </a:lstStyle>
        <a:p>
          <a:pPr lvl="0">
            <a:lnSpc>
              <a:spcPct val="100000"/>
            </a:lnSpc>
            <a:spcBef>
              <a:spcPct val="0"/>
            </a:spcBef>
            <a:spcAft>
              <a:spcPct val="35000"/>
            </a:spcAft>
          </a:pPr>
          <a:r>
            <a:rPr lang="zh-CN" altLang="en-US" dirty="0">
              <a:solidFill>
                <a:schemeClr val="dk1"/>
              </a:solidFill>
            </a:rPr>
            <a:t>二、安全生产篇</a:t>
          </a:r>
          <a:r>
            <a:rPr lang="en-US" altLang="zh-CN" dirty="0">
              <a:solidFill>
                <a:schemeClr val="dk1"/>
              </a:solidFill>
            </a:rPr>
            <a:t>~~</a:t>
          </a:r>
          <a:r>
            <a:rPr lang="zh-CN" altLang="en-US" dirty="0">
              <a:solidFill>
                <a:schemeClr val="dk1"/>
              </a:solidFill>
            </a:rPr>
            <a:t>满分</a:t>
          </a:r>
          <a:r>
            <a:rPr lang="en-US" altLang="zh-CN" dirty="0">
              <a:solidFill>
                <a:schemeClr val="dk1"/>
              </a:solidFill>
            </a:rPr>
            <a:t>100</a:t>
          </a:r>
          <a:r>
            <a:rPr lang="zh-CN" altLang="en-US" dirty="0">
              <a:solidFill>
                <a:schemeClr val="dk1"/>
              </a:solidFill>
            </a:rPr>
            <a:t>，</a:t>
          </a:r>
          <a:r>
            <a:rPr lang="en-US" altLang="zh-CN" dirty="0">
              <a:solidFill>
                <a:schemeClr val="dk1"/>
              </a:solidFill>
            </a:rPr>
            <a:t>100</a:t>
          </a:r>
          <a:r>
            <a:rPr lang="zh-CN" altLang="en-US" dirty="0">
              <a:solidFill>
                <a:schemeClr val="dk1"/>
              </a:solidFill>
            </a:rPr>
            <a:t>分合格</a:t>
          </a:r>
          <a:endParaRPr>
            <a:solidFill>
              <a:schemeClr val="dk1"/>
            </a:solidFill>
          </a:endParaRPr>
        </a:p>
      </dsp:txBody>
      <dsp:txXfrm>
        <a:off x="0" y="1858328"/>
        <a:ext cx="8734425" cy="1008380"/>
      </dsp:txXfrm>
    </dsp:sp>
    <dsp:sp modelId="{F99117A3-81B5-4B29-A501-AC7514D5E1F6}">
      <dsp:nvSpPr>
        <dsp:cNvPr id="5" name="圆角矩形 4"/>
        <dsp:cNvSpPr/>
      </dsp:nvSpPr>
      <dsp:spPr bwMode="white">
        <a:xfrm>
          <a:off x="0" y="3527913"/>
          <a:ext cx="8734425" cy="1008380"/>
        </a:xfrm>
        <a:prstGeom prst="roundRect">
          <a:avLst/>
        </a:prstGeom>
      </dsp:spPr>
      <dsp:style>
        <a:lnRef idx="2">
          <a:schemeClr val="accent1">
            <a:shade val="80000"/>
          </a:schemeClr>
        </a:lnRef>
        <a:fillRef idx="1">
          <a:schemeClr val="lt1"/>
        </a:fillRef>
        <a:effectRef idx="0">
          <a:scrgbClr r="0" g="0" b="0"/>
        </a:effectRef>
        <a:fontRef idx="minor">
          <a:schemeClr val="lt1"/>
        </a:fontRef>
      </dsp:style>
      <dsp:txBody>
        <a:bodyPr lIns="144780" tIns="144780" rIns="144780" bIns="144780" anchor="ctr"/>
        <a:lstStyle>
          <a:lvl1pPr algn="l">
            <a:defRPr sz="3800"/>
          </a:lvl1pPr>
          <a:lvl2pPr marL="285750" indent="-285750" algn="l">
            <a:defRPr sz="2900"/>
          </a:lvl2pPr>
          <a:lvl3pPr marL="571500" indent="-285750" algn="l">
            <a:defRPr sz="2900"/>
          </a:lvl3pPr>
          <a:lvl4pPr marL="857250" indent="-285750" algn="l">
            <a:defRPr sz="2900"/>
          </a:lvl4pPr>
          <a:lvl5pPr marL="1143000" indent="-285750" algn="l">
            <a:defRPr sz="2900"/>
          </a:lvl5pPr>
          <a:lvl6pPr marL="1428750" indent="-285750" algn="l">
            <a:defRPr sz="2900"/>
          </a:lvl6pPr>
          <a:lvl7pPr marL="1714500" indent="-285750" algn="l">
            <a:defRPr sz="2900"/>
          </a:lvl7pPr>
          <a:lvl8pPr marL="2000250" indent="-285750" algn="l">
            <a:defRPr sz="2900"/>
          </a:lvl8pPr>
          <a:lvl9pPr marL="2286000" indent="-285750" algn="l">
            <a:defRPr sz="2900"/>
          </a:lvl9pPr>
        </a:lstStyle>
        <a:p>
          <a:pPr lvl="0">
            <a:lnSpc>
              <a:spcPct val="100000"/>
            </a:lnSpc>
            <a:spcBef>
              <a:spcPct val="0"/>
            </a:spcBef>
            <a:spcAft>
              <a:spcPct val="35000"/>
            </a:spcAft>
          </a:pPr>
          <a:r>
            <a:rPr lang="zh-CN" altLang="en-US" dirty="0">
              <a:solidFill>
                <a:schemeClr val="dk1"/>
              </a:solidFill>
            </a:rPr>
            <a:t>三、质量意识篇</a:t>
          </a:r>
          <a:r>
            <a:rPr lang="en-US" altLang="zh-CN" dirty="0">
              <a:solidFill>
                <a:schemeClr val="dk1"/>
              </a:solidFill>
            </a:rPr>
            <a:t>~~</a:t>
          </a:r>
          <a:r>
            <a:rPr lang="zh-CN" altLang="en-US" dirty="0">
              <a:solidFill>
                <a:schemeClr val="dk1"/>
              </a:solidFill>
            </a:rPr>
            <a:t>满分</a:t>
          </a:r>
          <a:r>
            <a:rPr lang="en-US" altLang="zh-CN" dirty="0">
              <a:solidFill>
                <a:schemeClr val="dk1"/>
              </a:solidFill>
            </a:rPr>
            <a:t>100</a:t>
          </a:r>
          <a:r>
            <a:rPr lang="zh-CN" altLang="en-US" dirty="0">
              <a:solidFill>
                <a:schemeClr val="dk1"/>
              </a:solidFill>
            </a:rPr>
            <a:t>，</a:t>
          </a:r>
          <a:r>
            <a:rPr lang="en-US" altLang="zh-CN" dirty="0">
              <a:solidFill>
                <a:schemeClr val="dk1"/>
              </a:solidFill>
            </a:rPr>
            <a:t>100</a:t>
          </a:r>
          <a:r>
            <a:rPr lang="zh-CN" altLang="en-US" dirty="0">
              <a:solidFill>
                <a:schemeClr val="dk1"/>
              </a:solidFill>
            </a:rPr>
            <a:t>分合格</a:t>
          </a:r>
          <a:endParaRPr>
            <a:solidFill>
              <a:schemeClr val="dk1"/>
            </a:solidFill>
          </a:endParaRPr>
        </a:p>
      </dsp:txBody>
      <dsp:txXfrm>
        <a:off x="0" y="3527913"/>
        <a:ext cx="8734425" cy="10083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79" name="图片 78"/>
          <p:cNvPicPr>
            <a:picLocks noChangeAspect="1"/>
          </p:cNvPicPr>
          <p:nvPr userDrawn="1"/>
        </p:nvPicPr>
        <p:blipFill rotWithShape="1">
          <a:blip r:embed="rId2" cstate="email"/>
          <a:srcRect/>
          <a:stretch>
            <a:fillRect/>
          </a:stretch>
        </p:blipFill>
        <p:spPr>
          <a:xfrm>
            <a:off x="0" y="0"/>
            <a:ext cx="12179030" cy="6867728"/>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grpSp>
        <p:nvGrpSpPr>
          <p:cNvPr id="4" name="组合 3"/>
          <p:cNvGrpSpPr/>
          <p:nvPr userDrawn="1"/>
        </p:nvGrpSpPr>
        <p:grpSpPr>
          <a:xfrm>
            <a:off x="1" y="6424882"/>
            <a:ext cx="12142984" cy="387665"/>
            <a:chOff x="1" y="6408523"/>
            <a:chExt cx="12191999" cy="386678"/>
          </a:xfrm>
        </p:grpSpPr>
        <p:sp>
          <p:nvSpPr>
            <p:cNvPr id="8" name="Rectangle 4"/>
            <p:cNvSpPr/>
            <p:nvPr userDrawn="1"/>
          </p:nvSpPr>
          <p:spPr>
            <a:xfrm>
              <a:off x="1" y="6438621"/>
              <a:ext cx="6620671" cy="35658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195" dirty="0">
                <a:latin typeface="微软雅黑" panose="020B0503020204020204" pitchFamily="34" charset="-122"/>
                <a:ea typeface="微软雅黑" panose="020B0503020204020204" pitchFamily="34" charset="-122"/>
              </a:endParaRPr>
            </a:p>
          </p:txBody>
        </p:sp>
        <p:sp>
          <p:nvSpPr>
            <p:cNvPr id="9" name="Rectangle 5"/>
            <p:cNvSpPr/>
            <p:nvPr userDrawn="1"/>
          </p:nvSpPr>
          <p:spPr>
            <a:xfrm>
              <a:off x="11814629" y="6438621"/>
              <a:ext cx="377371" cy="35658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195" dirty="0">
                <a:latin typeface="微软雅黑" panose="020B0503020204020204" pitchFamily="34" charset="-122"/>
                <a:ea typeface="微软雅黑" panose="020B0503020204020204" pitchFamily="34" charset="-122"/>
              </a:endParaRPr>
            </a:p>
          </p:txBody>
        </p:sp>
        <p:sp>
          <p:nvSpPr>
            <p:cNvPr id="11" name="Right Triangle 7"/>
            <p:cNvSpPr/>
            <p:nvPr userDrawn="1"/>
          </p:nvSpPr>
          <p:spPr>
            <a:xfrm flipH="1">
              <a:off x="6182246" y="6446995"/>
              <a:ext cx="438426" cy="348205"/>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195" dirty="0">
                <a:latin typeface="微软雅黑" panose="020B0503020204020204" pitchFamily="34" charset="-122"/>
                <a:ea typeface="微软雅黑" panose="020B0503020204020204" pitchFamily="34" charset="-122"/>
              </a:endParaRPr>
            </a:p>
          </p:txBody>
        </p:sp>
        <p:sp>
          <p:nvSpPr>
            <p:cNvPr id="12" name="矩形 11"/>
            <p:cNvSpPr/>
            <p:nvPr userDrawn="1"/>
          </p:nvSpPr>
          <p:spPr>
            <a:xfrm>
              <a:off x="6692110" y="6408523"/>
              <a:ext cx="5143536" cy="369332"/>
            </a:xfrm>
            <a:prstGeom prst="rect">
              <a:avLst/>
            </a:prstGeom>
          </p:spPr>
          <p:txBody>
            <a:bodyPr wrap="square">
              <a:spAutoFit/>
            </a:bodyPr>
            <a:lstStyle/>
            <a:p>
              <a:pPr fontAlgn="auto">
                <a:spcBef>
                  <a:spcPts val="0"/>
                </a:spcBef>
                <a:spcAft>
                  <a:spcPts val="0"/>
                </a:spcAft>
              </a:pPr>
              <a:r>
                <a:rPr lang="zh-CN" altLang="en-US" sz="1795" dirty="0">
                  <a:latin typeface="微软雅黑" panose="020B0503020204020204" pitchFamily="34" charset="-122"/>
                  <a:ea typeface="微软雅黑" panose="020B0503020204020204" pitchFamily="34" charset="-122"/>
                </a:rPr>
                <a:t>匠心制造，精益配套，高端铝制品表面处理专家</a:t>
              </a:r>
              <a:endParaRPr lang="zh-CN" altLang="en-US" sz="1795" dirty="0">
                <a:latin typeface="微软雅黑" panose="020B0503020204020204" pitchFamily="34" charset="-122"/>
                <a:ea typeface="微软雅黑" panose="020B0503020204020204" pitchFamily="34" charset="-122"/>
              </a:endParaRPr>
            </a:p>
          </p:txBody>
        </p:sp>
      </p:grpSp>
      <p:pic>
        <p:nvPicPr>
          <p:cNvPr id="15" name="图片 45" descr="英文LOGO.tif"/>
          <p:cNvPicPr>
            <a:picLocks noChangeAspect="1"/>
          </p:cNvPicPr>
          <p:nvPr userDrawn="1"/>
        </p:nvPicPr>
        <p:blipFill>
          <a:blip r:embed="rId2" cstate="print"/>
          <a:srcRect/>
          <a:stretch>
            <a:fillRect/>
          </a:stretch>
        </p:blipFill>
        <p:spPr bwMode="auto">
          <a:xfrm>
            <a:off x="935378" y="133685"/>
            <a:ext cx="848166" cy="308747"/>
          </a:xfrm>
          <a:prstGeom prst="rect">
            <a:avLst/>
          </a:prstGeom>
          <a:noFill/>
          <a:ln w="9525">
            <a:noFill/>
            <a:miter lim="800000"/>
            <a:headEnd/>
            <a:tailEnd/>
          </a:ln>
        </p:spPr>
      </p:pic>
      <p:sp>
        <p:nvSpPr>
          <p:cNvPr id="16" name="矩形 15"/>
          <p:cNvSpPr/>
          <p:nvPr userDrawn="1"/>
        </p:nvSpPr>
        <p:spPr>
          <a:xfrm>
            <a:off x="40091" y="1"/>
            <a:ext cx="620419" cy="119042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0678" tIns="45340" rIns="90678" bIns="45340" anchor="ctr"/>
          <a:lstStyle/>
          <a:p>
            <a:pPr algn="ctr">
              <a:defRPr/>
            </a:pPr>
            <a:endParaRPr lang="zh-CN" altLang="en-US" sz="100"/>
          </a:p>
        </p:txBody>
      </p:sp>
      <p:cxnSp>
        <p:nvCxnSpPr>
          <p:cNvPr id="17" name="直接连接符 16"/>
          <p:cNvCxnSpPr/>
          <p:nvPr userDrawn="1"/>
        </p:nvCxnSpPr>
        <p:spPr>
          <a:xfrm>
            <a:off x="660509" y="544285"/>
            <a:ext cx="3557587"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797424" y="365125"/>
            <a:ext cx="3841376" cy="831663"/>
          </a:xfrm>
        </p:spPr>
        <p:txBody>
          <a:bodyPr/>
          <a:lstStyle>
            <a:lvl1pPr>
              <a:defRPr sz="4400"/>
            </a:lvl1pPr>
          </a:lstStyle>
          <a:p>
            <a:r>
              <a:rPr lang="zh-CN" altLang="en-US" sz="3200" b="1" dirty="0">
                <a:latin typeface="微软雅黑" panose="020B0503020204020204" pitchFamily="34" charset="-122"/>
                <a:ea typeface="微软雅黑" panose="020B0503020204020204" pitchFamily="34" charset="-122"/>
              </a:rPr>
              <a:t>点击此处添加</a:t>
            </a:r>
            <a:r>
              <a:rPr lang="zh-CN" altLang="en-US" sz="3200" b="1" dirty="0">
                <a:solidFill>
                  <a:srgbClr val="FFC000"/>
                </a:solidFill>
                <a:latin typeface="微软雅黑" panose="020B0503020204020204" pitchFamily="34" charset="-122"/>
                <a:ea typeface="微软雅黑" panose="020B0503020204020204" pitchFamily="34" charset="-122"/>
              </a:rPr>
              <a:t>标题</a:t>
            </a:r>
            <a:endParaRPr lang="zh-CN" altLang="en-US" sz="3200" b="1" dirty="0">
              <a:solidFill>
                <a:srgbClr val="FFC000"/>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fld>
            <a:endParaRPr lang="zh-CN" altLang="en-US">
              <a:solidFill>
                <a:prstClr val="black">
                  <a:tint val="75000"/>
                </a:prstClr>
              </a:solidFill>
            </a:endParaRPr>
          </a:p>
        </p:txBody>
      </p:sp>
      <p:sp>
        <p:nvSpPr>
          <p:cNvPr id="7" name="剪去同侧角的矩形 6"/>
          <p:cNvSpPr/>
          <p:nvPr userDrawn="1"/>
        </p:nvSpPr>
        <p:spPr>
          <a:xfrm rot="10800000">
            <a:off x="762000" y="361950"/>
            <a:ext cx="666750" cy="666750"/>
          </a:xfrm>
          <a:prstGeom prst="snip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平行四边形 6"/>
          <p:cNvSpPr/>
          <p:nvPr userDrawn="1"/>
        </p:nvSpPr>
        <p:spPr>
          <a:xfrm>
            <a:off x="-876300" y="5221890"/>
            <a:ext cx="6256311" cy="1111927"/>
          </a:xfrm>
          <a:prstGeom prst="parallelogram">
            <a:avLst>
              <a:gd name="adj" fmla="val 3815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平行四边形 7"/>
          <p:cNvSpPr/>
          <p:nvPr userDrawn="1"/>
        </p:nvSpPr>
        <p:spPr>
          <a:xfrm>
            <a:off x="5021289" y="5497490"/>
            <a:ext cx="8161311" cy="1111927"/>
          </a:xfrm>
          <a:prstGeom prst="parallelogram">
            <a:avLst>
              <a:gd name="adj" fmla="val 3815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矩形 7"/>
          <p:cNvSpPr/>
          <p:nvPr userDrawn="1"/>
        </p:nvSpPr>
        <p:spPr>
          <a:xfrm>
            <a:off x="-20652" y="0"/>
            <a:ext cx="13127052" cy="6857224"/>
          </a:xfrm>
          <a:prstGeom prst="rect">
            <a:avLst/>
          </a:prstGeom>
          <a:blipFill rotWithShape="1">
            <a:blip r:embed="rId2" cstate="prin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prstClr val="white"/>
              </a:solidFill>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矩形 9"/>
          <p:cNvSpPr/>
          <p:nvPr userDrawn="1"/>
        </p:nvSpPr>
        <p:spPr>
          <a:xfrm>
            <a:off x="0" y="-1"/>
            <a:ext cx="12192000" cy="25690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rPr>
              <a:t> 	</a:t>
            </a:r>
            <a:endParaRPr lang="zh-CN" altLang="en-US" dirty="0">
              <a:solidFill>
                <a:prstClr val="white"/>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userDrawn="1"/>
        </p:nvSpPr>
        <p:spPr>
          <a:xfrm>
            <a:off x="0" y="0"/>
            <a:ext cx="12192000" cy="4762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440603" y="759873"/>
            <a:ext cx="662361" cy="379656"/>
          </a:xfrm>
          <a:prstGeom prst="rect">
            <a:avLst/>
          </a:prstGeom>
        </p:spPr>
        <p:txBody>
          <a:bodyPr wrap="none">
            <a:spAutoFit/>
          </a:bodyPr>
          <a:lstStyle/>
          <a:p>
            <a:pPr defTabSz="608965"/>
            <a:r>
              <a:rPr lang="zh-CN" altLang="en-US" sz="1865" dirty="0">
                <a:solidFill>
                  <a:srgbClr val="FFFFFF"/>
                </a:solidFill>
                <a:latin typeface="Segoe UI Light" panose="020B0502040204020203"/>
                <a:cs typeface="Segoe UI Light" panose="020B0502040204020203"/>
              </a:rPr>
              <a:t>标注</a:t>
            </a:r>
            <a:endParaRPr lang="zh-CN" altLang="en-US" sz="1865" dirty="0">
              <a:solidFill>
                <a:srgbClr val="FFFFFF"/>
              </a:solidFill>
              <a:latin typeface="Segoe UI Light" panose="020B0502040204020203"/>
              <a:cs typeface="Segoe UI Light" panose="020B0502040204020203"/>
            </a:endParaRPr>
          </a:p>
        </p:txBody>
      </p:sp>
      <p:sp>
        <p:nvSpPr>
          <p:cNvPr id="6" name="矩形 5"/>
          <p:cNvSpPr/>
          <p:nvPr userDrawn="1"/>
        </p:nvSpPr>
        <p:spPr>
          <a:xfrm>
            <a:off x="2857674" y="841948"/>
            <a:ext cx="1402001" cy="3292440"/>
          </a:xfrm>
          <a:prstGeom prst="rect">
            <a:avLst/>
          </a:prstGeom>
        </p:spPr>
        <p:txBody>
          <a:bodyPr wrap="square">
            <a:spAutoFit/>
          </a:bodyPr>
          <a:lstStyle/>
          <a:p>
            <a:pPr defTabSz="608965">
              <a:lnSpc>
                <a:spcPct val="130000"/>
              </a:lnSpc>
            </a:pPr>
            <a:r>
              <a:rPr lang="zh-CN" altLang="en-US" sz="1335" dirty="0">
                <a:solidFill>
                  <a:srgbClr val="FFFFFF"/>
                </a:solidFill>
                <a:latin typeface="Segoe UI Light" panose="020B0502040204020203"/>
                <a:cs typeface="Segoe UI Light" panose="020B0502040204020203"/>
              </a:rPr>
              <a:t>字体使用 </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行距</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背景图片出处</a:t>
            </a: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声明</a:t>
            </a:r>
            <a:endParaRPr lang="en-US" altLang="zh-CN" sz="1335" dirty="0">
              <a:solidFill>
                <a:srgbClr val="FFFFFF"/>
              </a:solidFill>
              <a:latin typeface="Segoe UI Light" panose="020B0502040204020203"/>
              <a:cs typeface="Segoe UI Light" panose="020B0502040204020203"/>
            </a:endParaRPr>
          </a:p>
        </p:txBody>
      </p:sp>
      <p:sp>
        <p:nvSpPr>
          <p:cNvPr id="7" name="矩形 6"/>
          <p:cNvSpPr/>
          <p:nvPr userDrawn="1"/>
        </p:nvSpPr>
        <p:spPr>
          <a:xfrm>
            <a:off x="4395052" y="841948"/>
            <a:ext cx="3727457" cy="3825791"/>
          </a:xfrm>
          <a:prstGeom prst="rect">
            <a:avLst/>
          </a:prstGeom>
        </p:spPr>
        <p:txBody>
          <a:bodyPr wrap="square">
            <a:spAutoFit/>
          </a:bodyPr>
          <a:lstStyle/>
          <a:p>
            <a:pPr defTabSz="608965">
              <a:lnSpc>
                <a:spcPct val="130000"/>
              </a:lnSpc>
            </a:pPr>
            <a:r>
              <a:rPr lang="zh-CN" altLang="en-US" sz="1335" dirty="0">
                <a:solidFill>
                  <a:srgbClr val="FFFFFF"/>
                </a:solidFill>
                <a:latin typeface="Segoe UI Light" panose="020B0502040204020203"/>
                <a:cs typeface="Segoe UI Light" panose="020B0502040204020203"/>
              </a:rPr>
              <a:t>英文 </a:t>
            </a:r>
            <a:r>
              <a:rPr lang="en-US" altLang="zh-CN" sz="1335" dirty="0">
                <a:solidFill>
                  <a:srgbClr val="FFFFFF"/>
                </a:solidFill>
                <a:latin typeface="Segoe UI Light" panose="020B0502040204020203"/>
                <a:cs typeface="Segoe UI Light" panose="020B0502040204020203"/>
              </a:rPr>
              <a:t>Calibri</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中文 微软雅黑</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正文 </a:t>
            </a:r>
            <a:r>
              <a:rPr lang="en-US" altLang="zh-CN" sz="1335" dirty="0">
                <a:solidFill>
                  <a:srgbClr val="FFFFFF"/>
                </a:solidFill>
                <a:latin typeface="Segoe UI Light" panose="020B0502040204020203"/>
                <a:cs typeface="Segoe UI Light" panose="020B0502040204020203"/>
              </a:rPr>
              <a:t>1.3</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en-US" altLang="zh-CN" sz="1335" dirty="0" err="1">
                <a:solidFill>
                  <a:srgbClr val="FFFFFF"/>
                </a:solidFill>
                <a:latin typeface="Segoe UI Light" panose="020B0502040204020203"/>
                <a:cs typeface="Segoe UI Light" panose="020B0502040204020203"/>
              </a:rPr>
              <a:t>cn.bing.com</a:t>
            </a: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prstClr val="white"/>
                </a:solidFill>
              </a:rPr>
              <a:t>互联网是一个开放共享的平台</a:t>
            </a:r>
            <a:endParaRPr lang="zh-CN" altLang="en-US" sz="1335" dirty="0">
              <a:solidFill>
                <a:prstClr val="white"/>
              </a:solidFill>
            </a:endParaRPr>
          </a:p>
          <a:p>
            <a:pPr defTabSz="608965">
              <a:lnSpc>
                <a:spcPct val="130000"/>
              </a:lnSpc>
            </a:pPr>
            <a:r>
              <a:rPr lang="zh-CN" altLang="en-US" sz="1335" dirty="0">
                <a:solidFill>
                  <a:prstClr val="white"/>
                </a:solidFill>
              </a:rPr>
              <a:t>Office</a:t>
            </a:r>
            <a:r>
              <a:rPr lang="en-US" altLang="zh-CN" sz="1335" dirty="0">
                <a:solidFill>
                  <a:prstClr val="white"/>
                </a:solidFill>
              </a:rPr>
              <a:t>PLUS </a:t>
            </a:r>
            <a:r>
              <a:rPr lang="zh-CN" altLang="en-US" sz="1335" dirty="0">
                <a:solidFill>
                  <a:prstClr val="white"/>
                </a:solidFill>
              </a:rPr>
              <a:t>部分设计灵感与元素来源于网络</a:t>
            </a:r>
            <a:endParaRPr lang="zh-CN" altLang="en-US" sz="1335" dirty="0">
              <a:solidFill>
                <a:prstClr val="white"/>
              </a:solidFill>
            </a:endParaRPr>
          </a:p>
          <a:p>
            <a:pPr defTabSz="608965">
              <a:lnSpc>
                <a:spcPct val="130000"/>
              </a:lnSpc>
            </a:pPr>
            <a:r>
              <a:rPr lang="zh-CN" altLang="en-US" sz="1335" dirty="0">
                <a:solidFill>
                  <a:prstClr val="white"/>
                </a:solidFill>
              </a:rPr>
              <a:t>如有建议请联系officeplus@microsoft.com</a:t>
            </a:r>
            <a:endParaRPr lang="en-US" altLang="zh-CN" sz="1335" dirty="0">
              <a:solidFill>
                <a:srgbClr val="FFFFFF"/>
              </a:solidFill>
              <a:latin typeface="Segoe UI Light" panose="020B0502040204020203"/>
              <a:cs typeface="Segoe UI Light" panose="020B0502040204020203"/>
            </a:endParaRPr>
          </a:p>
        </p:txBody>
      </p:sp>
      <p:sp>
        <p:nvSpPr>
          <p:cNvPr id="8" name="矩形 7"/>
          <p:cNvSpPr/>
          <p:nvPr userDrawn="1"/>
        </p:nvSpPr>
        <p:spPr>
          <a:xfrm>
            <a:off x="440603" y="182445"/>
            <a:ext cx="816249" cy="256545"/>
          </a:xfrm>
          <a:prstGeom prst="rect">
            <a:avLst/>
          </a:prstGeom>
        </p:spPr>
        <p:txBody>
          <a:bodyPr wrap="none">
            <a:spAutoFit/>
          </a:bodyPr>
          <a:lstStyle/>
          <a:p>
            <a:pPr defTabSz="608965"/>
            <a:r>
              <a:rPr kumimoji="1" lang="en-US" altLang="zh-CN" sz="1065" dirty="0" err="1">
                <a:solidFill>
                  <a:srgbClr val="FFFFFF"/>
                </a:solidFill>
                <a:latin typeface="Segoe UI Light" panose="020B0502040204020203"/>
                <a:cs typeface="Segoe UI Light" panose="020B0502040204020203"/>
              </a:rPr>
              <a:t>OfficePLUS</a:t>
            </a:r>
            <a:endParaRPr lang="zh-CN" altLang="en-US" sz="1065" dirty="0">
              <a:solidFill>
                <a:srgbClr val="FFFFFF"/>
              </a:solidFill>
              <a:latin typeface="Segoe UI Light" panose="020B0502040204020203"/>
              <a:cs typeface="Segoe UI Light" panose="020B0502040204020203"/>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8" name="图片 7">
            <a:hlinkClick r:id="rId2"/>
          </p:cNvPr>
          <p:cNvPicPr>
            <a:picLocks noChangeAspect="1"/>
          </p:cNvPicPr>
          <p:nvPr userDrawn="1"/>
        </p:nvPicPr>
        <p:blipFill>
          <a:blip r:embed="rId3" cstate="email"/>
          <a:stretch>
            <a:fillRect/>
          </a:stretch>
        </p:blipFill>
        <p:spPr>
          <a:xfrm>
            <a:off x="4286431" y="2521041"/>
            <a:ext cx="3177903" cy="418585"/>
          </a:xfrm>
          <a:prstGeom prst="rect">
            <a:avLst/>
          </a:prstGeom>
        </p:spPr>
      </p:pic>
      <p:sp>
        <p:nvSpPr>
          <p:cNvPr id="9" name="文本框 8"/>
          <p:cNvSpPr txBox="1"/>
          <p:nvPr userDrawn="1"/>
        </p:nvSpPr>
        <p:spPr>
          <a:xfrm>
            <a:off x="4259746" y="3740751"/>
            <a:ext cx="3347390" cy="297454"/>
          </a:xfrm>
          <a:prstGeom prst="rect">
            <a:avLst/>
          </a:prstGeom>
          <a:noFill/>
        </p:spPr>
        <p:txBody>
          <a:bodyPr wrap="none" rtlCol="0">
            <a:spAutoFit/>
          </a:bodyPr>
          <a:lstStyle/>
          <a:p>
            <a:pPr algn="ctr"/>
            <a:r>
              <a:rPr kumimoji="1" lang="zh-CN" altLang="en-US" sz="1335" dirty="0">
                <a:solidFill>
                  <a:prstClr val="black">
                    <a:lumMod val="75000"/>
                    <a:lumOff val="25000"/>
                  </a:prstClr>
                </a:solidFill>
              </a:rPr>
              <a:t>点击</a:t>
            </a:r>
            <a:r>
              <a:rPr kumimoji="1" lang="en-US" altLang="zh-CN" sz="1335" dirty="0">
                <a:solidFill>
                  <a:prstClr val="black">
                    <a:lumMod val="75000"/>
                    <a:lumOff val="25000"/>
                  </a:prstClr>
                </a:solidFill>
              </a:rPr>
              <a:t>Logo</a:t>
            </a:r>
            <a:r>
              <a:rPr kumimoji="1" lang="zh-CN" altLang="en-US" sz="1335" dirty="0">
                <a:solidFill>
                  <a:prstClr val="black">
                    <a:lumMod val="75000"/>
                    <a:lumOff val="25000"/>
                  </a:prstClr>
                </a:solidFill>
              </a:rPr>
              <a:t>获取更多优质模板（放映模式）</a:t>
            </a:r>
            <a:endParaRPr kumimoji="1" lang="zh-CN" altLang="en-US" sz="1335" dirty="0">
              <a:solidFill>
                <a:prstClr val="black">
                  <a:lumMod val="75000"/>
                  <a:lumOff val="25000"/>
                </a:prst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86DD8-9ECE-406C-BA16-CBEE7C5E8E0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10E47-FD33-44A5-84E0-FE527B1DB7A5}"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3.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tiff"/></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tif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tif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5.tiff"/></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5.tiff"/></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jpeg"/><Relationship Id="rId1" Type="http://schemas.openxmlformats.org/officeDocument/2006/relationships/image" Target="../media/image5.tiff"/></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jpeg"/><Relationship Id="rId1" Type="http://schemas.openxmlformats.org/officeDocument/2006/relationships/image" Target="../media/image5.tif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jpeg"/><Relationship Id="rId1" Type="http://schemas.openxmlformats.org/officeDocument/2006/relationships/image" Target="../media/image5.tiff"/></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5.tiff"/></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tiff"/></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jpeg"/><Relationship Id="rId1" Type="http://schemas.openxmlformats.org/officeDocument/2006/relationships/image" Target="../media/image5.tiff"/></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tiff"/></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34.jpeg"/><Relationship Id="rId7" Type="http://schemas.openxmlformats.org/officeDocument/2006/relationships/image" Target="../media/image33.jpeg"/><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5.tiff"/></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image" Target="../media/image5.tiff"/></Relationships>
</file>

<file path=ppt/slides/_rels/slide24.xml.rels><?xml version="1.0" encoding="UTF-8" standalone="yes"?>
<Relationships xmlns="http://schemas.openxmlformats.org/package/2006/relationships"><Relationship Id="rId9" Type="http://schemas.openxmlformats.org/officeDocument/2006/relationships/image" Target="../media/image44.jpeg"/><Relationship Id="rId8" Type="http://schemas.openxmlformats.org/officeDocument/2006/relationships/image" Target="../media/image43.jpeg"/><Relationship Id="rId7" Type="http://schemas.openxmlformats.org/officeDocument/2006/relationships/image" Target="../media/image42.jpeg"/><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png"/><Relationship Id="rId3" Type="http://schemas.openxmlformats.org/officeDocument/2006/relationships/image" Target="../media/image38.jpeg"/><Relationship Id="rId2" Type="http://schemas.openxmlformats.org/officeDocument/2006/relationships/image" Target="../media/image37.jpeg"/><Relationship Id="rId10" Type="http://schemas.openxmlformats.org/officeDocument/2006/relationships/slideLayout" Target="../slideLayouts/slideLayout1.xml"/><Relationship Id="rId1" Type="http://schemas.openxmlformats.org/officeDocument/2006/relationships/image" Target="../media/image5.tiff"/></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5.tiff"/></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1.png"/><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image" Target="../media/image5.tiff"/></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4.png"/><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tiff"/></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7.png"/><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image" Target="../media/image5.tiff"/></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63.jpeg"/><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image" Target="../media/image10.tiff"/></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image" Target="../media/image10.tiff"/></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10.tif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6.png"/><Relationship Id="rId1" Type="http://schemas.openxmlformats.org/officeDocument/2006/relationships/image" Target="../media/image10.tiff"/></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7.png"/><Relationship Id="rId1" Type="http://schemas.openxmlformats.org/officeDocument/2006/relationships/image" Target="../media/image10.tiff"/></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8.png"/><Relationship Id="rId1" Type="http://schemas.openxmlformats.org/officeDocument/2006/relationships/image" Target="../media/image10.tiff"/></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tiff"/></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image" Target="../media/image10.tiff"/></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tiff"/></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71.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72.png"/><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5.tif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5.tif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jpeg"/><Relationship Id="rId1"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jpeg"/><Relationship Id="rId1" Type="http://schemas.openxmlformats.org/officeDocument/2006/relationships/image" Target="../media/image5.tiff"/></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jpeg"/><Relationship Id="rId1" Type="http://schemas.openxmlformats.org/officeDocument/2006/relationships/image" Target="../media/image5.tif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5.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12289"/>
          <p:cNvSpPr>
            <a:spLocks noGrp="1"/>
          </p:cNvSpPr>
          <p:nvPr>
            <p:ph type="title"/>
          </p:nvPr>
        </p:nvSpPr>
        <p:spPr>
          <a:xfrm>
            <a:off x="4380091" y="581227"/>
            <a:ext cx="4293432" cy="696218"/>
          </a:xfrm>
        </p:spPr>
        <p:txBody>
          <a:bodyPr anchor="b">
            <a:normAutofit/>
          </a:bodyPr>
          <a:lstStyle/>
          <a:p>
            <a:r>
              <a:rPr lang="zh-CN" altLang="en-US" sz="3180" b="1" dirty="0">
                <a:latin typeface="Arial Black" panose="020B0A04020102020204" pitchFamily="34" charset="0"/>
                <a:sym typeface="Arial" panose="020B0604020202020204" pitchFamily="34" charset="0"/>
              </a:rPr>
              <a:t>新员工培训教程</a:t>
            </a:r>
            <a:endParaRPr lang="zh-CN" altLang="en-US" sz="3180" b="1" dirty="0">
              <a:latin typeface="Arial Black" panose="020B0A04020102020204" pitchFamily="34" charset="0"/>
              <a:sym typeface="Arial" panose="020B0604020202020204" pitchFamily="34" charset="0"/>
            </a:endParaRPr>
          </a:p>
        </p:txBody>
      </p:sp>
      <p:sp>
        <p:nvSpPr>
          <p:cNvPr id="3" name="灯片编号占位符 2"/>
          <p:cNvSpPr>
            <a:spLocks noGrp="1"/>
          </p:cNvSpPr>
          <p:nvPr>
            <p:ph type="sldNum" sz="quarter" idx="4294967295"/>
          </p:nvPr>
        </p:nvSpPr>
        <p:spPr>
          <a:xfrm>
            <a:off x="8575984" y="6353278"/>
            <a:ext cx="2732172" cy="363657"/>
          </a:xfrm>
          <a:prstGeom prst="rect">
            <a:avLst/>
          </a:prstGeom>
        </p:spPr>
        <p:txBody>
          <a:bodyPr vert="horz" lIns="91072" tIns="45536" rIns="91072" bIns="45536" rtlCol="0" anchor="ctr"/>
          <a:lstStyle>
            <a:defPPr>
              <a:defRPr lang="en-US"/>
            </a:defPPr>
            <a:lvl1pPr marL="0" lvl="0" indent="0" algn="r" defTabSz="910590" eaLnBrk="1" fontAlgn="base" latinLnBrk="0" hangingPunct="1">
              <a:lnSpc>
                <a:spcPct val="100000"/>
              </a:lnSpc>
              <a:spcBef>
                <a:spcPct val="0"/>
              </a:spcBef>
              <a:spcAft>
                <a:spcPct val="0"/>
              </a:spcAft>
              <a:buFont typeface="Arial" panose="020B0604020202020204" pitchFamily="34" charset="0"/>
              <a:buNone/>
              <a:defRPr sz="1195" u="none" kern="1200" baseline="0">
                <a:solidFill>
                  <a:schemeClr val="tx1">
                    <a:tint val="75000"/>
                  </a:schemeClr>
                </a:solidFill>
                <a:latin typeface="Arial" panose="020B0604020202020204" pitchFamily="34" charset="0"/>
                <a:ea typeface="宋体" panose="02010600030101010101" pitchFamily="2" charset="-122"/>
                <a:cs typeface="+mn-cs"/>
              </a:defRPr>
            </a:lvl1pPr>
            <a:lvl2pPr marL="455295" lvl="1" indent="0" algn="l" defTabSz="910590" eaLnBrk="1" fontAlgn="base" latinLnBrk="0" hangingPunct="1">
              <a:lnSpc>
                <a:spcPct val="100000"/>
              </a:lnSpc>
              <a:spcBef>
                <a:spcPct val="0"/>
              </a:spcBef>
              <a:spcAft>
                <a:spcPct val="0"/>
              </a:spcAft>
              <a:buFont typeface="Arial" panose="020B0604020202020204" pitchFamily="34" charset="0"/>
              <a:buNone/>
              <a:defRPr sz="2390" u="none" kern="1200" baseline="0">
                <a:solidFill>
                  <a:schemeClr val="tx1"/>
                </a:solidFill>
                <a:latin typeface="Arial" panose="020B0604020202020204" pitchFamily="34" charset="0"/>
                <a:ea typeface="宋体" panose="02010600030101010101" pitchFamily="2" charset="-122"/>
                <a:cs typeface="+mn-cs"/>
              </a:defRPr>
            </a:lvl2pPr>
            <a:lvl3pPr marL="910590" lvl="2" indent="0" algn="l" defTabSz="910590" eaLnBrk="1" fontAlgn="base" latinLnBrk="0" hangingPunct="1">
              <a:lnSpc>
                <a:spcPct val="100000"/>
              </a:lnSpc>
              <a:spcBef>
                <a:spcPct val="0"/>
              </a:spcBef>
              <a:spcAft>
                <a:spcPct val="0"/>
              </a:spcAft>
              <a:buFont typeface="Arial" panose="020B0604020202020204" pitchFamily="34" charset="0"/>
              <a:buNone/>
              <a:defRPr sz="2390" u="none" kern="1200" baseline="0">
                <a:solidFill>
                  <a:schemeClr val="tx1"/>
                </a:solidFill>
                <a:latin typeface="Arial" panose="020B0604020202020204" pitchFamily="34" charset="0"/>
                <a:ea typeface="宋体" panose="02010600030101010101" pitchFamily="2" charset="-122"/>
                <a:cs typeface="+mn-cs"/>
              </a:defRPr>
            </a:lvl3pPr>
            <a:lvl4pPr marL="1365885" lvl="3" indent="0" algn="l" defTabSz="910590" eaLnBrk="1" fontAlgn="base" latinLnBrk="0" hangingPunct="1">
              <a:lnSpc>
                <a:spcPct val="100000"/>
              </a:lnSpc>
              <a:spcBef>
                <a:spcPct val="0"/>
              </a:spcBef>
              <a:spcAft>
                <a:spcPct val="0"/>
              </a:spcAft>
              <a:buFont typeface="Arial" panose="020B0604020202020204" pitchFamily="34" charset="0"/>
              <a:buNone/>
              <a:defRPr sz="2390" u="none" kern="1200" baseline="0">
                <a:solidFill>
                  <a:schemeClr val="tx1"/>
                </a:solidFill>
                <a:latin typeface="Arial" panose="020B0604020202020204" pitchFamily="34" charset="0"/>
                <a:ea typeface="宋体" panose="02010600030101010101" pitchFamily="2" charset="-122"/>
                <a:cs typeface="+mn-cs"/>
              </a:defRPr>
            </a:lvl4pPr>
            <a:lvl5pPr marL="1821180" lvl="4" indent="0" algn="l" defTabSz="910590" eaLnBrk="1" fontAlgn="base" latinLnBrk="0" hangingPunct="1">
              <a:lnSpc>
                <a:spcPct val="100000"/>
              </a:lnSpc>
              <a:spcBef>
                <a:spcPct val="0"/>
              </a:spcBef>
              <a:spcAft>
                <a:spcPct val="0"/>
              </a:spcAft>
              <a:buFont typeface="Arial" panose="020B0604020202020204" pitchFamily="34" charset="0"/>
              <a:buNone/>
              <a:defRPr sz="2390" u="none" kern="1200" baseline="0">
                <a:solidFill>
                  <a:schemeClr val="tx1"/>
                </a:solidFill>
                <a:latin typeface="Arial" panose="020B0604020202020204" pitchFamily="34" charset="0"/>
                <a:ea typeface="宋体" panose="02010600030101010101" pitchFamily="2" charset="-122"/>
                <a:cs typeface="+mn-cs"/>
              </a:defRPr>
            </a:lvl5pPr>
            <a:lvl6pPr marL="2277110" lvl="5" indent="0" algn="l" defTabSz="910590" eaLnBrk="1" fontAlgn="base" latinLnBrk="0" hangingPunct="1">
              <a:lnSpc>
                <a:spcPct val="100000"/>
              </a:lnSpc>
              <a:spcBef>
                <a:spcPct val="0"/>
              </a:spcBef>
              <a:spcAft>
                <a:spcPct val="0"/>
              </a:spcAft>
              <a:buFont typeface="Arial" panose="020B0604020202020204" pitchFamily="34" charset="0"/>
              <a:buNone/>
              <a:defRPr sz="2390" u="none" kern="1200" baseline="0">
                <a:solidFill>
                  <a:schemeClr val="tx1"/>
                </a:solidFill>
                <a:latin typeface="Arial" panose="020B0604020202020204" pitchFamily="34" charset="0"/>
                <a:ea typeface="宋体" panose="02010600030101010101" pitchFamily="2" charset="-122"/>
                <a:cs typeface="+mn-cs"/>
              </a:defRPr>
            </a:lvl6pPr>
            <a:lvl7pPr marL="2732405" lvl="6" indent="0" algn="l" defTabSz="910590" eaLnBrk="1" fontAlgn="base" latinLnBrk="0" hangingPunct="1">
              <a:lnSpc>
                <a:spcPct val="100000"/>
              </a:lnSpc>
              <a:spcBef>
                <a:spcPct val="0"/>
              </a:spcBef>
              <a:spcAft>
                <a:spcPct val="0"/>
              </a:spcAft>
              <a:buFont typeface="Arial" panose="020B0604020202020204" pitchFamily="34" charset="0"/>
              <a:buNone/>
              <a:defRPr sz="2390" u="none" kern="1200" baseline="0">
                <a:solidFill>
                  <a:schemeClr val="tx1"/>
                </a:solidFill>
                <a:latin typeface="Arial" panose="020B0604020202020204" pitchFamily="34" charset="0"/>
                <a:ea typeface="宋体" panose="02010600030101010101" pitchFamily="2" charset="-122"/>
                <a:cs typeface="+mn-cs"/>
              </a:defRPr>
            </a:lvl7pPr>
            <a:lvl8pPr marL="3187700" lvl="7" indent="0" algn="l" defTabSz="910590" eaLnBrk="1" fontAlgn="base" latinLnBrk="0" hangingPunct="1">
              <a:lnSpc>
                <a:spcPct val="100000"/>
              </a:lnSpc>
              <a:spcBef>
                <a:spcPct val="0"/>
              </a:spcBef>
              <a:spcAft>
                <a:spcPct val="0"/>
              </a:spcAft>
              <a:buFont typeface="Arial" panose="020B0604020202020204" pitchFamily="34" charset="0"/>
              <a:buNone/>
              <a:defRPr sz="2390" u="none" kern="1200" baseline="0">
                <a:solidFill>
                  <a:schemeClr val="tx1"/>
                </a:solidFill>
                <a:latin typeface="Arial" panose="020B0604020202020204" pitchFamily="34" charset="0"/>
                <a:ea typeface="宋体" panose="02010600030101010101" pitchFamily="2" charset="-122"/>
                <a:cs typeface="+mn-cs"/>
              </a:defRPr>
            </a:lvl8pPr>
            <a:lvl9pPr marL="3642995" lvl="8" indent="0" algn="l" defTabSz="910590" eaLnBrk="1" fontAlgn="base" latinLnBrk="0" hangingPunct="1">
              <a:lnSpc>
                <a:spcPct val="100000"/>
              </a:lnSpc>
              <a:spcBef>
                <a:spcPct val="0"/>
              </a:spcBef>
              <a:spcAft>
                <a:spcPct val="0"/>
              </a:spcAft>
              <a:buFont typeface="Arial" panose="020B0604020202020204" pitchFamily="34" charset="0"/>
              <a:buNone/>
              <a:defRPr sz="2390" u="none" kern="1200" baseline="0">
                <a:solidFill>
                  <a:schemeClr val="tx1"/>
                </a:solidFill>
                <a:latin typeface="Arial" panose="020B0604020202020204" pitchFamily="34" charset="0"/>
                <a:ea typeface="宋体" panose="02010600030101010101" pitchFamily="2" charset="-122"/>
                <a:cs typeface="+mn-cs"/>
              </a:defRPr>
            </a:lvl9pPr>
          </a:lstStyle>
          <a:p>
            <a:fld id="{48F63A3B-78C7-47BE-AE5E-E10140E04643}" type="slidenum">
              <a:rPr lang="en-US" smtClean="0"/>
            </a:fld>
            <a:endParaRPr lang="zh-CN" altLang="en-US"/>
          </a:p>
        </p:txBody>
      </p:sp>
      <p:graphicFrame>
        <p:nvGraphicFramePr>
          <p:cNvPr id="4" name="图示 3"/>
          <p:cNvGraphicFramePr/>
          <p:nvPr/>
        </p:nvGraphicFramePr>
        <p:xfrm>
          <a:off x="2023110" y="1395730"/>
          <a:ext cx="8734425" cy="472503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11"/>
          <p:cNvSpPr>
            <a:spLocks noChangeAspect="1"/>
          </p:cNvSpPr>
          <p:nvPr/>
        </p:nvSpPr>
        <p:spPr>
          <a:xfrm>
            <a:off x="3729290" y="1205726"/>
            <a:ext cx="4291680" cy="4291677"/>
          </a:xfrm>
          <a:prstGeom prst="arc">
            <a:avLst>
              <a:gd name="adj1" fmla="val 11926710"/>
              <a:gd name="adj2" fmla="val 8223474"/>
            </a:avLst>
          </a:prstGeom>
          <a:ln w="635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sz="1795"/>
          </a:p>
        </p:txBody>
      </p:sp>
      <p:sp>
        <p:nvSpPr>
          <p:cNvPr id="2" name="文本框 1"/>
          <p:cNvSpPr txBox="1"/>
          <p:nvPr/>
        </p:nvSpPr>
        <p:spPr>
          <a:xfrm>
            <a:off x="2624569" y="2600444"/>
            <a:ext cx="6501130" cy="809625"/>
          </a:xfrm>
          <a:prstGeom prst="rect">
            <a:avLst/>
          </a:prstGeom>
          <a:solidFill>
            <a:srgbClr val="C00000"/>
          </a:solidFill>
        </p:spPr>
        <p:txBody>
          <a:bodyPr wrap="none" lIns="121627" tIns="60814" rIns="121627" bIns="60814" rtlCol="0">
            <a:spAutoFit/>
          </a:bodyPr>
          <a:lstStyle/>
          <a:p>
            <a:pPr algn="ctr"/>
            <a:r>
              <a:rPr lang="zh-CN" altLang="en-US" sz="4480" dirty="0" smtClean="0">
                <a:solidFill>
                  <a:schemeClr val="bg1">
                    <a:lumMod val="95000"/>
                  </a:schemeClr>
                </a:solidFill>
                <a:latin typeface="微软雅黑" panose="020B0503020204020204" pitchFamily="34" charset="-122"/>
                <a:ea typeface="微软雅黑" panose="020B0503020204020204" pitchFamily="34" charset="-122"/>
              </a:rPr>
              <a:t>观看冲压、叉车事故视频</a:t>
            </a:r>
            <a:endParaRPr lang="zh-CN" altLang="en-US" sz="448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2</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、公司主要危险源</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graphicFrame>
        <p:nvGraphicFramePr>
          <p:cNvPr id="14" name="表格 13"/>
          <p:cNvGraphicFramePr>
            <a:graphicFrameLocks noGrp="1"/>
          </p:cNvGraphicFramePr>
          <p:nvPr/>
        </p:nvGraphicFramePr>
        <p:xfrm>
          <a:off x="846035" y="1486967"/>
          <a:ext cx="9186729" cy="4272902"/>
        </p:xfrm>
        <a:graphic>
          <a:graphicData uri="http://schemas.openxmlformats.org/drawingml/2006/table">
            <a:tbl>
              <a:tblPr>
                <a:tableStyleId>{5C22544A-7EE6-4342-B048-85BDC9FD1C3A}</a:tableStyleId>
              </a:tblPr>
              <a:tblGrid>
                <a:gridCol w="326902"/>
                <a:gridCol w="1604798"/>
                <a:gridCol w="1961421"/>
                <a:gridCol w="1961421"/>
                <a:gridCol w="1961421"/>
                <a:gridCol w="668666"/>
                <a:gridCol w="702100"/>
              </a:tblGrid>
              <a:tr h="358346">
                <a:tc gridSpan="7">
                  <a:txBody>
                    <a:bodyPr/>
                    <a:lstStyle/>
                    <a:p>
                      <a:pPr algn="ctr" fontAlgn="ctr"/>
                      <a:r>
                        <a:rPr lang="zh-CN" altLang="en-US" sz="1700" u="none" strike="noStrike" dirty="0">
                          <a:effectLst/>
                        </a:rPr>
                        <a:t>各级危险源分布</a:t>
                      </a:r>
                      <a:endParaRPr lang="zh-CN" altLang="en-US" sz="1700" b="1" i="0" u="none" strike="noStrike" dirty="0">
                        <a:effectLst/>
                        <a:latin typeface="宋体" panose="02010600030101010101" pitchFamily="2" charset="-122"/>
                        <a:ea typeface="宋体" panose="02010600030101010101" pitchFamily="2" charset="-122"/>
                      </a:endParaRPr>
                    </a:p>
                  </a:txBody>
                  <a:tcPr marL="9013" marR="9013" marT="9013" marB="0" anchor="ctr"/>
                </a:tc>
                <a:tc hMerge="1">
                  <a:tcPr/>
                </a:tc>
                <a:tc hMerge="1">
                  <a:tcPr/>
                </a:tc>
                <a:tc hMerge="1">
                  <a:tcPr/>
                </a:tc>
                <a:tc hMerge="1">
                  <a:tcPr/>
                </a:tc>
                <a:tc hMerge="1">
                  <a:tcPr/>
                </a:tc>
                <a:tc hMerge="1">
                  <a:tcPr/>
                </a:tc>
              </a:tr>
              <a:tr h="541680">
                <a:tc>
                  <a:txBody>
                    <a:bodyPr/>
                    <a:lstStyle/>
                    <a:p>
                      <a:pPr algn="ctr" fontAlgn="ctr"/>
                      <a:r>
                        <a:rPr lang="zh-CN" altLang="en-US" sz="1300" u="none" strike="noStrike" dirty="0">
                          <a:effectLst/>
                        </a:rPr>
                        <a:t>序号</a:t>
                      </a:r>
                      <a:endParaRPr lang="zh-CN" altLang="en-US" sz="1300" b="1"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300" u="none" strike="noStrike" dirty="0">
                          <a:effectLst/>
                        </a:rPr>
                        <a:t>车间名称</a:t>
                      </a:r>
                      <a:endParaRPr lang="zh-CN" altLang="en-US" sz="1300" b="1"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300" u="none" strike="noStrike" dirty="0">
                          <a:effectLst/>
                        </a:rPr>
                        <a:t>一级危险源</a:t>
                      </a:r>
                      <a:endParaRPr lang="zh-CN" altLang="en-US" sz="1300" b="1"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300" u="none" strike="noStrike" dirty="0">
                          <a:effectLst/>
                        </a:rPr>
                        <a:t>二级危险源</a:t>
                      </a:r>
                      <a:endParaRPr lang="zh-CN" altLang="en-US" sz="1300" b="1"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300" u="none" strike="noStrike" dirty="0">
                          <a:effectLst/>
                        </a:rPr>
                        <a:t>三级危险源</a:t>
                      </a:r>
                      <a:endParaRPr lang="zh-CN" altLang="en-US" sz="1300" b="1"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300" u="none" strike="noStrike" dirty="0">
                          <a:effectLst/>
                        </a:rPr>
                        <a:t>合计</a:t>
                      </a:r>
                      <a:endParaRPr lang="zh-CN" altLang="en-US" sz="1300" b="1"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300" u="none" strike="noStrike" dirty="0">
                          <a:effectLst/>
                        </a:rPr>
                        <a:t>备注</a:t>
                      </a:r>
                      <a:endParaRPr lang="zh-CN" altLang="en-US" sz="1300" b="1"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r h="374764">
                <a:tc>
                  <a:txBody>
                    <a:bodyPr/>
                    <a:lstStyle/>
                    <a:p>
                      <a:pPr algn="ctr" fontAlgn="ctr"/>
                      <a:r>
                        <a:rPr lang="en-US" altLang="zh-CN" sz="1100" u="none" strike="noStrike">
                          <a:effectLst/>
                        </a:rPr>
                        <a:t>1</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solidFill>
                            <a:srgbClr val="FF0000"/>
                          </a:solidFill>
                          <a:effectLst/>
                        </a:rPr>
                        <a:t>研磨车间</a:t>
                      </a:r>
                      <a:endParaRPr lang="zh-CN" altLang="en-US" sz="1100" b="0" i="0" u="none" strike="noStrike" dirty="0">
                        <a:solidFill>
                          <a:srgbClr val="FF0000"/>
                        </a:solidFill>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dirty="0">
                          <a:solidFill>
                            <a:srgbClr val="FF0000"/>
                          </a:solidFill>
                          <a:effectLst/>
                        </a:rPr>
                        <a:t>1</a:t>
                      </a:r>
                      <a:endParaRPr lang="en-US" altLang="zh-CN" sz="1100" b="0" i="0" u="none" strike="noStrike" dirty="0">
                        <a:solidFill>
                          <a:srgbClr val="FF0000"/>
                        </a:solidFill>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1</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1</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3</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　</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r h="374764">
                <a:tc>
                  <a:txBody>
                    <a:bodyPr/>
                    <a:lstStyle/>
                    <a:p>
                      <a:pPr algn="ctr" fontAlgn="ctr"/>
                      <a:r>
                        <a:rPr lang="en-US" altLang="zh-CN" sz="1100" u="none" strike="noStrike">
                          <a:effectLst/>
                        </a:rPr>
                        <a:t>2</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冲压车间</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0</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3</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2</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5</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　</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r h="374764">
                <a:tc>
                  <a:txBody>
                    <a:bodyPr/>
                    <a:lstStyle/>
                    <a:p>
                      <a:pPr algn="ctr" fontAlgn="ctr"/>
                      <a:r>
                        <a:rPr lang="en-US" altLang="zh-CN" sz="1100" u="none" strike="noStrike">
                          <a:effectLst/>
                        </a:rPr>
                        <a:t>3</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solidFill>
                            <a:srgbClr val="FF0000"/>
                          </a:solidFill>
                          <a:effectLst/>
                        </a:rPr>
                        <a:t>喷涂车间</a:t>
                      </a:r>
                      <a:endParaRPr lang="zh-CN" altLang="en-US" sz="1100" b="0" i="0" u="none" strike="noStrike" dirty="0">
                        <a:solidFill>
                          <a:srgbClr val="FF0000"/>
                        </a:solidFill>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1</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dirty="0">
                          <a:effectLst/>
                        </a:rPr>
                        <a:t>2</a:t>
                      </a:r>
                      <a:endParaRPr lang="en-US" altLang="zh-CN"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dirty="0">
                          <a:effectLst/>
                        </a:rPr>
                        <a:t>2</a:t>
                      </a:r>
                      <a:endParaRPr lang="en-US" altLang="zh-CN"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5</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　</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r h="374764">
                <a:tc>
                  <a:txBody>
                    <a:bodyPr/>
                    <a:lstStyle/>
                    <a:p>
                      <a:pPr algn="ctr" fontAlgn="ctr"/>
                      <a:r>
                        <a:rPr lang="en-US" altLang="zh-CN" sz="1100" u="none" strike="noStrike">
                          <a:effectLst/>
                        </a:rPr>
                        <a:t>4</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a:effectLst/>
                        </a:rPr>
                        <a:t>压铸车间</a:t>
                      </a:r>
                      <a:endParaRPr lang="zh-CN" altLang="en-US"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0</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5</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1</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6</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　</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r h="374764">
                <a:tc>
                  <a:txBody>
                    <a:bodyPr/>
                    <a:lstStyle/>
                    <a:p>
                      <a:pPr algn="ctr" fontAlgn="ctr"/>
                      <a:r>
                        <a:rPr lang="en-US" altLang="zh-CN" sz="1100" u="none" strike="noStrike">
                          <a:effectLst/>
                        </a:rPr>
                        <a:t>5</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a:effectLst/>
                        </a:rPr>
                        <a:t>机加车间</a:t>
                      </a:r>
                      <a:endParaRPr lang="zh-CN" altLang="en-US"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dirty="0">
                          <a:effectLst/>
                        </a:rPr>
                        <a:t>0</a:t>
                      </a:r>
                      <a:endParaRPr lang="en-US" altLang="zh-CN"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dirty="0">
                          <a:effectLst/>
                        </a:rPr>
                        <a:t>2</a:t>
                      </a:r>
                      <a:endParaRPr lang="en-US" altLang="zh-CN"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3</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5</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　</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r h="374764">
                <a:tc>
                  <a:txBody>
                    <a:bodyPr/>
                    <a:lstStyle/>
                    <a:p>
                      <a:pPr algn="ctr" fontAlgn="ctr"/>
                      <a:r>
                        <a:rPr lang="en-US" altLang="zh-CN" sz="1100" u="none" strike="noStrike">
                          <a:effectLst/>
                        </a:rPr>
                        <a:t>6</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a:effectLst/>
                        </a:rPr>
                        <a:t>阳极车间</a:t>
                      </a:r>
                      <a:endParaRPr lang="zh-CN" altLang="en-US"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0</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5</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5</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10</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　</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r h="374764">
                <a:tc>
                  <a:txBody>
                    <a:bodyPr/>
                    <a:lstStyle/>
                    <a:p>
                      <a:pPr algn="ctr" fontAlgn="ctr"/>
                      <a:r>
                        <a:rPr lang="en-US" altLang="zh-CN" sz="1100" u="none" strike="noStrike">
                          <a:effectLst/>
                        </a:rPr>
                        <a:t>7</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a:effectLst/>
                        </a:rPr>
                        <a:t>包装车间</a:t>
                      </a:r>
                      <a:endParaRPr lang="zh-CN" altLang="en-US"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0</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0</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dirty="0">
                          <a:effectLst/>
                        </a:rPr>
                        <a:t>2</a:t>
                      </a:r>
                      <a:endParaRPr lang="en-US" altLang="zh-CN"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2</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　</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r h="374764">
                <a:tc>
                  <a:txBody>
                    <a:bodyPr/>
                    <a:lstStyle/>
                    <a:p>
                      <a:pPr algn="ctr" fontAlgn="ctr"/>
                      <a:r>
                        <a:rPr lang="en-US" altLang="zh-CN" sz="1100" u="none" strike="noStrike">
                          <a:effectLst/>
                        </a:rPr>
                        <a:t>8</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a:effectLst/>
                        </a:rPr>
                        <a:t>仓储课</a:t>
                      </a:r>
                      <a:endParaRPr lang="zh-CN" altLang="en-US"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0</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4</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1</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5</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　</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r h="374764">
                <a:tc>
                  <a:txBody>
                    <a:bodyPr/>
                    <a:lstStyle/>
                    <a:p>
                      <a:pPr algn="ctr" fontAlgn="ctr"/>
                      <a:r>
                        <a:rPr lang="en-US" altLang="zh-CN" sz="1100" u="none" strike="noStrike">
                          <a:effectLst/>
                        </a:rPr>
                        <a:t>9</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a:effectLst/>
                        </a:rPr>
                        <a:t>合计</a:t>
                      </a:r>
                      <a:endParaRPr lang="zh-CN" altLang="en-US"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2</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dirty="0">
                          <a:effectLst/>
                        </a:rPr>
                        <a:t>22</a:t>
                      </a:r>
                      <a:endParaRPr lang="en-US" altLang="zh-CN"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17</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en-US" altLang="zh-CN" sz="1100" u="none" strike="noStrike">
                          <a:effectLst/>
                        </a:rPr>
                        <a:t>41</a:t>
                      </a:r>
                      <a:endParaRPr lang="en-US" altLang="zh-CN" sz="1100" b="0" i="0" u="none" strike="noStrike">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c>
                  <a:txBody>
                    <a:bodyPr/>
                    <a:lstStyle/>
                    <a:p>
                      <a:pPr algn="ctr" fontAlgn="ctr"/>
                      <a:r>
                        <a:rPr lang="zh-CN" altLang="en-US" sz="1100" u="none" strike="noStrike" dirty="0">
                          <a:effectLst/>
                        </a:rPr>
                        <a:t>　</a:t>
                      </a:r>
                      <a:endParaRPr lang="zh-CN" altLang="en-US" sz="1100" b="0" i="0" u="none" strike="noStrike" dirty="0">
                        <a:effectLst/>
                        <a:latin typeface="宋体" panose="02010600030101010101" pitchFamily="2" charset="-122"/>
                        <a:ea typeface="宋体" panose="02010600030101010101" pitchFamily="2" charset="-122"/>
                      </a:endParaRPr>
                    </a:p>
                  </a:txBody>
                  <a:tcPr marL="9013" marR="9013" marT="9013" marB="0" anchor="ctr">
                    <a:solidFill>
                      <a:schemeClr val="accent1">
                        <a:tint val="20000"/>
                        <a:alpha val="80000"/>
                      </a:scheme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11"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2</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、公司主要危险源</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graphicFrame>
        <p:nvGraphicFramePr>
          <p:cNvPr id="9" name="表格 8"/>
          <p:cNvGraphicFramePr>
            <a:graphicFrameLocks noGrp="1"/>
          </p:cNvGraphicFramePr>
          <p:nvPr/>
        </p:nvGraphicFramePr>
        <p:xfrm>
          <a:off x="300887" y="1109822"/>
          <a:ext cx="11678677" cy="5466470"/>
        </p:xfrm>
        <a:graphic>
          <a:graphicData uri="http://schemas.openxmlformats.org/drawingml/2006/table">
            <a:tbl>
              <a:tblPr>
                <a:tableStyleId>{5C22544A-7EE6-4342-B048-85BDC9FD1C3A}</a:tableStyleId>
              </a:tblPr>
              <a:tblGrid>
                <a:gridCol w="567614"/>
                <a:gridCol w="496664"/>
                <a:gridCol w="1532560"/>
                <a:gridCol w="3646928"/>
                <a:gridCol w="1674465"/>
                <a:gridCol w="567614"/>
                <a:gridCol w="567614"/>
                <a:gridCol w="564067"/>
                <a:gridCol w="638567"/>
                <a:gridCol w="752089"/>
                <a:gridCol w="670495"/>
              </a:tblGrid>
              <a:tr h="263190">
                <a:tc gridSpan="11">
                  <a:txBody>
                    <a:bodyPr/>
                    <a:lstStyle/>
                    <a:p>
                      <a:pPr algn="ctr" fontAlgn="ctr"/>
                      <a:r>
                        <a:rPr lang="zh-CN" altLang="en-US" sz="1400" u="none" strike="noStrike" dirty="0">
                          <a:effectLst/>
                        </a:rPr>
                        <a:t>危险源辨识和风险评价记录表</a:t>
                      </a:r>
                      <a:endParaRPr lang="zh-CN" altLang="en-US" sz="1400" b="1" i="0" u="none" strike="noStrike" dirty="0">
                        <a:effectLst/>
                        <a:latin typeface="宋体" panose="02010600030101010101" pitchFamily="2" charset="-122"/>
                        <a:ea typeface="宋体" panose="02010600030101010101" pitchFamily="2" charset="-122"/>
                      </a:endParaRPr>
                    </a:p>
                  </a:txBody>
                  <a:tcPr marL="7219" marR="7219" marT="7219" marB="0" anchor="ctr"/>
                </a:tc>
                <a:tc hMerge="1">
                  <a:tcPr/>
                </a:tc>
                <a:tc hMerge="1">
                  <a:tcPr/>
                </a:tc>
                <a:tc hMerge="1">
                  <a:tcPr/>
                </a:tc>
                <a:tc hMerge="1">
                  <a:tcPr/>
                </a:tc>
                <a:tc hMerge="1">
                  <a:tcPr/>
                </a:tc>
                <a:tc hMerge="1">
                  <a:tcPr/>
                </a:tc>
                <a:tc hMerge="1">
                  <a:tcPr/>
                </a:tc>
                <a:tc hMerge="1">
                  <a:tcPr/>
                </a:tc>
                <a:tc hMerge="1">
                  <a:tcPr/>
                </a:tc>
                <a:tc hMerge="1">
                  <a:tcPr/>
                </a:tc>
              </a:tr>
              <a:tr h="258390">
                <a:tc rowSpan="2">
                  <a:txBody>
                    <a:bodyPr/>
                    <a:lstStyle/>
                    <a:p>
                      <a:pPr algn="ctr" fontAlgn="ctr"/>
                      <a:r>
                        <a:rPr lang="zh-CN" altLang="en-US" sz="800" u="none" strike="noStrike">
                          <a:effectLst/>
                        </a:rPr>
                        <a:t>序号</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rowSpan="2">
                  <a:txBody>
                    <a:bodyPr/>
                    <a:lstStyle/>
                    <a:p>
                      <a:pPr algn="ctr" fontAlgn="ctr"/>
                      <a:r>
                        <a:rPr lang="zh-CN" altLang="en-US" sz="800" u="none" strike="noStrike">
                          <a:effectLst/>
                        </a:rPr>
                        <a:t>部门</a:t>
                      </a:r>
                      <a:r>
                        <a:rPr lang="en-US" altLang="zh-CN" sz="800" u="none" strike="noStrike">
                          <a:effectLst/>
                        </a:rPr>
                        <a:t>/</a:t>
                      </a:r>
                      <a:r>
                        <a:rPr lang="zh-CN" altLang="en-US" sz="800" u="none" strike="noStrike">
                          <a:effectLst/>
                        </a:rPr>
                        <a:t>课室</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rowSpan="2">
                  <a:txBody>
                    <a:bodyPr/>
                    <a:lstStyle/>
                    <a:p>
                      <a:pPr algn="ctr" fontAlgn="ctr"/>
                      <a:r>
                        <a:rPr lang="zh-CN" altLang="en-US" sz="800" u="none" strike="noStrike">
                          <a:effectLst/>
                        </a:rPr>
                        <a:t>活动、产品、服务</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rowSpan="2">
                  <a:txBody>
                    <a:bodyPr/>
                    <a:lstStyle/>
                    <a:p>
                      <a:pPr algn="ctr" fontAlgn="ctr"/>
                      <a:r>
                        <a:rPr lang="zh-CN" altLang="en-US" sz="800" u="none" strike="noStrike">
                          <a:effectLst/>
                        </a:rPr>
                        <a:t>危 险 源</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rowSpan="2">
                  <a:txBody>
                    <a:bodyPr/>
                    <a:lstStyle/>
                    <a:p>
                      <a:pPr algn="ctr" fontAlgn="ctr"/>
                      <a:r>
                        <a:rPr lang="zh-CN" altLang="en-US" sz="800" u="none" strike="noStrike">
                          <a:effectLst/>
                        </a:rPr>
                        <a:t>可能导致的危害</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gridSpan="3">
                  <a:txBody>
                    <a:bodyPr/>
                    <a:lstStyle/>
                    <a:p>
                      <a:pPr algn="ctr" fontAlgn="ctr"/>
                      <a:r>
                        <a:rPr lang="zh-CN" altLang="en-US" sz="800" u="none" strike="noStrike">
                          <a:effectLst/>
                        </a:rPr>
                        <a:t>风险评价方法 </a:t>
                      </a:r>
                      <a:r>
                        <a:rPr lang="en-US" altLang="zh-CN" sz="800" u="none" strike="noStrike">
                          <a:effectLst/>
                        </a:rPr>
                        <a:t>D=L*E*C</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hMerge="1">
                  <a:tcPr/>
                </a:tc>
                <a:tc hMerge="1">
                  <a:tcPr/>
                </a:tc>
                <a:tc rowSpan="2">
                  <a:txBody>
                    <a:bodyPr/>
                    <a:lstStyle/>
                    <a:p>
                      <a:pPr algn="ctr" fontAlgn="ctr"/>
                      <a:r>
                        <a:rPr lang="zh-CN" altLang="en-US" sz="800" u="none" strike="noStrike">
                          <a:effectLst/>
                        </a:rPr>
                        <a:t>分数值（</a:t>
                      </a:r>
                      <a:r>
                        <a:rPr lang="en-US" sz="800" u="none" strike="noStrike">
                          <a:effectLst/>
                        </a:rPr>
                        <a:t>D）</a:t>
                      </a:r>
                      <a:endParaRPr lang="en-US" sz="800" b="0" i="0" u="none" strike="noStrike">
                        <a:effectLst/>
                        <a:latin typeface="宋体" panose="02010600030101010101" pitchFamily="2" charset="-122"/>
                        <a:ea typeface="宋体" panose="02010600030101010101" pitchFamily="2" charset="-122"/>
                      </a:endParaRPr>
                    </a:p>
                  </a:txBody>
                  <a:tcPr marL="7219" marR="7219" marT="7219" marB="0" anchor="ctr"/>
                </a:tc>
                <a:tc rowSpan="2">
                  <a:txBody>
                    <a:bodyPr/>
                    <a:lstStyle/>
                    <a:p>
                      <a:pPr algn="ctr" fontAlgn="ctr"/>
                      <a:r>
                        <a:rPr lang="zh-CN" altLang="en-US" sz="800" u="none" strike="noStrike">
                          <a:effectLst/>
                        </a:rPr>
                        <a:t>危险级别（</a:t>
                      </a:r>
                      <a:r>
                        <a:rPr lang="en-US" altLang="zh-CN" sz="800" u="none" strike="noStrike">
                          <a:effectLst/>
                        </a:rPr>
                        <a:t>1</a:t>
                      </a:r>
                      <a:r>
                        <a:rPr lang="zh-CN" altLang="en-US" sz="800" u="none" strike="noStrike">
                          <a:effectLst/>
                        </a:rPr>
                        <a:t>、</a:t>
                      </a:r>
                      <a:r>
                        <a:rPr lang="en-US" altLang="zh-CN" sz="800" u="none" strike="noStrike">
                          <a:effectLst/>
                        </a:rPr>
                        <a:t>2</a:t>
                      </a:r>
                      <a:r>
                        <a:rPr lang="zh-CN" altLang="en-US" sz="800" u="none" strike="noStrike">
                          <a:effectLst/>
                        </a:rPr>
                        <a:t>、</a:t>
                      </a:r>
                      <a:r>
                        <a:rPr lang="en-US" altLang="zh-CN" sz="800" u="none" strike="noStrike">
                          <a:effectLst/>
                        </a:rPr>
                        <a:t>3</a:t>
                      </a:r>
                      <a:r>
                        <a:rPr lang="zh-CN" altLang="en-US" sz="800" u="none" strike="noStrike">
                          <a:effectLst/>
                        </a:rPr>
                        <a:t>、</a:t>
                      </a:r>
                      <a:r>
                        <a:rPr lang="en-US" altLang="zh-CN" sz="800" u="none" strike="noStrike">
                          <a:effectLst/>
                        </a:rPr>
                        <a:t>4</a:t>
                      </a:r>
                      <a:r>
                        <a:rPr lang="zh-CN" altLang="en-US" sz="800" u="none" strike="noStrike">
                          <a:effectLst/>
                        </a:rPr>
                        <a:t>、</a:t>
                      </a:r>
                      <a:r>
                        <a:rPr lang="en-US" altLang="zh-CN" sz="800" u="none" strike="noStrike">
                          <a:effectLst/>
                        </a:rPr>
                        <a:t>5</a:t>
                      </a:r>
                      <a:r>
                        <a:rPr lang="zh-CN" altLang="en-US" sz="800" u="none" strike="noStrike">
                          <a:effectLst/>
                        </a:rPr>
                        <a:t>级）</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rowSpan="2">
                  <a:txBody>
                    <a:bodyPr/>
                    <a:lstStyle/>
                    <a:p>
                      <a:pPr algn="ctr" fontAlgn="ctr"/>
                      <a:r>
                        <a:rPr lang="zh-CN" altLang="en-US" sz="800" u="none" strike="noStrike">
                          <a:effectLst/>
                        </a:rPr>
                        <a:t>结论   </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378973">
                <a:tc vMerge="1">
                  <a:tcPr/>
                </a:tc>
                <a:tc vMerge="1">
                  <a:tcPr/>
                </a:tc>
                <a:tc vMerge="1">
                  <a:tcPr/>
                </a:tc>
                <a:tc vMerge="1">
                  <a:tcPr/>
                </a:tc>
                <a:tc vMerge="1">
                  <a:tcPr/>
                </a:tc>
                <a:tc>
                  <a:txBody>
                    <a:bodyPr/>
                    <a:lstStyle/>
                    <a:p>
                      <a:pPr algn="ctr" fontAlgn="ctr"/>
                      <a:r>
                        <a:rPr lang="zh-CN" altLang="en-US" sz="800" u="none" strike="noStrike">
                          <a:effectLst/>
                        </a:rPr>
                        <a:t>可能性（</a:t>
                      </a:r>
                      <a:r>
                        <a:rPr lang="en-US" sz="800" u="none" strike="noStrike">
                          <a:effectLst/>
                        </a:rPr>
                        <a:t>L）</a:t>
                      </a:r>
                      <a:endParaRPr 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zh-CN" altLang="en-US" sz="800" u="none" strike="noStrike">
                          <a:effectLst/>
                        </a:rPr>
                        <a:t>频度（</a:t>
                      </a:r>
                      <a:r>
                        <a:rPr lang="en-US" sz="800" u="none" strike="noStrike">
                          <a:effectLst/>
                        </a:rPr>
                        <a:t>E）</a:t>
                      </a:r>
                      <a:endParaRPr 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zh-CN" altLang="en-US" sz="800" u="none" strike="noStrike">
                          <a:effectLst/>
                        </a:rPr>
                        <a:t>后果（</a:t>
                      </a:r>
                      <a:r>
                        <a:rPr lang="en-US" sz="800" u="none" strike="noStrike">
                          <a:effectLst/>
                        </a:rPr>
                        <a:t>C）</a:t>
                      </a:r>
                      <a:endParaRPr lang="en-US"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vMerge="1">
                  <a:tcPr/>
                </a:tc>
                <a:tc vMerge="1">
                  <a:tcPr/>
                </a:tc>
              </a:tr>
              <a:tr h="180873">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rowSpan="3">
                  <a:txBody>
                    <a:bodyPr/>
                    <a:lstStyle/>
                    <a:p>
                      <a:pPr algn="ctr" fontAlgn="ctr"/>
                      <a:r>
                        <a:rPr lang="zh-CN" altLang="en-US" sz="800" u="none" strike="noStrike">
                          <a:effectLst/>
                        </a:rPr>
                        <a:t>研磨车间</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rowSpan="2">
                  <a:txBody>
                    <a:bodyPr/>
                    <a:lstStyle/>
                    <a:p>
                      <a:pPr algn="l" fontAlgn="ctr"/>
                      <a:r>
                        <a:rPr lang="zh-CN" altLang="en-US" sz="800" u="none" strike="noStrike">
                          <a:effectLst/>
                        </a:rPr>
                        <a:t>拉砂、打磨</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粉尘浓度达到爆炸下限（喷砂班除外）</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爆炸</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100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1000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1</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0000"/>
                    </a:solidFill>
                  </a:tcPr>
                </a:tc>
                <a:tc>
                  <a:txBody>
                    <a:bodyPr/>
                    <a:lstStyle/>
                    <a:p>
                      <a:pPr algn="ctr" fontAlgn="ctr"/>
                      <a:r>
                        <a:rPr lang="zh-CN" altLang="en-US" sz="800" u="none" strike="noStrike">
                          <a:effectLst/>
                        </a:rPr>
                        <a:t>极其危险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vMerge="1">
                  <a:tcPr/>
                </a:tc>
                <a:tc>
                  <a:txBody>
                    <a:bodyPr/>
                    <a:lstStyle/>
                    <a:p>
                      <a:pPr algn="l" fontAlgn="ctr"/>
                      <a:r>
                        <a:rPr lang="zh-CN" altLang="en-US" sz="800" u="none" strike="noStrike">
                          <a:effectLst/>
                        </a:rPr>
                        <a:t>集尘室受限空间清理粉尘作业</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窒息、爆炸</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100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300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拉砂、打磨、喷砂</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dirty="0">
                          <a:effectLst/>
                        </a:rPr>
                        <a:t>清扫管道粉尘造成人员坠落</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高空坠落</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126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FF00"/>
                    </a:solidFill>
                  </a:tcPr>
                </a:tc>
                <a:tc>
                  <a:txBody>
                    <a:bodyPr/>
                    <a:lstStyle/>
                    <a:p>
                      <a:pPr algn="ctr" fontAlgn="ctr"/>
                      <a:r>
                        <a:rPr lang="zh-CN" altLang="en-US" sz="800" u="none" strike="noStrike">
                          <a:effectLst/>
                        </a:rPr>
                        <a:t>显著危险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4</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rowSpan="5">
                  <a:txBody>
                    <a:bodyPr/>
                    <a:lstStyle/>
                    <a:p>
                      <a:pPr algn="ctr" fontAlgn="ctr"/>
                      <a:r>
                        <a:rPr lang="zh-CN" altLang="en-US" sz="800" u="none" strike="noStrike">
                          <a:effectLst/>
                        </a:rPr>
                        <a:t>冲压车间</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叉车运输物料、模具</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en-US" altLang="zh-CN" sz="800" u="none" strike="noStrike" dirty="0">
                          <a:effectLst/>
                        </a:rPr>
                        <a:t>1</a:t>
                      </a:r>
                      <a:r>
                        <a:rPr lang="zh-CN" altLang="en-US" sz="800" u="none" strike="noStrike" dirty="0">
                          <a:effectLst/>
                        </a:rPr>
                        <a:t>、无证上岗；</a:t>
                      </a:r>
                      <a:r>
                        <a:rPr lang="en-US" altLang="zh-CN" sz="800" u="none" strike="noStrike" dirty="0">
                          <a:effectLst/>
                        </a:rPr>
                        <a:t>2</a:t>
                      </a:r>
                      <a:r>
                        <a:rPr lang="zh-CN" altLang="en-US" sz="800" u="none" strike="noStrike" dirty="0">
                          <a:effectLst/>
                        </a:rPr>
                        <a:t>、超速、超载行驶；</a:t>
                      </a:r>
                      <a:r>
                        <a:rPr lang="en-US" altLang="zh-CN" sz="800" u="none" strike="noStrike" dirty="0">
                          <a:effectLst/>
                        </a:rPr>
                        <a:t>3</a:t>
                      </a:r>
                      <a:r>
                        <a:rPr lang="zh-CN" altLang="en-US" sz="800" u="none" strike="noStrike" dirty="0">
                          <a:effectLst/>
                        </a:rPr>
                        <a:t>、叉车带病运转。</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车辆伤害</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252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299558">
                <a:tc>
                  <a:txBody>
                    <a:bodyPr/>
                    <a:lstStyle/>
                    <a:p>
                      <a:pPr algn="ctr" fontAlgn="ctr"/>
                      <a:r>
                        <a:rPr lang="en-US" altLang="zh-CN" sz="800" u="none" strike="noStrike">
                          <a:effectLst/>
                        </a:rPr>
                        <a:t>5</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吊装模具、物料</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en-US" altLang="zh-CN" sz="800" u="none" strike="noStrike" dirty="0">
                          <a:effectLst/>
                        </a:rPr>
                        <a:t>1</a:t>
                      </a:r>
                      <a:r>
                        <a:rPr lang="zh-CN" altLang="en-US" sz="800" u="none" strike="noStrike" dirty="0">
                          <a:effectLst/>
                        </a:rPr>
                        <a:t>、存在斜吊；</a:t>
                      </a:r>
                      <a:r>
                        <a:rPr lang="en-US" altLang="zh-CN" sz="800" u="none" strike="noStrike" dirty="0">
                          <a:effectLst/>
                        </a:rPr>
                        <a:t>2</a:t>
                      </a:r>
                      <a:r>
                        <a:rPr lang="zh-CN" altLang="en-US" sz="800" u="none" strike="noStrike" dirty="0">
                          <a:effectLst/>
                        </a:rPr>
                        <a:t>、无内部认定人员操作；</a:t>
                      </a:r>
                      <a:r>
                        <a:rPr lang="en-US" altLang="zh-CN" sz="800" u="none" strike="noStrike" dirty="0">
                          <a:effectLst/>
                        </a:rPr>
                        <a:t>3</a:t>
                      </a:r>
                      <a:r>
                        <a:rPr lang="zh-CN" altLang="en-US" sz="800" u="none" strike="noStrike" dirty="0">
                          <a:effectLst/>
                        </a:rPr>
                        <a:t>、吊物下有人。</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起重伤害</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252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r>
              <a:tr h="299558">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开料、冲切、拉伸等作业</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en-US" altLang="zh-CN" sz="800" u="none" strike="noStrike">
                          <a:effectLst/>
                        </a:rPr>
                        <a:t>1</a:t>
                      </a:r>
                      <a:r>
                        <a:rPr lang="zh-CN" altLang="en-US" sz="800" u="none" strike="noStrike">
                          <a:effectLst/>
                        </a:rPr>
                        <a:t>、安全防护缺失或屏蔽；</a:t>
                      </a:r>
                      <a:r>
                        <a:rPr lang="en-US" altLang="zh-CN" sz="800" u="none" strike="noStrike">
                          <a:effectLst/>
                        </a:rPr>
                        <a:t>2</a:t>
                      </a:r>
                      <a:r>
                        <a:rPr lang="zh-CN" altLang="en-US" sz="800" u="none" strike="noStrike">
                          <a:effectLst/>
                        </a:rPr>
                        <a:t>、人员违规操作。</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机械伤害</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210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激光焊接、回火作业</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en-US" altLang="zh-CN" sz="800" u="none" strike="noStrike">
                          <a:effectLst/>
                        </a:rPr>
                        <a:t>1</a:t>
                      </a:r>
                      <a:r>
                        <a:rPr lang="zh-CN" altLang="en-US" sz="800" u="none" strike="noStrike">
                          <a:effectLst/>
                        </a:rPr>
                        <a:t>、灼伤眼睛和皮肤；</a:t>
                      </a:r>
                      <a:r>
                        <a:rPr lang="en-US" altLang="zh-CN" sz="800" u="none" strike="noStrike">
                          <a:effectLst/>
                        </a:rPr>
                        <a:t>2</a:t>
                      </a:r>
                      <a:r>
                        <a:rPr lang="zh-CN" altLang="en-US" sz="800" u="none" strike="noStrike">
                          <a:effectLst/>
                        </a:rPr>
                        <a:t>、氩气瓶倾倒伤人；</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灼伤、 机械伤害</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120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FF00"/>
                    </a:solidFill>
                  </a:tcPr>
                </a:tc>
                <a:tc>
                  <a:txBody>
                    <a:bodyPr/>
                    <a:lstStyle/>
                    <a:p>
                      <a:pPr algn="ctr" fontAlgn="ctr"/>
                      <a:r>
                        <a:rPr lang="zh-CN" altLang="en-US" sz="800" u="none" strike="noStrike">
                          <a:effectLst/>
                        </a:rPr>
                        <a:t>显著危险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8</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碳氢清洗作业</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en-US" altLang="zh-CN" sz="800" u="none" strike="noStrike" dirty="0">
                          <a:effectLst/>
                        </a:rPr>
                        <a:t>1</a:t>
                      </a:r>
                      <a:r>
                        <a:rPr lang="zh-CN" altLang="en-US" sz="800" u="none" strike="noStrike" dirty="0">
                          <a:effectLst/>
                        </a:rPr>
                        <a:t>、碳氢清洗液存放、使用不当起火</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火灾</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40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120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FF00"/>
                    </a:solidFill>
                  </a:tcPr>
                </a:tc>
                <a:tc>
                  <a:txBody>
                    <a:bodyPr/>
                    <a:lstStyle/>
                    <a:p>
                      <a:pPr algn="ctr" fontAlgn="ctr"/>
                      <a:r>
                        <a:rPr lang="zh-CN" altLang="en-US" sz="800" u="none" strike="noStrike">
                          <a:effectLst/>
                        </a:rPr>
                        <a:t>显著危险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335908">
                <a:tc>
                  <a:txBody>
                    <a:bodyPr/>
                    <a:lstStyle/>
                    <a:p>
                      <a:pPr algn="ctr" fontAlgn="ctr"/>
                      <a:r>
                        <a:rPr lang="en-US" altLang="zh-CN" sz="800" u="none" strike="noStrike">
                          <a:effectLst/>
                        </a:rPr>
                        <a:t>9</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rowSpan="5">
                  <a:txBody>
                    <a:bodyPr/>
                    <a:lstStyle/>
                    <a:p>
                      <a:pPr algn="ctr" fontAlgn="ctr"/>
                      <a:r>
                        <a:rPr lang="zh-CN" altLang="en-US" sz="800" u="none" strike="noStrike">
                          <a:effectLst/>
                        </a:rPr>
                        <a:t>喷涂车间</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dirty="0">
                          <a:effectLst/>
                        </a:rPr>
                        <a:t>喷涂作业、调漆作业、清理油渣</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易燃气体浓度达到爆炸下限</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火灾、爆炸、中毒、窒息</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100</a:t>
                      </a:r>
                      <a:endParaRPr lang="en-US" altLang="zh-CN" sz="800" b="0" i="0" u="none" strike="noStrike" dirty="0">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3000</a:t>
                      </a:r>
                      <a:endParaRPr lang="en-US" altLang="zh-CN" sz="800" b="0" i="0" u="none" strike="noStrike" dirty="0">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1</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0000"/>
                    </a:solidFill>
                  </a:tcPr>
                </a:tc>
                <a:tc>
                  <a:txBody>
                    <a:bodyPr/>
                    <a:lstStyle/>
                    <a:p>
                      <a:pPr algn="ctr" fontAlgn="ctr"/>
                      <a:r>
                        <a:rPr lang="zh-CN" altLang="en-US" sz="800" u="none" strike="noStrike">
                          <a:effectLst/>
                        </a:rPr>
                        <a:t>极其危险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dirty="0">
                          <a:effectLst/>
                        </a:rPr>
                        <a:t>天那水等危化品存放</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天那水等危化品泄漏</a:t>
                      </a:r>
                      <a:r>
                        <a:rPr lang="en-US" altLang="zh-CN" sz="800" u="none" strike="noStrike">
                          <a:effectLst/>
                        </a:rPr>
                        <a:t>&amp;</a:t>
                      </a:r>
                      <a:r>
                        <a:rPr lang="zh-CN" altLang="en-US" sz="800" u="none" strike="noStrike">
                          <a:effectLst/>
                        </a:rPr>
                        <a:t>挥发</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火灾及爆炸</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40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240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11</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天然气管道</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天然气泄漏</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火灾及爆炸</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40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240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299558">
                <a:tc>
                  <a:txBody>
                    <a:bodyPr/>
                    <a:lstStyle/>
                    <a:p>
                      <a:pPr algn="ctr" fontAlgn="ctr"/>
                      <a:r>
                        <a:rPr lang="en-US" altLang="zh-CN" sz="800" u="none" strike="noStrike">
                          <a:effectLst/>
                        </a:rPr>
                        <a:t>12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脱脂、脱膜等清洗作业</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接触或呼吸化学品</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化学品灼伤、职业病</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126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FF00"/>
                    </a:solidFill>
                  </a:tcPr>
                </a:tc>
                <a:tc>
                  <a:txBody>
                    <a:bodyPr/>
                    <a:lstStyle/>
                    <a:p>
                      <a:pPr algn="ctr" fontAlgn="ctr"/>
                      <a:r>
                        <a:rPr lang="zh-CN" altLang="en-US" sz="800" u="none" strike="noStrike">
                          <a:effectLst/>
                        </a:rPr>
                        <a:t>显著危险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13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镭雕</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激光</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灼伤眼睛或皮肤</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120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FF00"/>
                    </a:solidFill>
                  </a:tcPr>
                </a:tc>
                <a:tc>
                  <a:txBody>
                    <a:bodyPr/>
                    <a:lstStyle/>
                    <a:p>
                      <a:pPr algn="ctr" fontAlgn="ctr"/>
                      <a:r>
                        <a:rPr lang="zh-CN" altLang="en-US" sz="800" u="none" strike="noStrike">
                          <a:effectLst/>
                        </a:rPr>
                        <a:t>显著危险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14</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rowSpan="6">
                  <a:txBody>
                    <a:bodyPr/>
                    <a:lstStyle/>
                    <a:p>
                      <a:pPr algn="ctr" fontAlgn="ctr"/>
                      <a:r>
                        <a:rPr lang="zh-CN" altLang="en-US" sz="800" u="none" strike="noStrike">
                          <a:effectLst/>
                        </a:rPr>
                        <a:t>压铸车间</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天然气管道</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天然气泄漏</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火灾、爆炸</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40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240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465102">
                <a:tc>
                  <a:txBody>
                    <a:bodyPr/>
                    <a:lstStyle/>
                    <a:p>
                      <a:pPr algn="ctr" fontAlgn="ctr"/>
                      <a:r>
                        <a:rPr lang="en-US" altLang="zh-CN" sz="800" u="none" strike="noStrike">
                          <a:effectLst/>
                        </a:rPr>
                        <a:t>15</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运送铝锭、铝液</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en-US" altLang="zh-CN" sz="800" u="none" strike="noStrike" dirty="0">
                          <a:effectLst/>
                        </a:rPr>
                        <a:t>1</a:t>
                      </a:r>
                      <a:r>
                        <a:rPr lang="zh-CN" altLang="en-US" sz="800" u="none" strike="noStrike" dirty="0">
                          <a:effectLst/>
                        </a:rPr>
                        <a:t>、叉车无证上岗；</a:t>
                      </a:r>
                      <a:r>
                        <a:rPr lang="en-US" altLang="zh-CN" sz="800" u="none" strike="noStrike" dirty="0">
                          <a:effectLst/>
                        </a:rPr>
                        <a:t>2</a:t>
                      </a:r>
                      <a:r>
                        <a:rPr lang="zh-CN" altLang="en-US" sz="800" u="none" strike="noStrike" dirty="0">
                          <a:effectLst/>
                        </a:rPr>
                        <a:t>、叉车超速、超载行驶； </a:t>
                      </a:r>
                      <a:r>
                        <a:rPr lang="en-US" altLang="zh-CN" sz="800" u="none" strike="noStrike" dirty="0">
                          <a:effectLst/>
                        </a:rPr>
                        <a:t>3</a:t>
                      </a:r>
                      <a:r>
                        <a:rPr lang="zh-CN" altLang="en-US" sz="800" u="none" strike="noStrike" dirty="0">
                          <a:effectLst/>
                        </a:rPr>
                        <a:t>、叉车带病运转；  </a:t>
                      </a:r>
                      <a:r>
                        <a:rPr lang="en-US" altLang="zh-CN" sz="800" u="none" strike="noStrike" dirty="0">
                          <a:effectLst/>
                        </a:rPr>
                        <a:t>4</a:t>
                      </a:r>
                      <a:r>
                        <a:rPr lang="zh-CN" altLang="en-US" sz="800" u="none" strike="noStrike" dirty="0">
                          <a:effectLst/>
                        </a:rPr>
                        <a:t>、铝水泄漏</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车辆伤害、灼烫</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252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299558">
                <a:tc>
                  <a:txBody>
                    <a:bodyPr/>
                    <a:lstStyle/>
                    <a:p>
                      <a:pPr algn="ctr" fontAlgn="ctr"/>
                      <a:r>
                        <a:rPr lang="en-US" altLang="zh-CN" sz="800" u="none" strike="noStrike">
                          <a:effectLst/>
                        </a:rPr>
                        <a:t>16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熔炉、 压铸机高温部位</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屋顶漏水、水管破裂</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熔炉、保温炉爆炸</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40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240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327294">
                <a:tc>
                  <a:txBody>
                    <a:bodyPr/>
                    <a:lstStyle/>
                    <a:p>
                      <a:pPr algn="ctr" fontAlgn="ctr"/>
                      <a:r>
                        <a:rPr lang="en-US" altLang="zh-CN" sz="800" u="none" strike="noStrike">
                          <a:effectLst/>
                        </a:rPr>
                        <a:t>17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安装、拆卸模具</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en-US" altLang="zh-CN" sz="800" u="none" strike="noStrike">
                          <a:effectLst/>
                        </a:rPr>
                        <a:t>1</a:t>
                      </a:r>
                      <a:r>
                        <a:rPr lang="zh-CN" altLang="en-US" sz="800" u="none" strike="noStrike">
                          <a:effectLst/>
                        </a:rPr>
                        <a:t>、行车存在斜吊；</a:t>
                      </a:r>
                      <a:r>
                        <a:rPr lang="en-US" altLang="zh-CN" sz="800" u="none" strike="noStrike">
                          <a:effectLst/>
                        </a:rPr>
                        <a:t>2</a:t>
                      </a:r>
                      <a:r>
                        <a:rPr lang="zh-CN" altLang="en-US" sz="800" u="none" strike="noStrike">
                          <a:effectLst/>
                        </a:rPr>
                        <a:t>、无内部认定人员操作；</a:t>
                      </a:r>
                      <a:r>
                        <a:rPr lang="en-US" altLang="zh-CN" sz="800" u="none" strike="noStrike">
                          <a:effectLst/>
                        </a:rPr>
                        <a:t>3</a:t>
                      </a:r>
                      <a:r>
                        <a:rPr lang="zh-CN" altLang="en-US" sz="800" u="none" strike="noStrike">
                          <a:effectLst/>
                        </a:rPr>
                        <a:t>、吊物下有人。</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起重伤害</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252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180873">
                <a:tc>
                  <a:txBody>
                    <a:bodyPr/>
                    <a:lstStyle/>
                    <a:p>
                      <a:pPr algn="ctr" fontAlgn="ctr"/>
                      <a:r>
                        <a:rPr lang="en-US" altLang="zh-CN" sz="800" u="none" strike="noStrike">
                          <a:effectLst/>
                        </a:rPr>
                        <a:t>18</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油压机冲切伸等作业</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en-US" altLang="zh-CN" sz="800" u="none" strike="noStrike">
                          <a:effectLst/>
                        </a:rPr>
                        <a:t>1</a:t>
                      </a:r>
                      <a:r>
                        <a:rPr lang="zh-CN" altLang="en-US" sz="800" u="none" strike="noStrike">
                          <a:effectLst/>
                        </a:rPr>
                        <a:t>、安全防护缺失或屏蔽；</a:t>
                      </a:r>
                      <a:r>
                        <a:rPr lang="en-US" altLang="zh-CN" sz="800" u="none" strike="noStrike">
                          <a:effectLst/>
                        </a:rPr>
                        <a:t>2</a:t>
                      </a:r>
                      <a:r>
                        <a:rPr lang="zh-CN" altLang="en-US" sz="800" u="none" strike="noStrike">
                          <a:effectLst/>
                        </a:rPr>
                        <a:t>、人员违规操作。</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机械伤害</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210</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r>
              <a:tr h="249778">
                <a:tc>
                  <a:txBody>
                    <a:bodyPr/>
                    <a:lstStyle/>
                    <a:p>
                      <a:pPr algn="ctr" fontAlgn="ctr"/>
                      <a:r>
                        <a:rPr lang="en-US" altLang="zh-CN" sz="800" u="none" strike="noStrike">
                          <a:effectLst/>
                        </a:rPr>
                        <a:t>19</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vMerge="1">
                  <a:tcPr/>
                </a:tc>
                <a:tc>
                  <a:txBody>
                    <a:bodyPr/>
                    <a:lstStyle/>
                    <a:p>
                      <a:pPr algn="l" fontAlgn="ctr"/>
                      <a:r>
                        <a:rPr lang="zh-CN" altLang="en-US" sz="800" u="none" strike="noStrike">
                          <a:effectLst/>
                        </a:rPr>
                        <a:t>振动机作业</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违规操作；</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l" fontAlgn="ctr"/>
                      <a:r>
                        <a:rPr lang="zh-CN" altLang="en-US" sz="800" u="none" strike="noStrike">
                          <a:effectLst/>
                        </a:rPr>
                        <a:t>机械伤害</a:t>
                      </a:r>
                      <a:endParaRPr lang="zh-CN" altLang="en-US"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a:effectLst/>
                        </a:rPr>
                        <a:t>72</a:t>
                      </a:r>
                      <a:endParaRPr lang="en-US" altLang="zh-CN" sz="800" b="0" i="0" u="none" strike="noStrike">
                        <a:effectLst/>
                        <a:latin typeface="宋体" panose="02010600030101010101" pitchFamily="2" charset="-122"/>
                        <a:ea typeface="宋体" panose="02010600030101010101" pitchFamily="2" charset="-122"/>
                      </a:endParaRPr>
                    </a:p>
                  </a:txBody>
                  <a:tcPr marL="7219" marR="7219" marT="7219"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solidFill>
                      <a:srgbClr val="FFFF00"/>
                    </a:solidFill>
                  </a:tcPr>
                </a:tc>
                <a:tc>
                  <a:txBody>
                    <a:bodyPr/>
                    <a:lstStyle/>
                    <a:p>
                      <a:pPr algn="ctr" fontAlgn="ctr"/>
                      <a:r>
                        <a:rPr lang="zh-CN" altLang="en-US" sz="800" u="none" strike="noStrike" dirty="0">
                          <a:effectLst/>
                        </a:rPr>
                        <a:t>显著危险</a:t>
                      </a:r>
                      <a:endParaRPr lang="zh-CN" altLang="en-US" sz="800" b="0" i="0" u="none" strike="noStrike" dirty="0">
                        <a:effectLst/>
                        <a:latin typeface="宋体" panose="02010600030101010101" pitchFamily="2" charset="-122"/>
                        <a:ea typeface="宋体" panose="02010600030101010101" pitchFamily="2" charset="-122"/>
                      </a:endParaRPr>
                    </a:p>
                  </a:txBody>
                  <a:tcPr marL="7219" marR="7219" marT="7219" marB="0" anchor="ct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21"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2</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、公司主要危险源</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graphicFrame>
        <p:nvGraphicFramePr>
          <p:cNvPr id="4" name="表格 3"/>
          <p:cNvGraphicFramePr>
            <a:graphicFrameLocks noGrp="1"/>
          </p:cNvGraphicFramePr>
          <p:nvPr/>
        </p:nvGraphicFramePr>
        <p:xfrm>
          <a:off x="423013" y="1280677"/>
          <a:ext cx="11538078" cy="5147836"/>
        </p:xfrm>
        <a:graphic>
          <a:graphicData uri="http://schemas.openxmlformats.org/drawingml/2006/table">
            <a:tbl>
              <a:tblPr>
                <a:tableStyleId>{5C22544A-7EE6-4342-B048-85BDC9FD1C3A}</a:tableStyleId>
              </a:tblPr>
              <a:tblGrid>
                <a:gridCol w="315228"/>
                <a:gridCol w="501500"/>
                <a:gridCol w="1547485"/>
                <a:gridCol w="3682442"/>
                <a:gridCol w="1690771"/>
                <a:gridCol w="573142"/>
                <a:gridCol w="573142"/>
                <a:gridCol w="573142"/>
                <a:gridCol w="644786"/>
                <a:gridCol w="759415"/>
                <a:gridCol w="677025"/>
              </a:tblGrid>
              <a:tr h="314589">
                <a:tc>
                  <a:txBody>
                    <a:bodyPr/>
                    <a:lstStyle/>
                    <a:p>
                      <a:pPr algn="ctr" fontAlgn="ctr"/>
                      <a:r>
                        <a:rPr lang="en-US" altLang="zh-CN" sz="900" u="none" strike="noStrike" dirty="0">
                          <a:effectLst/>
                        </a:rPr>
                        <a:t>20</a:t>
                      </a:r>
                      <a:endParaRPr lang="en-US" altLang="zh-CN" sz="900" b="0" i="0" u="none" strike="noStrike" dirty="0">
                        <a:effectLst/>
                        <a:latin typeface="宋体" panose="02010600030101010101" pitchFamily="2" charset="-122"/>
                        <a:ea typeface="宋体" panose="02010600030101010101" pitchFamily="2" charset="-122"/>
                      </a:endParaRPr>
                    </a:p>
                  </a:txBody>
                  <a:tcPr marL="8058" marR="8058" marT="8058" marB="0" anchor="ctr"/>
                </a:tc>
                <a:tc rowSpan="5">
                  <a:txBody>
                    <a:bodyPr/>
                    <a:lstStyle/>
                    <a:p>
                      <a:pPr algn="ctr" fontAlgn="ctr"/>
                      <a:r>
                        <a:rPr lang="zh-CN" altLang="en-US" sz="800" u="none" strike="noStrike">
                          <a:effectLst/>
                        </a:rPr>
                        <a:t>机加车间</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无水乙醇冷却刀具</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无水乙醇喷射时产生蒸汽，遇到火星或静电可能会发生起火</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火灾</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381320">
                <a:tc>
                  <a:txBody>
                    <a:bodyPr/>
                    <a:lstStyle/>
                    <a:p>
                      <a:pPr algn="ctr" fontAlgn="ctr"/>
                      <a:r>
                        <a:rPr lang="en-US" altLang="zh-CN" sz="900" u="none" strike="noStrike">
                          <a:effectLst/>
                        </a:rPr>
                        <a:t>21</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加工产品</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拿取工件时被旋转的刀具割伤手指、被夹具夹伤手指、或被冲床压伤手指</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机械伤害</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22</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镭雕</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激光</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灼伤眼睛或皮肤</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120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dirty="0">
                          <a:effectLst/>
                        </a:rPr>
                        <a:t>显著危险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23</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碳氢清洗作业</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碳氢清洗液存放、使用不当起火</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火灾</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40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120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a:effectLst/>
                        </a:rPr>
                        <a:t>显著危险</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24</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更换切削液</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滑倒或压伤脚趾</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其他伤害</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dirty="0">
                          <a:effectLst/>
                        </a:rPr>
                        <a:t>显著危险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343188">
                <a:tc>
                  <a:txBody>
                    <a:bodyPr/>
                    <a:lstStyle/>
                    <a:p>
                      <a:pPr algn="ctr" fontAlgn="ctr"/>
                      <a:r>
                        <a:rPr lang="en-US" altLang="zh-CN" sz="900" u="none" strike="noStrike">
                          <a:effectLst/>
                        </a:rPr>
                        <a:t>25</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rowSpan="10">
                  <a:txBody>
                    <a:bodyPr/>
                    <a:lstStyle/>
                    <a:p>
                      <a:pPr algn="ctr" fontAlgn="ctr"/>
                      <a:r>
                        <a:rPr lang="zh-CN" altLang="en-US" sz="800" u="none" strike="noStrike">
                          <a:effectLst/>
                        </a:rPr>
                        <a:t>阳极车间</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污水站</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有限空间</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中毒、窒息、淹溺、  高空坠落</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40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240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26</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叉车运送污泥等</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en-US" altLang="zh-CN" sz="800" u="none" strike="noStrike">
                          <a:effectLst/>
                        </a:rPr>
                        <a:t>1</a:t>
                      </a:r>
                      <a:r>
                        <a:rPr lang="zh-CN" altLang="en-US" sz="800" u="none" strike="noStrike">
                          <a:effectLst/>
                        </a:rPr>
                        <a:t>、无证上岗；</a:t>
                      </a:r>
                      <a:r>
                        <a:rPr lang="en-US" altLang="zh-CN" sz="800" u="none" strike="noStrike">
                          <a:effectLst/>
                        </a:rPr>
                        <a:t>2</a:t>
                      </a:r>
                      <a:r>
                        <a:rPr lang="zh-CN" altLang="en-US" sz="800" u="none" strike="noStrike">
                          <a:effectLst/>
                        </a:rPr>
                        <a:t>、超速、超载行驶；</a:t>
                      </a:r>
                      <a:r>
                        <a:rPr lang="en-US" altLang="zh-CN" sz="800" u="none" strike="noStrike">
                          <a:effectLst/>
                        </a:rPr>
                        <a:t>3</a:t>
                      </a:r>
                      <a:r>
                        <a:rPr lang="zh-CN" altLang="en-US" sz="800" u="none" strike="noStrike">
                          <a:effectLst/>
                        </a:rPr>
                        <a:t>、叉车带病运转。</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车辆伤害</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252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a:effectLst/>
                        </a:rPr>
                        <a:t>高度危险</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27</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酸碱管道</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发生爆管泄漏</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化学品灼伤</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28</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电泳线</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电极裸露</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触电</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252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29</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电泳线</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天然气泄漏</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dirty="0">
                          <a:effectLst/>
                        </a:rPr>
                        <a:t>火灾、爆炸</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40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240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190661">
                <a:tc>
                  <a:txBody>
                    <a:bodyPr/>
                    <a:lstStyle/>
                    <a:p>
                      <a:pPr algn="ctr" fontAlgn="ctr"/>
                      <a:r>
                        <a:rPr lang="en-US" altLang="zh-CN" sz="900" u="none" strike="noStrike">
                          <a:effectLst/>
                        </a:rPr>
                        <a:t>30</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丝印间</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有机溶剂等危化品泄漏、挥发</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dirty="0">
                          <a:effectLst/>
                        </a:rPr>
                        <a:t>火灾</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15</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150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dirty="0">
                          <a:effectLst/>
                        </a:rPr>
                        <a:t>显著危险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343188">
                <a:tc>
                  <a:txBody>
                    <a:bodyPr/>
                    <a:lstStyle/>
                    <a:p>
                      <a:pPr algn="ctr" fontAlgn="ctr"/>
                      <a:r>
                        <a:rPr lang="en-US" altLang="zh-CN" sz="900" u="none" strike="noStrike">
                          <a:effectLst/>
                        </a:rPr>
                        <a:t>31</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酸碱   储罐区</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有限空间</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中毒、窒息、高空坠落、化学品灼伤</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15</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90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dirty="0">
                          <a:effectLst/>
                        </a:rPr>
                        <a:t>显著危险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32</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脱漆、脱膜</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皮肤、眼睛接触到    脱漆剂</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化学品灼伤、职业病</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dirty="0">
                          <a:effectLst/>
                        </a:rPr>
                        <a:t>显著危险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33</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污水站 加药</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旋转搅拌设备、 电动葫芦</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机械伤害、物体打击</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a:effectLst/>
                        </a:rPr>
                        <a:t>显著危险</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34</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上下挂</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挂架或产品掉落、输送车撞到员工</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机械伤害、物体打击</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3</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dirty="0">
                          <a:effectLst/>
                        </a:rPr>
                        <a:t>显著危险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35</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rowSpan="2">
                  <a:txBody>
                    <a:bodyPr/>
                    <a:lstStyle/>
                    <a:p>
                      <a:pPr algn="ctr" fontAlgn="ctr"/>
                      <a:r>
                        <a:rPr lang="zh-CN" altLang="en-US" sz="800" u="none" strike="noStrike">
                          <a:effectLst/>
                        </a:rPr>
                        <a:t>包装车间</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镭雕</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激光</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灼伤眼睛或皮肤</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120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a:effectLst/>
                        </a:rPr>
                        <a:t>显著危险</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36</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气动压力机</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误操作</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机械伤害</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120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dirty="0">
                          <a:effectLst/>
                        </a:rPr>
                        <a:t>显著危险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37</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rowSpan="5">
                  <a:txBody>
                    <a:bodyPr/>
                    <a:lstStyle/>
                    <a:p>
                      <a:pPr algn="ctr" fontAlgn="ctr"/>
                      <a:r>
                        <a:rPr lang="zh-CN" altLang="en-US" sz="800" u="none" strike="noStrike">
                          <a:effectLst/>
                        </a:rPr>
                        <a:t>仓储课</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化学品仓</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危化品泄漏、挥发</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火灾、爆炸</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40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240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38</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叉车运送型材等</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en-US" altLang="zh-CN" sz="800" u="none" strike="noStrike">
                          <a:effectLst/>
                        </a:rPr>
                        <a:t>1</a:t>
                      </a:r>
                      <a:r>
                        <a:rPr lang="zh-CN" altLang="en-US" sz="800" u="none" strike="noStrike">
                          <a:effectLst/>
                        </a:rPr>
                        <a:t>、无证上岗；</a:t>
                      </a:r>
                      <a:r>
                        <a:rPr lang="en-US" altLang="zh-CN" sz="800" u="none" strike="noStrike">
                          <a:effectLst/>
                        </a:rPr>
                        <a:t>2</a:t>
                      </a:r>
                      <a:r>
                        <a:rPr lang="zh-CN" altLang="en-US" sz="800" u="none" strike="noStrike">
                          <a:effectLst/>
                        </a:rPr>
                        <a:t>、超速、超载行驶；</a:t>
                      </a:r>
                      <a:r>
                        <a:rPr lang="en-US" altLang="zh-CN" sz="800" u="none" strike="noStrike">
                          <a:effectLst/>
                        </a:rPr>
                        <a:t>3</a:t>
                      </a:r>
                      <a:r>
                        <a:rPr lang="zh-CN" altLang="en-US" sz="800" u="none" strike="noStrike">
                          <a:effectLst/>
                        </a:rPr>
                        <a:t>、叉车带病运转。</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车辆伤害</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252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57391">
                <a:tc>
                  <a:txBody>
                    <a:bodyPr/>
                    <a:lstStyle/>
                    <a:p>
                      <a:pPr algn="ctr" fontAlgn="ctr"/>
                      <a:r>
                        <a:rPr lang="en-US" altLang="zh-CN" sz="900" u="none" strike="noStrike">
                          <a:effectLst/>
                        </a:rPr>
                        <a:t>39</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吊装型材</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en-US" altLang="zh-CN" sz="800" u="none" strike="noStrike">
                          <a:effectLst/>
                        </a:rPr>
                        <a:t>1</a:t>
                      </a:r>
                      <a:r>
                        <a:rPr lang="zh-CN" altLang="en-US" sz="800" u="none" strike="noStrike">
                          <a:effectLst/>
                        </a:rPr>
                        <a:t>、存在斜吊； </a:t>
                      </a:r>
                      <a:r>
                        <a:rPr lang="en-US" altLang="zh-CN" sz="800" u="none" strike="noStrike">
                          <a:effectLst/>
                        </a:rPr>
                        <a:t>2</a:t>
                      </a:r>
                      <a:r>
                        <a:rPr lang="zh-CN" altLang="en-US" sz="800" u="none" strike="noStrike">
                          <a:effectLst/>
                        </a:rPr>
                        <a:t>、无内部认定人员操作；</a:t>
                      </a:r>
                      <a:r>
                        <a:rPr lang="en-US" altLang="zh-CN" sz="800" u="none" strike="noStrike">
                          <a:effectLst/>
                        </a:rPr>
                        <a:t>3</a:t>
                      </a:r>
                      <a:r>
                        <a:rPr lang="zh-CN" altLang="en-US" sz="800" u="none" strike="noStrike">
                          <a:effectLst/>
                        </a:rPr>
                        <a:t>、吊物下有人。</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起重伤害</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6</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252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314589">
                <a:tc>
                  <a:txBody>
                    <a:bodyPr/>
                    <a:lstStyle/>
                    <a:p>
                      <a:pPr algn="ctr" fontAlgn="ctr"/>
                      <a:r>
                        <a:rPr lang="en-US" altLang="zh-CN" sz="900" u="none" strike="noStrike">
                          <a:effectLst/>
                        </a:rPr>
                        <a:t>40</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包材仓           （含纸皮分切机）</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电气线路短路、明火等</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火灾</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200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2</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C000"/>
                    </a:solidFill>
                  </a:tcPr>
                </a:tc>
                <a:tc>
                  <a:txBody>
                    <a:bodyPr/>
                    <a:lstStyle/>
                    <a:p>
                      <a:pPr algn="ctr" fontAlgn="ctr"/>
                      <a:r>
                        <a:rPr lang="zh-CN" altLang="en-US" sz="800" u="none" strike="noStrike" dirty="0">
                          <a:effectLst/>
                        </a:rPr>
                        <a:t>高度危险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r h="200194">
                <a:tc>
                  <a:txBody>
                    <a:bodyPr/>
                    <a:lstStyle/>
                    <a:p>
                      <a:pPr algn="ctr" fontAlgn="ctr"/>
                      <a:r>
                        <a:rPr lang="en-US" altLang="zh-CN" sz="900" u="none" strike="noStrike">
                          <a:effectLst/>
                        </a:rPr>
                        <a:t>41</a:t>
                      </a:r>
                      <a:endParaRPr lang="en-US" altLang="zh-CN" sz="900" b="0" i="0" u="none" strike="noStrike">
                        <a:effectLst/>
                        <a:latin typeface="宋体" panose="02010600030101010101" pitchFamily="2" charset="-122"/>
                        <a:ea typeface="宋体" panose="02010600030101010101" pitchFamily="2" charset="-122"/>
                      </a:endParaRPr>
                    </a:p>
                  </a:txBody>
                  <a:tcPr marL="8058" marR="8058" marT="8058" marB="0" anchor="ctr"/>
                </a:tc>
                <a:tc vMerge="1">
                  <a:tcPr/>
                </a:tc>
                <a:tc>
                  <a:txBody>
                    <a:bodyPr/>
                    <a:lstStyle/>
                    <a:p>
                      <a:pPr algn="l" fontAlgn="ctr"/>
                      <a:r>
                        <a:rPr lang="zh-CN" altLang="en-US" sz="800" u="none" strike="noStrike">
                          <a:effectLst/>
                        </a:rPr>
                        <a:t>纸皮分切机</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误操作</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l" fontAlgn="ctr"/>
                      <a:r>
                        <a:rPr lang="zh-CN" altLang="en-US" sz="800" u="none" strike="noStrike">
                          <a:effectLst/>
                        </a:rPr>
                        <a:t>机械伤害</a:t>
                      </a:r>
                      <a:endParaRPr lang="zh-CN" altLang="en-US"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10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a:effectLst/>
                        </a:rPr>
                        <a:t>70</a:t>
                      </a:r>
                      <a:endParaRPr lang="en-US" altLang="zh-CN" sz="800" b="0" i="0" u="none" strike="noStrike">
                        <a:effectLst/>
                        <a:latin typeface="宋体" panose="02010600030101010101" pitchFamily="2" charset="-122"/>
                        <a:ea typeface="宋体" panose="02010600030101010101" pitchFamily="2" charset="-122"/>
                      </a:endParaRPr>
                    </a:p>
                  </a:txBody>
                  <a:tcPr marL="8058" marR="8058" marT="8058" marB="0" anchor="ctr"/>
                </a:tc>
                <a:tc>
                  <a:txBody>
                    <a:bodyPr/>
                    <a:lstStyle/>
                    <a:p>
                      <a:pPr algn="ctr" fontAlgn="ctr"/>
                      <a:r>
                        <a:rPr lang="en-US" altLang="zh-CN" sz="800" u="none" strike="noStrike" dirty="0">
                          <a:effectLst/>
                        </a:rPr>
                        <a:t>3</a:t>
                      </a:r>
                      <a:r>
                        <a:rPr lang="zh-CN" altLang="en-US" sz="800" u="none" strike="noStrike" dirty="0">
                          <a:effectLst/>
                        </a:rPr>
                        <a:t>级</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solidFill>
                      <a:srgbClr val="FFFF00"/>
                    </a:solidFill>
                  </a:tcPr>
                </a:tc>
                <a:tc>
                  <a:txBody>
                    <a:bodyPr/>
                    <a:lstStyle/>
                    <a:p>
                      <a:pPr algn="ctr" fontAlgn="ctr"/>
                      <a:r>
                        <a:rPr lang="zh-CN" altLang="en-US" sz="800" u="none" strike="noStrike" dirty="0">
                          <a:effectLst/>
                        </a:rPr>
                        <a:t>显著危险</a:t>
                      </a:r>
                      <a:endParaRPr lang="zh-CN" altLang="en-US" sz="800" b="0" i="0" u="none" strike="noStrike" dirty="0">
                        <a:effectLst/>
                        <a:latin typeface="宋体" panose="02010600030101010101" pitchFamily="2" charset="-122"/>
                        <a:ea typeface="宋体" panose="02010600030101010101" pitchFamily="2" charset="-122"/>
                      </a:endParaRPr>
                    </a:p>
                  </a:txBody>
                  <a:tcPr marL="8058" marR="8058" marT="8058" marB="0" anchor="ct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12" name="Rectangle 3"/>
          <p:cNvSpPr txBox="1">
            <a:spLocks noChangeArrowheads="1"/>
          </p:cNvSpPr>
          <p:nvPr/>
        </p:nvSpPr>
        <p:spPr bwMode="auto">
          <a:xfrm>
            <a:off x="1622612" y="1577779"/>
            <a:ext cx="8916801" cy="209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nSpc>
                <a:spcPct val="140000"/>
              </a:lnSpc>
              <a:spcBef>
                <a:spcPct val="20000"/>
              </a:spcBef>
              <a:buClr>
                <a:schemeClr val="accent1"/>
              </a:buClr>
              <a:buSzPct val="85000"/>
              <a:buFont typeface="Wingdings" panose="05000000000000000000" pitchFamily="2" charset="2"/>
              <a:buNone/>
            </a:pPr>
            <a:r>
              <a:rPr lang="zh-CN" altLang="en-US" sz="1800" dirty="0">
                <a:solidFill>
                  <a:schemeClr val="tx1"/>
                </a:solidFill>
                <a:latin typeface="黑体" panose="02010609060101010101" pitchFamily="49" charset="-122"/>
                <a:ea typeface="黑体" panose="02010609060101010101" pitchFamily="49" charset="-122"/>
              </a:rPr>
              <a:t>安全防护装置产生的必要条件</a:t>
            </a:r>
            <a:endParaRPr lang="zh-CN" altLang="en-US" sz="1800" dirty="0">
              <a:solidFill>
                <a:schemeClr val="tx1"/>
              </a:solidFill>
              <a:latin typeface="黑体" panose="02010609060101010101" pitchFamily="49" charset="-122"/>
              <a:ea typeface="黑体" panose="02010609060101010101" pitchFamily="49" charset="-122"/>
            </a:endParaRPr>
          </a:p>
          <a:p>
            <a:pPr>
              <a:lnSpc>
                <a:spcPct val="140000"/>
              </a:lnSpc>
              <a:spcBef>
                <a:spcPct val="20000"/>
              </a:spcBef>
              <a:buClr>
                <a:schemeClr val="accent1"/>
              </a:buClr>
              <a:buSzPct val="85000"/>
              <a:buFont typeface="Wingdings" panose="05000000000000000000" pitchFamily="2" charset="2"/>
              <a:buNone/>
            </a:pPr>
            <a:r>
              <a:rPr lang="zh-CN" altLang="en-US" sz="1800" dirty="0">
                <a:solidFill>
                  <a:schemeClr val="tx1"/>
                </a:solidFill>
                <a:latin typeface="黑体" panose="02010609060101010101" pitchFamily="49" charset="-122"/>
                <a:ea typeface="黑体" panose="02010609060101010101" pitchFamily="49" charset="-122"/>
              </a:rPr>
              <a:t>    危险的存在是安全防护装置出现的必要条件。设备的运转是对能量的利用过程，能量可能的意外释放是造成人身伤害、设备损坏的原因。</a:t>
            </a:r>
            <a:endParaRPr lang="zh-CN" altLang="en-US" sz="1800" dirty="0">
              <a:solidFill>
                <a:schemeClr val="tx1"/>
              </a:solidFill>
              <a:latin typeface="黑体" panose="02010609060101010101" pitchFamily="49" charset="-122"/>
              <a:ea typeface="黑体" panose="02010609060101010101" pitchFamily="49" charset="-122"/>
            </a:endParaRPr>
          </a:p>
          <a:p>
            <a:pPr>
              <a:lnSpc>
                <a:spcPct val="140000"/>
              </a:lnSpc>
              <a:spcBef>
                <a:spcPct val="20000"/>
              </a:spcBef>
              <a:buClr>
                <a:schemeClr val="accent1"/>
              </a:buClr>
              <a:buSzPct val="85000"/>
              <a:buFont typeface="Wingdings" panose="05000000000000000000" pitchFamily="2" charset="2"/>
              <a:buNone/>
            </a:pPr>
            <a:r>
              <a:rPr lang="zh-CN" altLang="en-US" sz="1800" dirty="0" smtClean="0">
                <a:solidFill>
                  <a:schemeClr val="tx1"/>
                </a:solidFill>
                <a:latin typeface="黑体" panose="02010609060101010101" pitchFamily="49" charset="-122"/>
                <a:ea typeface="黑体" panose="02010609060101010101" pitchFamily="49" charset="-122"/>
              </a:rPr>
              <a:t>定义：安全防护装置是配置在机械设备上能防止危险因素引起人身伤害，保障人身和设备安全的装置。</a:t>
            </a:r>
            <a:endParaRPr lang="zh-CN" altLang="en-US" sz="1800" dirty="0">
              <a:solidFill>
                <a:schemeClr val="tx1"/>
              </a:solidFill>
              <a:latin typeface="黑体" panose="02010609060101010101" pitchFamily="49" charset="-122"/>
              <a:ea typeface="黑体" panose="02010609060101010101" pitchFamily="49" charset="-122"/>
            </a:endParaRPr>
          </a:p>
        </p:txBody>
      </p:sp>
      <p:grpSp>
        <p:nvGrpSpPr>
          <p:cNvPr id="13" name="Group 12"/>
          <p:cNvGrpSpPr/>
          <p:nvPr/>
        </p:nvGrpSpPr>
        <p:grpSpPr bwMode="auto">
          <a:xfrm>
            <a:off x="974446" y="1204717"/>
            <a:ext cx="3922712" cy="393700"/>
            <a:chOff x="284597" y="1309625"/>
            <a:chExt cx="3530958" cy="394384"/>
          </a:xfrm>
        </p:grpSpPr>
        <p:sp>
          <p:nvSpPr>
            <p:cNvPr id="1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5" name="矩形 20"/>
            <p:cNvSpPr>
              <a:spLocks noChangeArrowheads="1"/>
            </p:cNvSpPr>
            <p:nvPr/>
          </p:nvSpPr>
          <p:spPr bwMode="auto">
            <a:xfrm>
              <a:off x="284597" y="1309625"/>
              <a:ext cx="478533" cy="386433"/>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3.1</a:t>
              </a:r>
              <a:endParaRPr lang="zh-CN" altLang="en-US" dirty="0">
                <a:latin typeface="Arial" panose="020B0604020202020204" pitchFamily="34" charset="0"/>
              </a:endParaRPr>
            </a:p>
          </p:txBody>
        </p:sp>
        <p:sp>
          <p:nvSpPr>
            <p:cNvPr id="1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安全防护装置的定义</a:t>
              </a:r>
              <a:endParaRPr lang="zh-CN" altLang="en-US" sz="1800" b="1" dirty="0"/>
            </a:p>
          </p:txBody>
        </p:sp>
      </p:grpSp>
      <p:pic>
        <p:nvPicPr>
          <p:cNvPr id="17" name="Picture 3" descr="D:\工作文件\02-安全培训\01-车间级安全培训教材\参考\机械危险部位.gif"/>
          <p:cNvPicPr>
            <a:picLocks noChangeAspect="1" noChangeArrowheads="1"/>
          </p:cNvPicPr>
          <p:nvPr/>
        </p:nvPicPr>
        <p:blipFill>
          <a:blip r:embed="rId2" cstate="email"/>
          <a:srcRect b="20708"/>
          <a:stretch>
            <a:fillRect/>
          </a:stretch>
        </p:blipFill>
        <p:spPr bwMode="auto">
          <a:xfrm>
            <a:off x="5389563" y="4116192"/>
            <a:ext cx="5219700" cy="130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3"/>
          <p:cNvSpPr txBox="1">
            <a:spLocks noChangeArrowheads="1"/>
          </p:cNvSpPr>
          <p:nvPr/>
        </p:nvSpPr>
        <p:spPr bwMode="auto">
          <a:xfrm>
            <a:off x="1720103" y="3889179"/>
            <a:ext cx="3275013"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nSpc>
                <a:spcPct val="140000"/>
              </a:lnSpc>
              <a:spcBef>
                <a:spcPct val="20000"/>
              </a:spcBef>
              <a:buClr>
                <a:schemeClr val="accent1"/>
              </a:buClr>
              <a:buSzPct val="85000"/>
              <a:buFont typeface="Wingdings" panose="05000000000000000000" pitchFamily="2" charset="2"/>
              <a:buNone/>
            </a:pPr>
            <a:r>
              <a:rPr lang="zh-CN" altLang="en-US" sz="1800" dirty="0">
                <a:solidFill>
                  <a:srgbClr val="FF3300"/>
                </a:solidFill>
                <a:latin typeface="黑体" panose="02010609060101010101" pitchFamily="49" charset="-122"/>
                <a:ea typeface="黑体" panose="02010609060101010101" pitchFamily="49" charset="-122"/>
              </a:rPr>
              <a:t>    当设备的危险形式、危险零部件、危险部位对人身产生威胁时，就应在这些地方一种或多种类型的可靠的安全防护装置。</a:t>
            </a:r>
            <a:endParaRPr lang="zh-CN" altLang="en-US" sz="1800" dirty="0">
              <a:solidFill>
                <a:srgbClr val="FF3300"/>
              </a:solidFill>
              <a:latin typeface="黑体" panose="02010609060101010101" pitchFamily="49" charset="-122"/>
              <a:ea typeface="黑体" panose="02010609060101010101" pitchFamily="49" charset="-122"/>
            </a:endParaRPr>
          </a:p>
        </p:txBody>
      </p:sp>
      <p:sp>
        <p:nvSpPr>
          <p:cNvPr id="20" name="Rectangle 3"/>
          <p:cNvSpPr txBox="1">
            <a:spLocks noChangeArrowheads="1"/>
          </p:cNvSpPr>
          <p:nvPr/>
        </p:nvSpPr>
        <p:spPr bwMode="auto">
          <a:xfrm>
            <a:off x="6099175" y="5322692"/>
            <a:ext cx="3800475"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a:lnSpc>
                <a:spcPct val="140000"/>
              </a:lnSpc>
              <a:spcBef>
                <a:spcPct val="20000"/>
              </a:spcBef>
              <a:buClr>
                <a:schemeClr val="accent1"/>
              </a:buClr>
              <a:buSzPct val="85000"/>
              <a:buFont typeface="Wingdings" panose="05000000000000000000" pitchFamily="2" charset="2"/>
              <a:buNone/>
            </a:pPr>
            <a:r>
              <a:rPr lang="zh-CN" altLang="en-US" dirty="0">
                <a:latin typeface="宋体" panose="02010600030101010101" pitchFamily="2" charset="-122"/>
              </a:rPr>
              <a:t>机械设备常见的危险部位</a:t>
            </a:r>
            <a:endParaRPr lang="zh-CN" altLang="en-US" dirty="0">
              <a:latin typeface="宋体" panose="02010600030101010101" pitchFamily="2" charset="-122"/>
            </a:endParaRPr>
          </a:p>
        </p:txBody>
      </p:sp>
      <p:sp>
        <p:nvSpPr>
          <p:cNvPr id="2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3</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安全防护设施的使用与维护</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graphicFrame>
        <p:nvGraphicFramePr>
          <p:cNvPr id="10" name="Group 2"/>
          <p:cNvGraphicFramePr>
            <a:graphicFrameLocks noGrp="1"/>
          </p:cNvGraphicFramePr>
          <p:nvPr/>
        </p:nvGraphicFramePr>
        <p:xfrm>
          <a:off x="1458493" y="1820210"/>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安全防护设施类型</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安全护栏及防护罩（</a:t>
                      </a: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Safety shield</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装置用途</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隔离危险区域或部位，防止人员或身体部位进入造成伤害；</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防止能量失控的物体（如旋转部件松脱、加工碎屑、砂轮碎片等）飞出伤人；</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隔离有害物质（如粉尘等），防止有害物质的泄露对人体造成的危害。</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1302417">
                <a:tc vMerge="1" gridSpan="2">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使用场所</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机械传动部位（如齿轮）的防护罩；</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设备高处平台的安全护栏；</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现场设备运动区域的隔离防护栏；</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4.CNC</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、冲压机、锯切区域防止手部伸入的防护栏。</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vMerge="1" gridSpan="2">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使用方法</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保持护栏及防护罩完好关闭状态；</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设备安全防护损坏时应立即报修，禁止带故障运行；</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禁止随意拆除、改变防护栏及防护罩的功能；</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4.</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隔离防护区域禁止未经许可的人员进入。</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1" name="Group 11"/>
          <p:cNvGrpSpPr/>
          <p:nvPr/>
        </p:nvGrpSpPr>
        <p:grpSpPr bwMode="auto">
          <a:xfrm>
            <a:off x="795151" y="1192213"/>
            <a:ext cx="3922712" cy="393700"/>
            <a:chOff x="284597" y="1309625"/>
            <a:chExt cx="3530958" cy="394384"/>
          </a:xfrm>
        </p:grpSpPr>
        <p:sp>
          <p:nvSpPr>
            <p:cNvPr id="12"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3" name="矩形 20"/>
            <p:cNvSpPr>
              <a:spLocks noChangeArrowheads="1"/>
            </p:cNvSpPr>
            <p:nvPr/>
          </p:nvSpPr>
          <p:spPr bwMode="auto">
            <a:xfrm>
              <a:off x="284597" y="1309625"/>
              <a:ext cx="502742"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3.2</a:t>
              </a:r>
              <a:endParaRPr lang="zh-CN" altLang="en-US" dirty="0">
                <a:latin typeface="Arial" panose="020B0604020202020204" pitchFamily="34"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车间主要安全防护装置</a:t>
              </a:r>
              <a:endParaRPr lang="zh-CN" altLang="en-US" sz="1800" b="1" dirty="0"/>
            </a:p>
          </p:txBody>
        </p:sp>
      </p:grpSp>
      <p:sp>
        <p:nvSpPr>
          <p:cNvPr id="1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3</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安全防护设施的使用与维护</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cstate="email"/>
          <a:stretch>
            <a:fillRect/>
          </a:stretch>
        </p:blipFill>
        <p:spPr>
          <a:xfrm>
            <a:off x="1718469" y="2602003"/>
            <a:ext cx="2360087" cy="1770066"/>
          </a:xfrm>
          <a:prstGeom prst="rect">
            <a:avLst/>
          </a:prstGeom>
        </p:spPr>
      </p:pic>
      <p:pic>
        <p:nvPicPr>
          <p:cNvPr id="3" name="图片 2"/>
          <p:cNvPicPr>
            <a:picLocks noChangeAspect="1"/>
          </p:cNvPicPr>
          <p:nvPr/>
        </p:nvPicPr>
        <p:blipFill>
          <a:blip r:embed="rId3" cstate="email"/>
          <a:stretch>
            <a:fillRect/>
          </a:stretch>
        </p:blipFill>
        <p:spPr>
          <a:xfrm>
            <a:off x="1900934" y="4372069"/>
            <a:ext cx="1946695" cy="14600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graphicFrame>
        <p:nvGraphicFramePr>
          <p:cNvPr id="3" name="Group 2"/>
          <p:cNvGraphicFramePr>
            <a:graphicFrameLocks noGrp="1"/>
          </p:cNvGraphicFramePr>
          <p:nvPr/>
        </p:nvGraphicFramePr>
        <p:xfrm>
          <a:off x="1310528" y="1819182"/>
          <a:ext cx="8412163" cy="4095750"/>
        </p:xfrm>
        <a:graphic>
          <a:graphicData uri="http://schemas.openxmlformats.org/drawingml/2006/table">
            <a:tbl>
              <a:tblPr/>
              <a:tblGrid>
                <a:gridCol w="946283"/>
                <a:gridCol w="1999413"/>
                <a:gridCol w="658343"/>
                <a:gridCol w="4808124"/>
              </a:tblGrid>
              <a:tr h="6152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安全防护设施类型</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8" marB="467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光栅（</a:t>
                      </a: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Light curtain</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8" marB="4679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装置用途</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光栅可以与机台进行联锁。当光栅感应到异物进入时，机台立即停止，保护人员不受伤害。</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3149">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8" marB="467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1356600">
                <a:tc vMerge="1" gridSpan="2">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使用场所</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工厂自动设备及半自动设备。</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	例：冲压机等</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当有异物遮挡光栅时，机台立即停止运行。</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0773">
                <a:tc vMerge="1" gridSpan="2">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使用方法</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作业前检查设备的光栅是否正常有效；</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禁止随意切断光栅。</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4" name="Group 11"/>
          <p:cNvGrpSpPr/>
          <p:nvPr/>
        </p:nvGrpSpPr>
        <p:grpSpPr bwMode="auto">
          <a:xfrm>
            <a:off x="950259" y="1192213"/>
            <a:ext cx="3922712" cy="393700"/>
            <a:chOff x="284597" y="1309625"/>
            <a:chExt cx="3530958" cy="394384"/>
          </a:xfrm>
        </p:grpSpPr>
        <p:sp>
          <p:nvSpPr>
            <p:cNvPr id="5"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6" name="矩形 20"/>
            <p:cNvSpPr>
              <a:spLocks noChangeArrowheads="1"/>
            </p:cNvSpPr>
            <p:nvPr/>
          </p:nvSpPr>
          <p:spPr bwMode="auto">
            <a:xfrm>
              <a:off x="284597" y="1309625"/>
              <a:ext cx="510810"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3.2</a:t>
              </a:r>
              <a:endParaRPr lang="zh-CN" altLang="en-US" dirty="0">
                <a:latin typeface="Arial" panose="020B0604020202020204" pitchFamily="34"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车间主要安全防护装置</a:t>
              </a:r>
              <a:endParaRPr lang="zh-CN" altLang="en-US" sz="1800" b="1" dirty="0"/>
            </a:p>
          </p:txBody>
        </p:sp>
      </p:grpSp>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3</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安全防护设施的使用与维护</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cstate="email"/>
          <a:stretch>
            <a:fillRect/>
          </a:stretch>
        </p:blipFill>
        <p:spPr>
          <a:xfrm>
            <a:off x="1371599" y="2505634"/>
            <a:ext cx="2835275" cy="21264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grpSp>
        <p:nvGrpSpPr>
          <p:cNvPr id="3" name="Group 5"/>
          <p:cNvGrpSpPr/>
          <p:nvPr/>
        </p:nvGrpSpPr>
        <p:grpSpPr bwMode="auto">
          <a:xfrm>
            <a:off x="968938" y="1209115"/>
            <a:ext cx="3922712" cy="393700"/>
            <a:chOff x="284597" y="1309625"/>
            <a:chExt cx="3530958" cy="394384"/>
          </a:xfrm>
        </p:grpSpPr>
        <p:sp>
          <p:nvSpPr>
            <p:cNvPr id="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5" name="矩形 20"/>
            <p:cNvSpPr>
              <a:spLocks noChangeArrowheads="1"/>
            </p:cNvSpPr>
            <p:nvPr/>
          </p:nvSpPr>
          <p:spPr bwMode="auto">
            <a:xfrm>
              <a:off x="284597" y="1309625"/>
              <a:ext cx="462394"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3.2</a:t>
              </a:r>
              <a:endParaRPr lang="zh-CN" altLang="en-US" dirty="0">
                <a:latin typeface="Arial" panose="020B0604020202020204" pitchFamily="34" charset="0"/>
              </a:endParaRPr>
            </a:p>
          </p:txBody>
        </p:sp>
        <p:sp>
          <p:nvSpPr>
            <p:cNvPr id="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车间主要安全防护设施</a:t>
              </a:r>
              <a:endParaRPr lang="zh-CN" altLang="en-US" sz="1800" b="1" dirty="0"/>
            </a:p>
          </p:txBody>
        </p:sp>
      </p:grpSp>
      <p:graphicFrame>
        <p:nvGraphicFramePr>
          <p:cNvPr id="7" name="Group 2"/>
          <p:cNvGraphicFramePr>
            <a:graphicFrameLocks noGrp="1"/>
          </p:cNvGraphicFramePr>
          <p:nvPr/>
        </p:nvGraphicFramePr>
        <p:xfrm>
          <a:off x="1722905" y="1962618"/>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安全防护设施类型</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急停按钮（</a:t>
                      </a: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EMS</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装置用途</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使机器在任何情况下，立即停止动作，其作用是发生突发情况时，立即停止机器，防止伤害或者损失扩大。</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1302417">
                <a:tc vMerge="1" gridSpan="2">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使用场所</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冲床、</a:t>
                      </a: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CNC</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、锯切机、起重机等机械设备；</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vMerge="1" gridSpan="2">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使用方法</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发生紧急异常时立即按下急停按钮；</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日常检查做好急停按钮的检查维护，异常及时报修。</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3</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安全防护设施的使用与维护</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cstate="email"/>
          <a:stretch>
            <a:fillRect/>
          </a:stretch>
        </p:blipFill>
        <p:spPr>
          <a:xfrm>
            <a:off x="1775012" y="2922493"/>
            <a:ext cx="2854558" cy="2140919"/>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grpSp>
        <p:nvGrpSpPr>
          <p:cNvPr id="3" name="Group 5"/>
          <p:cNvGrpSpPr/>
          <p:nvPr/>
        </p:nvGrpSpPr>
        <p:grpSpPr bwMode="auto">
          <a:xfrm>
            <a:off x="1066840" y="1129553"/>
            <a:ext cx="3922712" cy="393700"/>
            <a:chOff x="284597" y="1309625"/>
            <a:chExt cx="3530958" cy="394384"/>
          </a:xfrm>
        </p:grpSpPr>
        <p:sp>
          <p:nvSpPr>
            <p:cNvPr id="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5" name="矩形 20"/>
            <p:cNvSpPr>
              <a:spLocks noChangeArrowheads="1"/>
            </p:cNvSpPr>
            <p:nvPr/>
          </p:nvSpPr>
          <p:spPr bwMode="auto">
            <a:xfrm>
              <a:off x="284597" y="1309625"/>
              <a:ext cx="470464" cy="386433"/>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3.2</a:t>
              </a:r>
              <a:endParaRPr lang="zh-CN" altLang="en-US" dirty="0">
                <a:latin typeface="Arial" panose="020B0604020202020204" pitchFamily="34" charset="0"/>
              </a:endParaRPr>
            </a:p>
          </p:txBody>
        </p:sp>
        <p:sp>
          <p:nvSpPr>
            <p:cNvPr id="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车间主要安全防护设施</a:t>
              </a:r>
              <a:endParaRPr lang="zh-CN" altLang="en-US" sz="1800" b="1" dirty="0"/>
            </a:p>
          </p:txBody>
        </p:sp>
      </p:grpSp>
      <p:graphicFrame>
        <p:nvGraphicFramePr>
          <p:cNvPr id="7" name="Group 2"/>
          <p:cNvGraphicFramePr>
            <a:graphicFrameLocks noGrp="1"/>
          </p:cNvGraphicFramePr>
          <p:nvPr/>
        </p:nvGraphicFramePr>
        <p:xfrm>
          <a:off x="1514945" y="1774358"/>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安全防护设施类型</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警示灯</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a:t>
                      </a: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Caution light</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装置用途</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  显示设备运行状态，提示相关人员正确操作。</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1302417">
                <a:tc vMerge="1" gridSpan="2">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使用场所</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自动设备区域。</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机械加工自动化设备。</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vMerge="1" gridSpan="2">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使用方法</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检查急停及安全门打开时红灯应该亮。</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3</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安全防护设施的使用与维护</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cstate="email"/>
          <a:stretch>
            <a:fillRect/>
          </a:stretch>
        </p:blipFill>
        <p:spPr>
          <a:xfrm>
            <a:off x="1580057" y="2572871"/>
            <a:ext cx="2896278" cy="21722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grpSp>
        <p:nvGrpSpPr>
          <p:cNvPr id="3" name="Group 5"/>
          <p:cNvGrpSpPr/>
          <p:nvPr/>
        </p:nvGrpSpPr>
        <p:grpSpPr bwMode="auto">
          <a:xfrm>
            <a:off x="961194" y="1208521"/>
            <a:ext cx="3922712" cy="393700"/>
            <a:chOff x="284597" y="1309625"/>
            <a:chExt cx="3530958" cy="394384"/>
          </a:xfrm>
        </p:grpSpPr>
        <p:sp>
          <p:nvSpPr>
            <p:cNvPr id="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5" name="矩形 20"/>
            <p:cNvSpPr>
              <a:spLocks noChangeArrowheads="1"/>
            </p:cNvSpPr>
            <p:nvPr/>
          </p:nvSpPr>
          <p:spPr bwMode="auto">
            <a:xfrm>
              <a:off x="284597" y="1309625"/>
              <a:ext cx="518880"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3.2</a:t>
              </a:r>
              <a:endParaRPr lang="zh-CN" altLang="en-US" dirty="0">
                <a:latin typeface="Arial" panose="020B0604020202020204" pitchFamily="34" charset="0"/>
              </a:endParaRPr>
            </a:p>
          </p:txBody>
        </p:sp>
        <p:sp>
          <p:nvSpPr>
            <p:cNvPr id="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机械车间主要安全防护设施</a:t>
              </a:r>
              <a:endParaRPr lang="zh-CN" altLang="en-US" sz="1800" b="1" dirty="0"/>
            </a:p>
          </p:txBody>
        </p:sp>
      </p:grpSp>
      <p:graphicFrame>
        <p:nvGraphicFramePr>
          <p:cNvPr id="7" name="Group 2"/>
          <p:cNvGraphicFramePr>
            <a:graphicFrameLocks noGrp="1"/>
          </p:cNvGraphicFramePr>
          <p:nvPr/>
        </p:nvGraphicFramePr>
        <p:xfrm>
          <a:off x="1514945" y="1721223"/>
          <a:ext cx="8412163" cy="4034057"/>
        </p:xfrm>
        <a:graphic>
          <a:graphicData uri="http://schemas.openxmlformats.org/drawingml/2006/table">
            <a:tbl>
              <a:tblPr/>
              <a:tblGrid>
                <a:gridCol w="946283"/>
                <a:gridCol w="1999413"/>
                <a:gridCol w="658343"/>
                <a:gridCol w="4808124"/>
              </a:tblGrid>
              <a:tr h="692549">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安全防护设施类型</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安全警示标识</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装置用途</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  </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用以表达特定的安全信息，向周围人员表示禁止、警告、指令和提示的信息。</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1302417">
                <a:tc vMerge="1" gridSpan="2">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使用场所</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设备操纵、运转部位；</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危险场所；</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消防应急指示。</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vMerge="1" gridSpan="2">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hMerge="1">
                  <a:tcPr/>
                </a:tc>
                <a:tc>
                  <a:txBody>
                    <a:bodyPr/>
                    <a:lstStyle/>
                    <a:p>
                      <a:pPr marL="0" marR="0" lvl="0" indent="0" algn="ctr" defTabSz="914400" rtl="0" eaLnBrk="1" fontAlgn="ctr" latinLnBrk="0" hangingPunct="1">
                        <a:lnSpc>
                          <a:spcPct val="90000"/>
                        </a:lnSpc>
                        <a:spcBef>
                          <a:spcPct val="0"/>
                        </a:spcBef>
                        <a:spcAft>
                          <a:spcPct val="0"/>
                        </a:spcAft>
                        <a:buClrTx/>
                        <a:buSzTx/>
                        <a:buFontTx/>
                        <a:buNone/>
                      </a:pP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使用方法</a:t>
                      </a:r>
                      <a:endParaRPr kumimoji="0" 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正确认识安全警示标识的含义，遵守安全警示标识的要求；</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维护所属区域内的安全警示标识；</a:t>
                      </a:r>
                      <a:endPar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a:t>
                      </a:r>
                      <a:r>
                        <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时刻留意安全警示标识。</a:t>
                      </a:r>
                      <a:endParaRPr kumimoji="0" lang="zh-CN" altLang="en-US" sz="14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3</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安全防护设施的使用与维护</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cstate="email"/>
          <a:stretch>
            <a:fillRect/>
          </a:stretch>
        </p:blipFill>
        <p:spPr>
          <a:xfrm>
            <a:off x="1917094" y="2429435"/>
            <a:ext cx="2199300" cy="1649475"/>
          </a:xfrm>
          <a:prstGeom prst="rect">
            <a:avLst/>
          </a:prstGeom>
        </p:spPr>
      </p:pic>
      <p:pic>
        <p:nvPicPr>
          <p:cNvPr id="8" name="图片 7"/>
          <p:cNvPicPr>
            <a:picLocks noChangeAspect="1"/>
          </p:cNvPicPr>
          <p:nvPr/>
        </p:nvPicPr>
        <p:blipFill>
          <a:blip r:embed="rId3" cstate="email"/>
          <a:stretch>
            <a:fillRect/>
          </a:stretch>
        </p:blipFill>
        <p:spPr>
          <a:xfrm>
            <a:off x="1917094" y="4016157"/>
            <a:ext cx="2199300" cy="164947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5" name="矩形 5"/>
          <p:cNvSpPr>
            <a:spLocks noChangeArrowheads="1"/>
          </p:cNvSpPr>
          <p:nvPr/>
        </p:nvSpPr>
        <p:spPr bwMode="auto">
          <a:xfrm>
            <a:off x="2601913" y="1863726"/>
            <a:ext cx="1022350" cy="979487"/>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nchor="ctr"/>
          <a:lstStyle/>
          <a:p>
            <a:pPr algn="ctr">
              <a:spcBef>
                <a:spcPct val="50000"/>
              </a:spcBef>
            </a:pPr>
            <a:endParaRPr lang="zh-CN" altLang="en-US">
              <a:solidFill>
                <a:srgbClr val="FFFFFF"/>
              </a:solidFill>
            </a:endParaRPr>
          </a:p>
        </p:txBody>
      </p:sp>
      <p:sp>
        <p:nvSpPr>
          <p:cNvPr id="6" name="矩形 6"/>
          <p:cNvSpPr>
            <a:spLocks noChangeArrowheads="1"/>
          </p:cNvSpPr>
          <p:nvPr/>
        </p:nvSpPr>
        <p:spPr bwMode="auto">
          <a:xfrm>
            <a:off x="3675063" y="1695451"/>
            <a:ext cx="194945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6800" tIns="38400" rIns="76800" bIns="38400">
            <a:spAutoFit/>
          </a:bodyPr>
          <a:lstStyle/>
          <a:p>
            <a:pPr algn="ctr">
              <a:spcBef>
                <a:spcPct val="50000"/>
              </a:spcBef>
            </a:pPr>
            <a:r>
              <a:rPr lang="zh-CN" altLang="en-US" sz="5400" dirty="0">
                <a:solidFill>
                  <a:srgbClr val="404040"/>
                </a:solidFill>
                <a:latin typeface="微软雅黑" panose="020B0503020204020204" pitchFamily="34" charset="-122"/>
                <a:ea typeface="微软雅黑" panose="020B0503020204020204" pitchFamily="34" charset="-122"/>
              </a:rPr>
              <a:t>目  录</a:t>
            </a:r>
            <a:endParaRPr lang="zh-CN" altLang="en-US" sz="5400" dirty="0">
              <a:solidFill>
                <a:srgbClr val="404040"/>
              </a:solidFill>
              <a:latin typeface="微软雅黑" panose="020B0503020204020204" pitchFamily="34" charset="-122"/>
              <a:ea typeface="微软雅黑" panose="020B0503020204020204" pitchFamily="34" charset="-122"/>
            </a:endParaRPr>
          </a:p>
        </p:txBody>
      </p:sp>
      <p:sp>
        <p:nvSpPr>
          <p:cNvPr id="7" name="TextBox 5"/>
          <p:cNvSpPr txBox="1">
            <a:spLocks noChangeArrowheads="1"/>
          </p:cNvSpPr>
          <p:nvPr/>
        </p:nvSpPr>
        <p:spPr bwMode="auto">
          <a:xfrm>
            <a:off x="3675063" y="2587626"/>
            <a:ext cx="1866900" cy="50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2800" dirty="0">
                <a:solidFill>
                  <a:srgbClr val="C00000"/>
                </a:solidFill>
                <a:cs typeface="Arial" panose="020B0604020202020204" pitchFamily="34" charset="0"/>
              </a:rPr>
              <a:t>ONTENTS</a:t>
            </a:r>
            <a:endParaRPr lang="zh-CN" altLang="en-US" sz="2800" dirty="0">
              <a:solidFill>
                <a:srgbClr val="C00000"/>
              </a:solidFill>
              <a:cs typeface="Arial" panose="020B0604020202020204" pitchFamily="34" charset="0"/>
            </a:endParaRPr>
          </a:p>
        </p:txBody>
      </p:sp>
      <p:sp>
        <p:nvSpPr>
          <p:cNvPr id="8" name="矩形 9"/>
          <p:cNvSpPr>
            <a:spLocks noChangeArrowheads="1"/>
          </p:cNvSpPr>
          <p:nvPr/>
        </p:nvSpPr>
        <p:spPr bwMode="auto">
          <a:xfrm>
            <a:off x="5929313" y="1577976"/>
            <a:ext cx="4073525" cy="412750"/>
          </a:xfrm>
          <a:prstGeom prst="rect">
            <a:avLst/>
          </a:prstGeom>
          <a:solidFill>
            <a:srgbClr val="FF6600"/>
          </a:solidFill>
          <a:ln w="9525">
            <a:noFill/>
            <a:miter lim="800000"/>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anose="02010600040101010101" pitchFamily="2" charset="-122"/>
              <a:ea typeface="华文楷体" panose="02010600040101010101" pitchFamily="2" charset="-122"/>
            </a:endParaRPr>
          </a:p>
        </p:txBody>
      </p:sp>
      <p:grpSp>
        <p:nvGrpSpPr>
          <p:cNvPr id="9" name="Group 9"/>
          <p:cNvGrpSpPr/>
          <p:nvPr/>
        </p:nvGrpSpPr>
        <p:grpSpPr bwMode="auto">
          <a:xfrm>
            <a:off x="6054726" y="1636713"/>
            <a:ext cx="376237" cy="346075"/>
            <a:chOff x="0" y="0"/>
            <a:chExt cx="377952" cy="377952"/>
          </a:xfrm>
        </p:grpSpPr>
        <p:pic>
          <p:nvPicPr>
            <p:cNvPr id="10" name="椭圆 10"/>
            <p:cNvPicPr>
              <a:picLocks noChangeArrowheads="1"/>
            </p:cNvPicPr>
            <p:nvPr/>
          </p:nvPicPr>
          <p:blipFill>
            <a:blip r:embed="rId2" cstate="email"/>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27"/>
            <p:cNvSpPr txBox="1">
              <a:spLocks noChangeArrowheads="1"/>
            </p:cNvSpPr>
            <p:nvPr/>
          </p:nvSpPr>
          <p:spPr bwMode="auto">
            <a:xfrm>
              <a:off x="55056" y="54015"/>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endParaRPr lang="zh-CN" altLang="en-US" sz="1800">
                <a:latin typeface="华文楷体" panose="02010600040101010101" pitchFamily="2" charset="-122"/>
                <a:ea typeface="华文楷体" panose="02010600040101010101" pitchFamily="2" charset="-122"/>
              </a:endParaRPr>
            </a:p>
          </p:txBody>
        </p:sp>
      </p:grpSp>
      <p:sp>
        <p:nvSpPr>
          <p:cNvPr id="12" name="矩形 11"/>
          <p:cNvSpPr>
            <a:spLocks noChangeArrowheads="1"/>
          </p:cNvSpPr>
          <p:nvPr/>
        </p:nvSpPr>
        <p:spPr bwMode="auto">
          <a:xfrm>
            <a:off x="5964238" y="1520826"/>
            <a:ext cx="601663"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anose="020B0503020204020204" pitchFamily="34" charset="-122"/>
                <a:ea typeface="微软雅黑" panose="020B0503020204020204" pitchFamily="34" charset="-122"/>
              </a:rPr>
              <a:t>1</a:t>
            </a:r>
            <a:endParaRPr lang="en-US" altLang="zh-CN" sz="2300" dirty="0">
              <a:solidFill>
                <a:srgbClr val="262626"/>
              </a:solidFill>
              <a:latin typeface="微软雅黑" panose="020B0503020204020204" pitchFamily="34" charset="-122"/>
              <a:ea typeface="微软雅黑" panose="020B0503020204020204" pitchFamily="34" charset="-122"/>
            </a:endParaRPr>
          </a:p>
        </p:txBody>
      </p:sp>
      <p:sp>
        <p:nvSpPr>
          <p:cNvPr id="13" name="TextBox 12"/>
          <p:cNvSpPr txBox="1">
            <a:spLocks noChangeArrowheads="1"/>
          </p:cNvSpPr>
          <p:nvPr/>
        </p:nvSpPr>
        <p:spPr bwMode="auto">
          <a:xfrm>
            <a:off x="6777038" y="1695451"/>
            <a:ext cx="23320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400" dirty="0">
                <a:latin typeface="微软雅黑" panose="020B0503020204020204" pitchFamily="34" charset="-122"/>
                <a:ea typeface="微软雅黑" panose="020B0503020204020204" pitchFamily="34" charset="-122"/>
              </a:rPr>
              <a:t>从业人员的安全生产职责</a:t>
            </a:r>
            <a:endParaRPr lang="zh-CN" altLang="en-US" sz="1400" dirty="0">
              <a:latin typeface="微软雅黑" panose="020B0503020204020204" pitchFamily="34" charset="-122"/>
              <a:ea typeface="微软雅黑" panose="020B0503020204020204" pitchFamily="34" charset="-122"/>
            </a:endParaRPr>
          </a:p>
        </p:txBody>
      </p:sp>
      <p:sp>
        <p:nvSpPr>
          <p:cNvPr id="14" name="矩形 14"/>
          <p:cNvSpPr>
            <a:spLocks noChangeArrowheads="1"/>
          </p:cNvSpPr>
          <p:nvPr/>
        </p:nvSpPr>
        <p:spPr bwMode="auto">
          <a:xfrm>
            <a:off x="5929313" y="2109788"/>
            <a:ext cx="4073525" cy="411163"/>
          </a:xfrm>
          <a:prstGeom prst="rect">
            <a:avLst/>
          </a:prstGeom>
          <a:solidFill>
            <a:srgbClr val="FF6600"/>
          </a:solidFill>
          <a:ln w="9525">
            <a:noFill/>
            <a:miter lim="800000"/>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anose="02010600040101010101" pitchFamily="2" charset="-122"/>
              <a:ea typeface="华文楷体" panose="02010600040101010101" pitchFamily="2" charset="-122"/>
            </a:endParaRPr>
          </a:p>
        </p:txBody>
      </p:sp>
      <p:grpSp>
        <p:nvGrpSpPr>
          <p:cNvPr id="15" name="Group 15"/>
          <p:cNvGrpSpPr/>
          <p:nvPr/>
        </p:nvGrpSpPr>
        <p:grpSpPr bwMode="auto">
          <a:xfrm>
            <a:off x="6054726" y="2166938"/>
            <a:ext cx="376237" cy="344488"/>
            <a:chOff x="0" y="0"/>
            <a:chExt cx="377952" cy="377952"/>
          </a:xfrm>
        </p:grpSpPr>
        <p:pic>
          <p:nvPicPr>
            <p:cNvPr id="16" name="椭圆 15"/>
            <p:cNvPicPr>
              <a:picLocks noChangeArrowheads="1"/>
            </p:cNvPicPr>
            <p:nvPr/>
          </p:nvPicPr>
          <p:blipFill>
            <a:blip r:embed="rId2" cstate="email"/>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21"/>
            <p:cNvSpPr txBox="1">
              <a:spLocks noChangeArrowheads="1"/>
            </p:cNvSpPr>
            <p:nvPr/>
          </p:nvSpPr>
          <p:spPr bwMode="auto">
            <a:xfrm>
              <a:off x="55056" y="55920"/>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endParaRPr lang="zh-CN" altLang="en-US" sz="1800">
                <a:latin typeface="华文楷体" panose="02010600040101010101" pitchFamily="2" charset="-122"/>
                <a:ea typeface="华文楷体" panose="02010600040101010101" pitchFamily="2" charset="-122"/>
              </a:endParaRPr>
            </a:p>
          </p:txBody>
        </p:sp>
      </p:grpSp>
      <p:sp>
        <p:nvSpPr>
          <p:cNvPr id="18" name="矩形 16"/>
          <p:cNvSpPr>
            <a:spLocks noChangeArrowheads="1"/>
          </p:cNvSpPr>
          <p:nvPr/>
        </p:nvSpPr>
        <p:spPr bwMode="auto">
          <a:xfrm>
            <a:off x="5964238" y="2052638"/>
            <a:ext cx="601663"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a:solidFill>
                  <a:srgbClr val="262626"/>
                </a:solidFill>
                <a:latin typeface="微软雅黑" panose="020B0503020204020204" pitchFamily="34" charset="-122"/>
                <a:ea typeface="微软雅黑" panose="020B0503020204020204" pitchFamily="34" charset="-122"/>
              </a:rPr>
              <a:t>2</a:t>
            </a:r>
            <a:endParaRPr lang="en-US" altLang="zh-CN" sz="2300">
              <a:solidFill>
                <a:srgbClr val="262626"/>
              </a:solidFill>
              <a:latin typeface="微软雅黑" panose="020B0503020204020204" pitchFamily="34" charset="-122"/>
              <a:ea typeface="微软雅黑" panose="020B0503020204020204" pitchFamily="34" charset="-122"/>
            </a:endParaRPr>
          </a:p>
        </p:txBody>
      </p:sp>
      <p:sp>
        <p:nvSpPr>
          <p:cNvPr id="20" name="TextBox 17"/>
          <p:cNvSpPr txBox="1">
            <a:spLocks noChangeArrowheads="1"/>
          </p:cNvSpPr>
          <p:nvPr/>
        </p:nvSpPr>
        <p:spPr bwMode="auto">
          <a:xfrm>
            <a:off x="6751638" y="2208213"/>
            <a:ext cx="282257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400" dirty="0">
                <a:latin typeface="微软雅黑" panose="020B0503020204020204" pitchFamily="34" charset="-122"/>
                <a:ea typeface="微软雅黑" panose="020B0503020204020204" pitchFamily="34" charset="-122"/>
              </a:rPr>
              <a:t>公司主要危险源</a:t>
            </a:r>
            <a:endParaRPr lang="zh-CN" altLang="en-US" sz="1400" dirty="0">
              <a:latin typeface="微软雅黑" panose="020B0503020204020204" pitchFamily="34" charset="-122"/>
              <a:ea typeface="微软雅黑" panose="020B0503020204020204" pitchFamily="34" charset="-122"/>
            </a:endParaRPr>
          </a:p>
        </p:txBody>
      </p:sp>
      <p:sp>
        <p:nvSpPr>
          <p:cNvPr id="22" name="TextBox 22"/>
          <p:cNvSpPr txBox="1">
            <a:spLocks noChangeArrowheads="1"/>
          </p:cNvSpPr>
          <p:nvPr/>
        </p:nvSpPr>
        <p:spPr bwMode="auto">
          <a:xfrm>
            <a:off x="6751638" y="2747963"/>
            <a:ext cx="2805113"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dirty="0">
                <a:latin typeface="微软雅黑" panose="020B0503020204020204" pitchFamily="34" charset="-122"/>
                <a:ea typeface="微软雅黑" panose="020B0503020204020204" pitchFamily="34" charset="-122"/>
              </a:rPr>
              <a:t>机械车间的安全状况及制度规程</a:t>
            </a:r>
            <a:endParaRPr lang="zh-CN" altLang="en-US" dirty="0">
              <a:latin typeface="微软雅黑" panose="020B0503020204020204" pitchFamily="34" charset="-122"/>
              <a:ea typeface="微软雅黑" panose="020B0503020204020204" pitchFamily="34" charset="-122"/>
            </a:endParaRPr>
          </a:p>
        </p:txBody>
      </p:sp>
      <p:pic>
        <p:nvPicPr>
          <p:cNvPr id="23" name="矩形 4"/>
          <p:cNvPicPr>
            <a:picLocks noChangeArrowheads="1"/>
          </p:cNvPicPr>
          <p:nvPr/>
        </p:nvPicPr>
        <p:blipFill>
          <a:blip r:embed="rId3" cstate="email"/>
          <a:srcRect/>
          <a:stretch>
            <a:fillRect/>
          </a:stretch>
        </p:blipFill>
        <p:spPr bwMode="auto">
          <a:xfrm>
            <a:off x="2708276" y="1960563"/>
            <a:ext cx="7921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9"/>
          <p:cNvSpPr>
            <a:spLocks noChangeArrowheads="1"/>
          </p:cNvSpPr>
          <p:nvPr/>
        </p:nvSpPr>
        <p:spPr bwMode="auto">
          <a:xfrm>
            <a:off x="5945188" y="2641601"/>
            <a:ext cx="4075113" cy="412750"/>
          </a:xfrm>
          <a:prstGeom prst="rect">
            <a:avLst/>
          </a:prstGeom>
          <a:solidFill>
            <a:srgbClr val="FF6600"/>
          </a:solidFill>
          <a:ln w="9525">
            <a:noFill/>
            <a:miter lim="800000"/>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anose="02010600040101010101" pitchFamily="2" charset="-122"/>
              <a:ea typeface="华文楷体" panose="02010600040101010101" pitchFamily="2" charset="-122"/>
            </a:endParaRPr>
          </a:p>
        </p:txBody>
      </p:sp>
      <p:grpSp>
        <p:nvGrpSpPr>
          <p:cNvPr id="26" name="Group 30"/>
          <p:cNvGrpSpPr/>
          <p:nvPr/>
        </p:nvGrpSpPr>
        <p:grpSpPr bwMode="auto">
          <a:xfrm>
            <a:off x="6069013" y="2701926"/>
            <a:ext cx="379413" cy="344487"/>
            <a:chOff x="0" y="0"/>
            <a:chExt cx="377952" cy="377952"/>
          </a:xfrm>
        </p:grpSpPr>
        <p:pic>
          <p:nvPicPr>
            <p:cNvPr id="27" name="椭圆 10"/>
            <p:cNvPicPr>
              <a:picLocks noChangeArrowheads="1"/>
            </p:cNvPicPr>
            <p:nvPr/>
          </p:nvPicPr>
          <p:blipFill>
            <a:blip r:embed="rId4" cstate="email"/>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41"/>
            <p:cNvSpPr txBox="1">
              <a:spLocks noChangeArrowheads="1"/>
            </p:cNvSpPr>
            <p:nvPr/>
          </p:nvSpPr>
          <p:spPr bwMode="auto">
            <a:xfrm>
              <a:off x="55056" y="54015"/>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endParaRPr lang="zh-CN" altLang="en-US" sz="1800">
                <a:latin typeface="华文楷体" panose="02010600040101010101" pitchFamily="2" charset="-122"/>
                <a:ea typeface="华文楷体" panose="02010600040101010101" pitchFamily="2" charset="-122"/>
              </a:endParaRPr>
            </a:p>
          </p:txBody>
        </p:sp>
      </p:grpSp>
      <p:sp>
        <p:nvSpPr>
          <p:cNvPr id="29" name="矩形 11"/>
          <p:cNvSpPr>
            <a:spLocks noChangeArrowheads="1"/>
          </p:cNvSpPr>
          <p:nvPr/>
        </p:nvSpPr>
        <p:spPr bwMode="auto">
          <a:xfrm>
            <a:off x="5980113" y="2584451"/>
            <a:ext cx="601663"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a:solidFill>
                  <a:srgbClr val="262626"/>
                </a:solidFill>
                <a:latin typeface="微软雅黑" panose="020B0503020204020204" pitchFamily="34" charset="-122"/>
                <a:ea typeface="微软雅黑" panose="020B0503020204020204" pitchFamily="34" charset="-122"/>
              </a:rPr>
              <a:t>3</a:t>
            </a:r>
            <a:endParaRPr lang="en-US" altLang="zh-CN" sz="2300">
              <a:solidFill>
                <a:srgbClr val="262626"/>
              </a:solidFill>
              <a:latin typeface="微软雅黑" panose="020B0503020204020204" pitchFamily="34" charset="-122"/>
              <a:ea typeface="微软雅黑" panose="020B0503020204020204" pitchFamily="34" charset="-122"/>
            </a:endParaRPr>
          </a:p>
        </p:txBody>
      </p:sp>
      <p:sp>
        <p:nvSpPr>
          <p:cNvPr id="30" name="TextBox 12"/>
          <p:cNvSpPr txBox="1">
            <a:spLocks noChangeArrowheads="1"/>
          </p:cNvSpPr>
          <p:nvPr/>
        </p:nvSpPr>
        <p:spPr bwMode="auto">
          <a:xfrm>
            <a:off x="6777038" y="2740026"/>
            <a:ext cx="25368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400" dirty="0">
                <a:latin typeface="微软雅黑" panose="020B0503020204020204" pitchFamily="34" charset="-122"/>
                <a:ea typeface="微软雅黑" panose="020B0503020204020204" pitchFamily="34" charset="-122"/>
              </a:rPr>
              <a:t>安全防护设施的使用与维护</a:t>
            </a:r>
            <a:endParaRPr lang="zh-CN" altLang="en-US" sz="1400" dirty="0">
              <a:latin typeface="微软雅黑" panose="020B0503020204020204" pitchFamily="34" charset="-122"/>
              <a:ea typeface="微软雅黑" panose="020B0503020204020204" pitchFamily="34" charset="-122"/>
            </a:endParaRPr>
          </a:p>
        </p:txBody>
      </p:sp>
      <p:sp>
        <p:nvSpPr>
          <p:cNvPr id="31" name="矩形 14"/>
          <p:cNvSpPr>
            <a:spLocks noChangeArrowheads="1"/>
          </p:cNvSpPr>
          <p:nvPr/>
        </p:nvSpPr>
        <p:spPr bwMode="auto">
          <a:xfrm>
            <a:off x="5945188" y="3170238"/>
            <a:ext cx="4075113" cy="411163"/>
          </a:xfrm>
          <a:prstGeom prst="rect">
            <a:avLst/>
          </a:prstGeom>
          <a:solidFill>
            <a:srgbClr val="FF6600"/>
          </a:solidFill>
          <a:ln w="9525">
            <a:noFill/>
            <a:miter lim="800000"/>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anose="02010600040101010101" pitchFamily="2" charset="-122"/>
              <a:ea typeface="华文楷体" panose="02010600040101010101" pitchFamily="2" charset="-122"/>
            </a:endParaRPr>
          </a:p>
        </p:txBody>
      </p:sp>
      <p:grpSp>
        <p:nvGrpSpPr>
          <p:cNvPr id="32" name="Group 36"/>
          <p:cNvGrpSpPr/>
          <p:nvPr/>
        </p:nvGrpSpPr>
        <p:grpSpPr bwMode="auto">
          <a:xfrm>
            <a:off x="6069013" y="3225801"/>
            <a:ext cx="379413" cy="346075"/>
            <a:chOff x="0" y="0"/>
            <a:chExt cx="377952" cy="377952"/>
          </a:xfrm>
        </p:grpSpPr>
        <p:pic>
          <p:nvPicPr>
            <p:cNvPr id="33" name="椭圆 15"/>
            <p:cNvPicPr>
              <a:picLocks noChangeArrowheads="1"/>
            </p:cNvPicPr>
            <p:nvPr/>
          </p:nvPicPr>
          <p:blipFill>
            <a:blip r:embed="rId4" cstate="email"/>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48"/>
            <p:cNvSpPr txBox="1">
              <a:spLocks noChangeArrowheads="1"/>
            </p:cNvSpPr>
            <p:nvPr/>
          </p:nvSpPr>
          <p:spPr bwMode="auto">
            <a:xfrm>
              <a:off x="55056" y="55920"/>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endParaRPr lang="zh-CN" altLang="en-US" sz="1800">
                <a:latin typeface="华文楷体" panose="02010600040101010101" pitchFamily="2" charset="-122"/>
                <a:ea typeface="华文楷体" panose="02010600040101010101" pitchFamily="2" charset="-122"/>
              </a:endParaRPr>
            </a:p>
          </p:txBody>
        </p:sp>
      </p:grpSp>
      <p:sp>
        <p:nvSpPr>
          <p:cNvPr id="35" name="矩形 16"/>
          <p:cNvSpPr>
            <a:spLocks noChangeArrowheads="1"/>
          </p:cNvSpPr>
          <p:nvPr/>
        </p:nvSpPr>
        <p:spPr bwMode="auto">
          <a:xfrm>
            <a:off x="5980113" y="3113088"/>
            <a:ext cx="601663"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anose="020B0503020204020204" pitchFamily="34" charset="-122"/>
                <a:ea typeface="微软雅黑" panose="020B0503020204020204" pitchFamily="34" charset="-122"/>
              </a:rPr>
              <a:t>4</a:t>
            </a:r>
            <a:endParaRPr lang="en-US" altLang="zh-CN" sz="2300" dirty="0">
              <a:solidFill>
                <a:srgbClr val="262626"/>
              </a:solidFill>
              <a:latin typeface="微软雅黑" panose="020B0503020204020204" pitchFamily="34" charset="-122"/>
              <a:ea typeface="微软雅黑" panose="020B0503020204020204" pitchFamily="34" charset="-122"/>
            </a:endParaRPr>
          </a:p>
        </p:txBody>
      </p:sp>
      <p:sp>
        <p:nvSpPr>
          <p:cNvPr id="36" name="TextBox 17"/>
          <p:cNvSpPr txBox="1">
            <a:spLocks noChangeArrowheads="1"/>
          </p:cNvSpPr>
          <p:nvPr/>
        </p:nvSpPr>
        <p:spPr bwMode="auto">
          <a:xfrm>
            <a:off x="6784976" y="3270251"/>
            <a:ext cx="23558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400" dirty="0">
                <a:latin typeface="微软雅黑" panose="020B0503020204020204" pitchFamily="34" charset="-122"/>
                <a:ea typeface="微软雅黑" panose="020B0503020204020204" pitchFamily="34" charset="-122"/>
              </a:rPr>
              <a:t>职业健康与劳动防护知识</a:t>
            </a:r>
            <a:endParaRPr lang="zh-CN" altLang="en-US" sz="1400" dirty="0">
              <a:latin typeface="微软雅黑" panose="020B0503020204020204" pitchFamily="34" charset="-122"/>
              <a:ea typeface="微软雅黑" panose="020B0503020204020204" pitchFamily="34" charset="-122"/>
            </a:endParaRPr>
          </a:p>
        </p:txBody>
      </p:sp>
      <p:grpSp>
        <p:nvGrpSpPr>
          <p:cNvPr id="37" name="Group 26"/>
          <p:cNvGrpSpPr/>
          <p:nvPr/>
        </p:nvGrpSpPr>
        <p:grpSpPr bwMode="auto">
          <a:xfrm>
            <a:off x="5668963" y="1373188"/>
            <a:ext cx="131202" cy="3803650"/>
            <a:chOff x="0" y="0"/>
            <a:chExt cx="63500" cy="2274489"/>
          </a:xfrm>
        </p:grpSpPr>
        <p:cxnSp>
          <p:nvCxnSpPr>
            <p:cNvPr id="38" name="直接连接符 24"/>
            <p:cNvCxnSpPr>
              <a:cxnSpLocks noChangeShapeType="1"/>
            </p:cNvCxnSpPr>
            <p:nvPr/>
          </p:nvCxnSpPr>
          <p:spPr bwMode="auto">
            <a:xfrm>
              <a:off x="0" y="0"/>
              <a:ext cx="0" cy="2274489"/>
            </a:xfrm>
            <a:prstGeom prst="line">
              <a:avLst/>
            </a:prstGeom>
            <a:noFill/>
            <a:ln w="38100">
              <a:solidFill>
                <a:srgbClr val="404040"/>
              </a:solidFill>
              <a:round/>
            </a:ln>
            <a:extLst>
              <a:ext uri="{909E8E84-426E-40DD-AFC4-6F175D3DCCD1}">
                <a14:hiddenFill xmlns:a14="http://schemas.microsoft.com/office/drawing/2010/main">
                  <a:noFill/>
                </a14:hiddenFill>
              </a:ext>
            </a:extLst>
          </p:spPr>
        </p:cxnSp>
        <p:cxnSp>
          <p:nvCxnSpPr>
            <p:cNvPr id="39" name="直接连接符 25"/>
            <p:cNvCxnSpPr>
              <a:cxnSpLocks noChangeShapeType="1"/>
            </p:cNvCxnSpPr>
            <p:nvPr/>
          </p:nvCxnSpPr>
          <p:spPr bwMode="auto">
            <a:xfrm>
              <a:off x="63500" y="0"/>
              <a:ext cx="0" cy="2274489"/>
            </a:xfrm>
            <a:prstGeom prst="line">
              <a:avLst/>
            </a:prstGeom>
            <a:noFill/>
            <a:ln w="3175">
              <a:solidFill>
                <a:srgbClr val="262626"/>
              </a:solidFill>
              <a:round/>
            </a:ln>
            <a:extLst>
              <a:ext uri="{909E8E84-426E-40DD-AFC4-6F175D3DCCD1}">
                <a14:hiddenFill xmlns:a14="http://schemas.microsoft.com/office/drawing/2010/main">
                  <a:noFill/>
                </a14:hiddenFill>
              </a:ext>
            </a:extLst>
          </p:spPr>
        </p:cxnSp>
      </p:grpSp>
      <p:sp>
        <p:nvSpPr>
          <p:cNvPr id="40" name="矩形 19"/>
          <p:cNvSpPr>
            <a:spLocks noChangeArrowheads="1"/>
          </p:cNvSpPr>
          <p:nvPr/>
        </p:nvSpPr>
        <p:spPr bwMode="auto">
          <a:xfrm>
            <a:off x="5943601" y="3706813"/>
            <a:ext cx="4073525" cy="409575"/>
          </a:xfrm>
          <a:prstGeom prst="rect">
            <a:avLst/>
          </a:prstGeom>
          <a:solidFill>
            <a:srgbClr val="FF6600"/>
          </a:solidFill>
          <a:ln w="9525">
            <a:noFill/>
            <a:miter lim="800000"/>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anose="02010600040101010101" pitchFamily="2" charset="-122"/>
              <a:ea typeface="华文楷体" panose="02010600040101010101" pitchFamily="2" charset="-122"/>
            </a:endParaRPr>
          </a:p>
        </p:txBody>
      </p:sp>
      <p:grpSp>
        <p:nvGrpSpPr>
          <p:cNvPr id="41" name="Group 21"/>
          <p:cNvGrpSpPr/>
          <p:nvPr/>
        </p:nvGrpSpPr>
        <p:grpSpPr bwMode="auto">
          <a:xfrm>
            <a:off x="6067426" y="3762376"/>
            <a:ext cx="377825" cy="346075"/>
            <a:chOff x="0" y="0"/>
            <a:chExt cx="377952" cy="377952"/>
          </a:xfrm>
        </p:grpSpPr>
        <p:pic>
          <p:nvPicPr>
            <p:cNvPr id="42" name="椭圆 20"/>
            <p:cNvPicPr>
              <a:picLocks noChangeArrowheads="1"/>
            </p:cNvPicPr>
            <p:nvPr/>
          </p:nvPicPr>
          <p:blipFill>
            <a:blip r:embed="rId4" cstate="email"/>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Text Box 15"/>
            <p:cNvSpPr txBox="1">
              <a:spLocks noChangeArrowheads="1"/>
            </p:cNvSpPr>
            <p:nvPr/>
          </p:nvSpPr>
          <p:spPr bwMode="auto">
            <a:xfrm>
              <a:off x="55056" y="55282"/>
              <a:ext cx="268335" cy="26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endParaRPr lang="zh-CN" altLang="en-US" sz="1800">
                <a:latin typeface="华文楷体" panose="02010600040101010101" pitchFamily="2" charset="-122"/>
                <a:ea typeface="华文楷体" panose="02010600040101010101" pitchFamily="2" charset="-122"/>
              </a:endParaRPr>
            </a:p>
          </p:txBody>
        </p:sp>
      </p:grpSp>
      <p:sp>
        <p:nvSpPr>
          <p:cNvPr id="44" name="矩形 21"/>
          <p:cNvSpPr>
            <a:spLocks noChangeArrowheads="1"/>
          </p:cNvSpPr>
          <p:nvPr/>
        </p:nvSpPr>
        <p:spPr bwMode="auto">
          <a:xfrm>
            <a:off x="5978526" y="3649663"/>
            <a:ext cx="601662"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anose="020B0503020204020204" pitchFamily="34" charset="-122"/>
                <a:ea typeface="微软雅黑" panose="020B0503020204020204" pitchFamily="34" charset="-122"/>
              </a:rPr>
              <a:t>5</a:t>
            </a:r>
            <a:endParaRPr lang="en-US" altLang="zh-CN" sz="2300" dirty="0">
              <a:solidFill>
                <a:srgbClr val="262626"/>
              </a:solidFill>
              <a:latin typeface="微软雅黑" panose="020B0503020204020204" pitchFamily="34" charset="-122"/>
              <a:ea typeface="微软雅黑" panose="020B0503020204020204" pitchFamily="34" charset="-122"/>
            </a:endParaRPr>
          </a:p>
        </p:txBody>
      </p:sp>
      <p:sp>
        <p:nvSpPr>
          <p:cNvPr id="45" name="TextBox 22"/>
          <p:cNvSpPr txBox="1">
            <a:spLocks noChangeArrowheads="1"/>
          </p:cNvSpPr>
          <p:nvPr/>
        </p:nvSpPr>
        <p:spPr bwMode="auto">
          <a:xfrm>
            <a:off x="6765926" y="3822701"/>
            <a:ext cx="3319368" cy="292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400" dirty="0">
                <a:latin typeface="微软雅黑" panose="020B0503020204020204" pitchFamily="34" charset="-122"/>
                <a:ea typeface="微软雅黑" panose="020B0503020204020204" pitchFamily="34" charset="-122"/>
              </a:rPr>
              <a:t>紧急救护与应急疏散逃生（含消防知识）</a:t>
            </a:r>
            <a:endParaRPr lang="zh-CN" altLang="en-US" sz="1400" dirty="0">
              <a:latin typeface="微软雅黑" panose="020B0503020204020204" pitchFamily="34" charset="-122"/>
              <a:ea typeface="微软雅黑" panose="020B0503020204020204" pitchFamily="34" charset="-122"/>
            </a:endParaRPr>
          </a:p>
        </p:txBody>
      </p:sp>
      <p:pic>
        <p:nvPicPr>
          <p:cNvPr id="46" name="图片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601913" y="3263901"/>
            <a:ext cx="2752725"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矩形 19"/>
          <p:cNvSpPr>
            <a:spLocks noChangeArrowheads="1"/>
          </p:cNvSpPr>
          <p:nvPr/>
        </p:nvSpPr>
        <p:spPr bwMode="auto">
          <a:xfrm>
            <a:off x="5906294" y="4300538"/>
            <a:ext cx="4073525" cy="409575"/>
          </a:xfrm>
          <a:prstGeom prst="rect">
            <a:avLst/>
          </a:prstGeom>
          <a:solidFill>
            <a:srgbClr val="FF6600"/>
          </a:solidFill>
          <a:ln w="9525">
            <a:noFill/>
            <a:miter lim="800000"/>
          </a:ln>
          <a:effectLst>
            <a:outerShdw dist="38100" dir="2700000" algn="ctr" rotWithShape="0">
              <a:srgbClr val="000000">
                <a:alpha val="37999"/>
              </a:srgbClr>
            </a:outerShdw>
          </a:effectLst>
        </p:spPr>
        <p:txBody>
          <a:bodyPr lIns="0" tIns="0" rIns="0" bIns="0" anchor="ctr"/>
          <a:lstStyle/>
          <a:p>
            <a:pPr algn="ctr">
              <a:spcBef>
                <a:spcPct val="50000"/>
              </a:spcBef>
            </a:pPr>
            <a:r>
              <a:rPr lang="zh-CN" altLang="en-US" sz="1400" b="1" dirty="0">
                <a:solidFill>
                  <a:schemeClr val="bg1"/>
                </a:solidFill>
                <a:latin typeface="微软雅黑" panose="020B0503020204020204" pitchFamily="34" charset="-122"/>
                <a:ea typeface="微软雅黑" panose="020B0503020204020204" pitchFamily="34" charset="-122"/>
              </a:rPr>
              <a:t>安全意识养成</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54" name="Group 21"/>
          <p:cNvGrpSpPr/>
          <p:nvPr/>
        </p:nvGrpSpPr>
        <p:grpSpPr bwMode="auto">
          <a:xfrm>
            <a:off x="6099026" y="4365625"/>
            <a:ext cx="377825" cy="344488"/>
            <a:chOff x="0" y="0"/>
            <a:chExt cx="377952" cy="377952"/>
          </a:xfrm>
        </p:grpSpPr>
        <p:pic>
          <p:nvPicPr>
            <p:cNvPr id="55" name="椭圆 20"/>
            <p:cNvPicPr>
              <a:picLocks noChangeArrowheads="1"/>
            </p:cNvPicPr>
            <p:nvPr/>
          </p:nvPicPr>
          <p:blipFill>
            <a:blip r:embed="rId4" cstate="email"/>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Text Box 15"/>
            <p:cNvSpPr txBox="1">
              <a:spLocks noChangeArrowheads="1"/>
            </p:cNvSpPr>
            <p:nvPr/>
          </p:nvSpPr>
          <p:spPr bwMode="auto">
            <a:xfrm>
              <a:off x="55056" y="55282"/>
              <a:ext cx="268335" cy="26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endParaRPr lang="zh-CN" altLang="en-US" sz="1800">
                <a:latin typeface="华文楷体" panose="02010600040101010101" pitchFamily="2" charset="-122"/>
                <a:ea typeface="华文楷体" panose="02010600040101010101" pitchFamily="2" charset="-122"/>
              </a:endParaRPr>
            </a:p>
          </p:txBody>
        </p:sp>
      </p:grpSp>
      <p:sp>
        <p:nvSpPr>
          <p:cNvPr id="57" name="矩形 21"/>
          <p:cNvSpPr>
            <a:spLocks noChangeArrowheads="1"/>
          </p:cNvSpPr>
          <p:nvPr/>
        </p:nvSpPr>
        <p:spPr bwMode="auto">
          <a:xfrm>
            <a:off x="6008923" y="4232275"/>
            <a:ext cx="601662" cy="608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anose="020B0503020204020204" pitchFamily="34" charset="-122"/>
                <a:ea typeface="微软雅黑" panose="020B0503020204020204" pitchFamily="34" charset="-122"/>
              </a:rPr>
              <a:t>6</a:t>
            </a:r>
            <a:endParaRPr lang="en-US" altLang="zh-CN" sz="2300" dirty="0">
              <a:solidFill>
                <a:srgbClr val="262626"/>
              </a:solidFill>
              <a:latin typeface="微软雅黑" panose="020B0503020204020204" pitchFamily="34" charset="-122"/>
              <a:ea typeface="微软雅黑" panose="020B0503020204020204" pitchFamily="34" charset="-122"/>
            </a:endParaRPr>
          </a:p>
        </p:txBody>
      </p:sp>
      <p:sp>
        <p:nvSpPr>
          <p:cNvPr id="58" name="TextBox 22"/>
          <p:cNvSpPr txBox="1">
            <a:spLocks noChangeArrowheads="1"/>
          </p:cNvSpPr>
          <p:nvPr/>
        </p:nvSpPr>
        <p:spPr bwMode="auto">
          <a:xfrm>
            <a:off x="6789738" y="4884738"/>
            <a:ext cx="280511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400" dirty="0">
                <a:latin typeface="微软雅黑" panose="020B0503020204020204" pitchFamily="34" charset="-122"/>
                <a:ea typeface="微软雅黑" panose="020B0503020204020204" pitchFamily="34" charset="-122"/>
              </a:rPr>
              <a:t>典型安全事故案例教育</a:t>
            </a:r>
            <a:endParaRPr lang="zh-CN" altLang="en-US" sz="1400" dirty="0">
              <a:latin typeface="微软雅黑" panose="020B0503020204020204" pitchFamily="34" charset="-122"/>
              <a:ea typeface="微软雅黑" panose="020B0503020204020204" pitchFamily="34" charset="-122"/>
            </a:endParaRPr>
          </a:p>
        </p:txBody>
      </p:sp>
      <p:sp>
        <p:nvSpPr>
          <p:cNvPr id="68" name="TextBox 67"/>
          <p:cNvSpPr txBox="1">
            <a:spLocks noChangeArrowheads="1"/>
          </p:cNvSpPr>
          <p:nvPr/>
        </p:nvSpPr>
        <p:spPr bwMode="auto">
          <a:xfrm>
            <a:off x="6774693" y="5013082"/>
            <a:ext cx="23320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400" dirty="0">
                <a:latin typeface="微软雅黑" panose="020B0503020204020204" pitchFamily="34" charset="-122"/>
                <a:ea typeface="微软雅黑" panose="020B0503020204020204" pitchFamily="34" charset="-122"/>
              </a:rPr>
              <a:t>新型冠状病毒防护培训</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3" name="Rectangle 3"/>
          <p:cNvSpPr>
            <a:spLocks noGrp="1" noChangeArrowheads="1"/>
          </p:cNvSpPr>
          <p:nvPr/>
        </p:nvSpPr>
        <p:spPr bwMode="auto">
          <a:xfrm>
            <a:off x="760880" y="1844396"/>
            <a:ext cx="8402638" cy="2182812"/>
          </a:xfrm>
          <a:prstGeom prst="rect">
            <a:avLst/>
          </a:prstGeom>
          <a:noFill/>
          <a:ln w="9525">
            <a:noFill/>
            <a:miter lim="800000"/>
          </a:ln>
          <a:effectLst/>
        </p:spPr>
        <p:txBody>
          <a:bodyPr lIns="76800" tIns="38400" rIns="76800" bIns="38400"/>
          <a:lstStyle/>
          <a:p>
            <a:pPr marL="340360" indent="-340360" eaLnBrk="0" hangingPunct="0">
              <a:lnSpc>
                <a:spcPct val="150000"/>
              </a:lnSpc>
              <a:spcBef>
                <a:spcPct val="20000"/>
              </a:spcBef>
              <a:buFont typeface="Wingdings" panose="05000000000000000000" pitchFamily="2" charset="2"/>
              <a:buChar char="Ø"/>
              <a:defRPr/>
            </a:pPr>
            <a:r>
              <a:rPr lang="zh-CN" altLang="en-US" sz="1700" dirty="0">
                <a:solidFill>
                  <a:srgbClr val="C00000"/>
                </a:solidFill>
                <a:latin typeface="黑体" panose="02010609060101010101" pitchFamily="49" charset="-122"/>
                <a:ea typeface="黑体" panose="02010609060101010101" pitchFamily="49" charset="-122"/>
                <a:sym typeface="宋体" panose="02010600030101010101" pitchFamily="2" charset="-122"/>
              </a:rPr>
              <a:t>职业病</a:t>
            </a:r>
            <a:r>
              <a:rPr lang="zh-CN" altLang="en-US" sz="1700" dirty="0">
                <a:latin typeface="黑体" panose="02010609060101010101" pitchFamily="49" charset="-122"/>
                <a:ea typeface="黑体" panose="02010609060101010101" pitchFamily="49" charset="-122"/>
                <a:sym typeface="宋体" panose="02010600030101010101" pitchFamily="2" charset="-122"/>
              </a:rPr>
              <a:t>：是指企业、事业单位和个体经济组织的劳动者在职业活动中，因接触粉尘、放射性物质和其他有毒、有害物质等因素而引起的疾病。</a:t>
            </a:r>
            <a:endParaRPr lang="zh-CN" dirty="0">
              <a:latin typeface="黑体" panose="02010609060101010101" pitchFamily="49" charset="-122"/>
              <a:ea typeface="黑体" panose="02010609060101010101" pitchFamily="49" charset="-122"/>
              <a:sym typeface="宋体" panose="02010600030101010101" pitchFamily="2" charset="-122"/>
            </a:endParaRPr>
          </a:p>
          <a:p>
            <a:pPr marL="340360" indent="-340360" eaLnBrk="0" hangingPunct="0">
              <a:lnSpc>
                <a:spcPct val="150000"/>
              </a:lnSpc>
              <a:spcBef>
                <a:spcPct val="20000"/>
              </a:spcBef>
              <a:buFont typeface="Wingdings" panose="05000000000000000000" pitchFamily="2" charset="2"/>
              <a:buChar char="Ø"/>
              <a:defRPr/>
            </a:pPr>
            <a:r>
              <a:rPr lang="zh-CN" altLang="en-US" sz="1700" dirty="0">
                <a:solidFill>
                  <a:srgbClr val="C00000"/>
                </a:solidFill>
                <a:latin typeface="黑体" panose="02010609060101010101" pitchFamily="49" charset="-122"/>
                <a:ea typeface="黑体" panose="02010609060101010101" pitchFamily="49" charset="-122"/>
                <a:sym typeface="宋体" panose="02010600030101010101" pitchFamily="2" charset="-122"/>
              </a:rPr>
              <a:t>职业病危害因素</a:t>
            </a:r>
            <a:r>
              <a:rPr lang="zh-CN" altLang="en-US" sz="1700" dirty="0">
                <a:latin typeface="黑体" panose="02010609060101010101" pitchFamily="49" charset="-122"/>
                <a:ea typeface="黑体" panose="02010609060101010101" pitchFamily="49" charset="-122"/>
                <a:sym typeface="宋体" panose="02010600030101010101" pitchFamily="2" charset="-122"/>
              </a:rPr>
              <a:t>：是职业活动中影响劳动者健康的各种危害因素的统称，可分为生产工艺过程中、劳动过程中和生产环境中的有害因素。</a:t>
            </a:r>
            <a:endParaRPr lang="zh-CN" altLang="en-US" sz="1700" dirty="0">
              <a:latin typeface="黑体" panose="02010609060101010101" pitchFamily="49" charset="-122"/>
              <a:ea typeface="黑体" panose="02010609060101010101" pitchFamily="49" charset="-122"/>
              <a:sym typeface="宋体" panose="02010600030101010101" pitchFamily="2" charset="-122"/>
            </a:endParaRPr>
          </a:p>
        </p:txBody>
      </p:sp>
      <p:pic>
        <p:nvPicPr>
          <p:cNvPr id="4" name="Picture 8"/>
          <p:cNvPicPr>
            <a:picLocks noChangeAspect="1" noChangeArrowheads="1"/>
          </p:cNvPicPr>
          <p:nvPr/>
        </p:nvPicPr>
        <p:blipFill>
          <a:blip r:embed="rId2" cstate="print"/>
          <a:srcRect/>
          <a:stretch>
            <a:fillRect/>
          </a:stretch>
        </p:blipFill>
        <p:spPr bwMode="auto">
          <a:xfrm>
            <a:off x="5778595" y="3792632"/>
            <a:ext cx="3797300" cy="2357438"/>
          </a:xfrm>
          <a:prstGeom prst="rect">
            <a:avLst/>
          </a:prstGeom>
          <a:noFill/>
          <a:ln w="952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5" name="Text Box 9"/>
          <p:cNvSpPr txBox="1">
            <a:spLocks noChangeArrowheads="1"/>
          </p:cNvSpPr>
          <p:nvPr/>
        </p:nvSpPr>
        <p:spPr bwMode="auto">
          <a:xfrm>
            <a:off x="859305" y="3955771"/>
            <a:ext cx="4410075"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eaLnBrk="1" hangingPunct="1">
              <a:lnSpc>
                <a:spcPct val="150000"/>
              </a:lnSpc>
              <a:spcBef>
                <a:spcPct val="50000"/>
              </a:spcBef>
              <a:buSzPct val="100000"/>
              <a:buFont typeface="Wingdings" panose="05000000000000000000" pitchFamily="2" charset="2"/>
              <a:buChar char="Ø"/>
            </a:pPr>
            <a:r>
              <a:rPr lang="zh-CN" altLang="en-US" sz="1700" dirty="0">
                <a:solidFill>
                  <a:srgbClr val="C00000"/>
                </a:solidFill>
                <a:latin typeface="黑体" panose="02010609060101010101" pitchFamily="49" charset="-122"/>
                <a:ea typeface="黑体" panose="02010609060101010101" pitchFamily="49" charset="-122"/>
              </a:rPr>
              <a:t>职业禁忌症：</a:t>
            </a:r>
            <a:r>
              <a:rPr lang="zh-CN" altLang="en-US" sz="1700" dirty="0">
                <a:solidFill>
                  <a:schemeClr val="tx1"/>
                </a:solidFill>
                <a:latin typeface="黑体" panose="02010609060101010101" pitchFamily="49" charset="-122"/>
                <a:ea typeface="黑体" panose="02010609060101010101" pitchFamily="49" charset="-122"/>
              </a:rPr>
              <a:t>某些疾病，其患者如从事某种职业便会因职业性危害因素而使病情加重或易于发生事故，则称此疾病为该职业的职业禁忌症。</a:t>
            </a:r>
            <a:endParaRPr lang="zh-CN" altLang="en-US" sz="2000" dirty="0">
              <a:solidFill>
                <a:schemeClr val="tx1"/>
              </a:solidFill>
              <a:latin typeface="黑体" panose="02010609060101010101" pitchFamily="49" charset="-122"/>
              <a:ea typeface="黑体" panose="02010609060101010101" pitchFamily="49" charset="-122"/>
            </a:endParaRPr>
          </a:p>
        </p:txBody>
      </p:sp>
      <p:sp>
        <p:nvSpPr>
          <p:cNvPr id="7" name="Text Box 2"/>
          <p:cNvSpPr txBox="1">
            <a:spLocks noChangeArrowheads="1"/>
          </p:cNvSpPr>
          <p:nvPr/>
        </p:nvSpPr>
        <p:spPr bwMode="auto">
          <a:xfrm>
            <a:off x="786280" y="5498821"/>
            <a:ext cx="4856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spAutoFit/>
          </a:bodyPr>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dirty="0">
                <a:solidFill>
                  <a:schemeClr val="tx1"/>
                </a:solidFill>
                <a:latin typeface="黑体" panose="02010609060101010101" pitchFamily="49" charset="-122"/>
                <a:ea typeface="黑体" panose="02010609060101010101" pitchFamily="49" charset="-122"/>
              </a:rPr>
              <a:t>提问：职业禁忌症与职业病有什么区别？</a:t>
            </a:r>
            <a:endParaRPr lang="zh-CN" altLang="en-US" sz="2000" dirty="0">
              <a:solidFill>
                <a:schemeClr val="tx1"/>
              </a:solidFill>
              <a:latin typeface="黑体" panose="02010609060101010101" pitchFamily="49" charset="-122"/>
              <a:ea typeface="黑体" panose="02010609060101010101" pitchFamily="49" charset="-122"/>
            </a:endParaRPr>
          </a:p>
        </p:txBody>
      </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职业健康与劳动防护知识</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1" name="Group 5"/>
          <p:cNvGrpSpPr/>
          <p:nvPr/>
        </p:nvGrpSpPr>
        <p:grpSpPr bwMode="auto">
          <a:xfrm>
            <a:off x="1025434" y="1247284"/>
            <a:ext cx="4243946" cy="809838"/>
            <a:chOff x="284597" y="1309625"/>
            <a:chExt cx="3820111" cy="811245"/>
          </a:xfrm>
        </p:grpSpPr>
        <p:sp>
          <p:nvSpPr>
            <p:cNvPr id="12"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3" name="矩形 20"/>
            <p:cNvSpPr>
              <a:spLocks noChangeArrowheads="1"/>
            </p:cNvSpPr>
            <p:nvPr/>
          </p:nvSpPr>
          <p:spPr bwMode="auto">
            <a:xfrm>
              <a:off x="284597" y="1309625"/>
              <a:ext cx="518880"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4.1</a:t>
              </a:r>
              <a:endParaRPr lang="zh-CN" altLang="en-US" dirty="0">
                <a:latin typeface="Arial" panose="020B0604020202020204" pitchFamily="34" charset="0"/>
              </a:endParaRPr>
            </a:p>
          </p:txBody>
        </p:sp>
        <p:sp>
          <p:nvSpPr>
            <p:cNvPr id="14" name="TextBox 21"/>
            <p:cNvSpPr>
              <a:spLocks noChangeArrowheads="1"/>
            </p:cNvSpPr>
            <p:nvPr/>
          </p:nvSpPr>
          <p:spPr bwMode="auto">
            <a:xfrm>
              <a:off x="627038" y="1334677"/>
              <a:ext cx="3477670" cy="786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spcBef>
                  <a:spcPct val="50000"/>
                </a:spcBef>
              </a:pPr>
              <a:r>
                <a:rPr lang="zh-CN" altLang="en-US" b="1" dirty="0">
                  <a:latin typeface="黑体" panose="02010609060101010101" pitchFamily="49" charset="-122"/>
                  <a:ea typeface="黑体" panose="02010609060101010101" pitchFamily="49" charset="-122"/>
                </a:rPr>
                <a:t>什么是职业病及职业病危害因素？</a:t>
              </a:r>
              <a:endParaRPr lang="zh-CN" altLang="en-US" b="1" dirty="0">
                <a:latin typeface="黑体" panose="02010609060101010101" pitchFamily="49" charset="-122"/>
                <a:ea typeface="黑体" panose="02010609060101010101" pitchFamily="49" charset="-122"/>
              </a:endParaRPr>
            </a:p>
            <a:p>
              <a:pPr algn="ctr">
                <a:spcBef>
                  <a:spcPct val="50000"/>
                </a:spcBef>
              </a:pPr>
              <a:endParaRPr lang="zh-CN" altLang="en-US" dirty="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4" name="文本框 6"/>
          <p:cNvSpPr txBox="1"/>
          <p:nvPr/>
        </p:nvSpPr>
        <p:spPr>
          <a:xfrm>
            <a:off x="1523115" y="1710447"/>
            <a:ext cx="9483868" cy="4596349"/>
          </a:xfrm>
          <a:prstGeom prst="rect">
            <a:avLst/>
          </a:prstGeom>
          <a:noFill/>
        </p:spPr>
        <p:txBody>
          <a:bodyPr wrap="square" rtlCol="0">
            <a:spAutoFit/>
          </a:bodyPr>
          <a:lstStyle/>
          <a:p>
            <a:pPr algn="l">
              <a:lnSpc>
                <a:spcPct val="150000"/>
              </a:lnSpc>
            </a:pPr>
            <a:r>
              <a:rPr lang="zh-CN" altLang="en-US" sz="1600" b="1" dirty="0"/>
              <a:t>压铸：氧化镁烟、氟化物、高温</a:t>
            </a:r>
            <a:endParaRPr lang="zh-CN" altLang="en-US" sz="1600" b="1" dirty="0"/>
          </a:p>
          <a:p>
            <a:pPr algn="l">
              <a:lnSpc>
                <a:spcPct val="150000"/>
              </a:lnSpc>
            </a:pPr>
            <a:r>
              <a:rPr lang="zh-CN" altLang="en-US" sz="1600" b="1" dirty="0"/>
              <a:t>机加工：铝合金粉尘、</a:t>
            </a:r>
            <a:r>
              <a:rPr lang="zh-CN" altLang="en-US" sz="1600" b="1" dirty="0">
                <a:sym typeface="+mn-ea"/>
              </a:rPr>
              <a:t>噪声、手传振动（手持打磨机）</a:t>
            </a:r>
            <a:endParaRPr lang="zh-CN" altLang="en-US" sz="1600" b="1" dirty="0">
              <a:sym typeface="+mn-ea"/>
            </a:endParaRPr>
          </a:p>
          <a:p>
            <a:pPr algn="l">
              <a:lnSpc>
                <a:spcPct val="150000"/>
              </a:lnSpc>
            </a:pPr>
            <a:r>
              <a:rPr lang="zh-CN" altLang="en-US" sz="1600" b="1" dirty="0">
                <a:sym typeface="+mn-ea"/>
              </a:rPr>
              <a:t>表面处理：硫酸、磷酸、硝酸、氢氧化钠等</a:t>
            </a:r>
            <a:endParaRPr lang="zh-CN" altLang="en-US" sz="1600" b="1" dirty="0">
              <a:sym typeface="+mn-ea"/>
            </a:endParaRPr>
          </a:p>
          <a:p>
            <a:pPr algn="l">
              <a:lnSpc>
                <a:spcPct val="150000"/>
              </a:lnSpc>
            </a:pPr>
            <a:r>
              <a:rPr lang="zh-CN" altLang="en-US" sz="1600" b="1" dirty="0"/>
              <a:t>喷涂：甲苯、二甲苯、甲醇</a:t>
            </a:r>
            <a:endParaRPr lang="en-US" altLang="zh-CN" sz="1600" b="1" dirty="0"/>
          </a:p>
          <a:p>
            <a:pPr algn="l">
              <a:lnSpc>
                <a:spcPct val="150000"/>
              </a:lnSpc>
            </a:pPr>
            <a:r>
              <a:rPr lang="zh-CN" altLang="en-US" sz="1600" b="1" dirty="0"/>
              <a:t>研磨：铝合金粉尘、噪音</a:t>
            </a:r>
            <a:endParaRPr lang="en-US" altLang="zh-CN" sz="1600" b="1" dirty="0"/>
          </a:p>
          <a:p>
            <a:pPr algn="l">
              <a:lnSpc>
                <a:spcPct val="150000"/>
              </a:lnSpc>
            </a:pPr>
            <a:endParaRPr lang="zh-CN" altLang="en-US" sz="2400" b="1" dirty="0"/>
          </a:p>
          <a:p>
            <a:pPr>
              <a:lnSpc>
                <a:spcPts val="5000"/>
              </a:lnSpc>
              <a:spcBef>
                <a:spcPct val="20000"/>
              </a:spcBef>
              <a:buFontTx/>
              <a:buChar char="•"/>
            </a:pPr>
            <a:r>
              <a:rPr lang="zh-CN" altLang="en-US" sz="1600" b="1" dirty="0">
                <a:latin typeface="微软雅黑" panose="020B0503020204020204" pitchFamily="34" charset="-122"/>
                <a:ea typeface="微软雅黑" panose="020B0503020204020204" pitchFamily="34" charset="-122"/>
              </a:rPr>
              <a:t>等效声级</a:t>
            </a:r>
            <a:r>
              <a:rPr lang="en-US" altLang="zh-CN" sz="1600" b="1" dirty="0">
                <a:solidFill>
                  <a:srgbClr val="FF0000"/>
                </a:solidFill>
                <a:latin typeface="微软雅黑" panose="020B0503020204020204" pitchFamily="34" charset="-122"/>
                <a:ea typeface="微软雅黑" panose="020B0503020204020204" pitchFamily="34" charset="-122"/>
              </a:rPr>
              <a:t>≥80dB</a:t>
            </a:r>
            <a:r>
              <a:rPr lang="zh-CN" altLang="en-US" sz="1600" b="1" dirty="0">
                <a:solidFill>
                  <a:srgbClr val="FF0000"/>
                </a:solidFill>
                <a:latin typeface="微软雅黑" panose="020B0503020204020204" pitchFamily="34" charset="-122"/>
                <a:ea typeface="微软雅黑" panose="020B0503020204020204" pitchFamily="34" charset="-122"/>
              </a:rPr>
              <a:t>（</a:t>
            </a:r>
            <a:r>
              <a:rPr lang="en-US" altLang="zh-CN" sz="1600" b="1" dirty="0">
                <a:solidFill>
                  <a:srgbClr val="FF0000"/>
                </a:solidFill>
                <a:latin typeface="微软雅黑" panose="020B0503020204020204" pitchFamily="34" charset="-122"/>
                <a:ea typeface="微软雅黑" panose="020B0503020204020204" pitchFamily="34" charset="-122"/>
              </a:rPr>
              <a:t>A</a:t>
            </a:r>
            <a:r>
              <a:rPr lang="zh-CN" altLang="en-US" sz="1600" b="1" dirty="0">
                <a:solidFill>
                  <a:srgbClr val="FF0000"/>
                </a:solidFill>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的岗位为</a:t>
            </a:r>
            <a:r>
              <a:rPr lang="zh-CN" altLang="en-US" sz="1600" b="1" dirty="0">
                <a:solidFill>
                  <a:srgbClr val="FF0000"/>
                </a:solidFill>
                <a:latin typeface="微软雅黑" panose="020B0503020204020204" pitchFamily="34" charset="-122"/>
                <a:ea typeface="微软雅黑" panose="020B0503020204020204" pitchFamily="34" charset="-122"/>
              </a:rPr>
              <a:t>噪声作业</a:t>
            </a:r>
            <a:r>
              <a:rPr lang="zh-CN" altLang="en-US" sz="1600" b="1" dirty="0">
                <a:latin typeface="微软雅黑" panose="020B0503020204020204" pitchFamily="34" charset="-122"/>
                <a:ea typeface="微软雅黑" panose="020B0503020204020204" pitchFamily="34" charset="-122"/>
              </a:rPr>
              <a:t>岗位；</a:t>
            </a:r>
            <a:r>
              <a:rPr lang="zh-CN" altLang="en-US" sz="1600" b="1" dirty="0">
                <a:latin typeface="微软雅黑" panose="020B0503020204020204" pitchFamily="34" charset="-122"/>
                <a:ea typeface="微软雅黑" panose="020B0503020204020204" pitchFamily="34" charset="-122"/>
                <a:sym typeface="+mn-ea"/>
              </a:rPr>
              <a:t>等效声级</a:t>
            </a:r>
            <a:r>
              <a:rPr lang="en-US" altLang="zh-CN" sz="1600" b="1" dirty="0">
                <a:solidFill>
                  <a:srgbClr val="FF0000"/>
                </a:solidFill>
                <a:latin typeface="微软雅黑" panose="020B0503020204020204" pitchFamily="34" charset="-122"/>
                <a:ea typeface="微软雅黑" panose="020B0503020204020204" pitchFamily="34" charset="-122"/>
                <a:sym typeface="+mn-ea"/>
              </a:rPr>
              <a:t>≥85dB</a:t>
            </a:r>
            <a:r>
              <a:rPr lang="zh-CN" altLang="en-US" sz="1600" b="1" dirty="0">
                <a:solidFill>
                  <a:srgbClr val="FF0000"/>
                </a:solidFill>
                <a:latin typeface="微软雅黑" panose="020B0503020204020204" pitchFamily="34" charset="-122"/>
                <a:ea typeface="微软雅黑" panose="020B0503020204020204" pitchFamily="34" charset="-122"/>
                <a:sym typeface="+mn-ea"/>
              </a:rPr>
              <a:t>（</a:t>
            </a:r>
            <a:r>
              <a:rPr lang="en-US" altLang="zh-CN" sz="1600" b="1" dirty="0">
                <a:solidFill>
                  <a:srgbClr val="FF0000"/>
                </a:solidFill>
                <a:latin typeface="微软雅黑" panose="020B0503020204020204" pitchFamily="34" charset="-122"/>
                <a:ea typeface="微软雅黑" panose="020B0503020204020204" pitchFamily="34" charset="-122"/>
                <a:sym typeface="+mn-ea"/>
              </a:rPr>
              <a:t>A</a:t>
            </a:r>
            <a:r>
              <a:rPr lang="zh-CN" altLang="en-US" sz="1600" b="1" dirty="0">
                <a:solidFill>
                  <a:srgbClr val="FF0000"/>
                </a:solidFill>
                <a:latin typeface="微软雅黑" panose="020B0503020204020204" pitchFamily="34" charset="-122"/>
                <a:ea typeface="微软雅黑" panose="020B0503020204020204" pitchFamily="34" charset="-122"/>
                <a:sym typeface="+mn-ea"/>
              </a:rPr>
              <a:t>）</a:t>
            </a:r>
            <a:r>
              <a:rPr lang="zh-CN" altLang="en-US" sz="1600" b="1" dirty="0">
                <a:latin typeface="微软雅黑" panose="020B0503020204020204" pitchFamily="34" charset="-122"/>
                <a:ea typeface="微软雅黑" panose="020B0503020204020204" pitchFamily="34" charset="-122"/>
                <a:sym typeface="+mn-ea"/>
              </a:rPr>
              <a:t>的岗位为</a:t>
            </a:r>
            <a:r>
              <a:rPr lang="zh-CN" altLang="en-US" sz="1600" b="1" dirty="0">
                <a:solidFill>
                  <a:srgbClr val="FF0000"/>
                </a:solidFill>
                <a:latin typeface="微软雅黑" panose="020B0503020204020204" pitchFamily="34" charset="-122"/>
                <a:ea typeface="微软雅黑" panose="020B0503020204020204" pitchFamily="34" charset="-122"/>
                <a:sym typeface="+mn-ea"/>
              </a:rPr>
              <a:t>噪声超标</a:t>
            </a:r>
            <a:r>
              <a:rPr lang="zh-CN" altLang="en-US" sz="1600" b="1" dirty="0">
                <a:latin typeface="微软雅黑" panose="020B0503020204020204" pitchFamily="34" charset="-122"/>
                <a:ea typeface="微软雅黑" panose="020B0503020204020204" pitchFamily="34" charset="-122"/>
                <a:sym typeface="+mn-ea"/>
              </a:rPr>
              <a:t>岗位</a:t>
            </a:r>
            <a:endParaRPr lang="en-US" altLang="zh-CN" sz="1600" b="1" dirty="0">
              <a:latin typeface="微软雅黑" panose="020B0503020204020204" pitchFamily="34" charset="-122"/>
              <a:ea typeface="微软雅黑" panose="020B0503020204020204" pitchFamily="34" charset="-122"/>
              <a:sym typeface="+mn-ea"/>
            </a:endParaRPr>
          </a:p>
          <a:p>
            <a:pPr>
              <a:lnSpc>
                <a:spcPts val="5000"/>
              </a:lnSpc>
              <a:spcBef>
                <a:spcPct val="20000"/>
              </a:spcBef>
              <a:buFontTx/>
              <a:buChar char="•"/>
            </a:pPr>
            <a:r>
              <a:rPr lang="zh-CN" altLang="en-US" sz="1600" b="1" dirty="0">
                <a:latin typeface="微软雅黑" panose="020B0503020204020204" pitchFamily="34" charset="-122"/>
                <a:ea typeface="微软雅黑" panose="020B0503020204020204" pitchFamily="34" charset="-122"/>
              </a:rPr>
              <a:t>噪声超过</a:t>
            </a:r>
            <a:r>
              <a:rPr lang="en-US" altLang="zh-CN" sz="1600" b="1" dirty="0">
                <a:latin typeface="微软雅黑" panose="020B0503020204020204" pitchFamily="34" charset="-122"/>
                <a:ea typeface="微软雅黑" panose="020B0503020204020204" pitchFamily="34" charset="-122"/>
              </a:rPr>
              <a:t>85dB</a:t>
            </a:r>
            <a:r>
              <a:rPr lang="zh-CN" altLang="en-US" sz="1600" b="1" dirty="0">
                <a:latin typeface="微软雅黑" panose="020B0503020204020204" pitchFamily="34" charset="-122"/>
                <a:ea typeface="微软雅黑" panose="020B0503020204020204" pitchFamily="34" charset="-122"/>
              </a:rPr>
              <a:t>强度时（最高值不得＞</a:t>
            </a:r>
            <a:r>
              <a:rPr lang="en-US" altLang="zh-CN" sz="1600" b="1" dirty="0">
                <a:latin typeface="微软雅黑" panose="020B0503020204020204" pitchFamily="34" charset="-122"/>
                <a:ea typeface="微软雅黑" panose="020B0503020204020204" pitchFamily="34" charset="-122"/>
              </a:rPr>
              <a:t>115dB</a:t>
            </a:r>
            <a:r>
              <a:rPr lang="zh-CN" altLang="en-US" sz="1600" b="1" dirty="0">
                <a:latin typeface="微软雅黑" panose="020B0503020204020204" pitchFamily="34" charset="-122"/>
                <a:ea typeface="微软雅黑" panose="020B0503020204020204" pitchFamily="34" charset="-122"/>
              </a:rPr>
              <a:t>），即对耳蜗造成损害</a:t>
            </a:r>
            <a:endParaRPr lang="zh-CN" altLang="en-US" sz="1600" b="1" dirty="0">
              <a:latin typeface="微软雅黑" panose="020B0503020204020204" pitchFamily="34" charset="-122"/>
              <a:ea typeface="微软雅黑" panose="020B0503020204020204" pitchFamily="34" charset="-122"/>
            </a:endParaRPr>
          </a:p>
          <a:p>
            <a:pPr>
              <a:lnSpc>
                <a:spcPct val="150000"/>
              </a:lnSpc>
            </a:pPr>
            <a:endParaRPr lang="zh-CN" altLang="en-US" sz="2400" b="1" dirty="0"/>
          </a:p>
        </p:txBody>
      </p:sp>
      <p:sp>
        <p:nvSpPr>
          <p:cNvPr id="6"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职业健康与劳动防护知识</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1" name="Group 33"/>
          <p:cNvGrpSpPr/>
          <p:nvPr/>
        </p:nvGrpSpPr>
        <p:grpSpPr bwMode="auto">
          <a:xfrm>
            <a:off x="951093" y="1347832"/>
            <a:ext cx="5026933" cy="392840"/>
            <a:chOff x="284597" y="1309625"/>
            <a:chExt cx="3530958" cy="418642"/>
          </a:xfrm>
        </p:grpSpPr>
        <p:sp>
          <p:nvSpPr>
            <p:cNvPr id="12"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3" name="矩形 20"/>
            <p:cNvSpPr>
              <a:spLocks noChangeArrowheads="1"/>
            </p:cNvSpPr>
            <p:nvPr/>
          </p:nvSpPr>
          <p:spPr bwMode="auto">
            <a:xfrm>
              <a:off x="284597" y="1309625"/>
              <a:ext cx="401793" cy="386432"/>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4.2</a:t>
              </a:r>
              <a:endParaRPr lang="zh-CN" altLang="en-US" dirty="0">
                <a:latin typeface="Arial" panose="020B0604020202020204" pitchFamily="34" charset="0"/>
              </a:endParaRPr>
            </a:p>
          </p:txBody>
        </p:sp>
        <p:sp>
          <p:nvSpPr>
            <p:cNvPr id="14" name="TextBox 21"/>
            <p:cNvSpPr>
              <a:spLocks noChangeArrowheads="1"/>
            </p:cNvSpPr>
            <p:nvPr/>
          </p:nvSpPr>
          <p:spPr bwMode="auto">
            <a:xfrm>
              <a:off x="627038" y="1334677"/>
              <a:ext cx="3188517" cy="39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车间常见职业危害因素</a:t>
              </a:r>
              <a:endParaRPr lang="zh-CN" altLang="en-US" sz="1800" b="1" dirty="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grpSp>
        <p:nvGrpSpPr>
          <p:cNvPr id="4" name="Group 6"/>
          <p:cNvGrpSpPr/>
          <p:nvPr/>
        </p:nvGrpSpPr>
        <p:grpSpPr bwMode="auto">
          <a:xfrm>
            <a:off x="920657" y="1309688"/>
            <a:ext cx="3886200" cy="393700"/>
            <a:chOff x="284597" y="1309625"/>
            <a:chExt cx="3530958" cy="394384"/>
          </a:xfrm>
        </p:grpSpPr>
        <p:sp>
          <p:nvSpPr>
            <p:cNvPr id="5"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6" name="矩形 20"/>
            <p:cNvSpPr>
              <a:spLocks noChangeArrowheads="1"/>
            </p:cNvSpPr>
            <p:nvPr/>
          </p:nvSpPr>
          <p:spPr bwMode="auto">
            <a:xfrm>
              <a:off x="284597" y="1309625"/>
              <a:ext cx="515610"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4.3</a:t>
              </a:r>
              <a:endParaRPr lang="zh-CN" altLang="en-US" dirty="0">
                <a:latin typeface="Arial" panose="020B0604020202020204" pitchFamily="34"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t>职业病危害告知卡</a:t>
              </a:r>
              <a:endParaRPr lang="zh-CN" altLang="en-US" sz="1800" b="1" dirty="0"/>
            </a:p>
          </p:txBody>
        </p:sp>
      </p:gr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职业健康与劳动防护知识</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2" cstate="email"/>
          <a:stretch>
            <a:fillRect/>
          </a:stretch>
        </p:blipFill>
        <p:spPr>
          <a:xfrm>
            <a:off x="161367" y="1951168"/>
            <a:ext cx="2992031" cy="2244023"/>
          </a:xfrm>
          <a:prstGeom prst="rect">
            <a:avLst/>
          </a:prstGeom>
        </p:spPr>
      </p:pic>
      <p:pic>
        <p:nvPicPr>
          <p:cNvPr id="11" name="图片 10"/>
          <p:cNvPicPr>
            <a:picLocks noChangeAspect="1"/>
          </p:cNvPicPr>
          <p:nvPr/>
        </p:nvPicPr>
        <p:blipFill>
          <a:blip r:embed="rId3" cstate="email"/>
          <a:stretch>
            <a:fillRect/>
          </a:stretch>
        </p:blipFill>
        <p:spPr>
          <a:xfrm>
            <a:off x="3153398" y="1913961"/>
            <a:ext cx="3041638" cy="2281229"/>
          </a:xfrm>
          <a:prstGeom prst="rect">
            <a:avLst/>
          </a:prstGeom>
        </p:spPr>
      </p:pic>
      <p:pic>
        <p:nvPicPr>
          <p:cNvPr id="12" name="图片 11"/>
          <p:cNvPicPr>
            <a:picLocks noChangeAspect="1"/>
          </p:cNvPicPr>
          <p:nvPr/>
        </p:nvPicPr>
        <p:blipFill>
          <a:blip r:embed="rId4" cstate="email"/>
          <a:stretch>
            <a:fillRect/>
          </a:stretch>
        </p:blipFill>
        <p:spPr>
          <a:xfrm>
            <a:off x="6309945" y="1946672"/>
            <a:ext cx="3041639" cy="2281229"/>
          </a:xfrm>
          <a:prstGeom prst="rect">
            <a:avLst/>
          </a:prstGeom>
        </p:spPr>
      </p:pic>
      <p:pic>
        <p:nvPicPr>
          <p:cNvPr id="13" name="图片 12"/>
          <p:cNvPicPr>
            <a:picLocks noChangeAspect="1"/>
          </p:cNvPicPr>
          <p:nvPr/>
        </p:nvPicPr>
        <p:blipFill>
          <a:blip r:embed="rId5" cstate="email"/>
          <a:stretch>
            <a:fillRect/>
          </a:stretch>
        </p:blipFill>
        <p:spPr>
          <a:xfrm>
            <a:off x="242338" y="4338839"/>
            <a:ext cx="2911060" cy="2183295"/>
          </a:xfrm>
          <a:prstGeom prst="rect">
            <a:avLst/>
          </a:prstGeom>
        </p:spPr>
      </p:pic>
      <p:pic>
        <p:nvPicPr>
          <p:cNvPr id="14" name="图片 13"/>
          <p:cNvPicPr>
            <a:picLocks noChangeAspect="1"/>
          </p:cNvPicPr>
          <p:nvPr/>
        </p:nvPicPr>
        <p:blipFill>
          <a:blip r:embed="rId6" cstate="email"/>
          <a:stretch>
            <a:fillRect/>
          </a:stretch>
        </p:blipFill>
        <p:spPr>
          <a:xfrm>
            <a:off x="3447218" y="4350314"/>
            <a:ext cx="2880458" cy="2160343"/>
          </a:xfrm>
          <a:prstGeom prst="rect">
            <a:avLst/>
          </a:prstGeom>
        </p:spPr>
      </p:pic>
      <p:pic>
        <p:nvPicPr>
          <p:cNvPr id="15" name="图片 14"/>
          <p:cNvPicPr>
            <a:picLocks noChangeAspect="1"/>
          </p:cNvPicPr>
          <p:nvPr/>
        </p:nvPicPr>
        <p:blipFill>
          <a:blip r:embed="rId7" cstate="email"/>
          <a:stretch>
            <a:fillRect/>
          </a:stretch>
        </p:blipFill>
        <p:spPr>
          <a:xfrm>
            <a:off x="6621496" y="4361791"/>
            <a:ext cx="2880456" cy="2160343"/>
          </a:xfrm>
          <a:prstGeom prst="rect">
            <a:avLst/>
          </a:prstGeom>
        </p:spPr>
      </p:pic>
      <p:pic>
        <p:nvPicPr>
          <p:cNvPr id="16" name="图片 15"/>
          <p:cNvPicPr>
            <a:picLocks noChangeAspect="1"/>
          </p:cNvPicPr>
          <p:nvPr/>
        </p:nvPicPr>
        <p:blipFill>
          <a:blip r:embed="rId8" cstate="email"/>
          <a:stretch>
            <a:fillRect/>
          </a:stretch>
        </p:blipFill>
        <p:spPr>
          <a:xfrm>
            <a:off x="9420174" y="2015140"/>
            <a:ext cx="2657118" cy="1992838"/>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3" name="TextBox 2"/>
          <p:cNvSpPr txBox="1">
            <a:spLocks noChangeArrowheads="1"/>
          </p:cNvSpPr>
          <p:nvPr/>
        </p:nvSpPr>
        <p:spPr bwMode="auto">
          <a:xfrm>
            <a:off x="1795182" y="1822170"/>
            <a:ext cx="5357813" cy="369332"/>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50000"/>
              </a:spcBef>
              <a:defRPr/>
            </a:pPr>
            <a:r>
              <a:rPr lang="zh-CN" altLang="en-US" dirty="0">
                <a:solidFill>
                  <a:schemeClr val="tx1">
                    <a:lumMod val="65000"/>
                    <a:lumOff val="35000"/>
                  </a:schemeClr>
                </a:solidFill>
                <a:latin typeface="+mn-ea"/>
                <a:ea typeface="+mn-ea"/>
              </a:rPr>
              <a:t>为什么需要劳动防护用品</a:t>
            </a:r>
            <a:endParaRPr lang="zh-CN" altLang="en-US" dirty="0">
              <a:solidFill>
                <a:schemeClr val="tx1">
                  <a:lumMod val="65000"/>
                  <a:lumOff val="35000"/>
                </a:schemeClr>
              </a:solidFill>
              <a:latin typeface="+mn-ea"/>
              <a:ea typeface="+mn-ea"/>
            </a:endParaRPr>
          </a:p>
        </p:txBody>
      </p:sp>
      <p:sp>
        <p:nvSpPr>
          <p:cNvPr id="4" name="矩形 4"/>
          <p:cNvSpPr>
            <a:spLocks noChangeArrowheads="1"/>
          </p:cNvSpPr>
          <p:nvPr/>
        </p:nvSpPr>
        <p:spPr bwMode="auto">
          <a:xfrm>
            <a:off x="5409920" y="3400145"/>
            <a:ext cx="4787900" cy="2018630"/>
          </a:xfrm>
          <a:prstGeom prst="rect">
            <a:avLst/>
          </a:prstGeom>
          <a:noFill/>
          <a:ln>
            <a:noFill/>
          </a:ln>
        </p:spPr>
        <p:txBody>
          <a:bodyPr>
            <a:spAutoFit/>
          </a:bodyPr>
          <a:lstStyle/>
          <a:p>
            <a:pPr marL="342900" indent="-342900">
              <a:lnSpc>
                <a:spcPct val="150000"/>
              </a:lnSpc>
              <a:spcBef>
                <a:spcPct val="50000"/>
              </a:spcBef>
              <a:buFont typeface="Wingdings" panose="05000000000000000000" pitchFamily="2" charset="2"/>
              <a:buChar char="n"/>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生产过程中存在的各种</a:t>
            </a:r>
            <a:r>
              <a:rPr lang="zh-CN" altLang="en-US" sz="1600" dirty="0">
                <a:solidFill>
                  <a:srgbClr val="FF933C"/>
                </a:solidFill>
                <a:latin typeface="微软雅黑" panose="020B0503020204020204" pitchFamily="34" charset="-122"/>
                <a:ea typeface="微软雅黑" panose="020B0503020204020204" pitchFamily="34" charset="-122"/>
              </a:rPr>
              <a:t>危险和有害因素</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，会伤害劳动者的身体，损害健康，甚至危及生命。</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50000"/>
              </a:lnSpc>
              <a:spcBef>
                <a:spcPct val="50000"/>
              </a:spcBef>
              <a:buFont typeface="Wingdings" panose="05000000000000000000" pitchFamily="2" charset="2"/>
              <a:buChar char="n"/>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劳动防护用品</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PPE</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就是在劳动过程中为</a:t>
            </a:r>
            <a:r>
              <a:rPr lang="zh-CN" altLang="en-US" sz="1600" dirty="0">
                <a:solidFill>
                  <a:srgbClr val="FF933C"/>
                </a:solidFill>
                <a:latin typeface="微软雅黑" panose="020B0503020204020204" pitchFamily="34" charset="-122"/>
                <a:ea typeface="微软雅黑" panose="020B0503020204020204" pitchFamily="34" charset="-122"/>
              </a:rPr>
              <a:t>防御物理、化学、生物等有害因素伤害人体</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而穿戴和配备的各种物品的总称。</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5" name="Picture 2" descr="E:\仝德志文件，勿删！\03-参考文档\！PPT图片及版面资源\06-PPT精选插图\05-头像\问号01.png"/>
          <p:cNvPicPr>
            <a:picLocks noChangeAspect="1" noChangeArrowheads="1"/>
          </p:cNvPicPr>
          <p:nvPr/>
        </p:nvPicPr>
        <p:blipFill>
          <a:blip r:embed="rId2" cstate="email"/>
          <a:srcRect/>
          <a:stretch>
            <a:fillRect/>
          </a:stretch>
        </p:blipFill>
        <p:spPr bwMode="auto">
          <a:xfrm>
            <a:off x="7251420" y="1249082"/>
            <a:ext cx="1944687"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p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04720" y="2225395"/>
            <a:ext cx="2398712" cy="370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职业健康与劳动防护知识</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8" name="Group 6"/>
          <p:cNvGrpSpPr/>
          <p:nvPr/>
        </p:nvGrpSpPr>
        <p:grpSpPr bwMode="auto">
          <a:xfrm>
            <a:off x="284163" y="1309688"/>
            <a:ext cx="3886200" cy="393700"/>
            <a:chOff x="284597" y="1309625"/>
            <a:chExt cx="3530958" cy="394384"/>
          </a:xfrm>
        </p:grpSpPr>
        <p:sp>
          <p:nvSpPr>
            <p:cNvPr id="9"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0" name="矩形 20"/>
            <p:cNvSpPr>
              <a:spLocks noChangeArrowheads="1"/>
            </p:cNvSpPr>
            <p:nvPr/>
          </p:nvSpPr>
          <p:spPr bwMode="auto">
            <a:xfrm>
              <a:off x="284597" y="1309625"/>
              <a:ext cx="540045"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4.4</a:t>
              </a:r>
              <a:endParaRPr lang="zh-CN" altLang="en-US" dirty="0">
                <a:latin typeface="Arial" panose="020B0604020202020204" pitchFamily="34" charset="0"/>
              </a:endParaRPr>
            </a:p>
          </p:txBody>
        </p:sp>
        <p:sp>
          <p:nvSpPr>
            <p:cNvPr id="11"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个人劳动防护用</a:t>
              </a:r>
              <a:r>
                <a:rPr lang="zh-CN" altLang="en-US" sz="1800" b="1" dirty="0"/>
                <a:t>品（</a:t>
              </a:r>
              <a:r>
                <a:rPr lang="en-US" altLang="zh-CN" sz="1800" b="1" dirty="0"/>
                <a:t>PPE</a:t>
              </a:r>
              <a:r>
                <a:rPr lang="zh-CN" altLang="en-US" sz="1800" b="1" dirty="0"/>
                <a:t>）</a:t>
              </a:r>
              <a:endParaRPr lang="zh-CN" altLang="en-US" sz="1800" b="1" dirty="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3" name="Rounded Rectangle 2"/>
          <p:cNvSpPr/>
          <p:nvPr/>
        </p:nvSpPr>
        <p:spPr>
          <a:xfrm>
            <a:off x="369062" y="1987296"/>
            <a:ext cx="8386930" cy="1453896"/>
          </a:xfrm>
          <a:prstGeom prst="roundRect">
            <a:avLst>
              <a:gd name="adj" fmla="val 10000"/>
            </a:avLst>
          </a:prstGeom>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p:spPr>
        <p:style>
          <a:lnRef idx="1">
            <a:schemeClr val="accent1">
              <a:alpha val="90000"/>
              <a:hueOff val="0"/>
              <a:satOff val="0"/>
              <a:lumOff val="0"/>
              <a:alphaOff val="0"/>
            </a:schemeClr>
          </a:lnRef>
          <a:fillRef idx="1">
            <a:schemeClr val="lt1">
              <a:alpha val="90000"/>
              <a:tint val="40000"/>
              <a:hueOff val="0"/>
              <a:satOff val="0"/>
              <a:lumOff val="0"/>
              <a:alphaOff val="0"/>
            </a:schemeClr>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4" name="Rounded Rectangle 4"/>
          <p:cNvSpPr/>
          <p:nvPr/>
        </p:nvSpPr>
        <p:spPr>
          <a:xfrm>
            <a:off x="1505422" y="2365248"/>
            <a:ext cx="919159" cy="882090"/>
          </a:xfrm>
          <a:prstGeom prst="roundRect">
            <a:avLst>
              <a:gd name="adj" fmla="val 10000"/>
            </a:avLst>
          </a:prstGeom>
          <a:blipFill rotWithShape="0">
            <a:blip r:embed="rId2" cstate="email"/>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5" name="Freeform 11"/>
          <p:cNvSpPr/>
          <p:nvPr/>
        </p:nvSpPr>
        <p:spPr>
          <a:xfrm>
            <a:off x="1505422" y="3441192"/>
            <a:ext cx="919160"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2" bIns="159861" spcCol="1270"/>
          <a:lstStyle/>
          <a:p>
            <a:pPr algn="ctr" defTabSz="800100">
              <a:lnSpc>
                <a:spcPct val="90000"/>
              </a:lnSpc>
              <a:spcBef>
                <a:spcPct val="50000"/>
              </a:spcBef>
              <a:spcAft>
                <a:spcPct val="35000"/>
              </a:spcAft>
              <a:defRPr/>
            </a:pPr>
            <a:endParaRPr lang="en-US" altLang="zh-CN" sz="600" dirty="0">
              <a:latin typeface="微软雅黑" panose="020B0503020204020204" pitchFamily="34" charset="-122"/>
              <a:ea typeface="微软雅黑" panose="020B0503020204020204" pitchFamily="34" charset="-122"/>
            </a:endParaRPr>
          </a:p>
          <a:p>
            <a:pPr algn="ctr" defTabSz="800100">
              <a:lnSpc>
                <a:spcPct val="90000"/>
              </a:lnSpc>
              <a:spcBef>
                <a:spcPct val="50000"/>
              </a:spcBef>
              <a:spcAft>
                <a:spcPct val="35000"/>
              </a:spcAft>
              <a:defRPr/>
            </a:pPr>
            <a:r>
              <a:rPr lang="zh-CN" altLang="en-US" sz="1600" dirty="0">
                <a:latin typeface="微软雅黑" panose="020B0503020204020204" pitchFamily="34" charset="-122"/>
                <a:ea typeface="微软雅黑" panose="020B0503020204020204" pitchFamily="34" charset="-122"/>
              </a:rPr>
              <a:t>躯干防护用品</a:t>
            </a:r>
            <a:endParaRPr lang="zh-CN" altLang="en-US" sz="1600" dirty="0">
              <a:latin typeface="微软雅黑" panose="020B0503020204020204" pitchFamily="34" charset="-122"/>
              <a:ea typeface="微软雅黑" panose="020B0503020204020204" pitchFamily="34" charset="-122"/>
            </a:endParaRPr>
          </a:p>
        </p:txBody>
      </p:sp>
      <p:sp>
        <p:nvSpPr>
          <p:cNvPr id="6" name="Rounded Rectangle 12"/>
          <p:cNvSpPr/>
          <p:nvPr/>
        </p:nvSpPr>
        <p:spPr>
          <a:xfrm>
            <a:off x="2534753" y="2365248"/>
            <a:ext cx="919159" cy="882090"/>
          </a:xfrm>
          <a:prstGeom prst="roundRect">
            <a:avLst>
              <a:gd name="adj" fmla="val 10000"/>
            </a:avLst>
          </a:prstGeom>
          <a:blipFill rotWithShape="0">
            <a:blip r:embed="rId3" cstate="email"/>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7" name="Freeform 13"/>
          <p:cNvSpPr/>
          <p:nvPr/>
        </p:nvSpPr>
        <p:spPr>
          <a:xfrm>
            <a:off x="2534753" y="3441191"/>
            <a:ext cx="919160"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10077" tIns="78233" rIns="110078" bIns="110077"/>
          <a:lstStyle/>
          <a:p>
            <a:pPr algn="ctr" defTabSz="800100">
              <a:lnSpc>
                <a:spcPct val="90000"/>
              </a:lnSpc>
              <a:spcBef>
                <a:spcPct val="50000"/>
              </a:spcBef>
              <a:spcAft>
                <a:spcPct val="35000"/>
              </a:spcAft>
              <a:defRPr/>
            </a:pPr>
            <a:endParaRPr lang="en-US" altLang="zh-CN" sz="800">
              <a:solidFill>
                <a:srgbClr val="000000"/>
              </a:solidFill>
              <a:latin typeface="微软雅黑" panose="020B0503020204020204" pitchFamily="34" charset="-122"/>
              <a:ea typeface="微软雅黑" panose="020B0503020204020204" pitchFamily="34" charset="-122"/>
            </a:endParaRPr>
          </a:p>
          <a:p>
            <a:pPr algn="ctr" defTabSz="800100">
              <a:lnSpc>
                <a:spcPct val="90000"/>
              </a:lnSpc>
              <a:spcBef>
                <a:spcPct val="50000"/>
              </a:spcBef>
              <a:spcAft>
                <a:spcPct val="35000"/>
              </a:spcAft>
              <a:defRPr/>
            </a:pPr>
            <a:r>
              <a:rPr lang="zh-CN" altLang="en-US" sz="1600">
                <a:solidFill>
                  <a:srgbClr val="000000"/>
                </a:solidFill>
                <a:latin typeface="微软雅黑" panose="020B0503020204020204" pitchFamily="34" charset="-122"/>
                <a:ea typeface="微软雅黑" panose="020B0503020204020204" pitchFamily="34" charset="-122"/>
              </a:rPr>
              <a:t>眼面部防护用品</a:t>
            </a:r>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8" name="Rounded Rectangle 14"/>
          <p:cNvSpPr/>
          <p:nvPr/>
        </p:nvSpPr>
        <p:spPr>
          <a:xfrm>
            <a:off x="3564083" y="2365248"/>
            <a:ext cx="919159" cy="882090"/>
          </a:xfrm>
          <a:prstGeom prst="roundRect">
            <a:avLst>
              <a:gd name="adj" fmla="val 10000"/>
            </a:avLst>
          </a:prstGeom>
          <a:blipFill rotWithShape="0">
            <a:blip r:embed="rId4" cstate="email"/>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9" name="Freeform 15"/>
          <p:cNvSpPr/>
          <p:nvPr/>
        </p:nvSpPr>
        <p:spPr>
          <a:xfrm>
            <a:off x="3564083" y="3441191"/>
            <a:ext cx="919160"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7" rIns="159862" bIns="159861" spcCol="1270"/>
          <a:lstStyle/>
          <a:p>
            <a:pPr algn="ctr" defTabSz="800100">
              <a:lnSpc>
                <a:spcPct val="90000"/>
              </a:lnSpc>
              <a:spcBef>
                <a:spcPct val="50000"/>
              </a:spcBef>
              <a:spcAft>
                <a:spcPct val="35000"/>
              </a:spcAft>
              <a:defRPr/>
            </a:pPr>
            <a:endParaRPr lang="en-US" altLang="zh-CN" sz="500" dirty="0">
              <a:latin typeface="微软雅黑" panose="020B0503020204020204" pitchFamily="34" charset="-122"/>
              <a:ea typeface="微软雅黑" panose="020B0503020204020204" pitchFamily="34" charset="-122"/>
            </a:endParaRPr>
          </a:p>
          <a:p>
            <a:pPr algn="ctr" defTabSz="800100">
              <a:lnSpc>
                <a:spcPct val="90000"/>
              </a:lnSpc>
              <a:spcBef>
                <a:spcPct val="50000"/>
              </a:spcBef>
              <a:spcAft>
                <a:spcPct val="35000"/>
              </a:spcAft>
              <a:defRPr/>
            </a:pPr>
            <a:r>
              <a:rPr lang="zh-CN" altLang="en-US" sz="1600" dirty="0">
                <a:latin typeface="微软雅黑" panose="020B0503020204020204" pitchFamily="34" charset="-122"/>
                <a:ea typeface="微软雅黑" panose="020B0503020204020204" pitchFamily="34" charset="-122"/>
              </a:rPr>
              <a:t>足部防护用品</a:t>
            </a:r>
            <a:endParaRPr lang="zh-CN" altLang="en-US" sz="1600" dirty="0">
              <a:latin typeface="微软雅黑" panose="020B0503020204020204" pitchFamily="34" charset="-122"/>
              <a:ea typeface="微软雅黑" panose="020B0503020204020204" pitchFamily="34" charset="-122"/>
            </a:endParaRPr>
          </a:p>
        </p:txBody>
      </p:sp>
      <p:sp>
        <p:nvSpPr>
          <p:cNvPr id="10" name="Rounded Rectangle 16"/>
          <p:cNvSpPr/>
          <p:nvPr/>
        </p:nvSpPr>
        <p:spPr>
          <a:xfrm>
            <a:off x="4593413" y="2365248"/>
            <a:ext cx="919159" cy="882090"/>
          </a:xfrm>
          <a:prstGeom prst="roundRect">
            <a:avLst>
              <a:gd name="adj" fmla="val 10000"/>
            </a:avLst>
          </a:prstGeom>
          <a:blipFill rotWithShape="0">
            <a:blip r:embed="rId5" cstate="email"/>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1" name="Freeform 17"/>
          <p:cNvSpPr/>
          <p:nvPr/>
        </p:nvSpPr>
        <p:spPr>
          <a:xfrm>
            <a:off x="4593413" y="3441191"/>
            <a:ext cx="919159"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31413" tIns="99569" rIns="131413" bIns="131413" spcCol="1270"/>
          <a:lstStyle/>
          <a:p>
            <a:pPr algn="ctr" defTabSz="622300">
              <a:lnSpc>
                <a:spcPct val="90000"/>
              </a:lnSpc>
              <a:spcBef>
                <a:spcPct val="50000"/>
              </a:spcBef>
              <a:spcAft>
                <a:spcPct val="35000"/>
              </a:spcAft>
              <a:defRPr/>
            </a:pPr>
            <a:endParaRPr lang="en-US" altLang="zh-CN" sz="1600" dirty="0">
              <a:latin typeface="微软雅黑" panose="020B0503020204020204" pitchFamily="34" charset="-122"/>
              <a:ea typeface="微软雅黑" panose="020B0503020204020204" pitchFamily="34" charset="-122"/>
            </a:endParaRPr>
          </a:p>
          <a:p>
            <a:pPr algn="ctr" defTabSz="622300">
              <a:lnSpc>
                <a:spcPct val="90000"/>
              </a:lnSpc>
              <a:spcBef>
                <a:spcPct val="50000"/>
              </a:spcBef>
              <a:spcAft>
                <a:spcPct val="35000"/>
              </a:spcAft>
              <a:defRPr/>
            </a:pPr>
            <a:r>
              <a:rPr lang="zh-CN" altLang="en-US" sz="1600" dirty="0">
                <a:latin typeface="微软雅黑" panose="020B0503020204020204" pitchFamily="34" charset="-122"/>
                <a:ea typeface="微软雅黑" panose="020B0503020204020204" pitchFamily="34" charset="-122"/>
              </a:rPr>
              <a:t>呼吸防护器</a:t>
            </a:r>
            <a:endParaRPr lang="zh-CN" altLang="en-US" sz="1600" dirty="0">
              <a:latin typeface="微软雅黑" panose="020B0503020204020204" pitchFamily="34" charset="-122"/>
              <a:ea typeface="微软雅黑" panose="020B0503020204020204" pitchFamily="34" charset="-122"/>
            </a:endParaRPr>
          </a:p>
        </p:txBody>
      </p:sp>
      <p:sp>
        <p:nvSpPr>
          <p:cNvPr id="12" name="Rounded Rectangle 18"/>
          <p:cNvSpPr/>
          <p:nvPr/>
        </p:nvSpPr>
        <p:spPr>
          <a:xfrm>
            <a:off x="5610551" y="2365248"/>
            <a:ext cx="919159" cy="882090"/>
          </a:xfrm>
          <a:prstGeom prst="roundRect">
            <a:avLst>
              <a:gd name="adj" fmla="val 10000"/>
            </a:avLst>
          </a:prstGeom>
          <a:blipFill rotWithShape="0">
            <a:blip r:embed="rId6" cstate="email"/>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3" name="Freeform 19"/>
          <p:cNvSpPr/>
          <p:nvPr/>
        </p:nvSpPr>
        <p:spPr>
          <a:xfrm>
            <a:off x="5610551" y="3441191"/>
            <a:ext cx="919159"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7" rIns="159861" bIns="159861" spcCol="1270"/>
          <a:lstStyle/>
          <a:p>
            <a:pPr algn="ctr" defTabSz="800100">
              <a:lnSpc>
                <a:spcPct val="90000"/>
              </a:lnSpc>
              <a:spcBef>
                <a:spcPct val="50000"/>
              </a:spcBef>
              <a:spcAft>
                <a:spcPct val="35000"/>
              </a:spcAft>
              <a:defRPr/>
            </a:pPr>
            <a:r>
              <a:rPr lang="zh-CN" altLang="en-US" sz="1600" dirty="0">
                <a:latin typeface="微软雅黑" panose="020B0503020204020204" pitchFamily="34" charset="-122"/>
                <a:ea typeface="微软雅黑" panose="020B0503020204020204" pitchFamily="34" charset="-122"/>
              </a:rPr>
              <a:t>听觉气管防护用品</a:t>
            </a:r>
            <a:endParaRPr lang="zh-CN" altLang="en-US" sz="1600" dirty="0">
              <a:latin typeface="微软雅黑" panose="020B0503020204020204" pitchFamily="34" charset="-122"/>
              <a:ea typeface="微软雅黑" panose="020B0503020204020204" pitchFamily="34" charset="-122"/>
            </a:endParaRPr>
          </a:p>
        </p:txBody>
      </p:sp>
      <p:sp>
        <p:nvSpPr>
          <p:cNvPr id="14" name="Rounded Rectangle 20"/>
          <p:cNvSpPr/>
          <p:nvPr/>
        </p:nvSpPr>
        <p:spPr>
          <a:xfrm>
            <a:off x="6652073" y="2365248"/>
            <a:ext cx="919159" cy="882090"/>
          </a:xfrm>
          <a:prstGeom prst="roundRect">
            <a:avLst>
              <a:gd name="adj" fmla="val 10000"/>
            </a:avLst>
          </a:prstGeom>
          <a:blipFill rotWithShape="0">
            <a:blip r:embed="rId7" cstate="email"/>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5" name="Freeform 21"/>
          <p:cNvSpPr/>
          <p:nvPr/>
        </p:nvSpPr>
        <p:spPr>
          <a:xfrm>
            <a:off x="6652073" y="3441192"/>
            <a:ext cx="919159"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1" bIns="159861" spcCol="1270"/>
          <a:lstStyle/>
          <a:p>
            <a:pPr algn="ctr" defTabSz="800100">
              <a:lnSpc>
                <a:spcPct val="90000"/>
              </a:lnSpc>
              <a:spcBef>
                <a:spcPct val="50000"/>
              </a:spcBef>
              <a:spcAft>
                <a:spcPct val="35000"/>
              </a:spcAft>
              <a:defRPr/>
            </a:pPr>
            <a:endParaRPr lang="en-US" altLang="zh-CN" sz="600" dirty="0">
              <a:latin typeface="微软雅黑" panose="020B0503020204020204" pitchFamily="34" charset="-122"/>
              <a:ea typeface="微软雅黑" panose="020B0503020204020204" pitchFamily="34" charset="-122"/>
            </a:endParaRPr>
          </a:p>
          <a:p>
            <a:pPr algn="ctr" defTabSz="800100">
              <a:lnSpc>
                <a:spcPct val="90000"/>
              </a:lnSpc>
              <a:spcBef>
                <a:spcPct val="50000"/>
              </a:spcBef>
              <a:spcAft>
                <a:spcPct val="35000"/>
              </a:spcAft>
              <a:defRPr/>
            </a:pPr>
            <a:r>
              <a:rPr lang="zh-CN" altLang="en-US" sz="1600" dirty="0">
                <a:latin typeface="微软雅黑" panose="020B0503020204020204" pitchFamily="34" charset="-122"/>
                <a:ea typeface="微软雅黑" panose="020B0503020204020204" pitchFamily="34" charset="-122"/>
              </a:rPr>
              <a:t>手部防护用品</a:t>
            </a:r>
            <a:endParaRPr lang="zh-CN" altLang="en-US" sz="1600" dirty="0">
              <a:latin typeface="微软雅黑" panose="020B0503020204020204" pitchFamily="34" charset="-122"/>
              <a:ea typeface="微软雅黑" panose="020B0503020204020204" pitchFamily="34" charset="-122"/>
            </a:endParaRPr>
          </a:p>
        </p:txBody>
      </p:sp>
      <p:sp>
        <p:nvSpPr>
          <p:cNvPr id="16" name="Rounded Rectangle 22"/>
          <p:cNvSpPr/>
          <p:nvPr/>
        </p:nvSpPr>
        <p:spPr>
          <a:xfrm>
            <a:off x="7669211" y="2365248"/>
            <a:ext cx="919159" cy="882090"/>
          </a:xfrm>
          <a:prstGeom prst="roundRect">
            <a:avLst>
              <a:gd name="adj" fmla="val 10000"/>
            </a:avLst>
          </a:prstGeom>
          <a:blipFill rotWithShape="0">
            <a:blip r:embed="rId8" cstate="email"/>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7" name="Freeform 23"/>
          <p:cNvSpPr/>
          <p:nvPr/>
        </p:nvSpPr>
        <p:spPr>
          <a:xfrm>
            <a:off x="7669211" y="3441192"/>
            <a:ext cx="919159"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1" bIns="159861" spcCol="1270"/>
          <a:lstStyle/>
          <a:p>
            <a:pPr algn="ctr" defTabSz="800100">
              <a:lnSpc>
                <a:spcPct val="90000"/>
              </a:lnSpc>
              <a:spcBef>
                <a:spcPct val="50000"/>
              </a:spcBef>
              <a:spcAft>
                <a:spcPct val="35000"/>
              </a:spcAft>
              <a:defRPr/>
            </a:pPr>
            <a:endParaRPr lang="en-US" altLang="zh-CN" sz="600" dirty="0">
              <a:latin typeface="微软雅黑" panose="020B0503020204020204" pitchFamily="34" charset="-122"/>
              <a:ea typeface="微软雅黑" panose="020B0503020204020204" pitchFamily="34" charset="-122"/>
            </a:endParaRPr>
          </a:p>
          <a:p>
            <a:pPr algn="ctr" defTabSz="800100">
              <a:lnSpc>
                <a:spcPct val="90000"/>
              </a:lnSpc>
              <a:spcBef>
                <a:spcPct val="50000"/>
              </a:spcBef>
              <a:spcAft>
                <a:spcPct val="35000"/>
              </a:spcAft>
              <a:defRPr/>
            </a:pPr>
            <a:r>
              <a:rPr lang="zh-CN" altLang="en-US" sz="1600" dirty="0">
                <a:latin typeface="微软雅黑" panose="020B0503020204020204" pitchFamily="34" charset="-122"/>
                <a:ea typeface="微软雅黑" panose="020B0503020204020204" pitchFamily="34" charset="-122"/>
              </a:rPr>
              <a:t>防坠落用品</a:t>
            </a:r>
            <a:endParaRPr lang="zh-CN" altLang="en-US" sz="1600" dirty="0">
              <a:latin typeface="微软雅黑" panose="020B0503020204020204" pitchFamily="34" charset="-122"/>
              <a:ea typeface="微软雅黑" panose="020B0503020204020204" pitchFamily="34" charset="-122"/>
            </a:endParaRPr>
          </a:p>
        </p:txBody>
      </p:sp>
      <p:grpSp>
        <p:nvGrpSpPr>
          <p:cNvPr id="18" name="Group 7"/>
          <p:cNvGrpSpPr/>
          <p:nvPr/>
        </p:nvGrpSpPr>
        <p:grpSpPr bwMode="auto">
          <a:xfrm>
            <a:off x="993601" y="1301750"/>
            <a:ext cx="3886201" cy="393700"/>
            <a:chOff x="284596" y="1309625"/>
            <a:chExt cx="3530959" cy="394384"/>
          </a:xfrm>
        </p:grpSpPr>
        <p:sp>
          <p:nvSpPr>
            <p:cNvPr id="20"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21" name="矩形 20"/>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4.5</a:t>
              </a:r>
              <a:endParaRPr lang="zh-CN" altLang="en-US" dirty="0">
                <a:latin typeface="Arial" panose="020B0604020202020204" pitchFamily="34" charset="0"/>
              </a:endParaRPr>
            </a:p>
          </p:txBody>
        </p:sp>
        <p:sp>
          <p:nvSpPr>
            <p:cNvPr id="22"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个人</a:t>
              </a:r>
              <a:r>
                <a:rPr lang="zh-CN" altLang="en-US"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劳动防护</a:t>
              </a: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用品的种类</a:t>
              </a:r>
              <a:endParaRPr lang="zh-CN" altLang="en-US" sz="1800" b="1" dirty="0"/>
            </a:p>
          </p:txBody>
        </p:sp>
      </p:grpSp>
      <p:sp>
        <p:nvSpPr>
          <p:cNvPr id="23" name="Rectangle 3"/>
          <p:cNvSpPr txBox="1">
            <a:spLocks noChangeArrowheads="1"/>
          </p:cNvSpPr>
          <p:nvPr/>
        </p:nvSpPr>
        <p:spPr bwMode="auto">
          <a:xfrm>
            <a:off x="396875" y="4816475"/>
            <a:ext cx="83470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defRPr sz="3600" b="1">
                <a:solidFill>
                  <a:schemeClr val="bg1"/>
                </a:solidFill>
                <a:latin typeface="Arial" panose="020B0604020202020204" pitchFamily="34" charset="0"/>
                <a:ea typeface="宋体" panose="02010600030101010101" pitchFamily="2" charset="-122"/>
              </a:defRPr>
            </a:lvl1pPr>
            <a:lvl2pPr marL="742950" indent="-285750" eaLnBrk="0" hangingPunct="0">
              <a:defRPr sz="3600" b="1">
                <a:solidFill>
                  <a:schemeClr val="bg1"/>
                </a:solidFill>
                <a:latin typeface="Arial" panose="020B0604020202020204" pitchFamily="34" charset="0"/>
                <a:ea typeface="宋体" panose="02010600030101010101" pitchFamily="2" charset="-122"/>
              </a:defRPr>
            </a:lvl2pPr>
            <a:lvl3pPr marL="1143000" indent="-228600" eaLnBrk="0" hangingPunct="0">
              <a:defRPr sz="3600" b="1">
                <a:solidFill>
                  <a:schemeClr val="bg1"/>
                </a:solidFill>
                <a:latin typeface="Arial" panose="020B0604020202020204" pitchFamily="34" charset="0"/>
                <a:ea typeface="宋体" panose="02010600030101010101" pitchFamily="2" charset="-122"/>
              </a:defRPr>
            </a:lvl3pPr>
            <a:lvl4pPr marL="1600200" indent="-228600" eaLnBrk="0" hangingPunct="0">
              <a:defRPr sz="3600" b="1">
                <a:solidFill>
                  <a:schemeClr val="bg1"/>
                </a:solidFill>
                <a:latin typeface="Arial" panose="020B0604020202020204" pitchFamily="34" charset="0"/>
                <a:ea typeface="宋体" panose="02010600030101010101" pitchFamily="2" charset="-122"/>
              </a:defRPr>
            </a:lvl4pPr>
            <a:lvl5pPr marL="2057400" indent="-228600" eaLnBrk="0" hangingPunct="0">
              <a:defRPr sz="3600" b="1">
                <a:solidFill>
                  <a:schemeClr val="bg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b="1">
                <a:solidFill>
                  <a:schemeClr val="bg1"/>
                </a:solidFill>
                <a:latin typeface="Arial" panose="020B0604020202020204" pitchFamily="34" charset="0"/>
                <a:ea typeface="宋体" panose="02010600030101010101" pitchFamily="2" charset="-122"/>
              </a:defRPr>
            </a:lvl9pPr>
          </a:lstStyle>
          <a:p>
            <a:pPr>
              <a:lnSpc>
                <a:spcPct val="90000"/>
              </a:lnSpc>
              <a:spcBef>
                <a:spcPct val="20000"/>
              </a:spcBef>
              <a:buClr>
                <a:schemeClr val="accent1"/>
              </a:buClr>
              <a:buSzPct val="85000"/>
              <a:buFont typeface="Wingdings" panose="05000000000000000000" pitchFamily="2" charset="2"/>
              <a:buNone/>
            </a:pPr>
            <a:r>
              <a:rPr lang="zh-CN" altLang="en-US" sz="2000" dirty="0">
                <a:solidFill>
                  <a:srgbClr val="000000"/>
                </a:solidFill>
                <a:latin typeface="黑体" panose="02010609060101010101" pitchFamily="49" charset="-122"/>
                <a:ea typeface="黑体" panose="02010609060101010101" pitchFamily="49" charset="-122"/>
              </a:rPr>
              <a:t>    </a:t>
            </a:r>
            <a:r>
              <a:rPr lang="zh-CN" altLang="en-US" sz="1600" dirty="0">
                <a:solidFill>
                  <a:srgbClr val="000000"/>
                </a:solidFill>
                <a:latin typeface="黑体" panose="02010609060101010101" pitchFamily="49" charset="-122"/>
                <a:ea typeface="黑体" panose="02010609060101010101" pitchFamily="49" charset="-122"/>
              </a:rPr>
              <a:t>目前车间使用的劳动保护用品（</a:t>
            </a:r>
            <a:r>
              <a:rPr lang="en-US" altLang="zh-CN" sz="1600" dirty="0">
                <a:solidFill>
                  <a:srgbClr val="000000"/>
                </a:solidFill>
                <a:latin typeface="黑体" panose="02010609060101010101" pitchFamily="49" charset="-122"/>
                <a:ea typeface="黑体" panose="02010609060101010101" pitchFamily="49" charset="-122"/>
              </a:rPr>
              <a:t>PPE</a:t>
            </a:r>
            <a:r>
              <a:rPr lang="zh-CN" altLang="en-US" sz="1600" dirty="0">
                <a:solidFill>
                  <a:srgbClr val="000000"/>
                </a:solidFill>
                <a:latin typeface="黑体" panose="02010609060101010101" pitchFamily="49" charset="-122"/>
                <a:ea typeface="黑体" panose="02010609060101010101" pitchFamily="49" charset="-122"/>
              </a:rPr>
              <a:t>）有：安全鞋、围裙、防切割手套、棉纱手套、防护袖套、防尘</a:t>
            </a:r>
            <a:r>
              <a:rPr lang="en-US" altLang="zh-CN" sz="1600" dirty="0">
                <a:solidFill>
                  <a:srgbClr val="000000"/>
                </a:solidFill>
                <a:latin typeface="黑体" panose="02010609060101010101" pitchFamily="49" charset="-122"/>
                <a:ea typeface="黑体" panose="02010609060101010101" pitchFamily="49" charset="-122"/>
              </a:rPr>
              <a:t>/</a:t>
            </a:r>
            <a:r>
              <a:rPr lang="zh-CN" altLang="en-US" sz="1600" dirty="0">
                <a:solidFill>
                  <a:srgbClr val="000000"/>
                </a:solidFill>
                <a:latin typeface="黑体" panose="02010609060101010101" pitchFamily="49" charset="-122"/>
                <a:ea typeface="黑体" panose="02010609060101010101" pitchFamily="49" charset="-122"/>
              </a:rPr>
              <a:t>防有机溶剂口罩、防毒口罩、耳塞、耳罩、焊工面罩、防异物眼镜、安全帽等。</a:t>
            </a:r>
            <a:endParaRPr lang="en-US" altLang="zh-CN" sz="1600" dirty="0">
              <a:solidFill>
                <a:srgbClr val="000000"/>
              </a:solidFill>
              <a:latin typeface="黑体" panose="02010609060101010101" pitchFamily="49" charset="-122"/>
              <a:ea typeface="黑体" panose="02010609060101010101" pitchFamily="49" charset="-122"/>
            </a:endParaRPr>
          </a:p>
        </p:txBody>
      </p:sp>
      <p:sp>
        <p:nvSpPr>
          <p:cNvPr id="24" name="Freeform 26"/>
          <p:cNvSpPr/>
          <p:nvPr/>
        </p:nvSpPr>
        <p:spPr>
          <a:xfrm>
            <a:off x="499582" y="3435096"/>
            <a:ext cx="919160"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2" bIns="159861" spcCol="1270"/>
          <a:lstStyle/>
          <a:p>
            <a:pPr algn="ctr" defTabSz="800100">
              <a:lnSpc>
                <a:spcPct val="90000"/>
              </a:lnSpc>
              <a:spcBef>
                <a:spcPct val="50000"/>
              </a:spcBef>
              <a:spcAft>
                <a:spcPct val="35000"/>
              </a:spcAft>
              <a:defRPr/>
            </a:pPr>
            <a:endParaRPr lang="en-US" altLang="zh-CN" sz="600" dirty="0">
              <a:latin typeface="微软雅黑" panose="020B0503020204020204" pitchFamily="34" charset="-122"/>
              <a:ea typeface="微软雅黑" panose="020B0503020204020204" pitchFamily="34" charset="-122"/>
            </a:endParaRPr>
          </a:p>
          <a:p>
            <a:pPr algn="ctr" defTabSz="800100">
              <a:lnSpc>
                <a:spcPct val="90000"/>
              </a:lnSpc>
              <a:spcBef>
                <a:spcPct val="50000"/>
              </a:spcBef>
              <a:spcAft>
                <a:spcPct val="35000"/>
              </a:spcAft>
              <a:defRPr/>
            </a:pPr>
            <a:r>
              <a:rPr lang="zh-CN" altLang="en-US" sz="1600" dirty="0">
                <a:latin typeface="微软雅黑" panose="020B0503020204020204" pitchFamily="34" charset="-122"/>
                <a:ea typeface="微软雅黑" panose="020B0503020204020204" pitchFamily="34" charset="-122"/>
              </a:rPr>
              <a:t>头部防护用品</a:t>
            </a:r>
            <a:endParaRPr lang="zh-CN" altLang="en-US" sz="1600" dirty="0">
              <a:latin typeface="微软雅黑" panose="020B0503020204020204" pitchFamily="34" charset="-122"/>
              <a:ea typeface="微软雅黑" panose="020B0503020204020204" pitchFamily="34" charset="-122"/>
            </a:endParaRPr>
          </a:p>
        </p:txBody>
      </p:sp>
      <p:grpSp>
        <p:nvGrpSpPr>
          <p:cNvPr id="25" name="Group 1"/>
          <p:cNvGrpSpPr/>
          <p:nvPr/>
        </p:nvGrpSpPr>
        <p:grpSpPr bwMode="auto">
          <a:xfrm>
            <a:off x="490538" y="2365375"/>
            <a:ext cx="919162" cy="882650"/>
            <a:chOff x="-1408467" y="2800197"/>
            <a:chExt cx="919159" cy="882090"/>
          </a:xfrm>
        </p:grpSpPr>
        <p:sp>
          <p:nvSpPr>
            <p:cNvPr id="26" name="Rounded Rectangle 27"/>
            <p:cNvSpPr/>
            <p:nvPr/>
          </p:nvSpPr>
          <p:spPr>
            <a:xfrm>
              <a:off x="-1408467" y="2800197"/>
              <a:ext cx="919159" cy="882090"/>
            </a:xfrm>
            <a:prstGeom prst="roundRect">
              <a:avLst>
                <a:gd name="adj" fmla="val 10000"/>
              </a:avLst>
            </a:prstGeom>
            <a:solidFill>
              <a:schemeClr val="bg1"/>
            </a:solid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pic>
          <p:nvPicPr>
            <p:cNvPr id="27" name="Picture 2" descr="hard hats,industries,safety,安全,安全帽,行业"/>
            <p:cNvPicPr>
              <a:picLocks noChangeAspect="1" noChangeArrowheads="1"/>
            </p:cNvPicPr>
            <p:nvPr/>
          </p:nvPicPr>
          <p:blipFill>
            <a:blip r:embed="rId9" cstate="email">
              <a:clrChange>
                <a:clrFrom>
                  <a:srgbClr val="FFFFFF"/>
                </a:clrFrom>
                <a:clrTo>
                  <a:srgbClr val="FFFFFF">
                    <a:alpha val="0"/>
                  </a:srgbClr>
                </a:clrTo>
              </a:clrChange>
            </a:blip>
            <a:srcRect/>
            <a:stretch>
              <a:fillRect/>
            </a:stretch>
          </p:blipFill>
          <p:spPr bwMode="auto">
            <a:xfrm>
              <a:off x="-1333090" y="2960634"/>
              <a:ext cx="768403" cy="526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职业健康与劳动防护知识</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2734945" y="534035"/>
            <a:ext cx="4888865" cy="518160"/>
          </a:xfrm>
          <a:prstGeom prst="rect">
            <a:avLst/>
          </a:prstGeom>
          <a:noFill/>
        </p:spPr>
        <p:txBody>
          <a:bodyPr wrap="square" rtlCol="0">
            <a:spAutoFit/>
          </a:bodyPr>
          <a:lstStyle/>
          <a:p>
            <a:pPr algn="ctr"/>
            <a:endParaRPr lang="zh-CN" altLang="en-US" sz="2800" dirty="0">
              <a:latin typeface="仿宋_GB2312" panose="02010609030101010101" pitchFamily="49" charset="-122"/>
              <a:ea typeface="仿宋_GB2312" panose="02010609030101010101" pitchFamily="49" charset="-122"/>
              <a:sym typeface="+mn-ea"/>
            </a:endParaRPr>
          </a:p>
        </p:txBody>
      </p:sp>
      <p:sp>
        <p:nvSpPr>
          <p:cNvPr id="6" name="Rectangle 2"/>
          <p:cNvSpPr txBox="1">
            <a:spLocks noChangeArrowheads="1"/>
          </p:cNvSpPr>
          <p:nvPr/>
        </p:nvSpPr>
        <p:spPr bwMode="auto">
          <a:xfrm>
            <a:off x="2570330" y="566354"/>
            <a:ext cx="6741459" cy="692219"/>
          </a:xfrm>
          <a:prstGeom prst="rect">
            <a:avLst/>
          </a:prstGeom>
          <a:noFill/>
          <a:ln w="9525">
            <a:noFill/>
            <a:miter lim="800000"/>
          </a:ln>
        </p:spPr>
        <p:txBody>
          <a:bodyPr anchor="b"/>
          <a:lstStyle/>
          <a:p>
            <a:pPr algn="ctr"/>
            <a:endParaRPr lang="zh-CN" altLang="en-US" sz="4000" b="1" dirty="0">
              <a:latin typeface="+mj-ea"/>
              <a:ea typeface="+mj-ea"/>
              <a:sym typeface="+mn-ea"/>
            </a:endParaRPr>
          </a:p>
        </p:txBody>
      </p:sp>
      <p:sp>
        <p:nvSpPr>
          <p:cNvPr id="7" name="TextBox 2"/>
          <p:cNvSpPr txBox="1">
            <a:spLocks noChangeArrowheads="1"/>
          </p:cNvSpPr>
          <p:nvPr/>
        </p:nvSpPr>
        <p:spPr bwMode="auto">
          <a:xfrm>
            <a:off x="927677" y="1828800"/>
            <a:ext cx="9874794" cy="951030"/>
          </a:xfrm>
          <a:prstGeom prst="rect">
            <a:avLst/>
          </a:prstGeom>
          <a:noFill/>
          <a:ln w="9525">
            <a:noFill/>
            <a:miter lim="800000"/>
          </a:ln>
        </p:spPr>
        <p:txBody>
          <a:bodyPr wrap="square">
            <a:spAutoFit/>
          </a:bodyPr>
          <a:lstStyle/>
          <a:p>
            <a:pPr algn="just" eaLnBrk="1" latinLnBrk="0" hangingPunct="1">
              <a:lnSpc>
                <a:spcPts val="3500"/>
              </a:lnSpc>
            </a:pPr>
            <a:r>
              <a:rPr lang="zh-CN" sz="1600" b="1" dirty="0">
                <a:latin typeface="+mn-ea"/>
                <a:ea typeface="+mn-ea"/>
                <a:sym typeface="+mn-ea"/>
              </a:rPr>
              <a:t>1.防尘口罩：</a:t>
            </a:r>
            <a:endParaRPr lang="zh-CN" sz="1600" b="1" dirty="0">
              <a:latin typeface="+mn-ea"/>
              <a:ea typeface="+mn-ea"/>
              <a:sym typeface="+mn-ea"/>
            </a:endParaRPr>
          </a:p>
          <a:p>
            <a:pPr algn="just" eaLnBrk="1" latinLnBrk="0" hangingPunct="1">
              <a:lnSpc>
                <a:spcPts val="3500"/>
              </a:lnSpc>
            </a:pPr>
            <a:r>
              <a:rPr lang="zh-CN" sz="1600" b="1" dirty="0">
                <a:latin typeface="+mn-ea"/>
                <a:ea typeface="+mn-ea"/>
                <a:sym typeface="+mn-ea"/>
              </a:rPr>
              <a:t>    劳动者在工作中接触粉尘的生产作业产所，可以有效预防尘肺等</a:t>
            </a:r>
            <a:r>
              <a:rPr lang="zh-CN" sz="2400" b="1" dirty="0">
                <a:latin typeface="+mn-ea"/>
                <a:ea typeface="+mn-ea"/>
                <a:sym typeface="+mn-ea"/>
              </a:rPr>
              <a:t>。</a:t>
            </a:r>
            <a:endParaRPr lang="zh-CN" sz="2400" b="1" dirty="0">
              <a:latin typeface="+mn-ea"/>
              <a:ea typeface="+mn-ea"/>
              <a:sym typeface="+mn-ea"/>
            </a:endParaRPr>
          </a:p>
        </p:txBody>
      </p:sp>
      <p:pic>
        <p:nvPicPr>
          <p:cNvPr id="8" name="图片 7"/>
          <p:cNvPicPr>
            <a:picLocks noChangeAspect="1"/>
          </p:cNvPicPr>
          <p:nvPr/>
        </p:nvPicPr>
        <p:blipFill>
          <a:blip r:embed="rId2" cstate="email"/>
          <a:stretch>
            <a:fillRect/>
          </a:stretch>
        </p:blipFill>
        <p:spPr>
          <a:xfrm>
            <a:off x="3114899" y="2959100"/>
            <a:ext cx="3062605" cy="2469515"/>
          </a:xfrm>
          <a:prstGeom prst="rect">
            <a:avLst/>
          </a:prstGeom>
        </p:spPr>
      </p:pic>
      <p:pic>
        <p:nvPicPr>
          <p:cNvPr id="9" name="图片 8"/>
          <p:cNvPicPr>
            <a:picLocks noChangeAspect="1"/>
          </p:cNvPicPr>
          <p:nvPr/>
        </p:nvPicPr>
        <p:blipFill>
          <a:blip r:embed="rId3" cstate="print"/>
          <a:stretch>
            <a:fillRect/>
          </a:stretch>
        </p:blipFill>
        <p:spPr>
          <a:xfrm>
            <a:off x="237005" y="2866764"/>
            <a:ext cx="3218815" cy="2409825"/>
          </a:xfrm>
          <a:prstGeom prst="rect">
            <a:avLst/>
          </a:prstGeom>
        </p:spPr>
      </p:pic>
      <p:pic>
        <p:nvPicPr>
          <p:cNvPr id="10" name="图片 9"/>
          <p:cNvPicPr>
            <a:picLocks noChangeAspect="1"/>
          </p:cNvPicPr>
          <p:nvPr/>
        </p:nvPicPr>
        <p:blipFill>
          <a:blip r:embed="rId4" cstate="email"/>
          <a:stretch>
            <a:fillRect/>
          </a:stretch>
        </p:blipFill>
        <p:spPr>
          <a:xfrm>
            <a:off x="6177504" y="2866764"/>
            <a:ext cx="3554095" cy="2905760"/>
          </a:xfrm>
          <a:prstGeom prst="rect">
            <a:avLst/>
          </a:prstGeom>
        </p:spPr>
      </p:pic>
      <p:pic>
        <p:nvPicPr>
          <p:cNvPr id="11" name="图片 10"/>
          <p:cNvPicPr>
            <a:picLocks noChangeAspect="1"/>
          </p:cNvPicPr>
          <p:nvPr/>
        </p:nvPicPr>
        <p:blipFill>
          <a:blip r:embed="rId5" cstate="email"/>
          <a:stretch>
            <a:fillRect/>
          </a:stretch>
        </p:blipFill>
        <p:spPr>
          <a:xfrm>
            <a:off x="3889375" y="5910580"/>
            <a:ext cx="5123815" cy="406400"/>
          </a:xfrm>
          <a:prstGeom prst="rect">
            <a:avLst/>
          </a:prstGeom>
        </p:spPr>
      </p:pic>
      <p:sp>
        <p:nvSpPr>
          <p:cNvPr id="13"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职业健康与劳动防护知识</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2" name="Group 7"/>
          <p:cNvGrpSpPr/>
          <p:nvPr/>
        </p:nvGrpSpPr>
        <p:grpSpPr bwMode="auto">
          <a:xfrm>
            <a:off x="927677" y="1334696"/>
            <a:ext cx="4545312" cy="402235"/>
            <a:chOff x="284596" y="1309625"/>
            <a:chExt cx="4129820" cy="402934"/>
          </a:xfrm>
        </p:grpSpPr>
        <p:sp>
          <p:nvSpPr>
            <p:cNvPr id="14" name="矩形 13"/>
            <p:cNvSpPr>
              <a:spLocks noChangeArrowheads="1"/>
            </p:cNvSpPr>
            <p:nvPr/>
          </p:nvSpPr>
          <p:spPr bwMode="auto">
            <a:xfrm>
              <a:off x="883458" y="1326127"/>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5" name="矩形 14"/>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4.5</a:t>
              </a:r>
              <a:endParaRPr lang="zh-CN" altLang="en-US" dirty="0">
                <a:latin typeface="Arial" panose="020B0604020202020204" pitchFamily="34" charset="0"/>
              </a:endParaRPr>
            </a:p>
          </p:txBody>
        </p:sp>
        <p:sp>
          <p:nvSpPr>
            <p:cNvPr id="1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个人劳动防护用品的种类</a:t>
              </a:r>
              <a:endParaRPr lang="zh-CN" altLang="en-US" sz="1800" b="1" dirty="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6"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284164" y="1694329"/>
            <a:ext cx="8729026" cy="1375505"/>
          </a:xfrm>
          <a:prstGeom prst="rect">
            <a:avLst/>
          </a:prstGeom>
          <a:noFill/>
          <a:ln w="9525">
            <a:noFill/>
            <a:miter lim="800000"/>
          </a:ln>
        </p:spPr>
        <p:txBody>
          <a:bodyPr wrap="square">
            <a:spAutoFit/>
          </a:bodyPr>
          <a:lstStyle/>
          <a:p>
            <a:pPr algn="just" eaLnBrk="1" latinLnBrk="0" hangingPunct="1">
              <a:lnSpc>
                <a:spcPts val="3500"/>
              </a:lnSpc>
            </a:pPr>
            <a:r>
              <a:rPr lang="en-US" altLang="zh-CN" sz="1600" b="1" dirty="0">
                <a:latin typeface="+mn-ea"/>
                <a:sym typeface="+mn-ea"/>
              </a:rPr>
              <a:t>    </a:t>
            </a:r>
            <a:r>
              <a:rPr lang="zh-CN" sz="1600" b="1" dirty="0">
                <a:latin typeface="+mn-ea"/>
                <a:sym typeface="+mn-ea"/>
              </a:rPr>
              <a:t>2.防噪耳塞：</a:t>
            </a:r>
            <a:endParaRPr lang="zh-CN" sz="1600" b="1" dirty="0">
              <a:latin typeface="+mn-ea"/>
              <a:sym typeface="+mn-ea"/>
            </a:endParaRPr>
          </a:p>
          <a:p>
            <a:pPr algn="just" eaLnBrk="1" latinLnBrk="0" hangingPunct="1">
              <a:lnSpc>
                <a:spcPts val="3500"/>
              </a:lnSpc>
            </a:pPr>
            <a:r>
              <a:rPr lang="zh-CN" sz="1600" b="1" dirty="0">
                <a:latin typeface="+mn-ea"/>
                <a:sym typeface="+mn-ea"/>
              </a:rPr>
              <a:t>    插入耳道后与外耳道紧密接触，以隔绝声音进入中耳和内耳（耳鼓），能防止机器发出的声音导致的耳膜不适，达到隔音的目的，从而保护</a:t>
            </a:r>
            <a:r>
              <a:rPr lang="zh-CN" altLang="en-US" sz="1600" b="1" dirty="0">
                <a:latin typeface="+mn-ea"/>
                <a:sym typeface="+mn-ea"/>
              </a:rPr>
              <a:t>员工</a:t>
            </a:r>
            <a:r>
              <a:rPr lang="zh-CN" sz="1600" b="1" dirty="0">
                <a:latin typeface="+mn-ea"/>
                <a:sym typeface="+mn-ea"/>
              </a:rPr>
              <a:t>听力。</a:t>
            </a:r>
            <a:endParaRPr lang="zh-CN" sz="1600" b="1" dirty="0">
              <a:latin typeface="+mn-ea"/>
              <a:sym typeface="+mn-ea"/>
            </a:endParaRPr>
          </a:p>
        </p:txBody>
      </p:sp>
      <p:pic>
        <p:nvPicPr>
          <p:cNvPr id="6" name="图片 5"/>
          <p:cNvPicPr>
            <a:picLocks noChangeAspect="1"/>
          </p:cNvPicPr>
          <p:nvPr/>
        </p:nvPicPr>
        <p:blipFill>
          <a:blip r:embed="rId2" cstate="print"/>
          <a:stretch>
            <a:fillRect/>
          </a:stretch>
        </p:blipFill>
        <p:spPr>
          <a:xfrm>
            <a:off x="-9980" y="3719249"/>
            <a:ext cx="3114040" cy="1965960"/>
          </a:xfrm>
          <a:prstGeom prst="rect">
            <a:avLst/>
          </a:prstGeom>
        </p:spPr>
      </p:pic>
      <p:pic>
        <p:nvPicPr>
          <p:cNvPr id="7" name="图片 6"/>
          <p:cNvPicPr>
            <a:picLocks noChangeAspect="1"/>
          </p:cNvPicPr>
          <p:nvPr/>
        </p:nvPicPr>
        <p:blipFill>
          <a:blip r:embed="rId3" cstate="email"/>
          <a:stretch>
            <a:fillRect/>
          </a:stretch>
        </p:blipFill>
        <p:spPr>
          <a:xfrm>
            <a:off x="3897521" y="3719249"/>
            <a:ext cx="3091815" cy="1664335"/>
          </a:xfrm>
          <a:prstGeom prst="rect">
            <a:avLst/>
          </a:prstGeom>
        </p:spPr>
      </p:pic>
      <p:pic>
        <p:nvPicPr>
          <p:cNvPr id="8" name="图片 7"/>
          <p:cNvPicPr>
            <a:picLocks noChangeAspect="1"/>
          </p:cNvPicPr>
          <p:nvPr/>
        </p:nvPicPr>
        <p:blipFill>
          <a:blip r:embed="rId4" cstate="print"/>
          <a:stretch>
            <a:fillRect/>
          </a:stretch>
        </p:blipFill>
        <p:spPr>
          <a:xfrm>
            <a:off x="7950304" y="3470519"/>
            <a:ext cx="2266950" cy="216217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endParaRPr lang="zh-CN" altLang="en-US" sz="3600" b="1" dirty="0">
              <a:latin typeface="+mj-ea"/>
              <a:ea typeface="+mj-ea"/>
              <a:sym typeface="+mn-ea"/>
            </a:endParaRPr>
          </a:p>
        </p:txBody>
      </p:sp>
      <p:sp>
        <p:nvSpPr>
          <p:cNvPr id="11"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职业健康与劳动防护知识</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0" name="Group 7"/>
          <p:cNvGrpSpPr/>
          <p:nvPr/>
        </p:nvGrpSpPr>
        <p:grpSpPr bwMode="auto">
          <a:xfrm>
            <a:off x="898576" y="1185116"/>
            <a:ext cx="3886201" cy="393700"/>
            <a:chOff x="284596" y="1309625"/>
            <a:chExt cx="3530959" cy="394384"/>
          </a:xfrm>
        </p:grpSpPr>
        <p:sp>
          <p:nvSpPr>
            <p:cNvPr id="12" name="矩形 11"/>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4.5</a:t>
              </a:r>
              <a:endParaRPr lang="zh-CN" altLang="en-US" dirty="0">
                <a:latin typeface="Arial" panose="020B0604020202020204" pitchFamily="34"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个人劳动防护用品的种类</a:t>
              </a:r>
              <a:endParaRPr lang="zh-CN" altLang="en-US" sz="1800" b="1" dirty="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2" name="矩形 1"/>
          <p:cNvSpPr/>
          <p:nvPr/>
        </p:nvSpPr>
        <p:spPr>
          <a:xfrm>
            <a:off x="630592" y="1524013"/>
            <a:ext cx="10005509" cy="1379608"/>
          </a:xfrm>
          <a:prstGeom prst="rect">
            <a:avLst/>
          </a:prstGeom>
        </p:spPr>
        <p:txBody>
          <a:bodyPr wrap="square">
            <a:spAutoFit/>
          </a:bodyPr>
          <a:lstStyle/>
          <a:p>
            <a:pPr algn="just">
              <a:lnSpc>
                <a:spcPts val="3500"/>
              </a:lnSpc>
            </a:pPr>
            <a:r>
              <a:rPr lang="en-US" altLang="zh-CN" sz="1600" b="1" dirty="0">
                <a:latin typeface="+mn-ea"/>
                <a:sym typeface="+mn-ea"/>
              </a:rPr>
              <a:t> </a:t>
            </a:r>
            <a:r>
              <a:rPr lang="zh-CN" altLang="zh-CN" sz="1600" b="1" dirty="0">
                <a:latin typeface="+mn-ea"/>
                <a:sym typeface="+mn-ea"/>
              </a:rPr>
              <a:t>3.防毒口罩</a:t>
            </a:r>
            <a:endParaRPr lang="en-US" altLang="zh-CN" sz="1600" b="1" dirty="0">
              <a:latin typeface="+mn-ea"/>
              <a:sym typeface="+mn-ea"/>
            </a:endParaRPr>
          </a:p>
          <a:p>
            <a:pPr algn="just">
              <a:lnSpc>
                <a:spcPts val="3500"/>
              </a:lnSpc>
            </a:pPr>
            <a:r>
              <a:rPr lang="zh-CN" altLang="zh-CN" sz="1600" b="1" dirty="0">
                <a:latin typeface="+mn-ea"/>
                <a:sym typeface="+mn-ea"/>
              </a:rPr>
              <a:t>    防毒口罩是一种保护人员呼吸系统的特种劳保用品，一般由滤毒盒或滤毒罐和面罩主体组成。面罩主体隔绝空气，起到密封作用；滤毒盒滤毒罐起到过滤毒气的作用。</a:t>
            </a:r>
            <a:endParaRPr lang="zh-CN" altLang="en-US" sz="1600" b="1" dirty="0"/>
          </a:p>
        </p:txBody>
      </p:sp>
      <p:pic>
        <p:nvPicPr>
          <p:cNvPr id="5" name="图片 4"/>
          <p:cNvPicPr>
            <a:picLocks noChangeAspect="1"/>
          </p:cNvPicPr>
          <p:nvPr/>
        </p:nvPicPr>
        <p:blipFill>
          <a:blip r:embed="rId2" cstate="print"/>
          <a:stretch>
            <a:fillRect/>
          </a:stretch>
        </p:blipFill>
        <p:spPr>
          <a:xfrm>
            <a:off x="251497" y="3178056"/>
            <a:ext cx="3029585" cy="2851150"/>
          </a:xfrm>
          <a:prstGeom prst="rect">
            <a:avLst/>
          </a:prstGeom>
        </p:spPr>
      </p:pic>
      <p:pic>
        <p:nvPicPr>
          <p:cNvPr id="6" name="图片 5"/>
          <p:cNvPicPr>
            <a:picLocks noChangeAspect="1"/>
          </p:cNvPicPr>
          <p:nvPr/>
        </p:nvPicPr>
        <p:blipFill>
          <a:blip r:embed="rId3" cstate="print"/>
          <a:stretch>
            <a:fillRect/>
          </a:stretch>
        </p:blipFill>
        <p:spPr>
          <a:xfrm>
            <a:off x="3705487" y="3146269"/>
            <a:ext cx="3855720" cy="2379345"/>
          </a:xfrm>
          <a:prstGeom prst="rect">
            <a:avLst/>
          </a:prstGeom>
        </p:spPr>
      </p:pic>
      <p:pic>
        <p:nvPicPr>
          <p:cNvPr id="7" name="图片 6"/>
          <p:cNvPicPr>
            <a:picLocks noChangeAspect="1"/>
          </p:cNvPicPr>
          <p:nvPr/>
        </p:nvPicPr>
        <p:blipFill>
          <a:blip r:embed="rId4" cstate="print"/>
          <a:stretch>
            <a:fillRect/>
          </a:stretch>
        </p:blipFill>
        <p:spPr>
          <a:xfrm>
            <a:off x="8220225" y="3367405"/>
            <a:ext cx="3061335" cy="2276475"/>
          </a:xfrm>
          <a:prstGeom prst="rect">
            <a:avLst/>
          </a:prstGeom>
        </p:spPr>
      </p:pic>
      <p:sp>
        <p:nvSpPr>
          <p:cNvPr id="8" name="文本框 2"/>
          <p:cNvSpPr txBox="1"/>
          <p:nvPr/>
        </p:nvSpPr>
        <p:spPr>
          <a:xfrm>
            <a:off x="3960794" y="5846482"/>
            <a:ext cx="3788410" cy="640080"/>
          </a:xfrm>
          <a:prstGeom prst="rect">
            <a:avLst/>
          </a:prstGeom>
          <a:noFill/>
        </p:spPr>
        <p:txBody>
          <a:bodyPr wrap="square" rtlCol="0" anchor="t">
            <a:spAutoFit/>
          </a:bodyPr>
          <a:lstStyle/>
          <a:p>
            <a:pPr algn="just"/>
            <a:r>
              <a:rPr lang="zh-CN" altLang="en-US" dirty="0">
                <a:solidFill>
                  <a:srgbClr val="FF0000"/>
                </a:solidFill>
              </a:rPr>
              <a:t>三证一标志：生产许可证、产品合格证、安全鉴定证、安全标志。</a:t>
            </a:r>
            <a:endParaRPr lang="zh-CN" altLang="en-US" dirty="0">
              <a:solidFill>
                <a:srgbClr val="FF0000"/>
              </a:solidFill>
            </a:endParaRPr>
          </a:p>
        </p:txBody>
      </p:sp>
      <p:sp>
        <p:nvSpPr>
          <p:cNvPr id="9" name="Rectangle 2"/>
          <p:cNvSpPr txBox="1">
            <a:spLocks noChangeArrowheads="1"/>
          </p:cNvSpPr>
          <p:nvPr/>
        </p:nvSpPr>
        <p:spPr bwMode="auto">
          <a:xfrm>
            <a:off x="3281082" y="566354"/>
            <a:ext cx="6741459" cy="692219"/>
          </a:xfrm>
          <a:prstGeom prst="rect">
            <a:avLst/>
          </a:prstGeom>
          <a:noFill/>
          <a:ln w="9525">
            <a:noFill/>
            <a:miter lim="800000"/>
          </a:ln>
        </p:spPr>
        <p:txBody>
          <a:bodyPr anchor="b"/>
          <a:lstStyle/>
          <a:p>
            <a:pPr algn="ctr"/>
            <a:endParaRPr lang="zh-CN" altLang="en-US" sz="3600" b="1" dirty="0">
              <a:latin typeface="+mj-ea"/>
              <a:ea typeface="+mj-ea"/>
              <a:sym typeface="+mn-ea"/>
            </a:endParaRPr>
          </a:p>
        </p:txBody>
      </p:sp>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职业健康与劳动防护知识</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1" name="Group 7"/>
          <p:cNvGrpSpPr/>
          <p:nvPr/>
        </p:nvGrpSpPr>
        <p:grpSpPr bwMode="auto">
          <a:xfrm>
            <a:off x="709289" y="1155322"/>
            <a:ext cx="3886201" cy="393700"/>
            <a:chOff x="284596" y="1309625"/>
            <a:chExt cx="3530959" cy="394384"/>
          </a:xfrm>
        </p:grpSpPr>
        <p:sp>
          <p:nvSpPr>
            <p:cNvPr id="12" name="矩形 11"/>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4.5</a:t>
              </a:r>
              <a:endParaRPr lang="zh-CN" altLang="en-US" dirty="0">
                <a:latin typeface="Arial" panose="020B0604020202020204" pitchFamily="34"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个人劳动防护用品的种类</a:t>
              </a:r>
              <a:endParaRPr lang="zh-CN" altLang="en-US" sz="1800" b="1" dirty="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6675" y="1458075"/>
            <a:ext cx="8946515" cy="1424940"/>
          </a:xfrm>
          <a:prstGeom prst="rect">
            <a:avLst/>
          </a:prstGeom>
          <a:noFill/>
          <a:ln w="9525">
            <a:noFill/>
            <a:miter lim="800000"/>
          </a:ln>
        </p:spPr>
        <p:txBody>
          <a:bodyPr wrap="square">
            <a:spAutoFit/>
          </a:bodyPr>
          <a:lstStyle/>
          <a:p>
            <a:pPr algn="just" eaLnBrk="1" latinLnBrk="0" hangingPunct="1">
              <a:lnSpc>
                <a:spcPts val="3500"/>
              </a:lnSpc>
            </a:pPr>
            <a:r>
              <a:rPr lang="en-US" altLang="zh-CN" sz="1600" b="1" dirty="0">
                <a:latin typeface="+mn-ea"/>
                <a:ea typeface="+mn-ea"/>
                <a:sym typeface="+mn-ea"/>
              </a:rPr>
              <a:t>    4</a:t>
            </a:r>
            <a:r>
              <a:rPr lang="zh-CN" sz="1600" b="1" dirty="0">
                <a:latin typeface="+mn-ea"/>
                <a:ea typeface="+mn-ea"/>
                <a:sym typeface="+mn-ea"/>
              </a:rPr>
              <a:t>.防护手套</a:t>
            </a:r>
            <a:endParaRPr lang="zh-CN" sz="1600" b="1" dirty="0">
              <a:latin typeface="+mn-ea"/>
              <a:ea typeface="+mn-ea"/>
              <a:sym typeface="+mn-ea"/>
            </a:endParaRPr>
          </a:p>
          <a:p>
            <a:pPr algn="just" eaLnBrk="1" latinLnBrk="0" hangingPunct="1">
              <a:lnSpc>
                <a:spcPts val="3500"/>
              </a:lnSpc>
            </a:pPr>
            <a:r>
              <a:rPr lang="zh-CN" sz="1600" b="1" dirty="0">
                <a:latin typeface="+mn-ea"/>
                <a:ea typeface="+mn-ea"/>
                <a:sym typeface="+mn-ea"/>
              </a:rPr>
              <a:t>    可以防多种油类，漆类和有机溶剂及其他化学物质，具有良好的耐寒耐热性能，可以有效防止有毒物质引起中毒和皮肤病变。</a:t>
            </a:r>
            <a:endParaRPr lang="zh-CN" sz="1600" b="1" dirty="0">
              <a:latin typeface="+mn-ea"/>
              <a:ea typeface="+mn-ea"/>
              <a:sym typeface="+mn-ea"/>
            </a:endParaRPr>
          </a:p>
        </p:txBody>
      </p:sp>
      <p:pic>
        <p:nvPicPr>
          <p:cNvPr id="6" name="图片 5"/>
          <p:cNvPicPr>
            <a:picLocks noChangeAspect="1"/>
          </p:cNvPicPr>
          <p:nvPr/>
        </p:nvPicPr>
        <p:blipFill>
          <a:blip r:embed="rId2" cstate="email"/>
          <a:stretch>
            <a:fillRect/>
          </a:stretch>
        </p:blipFill>
        <p:spPr>
          <a:xfrm>
            <a:off x="-17146" y="3716769"/>
            <a:ext cx="3289935" cy="2096770"/>
          </a:xfrm>
          <a:prstGeom prst="rect">
            <a:avLst/>
          </a:prstGeom>
        </p:spPr>
      </p:pic>
      <p:pic>
        <p:nvPicPr>
          <p:cNvPr id="7" name="图片 6"/>
          <p:cNvPicPr>
            <a:picLocks noChangeAspect="1"/>
          </p:cNvPicPr>
          <p:nvPr/>
        </p:nvPicPr>
        <p:blipFill>
          <a:blip r:embed="rId3" cstate="print"/>
          <a:stretch>
            <a:fillRect/>
          </a:stretch>
        </p:blipFill>
        <p:spPr>
          <a:xfrm>
            <a:off x="3589281" y="3064174"/>
            <a:ext cx="2703195" cy="3764280"/>
          </a:xfrm>
          <a:prstGeom prst="rect">
            <a:avLst/>
          </a:prstGeom>
        </p:spPr>
      </p:pic>
      <p:pic>
        <p:nvPicPr>
          <p:cNvPr id="8" name="图片 7"/>
          <p:cNvPicPr>
            <a:picLocks noChangeAspect="1"/>
          </p:cNvPicPr>
          <p:nvPr/>
        </p:nvPicPr>
        <p:blipFill>
          <a:blip r:embed="rId4" cstate="print"/>
          <a:stretch>
            <a:fillRect/>
          </a:stretch>
        </p:blipFill>
        <p:spPr>
          <a:xfrm>
            <a:off x="7144124" y="3196387"/>
            <a:ext cx="2710815" cy="313753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endParaRPr lang="zh-CN" altLang="en-US" sz="3600" b="1" dirty="0">
              <a:latin typeface="+mj-ea"/>
              <a:ea typeface="+mj-ea"/>
              <a:sym typeface="+mn-ea"/>
            </a:endParaRPr>
          </a:p>
        </p:txBody>
      </p:sp>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职业健康与劳动防护知识</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1" name="Group 7"/>
          <p:cNvGrpSpPr/>
          <p:nvPr/>
        </p:nvGrpSpPr>
        <p:grpSpPr bwMode="auto">
          <a:xfrm>
            <a:off x="860613" y="1086732"/>
            <a:ext cx="4430624" cy="393700"/>
            <a:chOff x="284596" y="1309625"/>
            <a:chExt cx="4025616" cy="394384"/>
          </a:xfrm>
        </p:grpSpPr>
        <p:sp>
          <p:nvSpPr>
            <p:cNvPr id="12" name="矩形 11"/>
            <p:cNvSpPr>
              <a:spLocks noChangeArrowheads="1"/>
            </p:cNvSpPr>
            <p:nvPr/>
          </p:nvSpPr>
          <p:spPr bwMode="auto">
            <a:xfrm>
              <a:off x="779254"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4.5</a:t>
              </a:r>
              <a:endParaRPr lang="zh-CN" altLang="en-US" dirty="0">
                <a:latin typeface="Arial" panose="020B0604020202020204" pitchFamily="34"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个人劳动防护用品的种类</a:t>
              </a:r>
              <a:endParaRPr lang="zh-CN" altLang="en-US" sz="1800" b="1" dirty="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2" cstate="email"/>
          <a:stretch>
            <a:fillRect/>
          </a:stretch>
        </p:blipFill>
        <p:spPr>
          <a:xfrm>
            <a:off x="355365" y="1325282"/>
            <a:ext cx="3329129" cy="2219420"/>
          </a:xfrm>
          <a:prstGeom prst="rect">
            <a:avLst/>
          </a:prstGeom>
        </p:spPr>
      </p:pic>
      <p:pic>
        <p:nvPicPr>
          <p:cNvPr id="3" name="图片 2"/>
          <p:cNvPicPr>
            <a:picLocks noChangeAspect="1"/>
          </p:cNvPicPr>
          <p:nvPr/>
        </p:nvPicPr>
        <p:blipFill>
          <a:blip r:embed="rId3" cstate="email"/>
          <a:stretch>
            <a:fillRect/>
          </a:stretch>
        </p:blipFill>
        <p:spPr>
          <a:xfrm>
            <a:off x="4088370" y="1316768"/>
            <a:ext cx="3354672" cy="2236448"/>
          </a:xfrm>
          <a:prstGeom prst="rect">
            <a:avLst/>
          </a:prstGeom>
        </p:spPr>
      </p:pic>
      <p:pic>
        <p:nvPicPr>
          <p:cNvPr id="11" name="图片 10"/>
          <p:cNvPicPr>
            <a:picLocks noChangeAspect="1"/>
          </p:cNvPicPr>
          <p:nvPr/>
        </p:nvPicPr>
        <p:blipFill>
          <a:blip r:embed="rId4" cstate="email"/>
          <a:stretch>
            <a:fillRect/>
          </a:stretch>
        </p:blipFill>
        <p:spPr>
          <a:xfrm>
            <a:off x="4045478" y="3780408"/>
            <a:ext cx="3372612" cy="2248408"/>
          </a:xfrm>
          <a:prstGeom prst="rect">
            <a:avLst/>
          </a:prstGeom>
        </p:spPr>
      </p:pic>
      <p:pic>
        <p:nvPicPr>
          <p:cNvPr id="13" name="图片 12"/>
          <p:cNvPicPr>
            <a:picLocks noChangeAspect="1"/>
          </p:cNvPicPr>
          <p:nvPr/>
        </p:nvPicPr>
        <p:blipFill>
          <a:blip r:embed="rId5" cstate="email"/>
          <a:stretch>
            <a:fillRect/>
          </a:stretch>
        </p:blipFill>
        <p:spPr>
          <a:xfrm>
            <a:off x="7986782" y="3780408"/>
            <a:ext cx="3342633" cy="2228422"/>
          </a:xfrm>
          <a:prstGeom prst="rect">
            <a:avLst/>
          </a:prstGeom>
        </p:spPr>
      </p:pic>
      <p:pic>
        <p:nvPicPr>
          <p:cNvPr id="14" name="图片 13"/>
          <p:cNvPicPr>
            <a:picLocks noChangeAspect="1"/>
          </p:cNvPicPr>
          <p:nvPr/>
        </p:nvPicPr>
        <p:blipFill>
          <a:blip r:embed="rId6" cstate="email"/>
          <a:stretch>
            <a:fillRect/>
          </a:stretch>
        </p:blipFill>
        <p:spPr>
          <a:xfrm>
            <a:off x="7986783" y="1325282"/>
            <a:ext cx="3276046" cy="2184030"/>
          </a:xfrm>
          <a:prstGeom prst="rect">
            <a:avLst/>
          </a:prstGeom>
        </p:spPr>
      </p:pic>
      <p:pic>
        <p:nvPicPr>
          <p:cNvPr id="16" name="图片 15"/>
          <p:cNvPicPr>
            <a:picLocks noChangeAspect="1"/>
          </p:cNvPicPr>
          <p:nvPr/>
        </p:nvPicPr>
        <p:blipFill>
          <a:blip r:embed="rId7" cstate="email"/>
          <a:stretch>
            <a:fillRect/>
          </a:stretch>
        </p:blipFill>
        <p:spPr>
          <a:xfrm>
            <a:off x="394785" y="3780408"/>
            <a:ext cx="3250287" cy="2166858"/>
          </a:xfrm>
          <a:prstGeom prst="rect">
            <a:avLst/>
          </a:prstGeom>
        </p:spPr>
      </p:pic>
      <p:sp>
        <p:nvSpPr>
          <p:cNvPr id="18" name="文本框 4"/>
          <p:cNvSpPr txBox="1"/>
          <p:nvPr/>
        </p:nvSpPr>
        <p:spPr>
          <a:xfrm>
            <a:off x="355365" y="6184260"/>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a:solidFill>
                  <a:prstClr val="black"/>
                </a:solidFill>
                <a:latin typeface="微软雅黑" panose="020B0503020204020204" pitchFamily="34" charset="-122"/>
                <a:sym typeface="Arial" panose="020B0604020202020204" pitchFamily="34" charset="0"/>
              </a:rPr>
              <a:t>思考：为什么要做应急演练</a:t>
            </a:r>
            <a:endParaRPr lang="zh-CN" altLang="en-US" sz="1000" b="1" dirty="0">
              <a:solidFill>
                <a:prstClr val="black"/>
              </a:solidFill>
              <a:latin typeface="微软雅黑" panose="020B0503020204020204" pitchFamily="34" charset="-122"/>
              <a:sym typeface="Arial" panose="020B0604020202020204"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5</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紧急救护与应急疏散逃生</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2164280" cy="599923"/>
          </a:xfrm>
          <a:prstGeom prst="rect">
            <a:avLst/>
          </a:prstGeom>
          <a:noFill/>
        </p:spPr>
      </p:pic>
      <p:sp>
        <p:nvSpPr>
          <p:cNvPr id="6" name="文本框 4"/>
          <p:cNvSpPr txBox="1"/>
          <p:nvPr/>
        </p:nvSpPr>
        <p:spPr>
          <a:xfrm>
            <a:off x="4138424" y="317347"/>
            <a:ext cx="5401408" cy="584775"/>
          </a:xfrm>
          <a:prstGeom prst="rect">
            <a:avLst/>
          </a:prstGeom>
          <a:noFill/>
        </p:spPr>
        <p:txBody>
          <a:bodyPr wrap="square" rtlCol="0">
            <a:spAutoFit/>
          </a:bodyPr>
          <a:lstStyle/>
          <a:p>
            <a:pPr algn="ct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、从业人员的安全生产职责</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5" name="组合 14"/>
          <p:cNvGrpSpPr/>
          <p:nvPr/>
        </p:nvGrpSpPr>
        <p:grpSpPr bwMode="auto">
          <a:xfrm>
            <a:off x="1071374" y="1346807"/>
            <a:ext cx="3532188" cy="393700"/>
            <a:chOff x="320675" y="1212850"/>
            <a:chExt cx="3532188" cy="393700"/>
          </a:xfrm>
        </p:grpSpPr>
        <p:sp>
          <p:nvSpPr>
            <p:cNvPr id="16" name="矩形 15"/>
            <p:cNvSpPr>
              <a:spLocks noChangeArrowheads="1"/>
            </p:cNvSpPr>
            <p:nvPr/>
          </p:nvSpPr>
          <p:spPr bwMode="auto">
            <a:xfrm>
              <a:off x="322263" y="1212850"/>
              <a:ext cx="3530600" cy="385763"/>
            </a:xfrm>
            <a:prstGeom prst="rect">
              <a:avLst/>
            </a:prstGeom>
            <a:noFill/>
            <a:ln w="12700" cap="flat" cmpd="sng">
              <a:solidFill>
                <a:schemeClr val="accent1">
                  <a:lumMod val="75000"/>
                  <a:lumOff val="25000"/>
                </a:schemeClr>
              </a:solidFill>
              <a:miter lim="800000"/>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defRPr/>
              </a:pPr>
              <a:endParaRPr lang="zh-CN" altLang="zh-CN">
                <a:solidFill>
                  <a:srgbClr val="FFFFFF"/>
                </a:solidFill>
              </a:endParaRPr>
            </a:p>
          </p:txBody>
        </p:sp>
        <p:sp>
          <p:nvSpPr>
            <p:cNvPr id="17" name="矩形 16"/>
            <p:cNvSpPr>
              <a:spLocks noChangeArrowheads="1"/>
            </p:cNvSpPr>
            <p:nvPr/>
          </p:nvSpPr>
          <p:spPr bwMode="auto">
            <a:xfrm>
              <a:off x="320675" y="1212850"/>
              <a:ext cx="641003" cy="385763"/>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defRPr/>
              </a:pPr>
              <a:r>
                <a:rPr lang="en-US" altLang="zh-CN" sz="1800" b="1" dirty="0">
                  <a:solidFill>
                    <a:schemeClr val="bg1"/>
                  </a:solidFill>
                </a:rPr>
                <a:t>1.1</a:t>
              </a:r>
              <a:endParaRPr lang="zh-CN" altLang="en-US" sz="1800" b="1" dirty="0">
                <a:solidFill>
                  <a:schemeClr val="bg1"/>
                </a:solidFill>
              </a:endParaRPr>
            </a:p>
          </p:txBody>
        </p:sp>
        <p:sp>
          <p:nvSpPr>
            <p:cNvPr id="18" name="TextBox 21"/>
            <p:cNvSpPr>
              <a:spLocks noChangeArrowheads="1"/>
            </p:cNvSpPr>
            <p:nvPr/>
          </p:nvSpPr>
          <p:spPr bwMode="auto">
            <a:xfrm>
              <a:off x="663575" y="1238250"/>
              <a:ext cx="31892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失去安全    一切为零</a:t>
              </a:r>
              <a:endParaRPr lang="zh-CN" altLang="en-US" sz="1800" dirty="0"/>
            </a:p>
          </p:txBody>
        </p:sp>
      </p:grpSp>
      <p:sp>
        <p:nvSpPr>
          <p:cNvPr id="19" name="Text Box 44"/>
          <p:cNvSpPr txBox="1">
            <a:spLocks noChangeArrowheads="1"/>
          </p:cNvSpPr>
          <p:nvPr/>
        </p:nvSpPr>
        <p:spPr bwMode="auto">
          <a:xfrm>
            <a:off x="5716260" y="1740507"/>
            <a:ext cx="5062537" cy="2024062"/>
          </a:xfrm>
          <a:prstGeom prst="rect">
            <a:avLst/>
          </a:prstGeom>
          <a:noFill/>
          <a:ln w="9525">
            <a:noFill/>
            <a:miter lim="800000"/>
          </a:ln>
        </p:spPr>
        <p:txBody>
          <a:bodyPr lIns="76800" tIns="38400" rIns="76800" bIns="38400">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indent="384175" defTabSz="605155">
              <a:lnSpc>
                <a:spcPct val="135000"/>
              </a:lnSpc>
              <a:defRPr/>
            </a:pPr>
            <a:r>
              <a:rPr lang="zh-CN" altLang="en-US" sz="1600" dirty="0">
                <a:solidFill>
                  <a:schemeClr val="tx1">
                    <a:lumMod val="65000"/>
                    <a:lumOff val="35000"/>
                  </a:schemeClr>
                </a:solidFill>
                <a:latin typeface="黑体" panose="02010609060101010101" pitchFamily="49" charset="-122"/>
                <a:ea typeface="黑体" panose="02010609060101010101" pitchFamily="49" charset="-122"/>
              </a:rPr>
              <a:t>金钱的多寡、地位的高低，某种程度上皆是身外之物，安全才是实实在在的“财富”。这个财富是没人能从你身上抢走，也没有什么能替代你的安全。有人曾经将安全和健康比作</a:t>
            </a:r>
            <a:r>
              <a:rPr lang="en-US" sz="1600" dirty="0">
                <a:solidFill>
                  <a:schemeClr val="tx1">
                    <a:lumMod val="65000"/>
                    <a:lumOff val="35000"/>
                  </a:schemeClr>
                </a:solidFill>
                <a:latin typeface="黑体" panose="02010609060101010101" pitchFamily="49" charset="-122"/>
                <a:ea typeface="黑体" panose="02010609060101010101" pitchFamily="49" charset="-122"/>
              </a:rPr>
              <a:t>1</a:t>
            </a:r>
            <a:r>
              <a:rPr lang="zh-CN" altLang="en-US" sz="1600" dirty="0">
                <a:solidFill>
                  <a:schemeClr val="tx1">
                    <a:lumMod val="65000"/>
                    <a:lumOff val="35000"/>
                  </a:schemeClr>
                </a:solidFill>
                <a:latin typeface="黑体" panose="02010609060101010101" pitchFamily="49" charset="-122"/>
                <a:ea typeface="黑体" panose="02010609060101010101" pitchFamily="49" charset="-122"/>
              </a:rPr>
              <a:t>，其他的学识、才华、金钱等均为</a:t>
            </a:r>
            <a:r>
              <a:rPr lang="en-US" sz="1600" dirty="0">
                <a:solidFill>
                  <a:schemeClr val="tx1">
                    <a:lumMod val="65000"/>
                    <a:lumOff val="35000"/>
                  </a:schemeClr>
                </a:solidFill>
                <a:latin typeface="黑体" panose="02010609060101010101" pitchFamily="49" charset="-122"/>
                <a:ea typeface="黑体" panose="02010609060101010101" pitchFamily="49" charset="-122"/>
              </a:rPr>
              <a:t>0</a:t>
            </a:r>
            <a:r>
              <a:rPr lang="zh-CN" altLang="en-US" sz="1600" dirty="0">
                <a:solidFill>
                  <a:schemeClr val="tx1">
                    <a:lumMod val="65000"/>
                    <a:lumOff val="35000"/>
                  </a:schemeClr>
                </a:solidFill>
                <a:latin typeface="黑体" panose="02010609060101010101" pitchFamily="49" charset="-122"/>
                <a:ea typeface="黑体" panose="02010609060101010101" pitchFamily="49" charset="-122"/>
              </a:rPr>
              <a:t>，没有了“</a:t>
            </a:r>
            <a:r>
              <a:rPr lang="en-US" sz="1600" dirty="0">
                <a:solidFill>
                  <a:schemeClr val="tx1">
                    <a:lumMod val="65000"/>
                    <a:lumOff val="35000"/>
                  </a:schemeClr>
                </a:solidFill>
                <a:latin typeface="黑体" panose="02010609060101010101" pitchFamily="49" charset="-122"/>
                <a:ea typeface="黑体" panose="02010609060101010101" pitchFamily="49" charset="-122"/>
              </a:rPr>
              <a:t>1</a:t>
            </a:r>
            <a:r>
              <a:rPr lang="zh-CN" altLang="en-US" sz="1600" dirty="0">
                <a:solidFill>
                  <a:schemeClr val="tx1">
                    <a:lumMod val="65000"/>
                    <a:lumOff val="35000"/>
                  </a:schemeClr>
                </a:solidFill>
                <a:latin typeface="黑体" panose="02010609060101010101" pitchFamily="49" charset="-122"/>
                <a:ea typeface="黑体" panose="02010609060101010101" pitchFamily="49" charset="-122"/>
              </a:rPr>
              <a:t>”，后面的“</a:t>
            </a:r>
            <a:r>
              <a:rPr lang="en-US" sz="1600" dirty="0">
                <a:solidFill>
                  <a:schemeClr val="tx1">
                    <a:lumMod val="65000"/>
                    <a:lumOff val="35000"/>
                  </a:schemeClr>
                </a:solidFill>
                <a:latin typeface="黑体" panose="02010609060101010101" pitchFamily="49" charset="-122"/>
                <a:ea typeface="黑体" panose="02010609060101010101" pitchFamily="49" charset="-122"/>
              </a:rPr>
              <a:t>0</a:t>
            </a:r>
            <a:r>
              <a:rPr lang="zh-CN" altLang="en-US" sz="1600" dirty="0">
                <a:solidFill>
                  <a:schemeClr val="tx1">
                    <a:lumMod val="65000"/>
                    <a:lumOff val="35000"/>
                  </a:schemeClr>
                </a:solidFill>
                <a:latin typeface="黑体" panose="02010609060101010101" pitchFamily="49" charset="-122"/>
                <a:ea typeface="黑体" panose="02010609060101010101" pitchFamily="49" charset="-122"/>
              </a:rPr>
              <a:t>”都毫无意义。这就是人生的基本道理：</a:t>
            </a:r>
            <a:r>
              <a:rPr lang="zh-CN" altLang="en-US" sz="1600" b="1" dirty="0">
                <a:latin typeface="黑体" panose="02010609060101010101" pitchFamily="49" charset="-122"/>
                <a:ea typeface="黑体" panose="02010609060101010101" pitchFamily="49" charset="-122"/>
              </a:rPr>
              <a:t>失去安全，一切皆为零。</a:t>
            </a:r>
            <a:endParaRPr lang="en-US" sz="1600" b="1" dirty="0">
              <a:latin typeface="黑体" panose="02010609060101010101" pitchFamily="49" charset="-122"/>
              <a:ea typeface="黑体" panose="02010609060101010101" pitchFamily="49" charset="-122"/>
            </a:endParaRPr>
          </a:p>
        </p:txBody>
      </p:sp>
      <p:sp>
        <p:nvSpPr>
          <p:cNvPr id="20" name="圆角矩形 19"/>
          <p:cNvSpPr>
            <a:spLocks noChangeArrowheads="1"/>
          </p:cNvSpPr>
          <p:nvPr/>
        </p:nvSpPr>
        <p:spPr bwMode="auto">
          <a:xfrm>
            <a:off x="2396331" y="2584450"/>
            <a:ext cx="863600" cy="431800"/>
          </a:xfrm>
          <a:prstGeom prst="roundRect">
            <a:avLst>
              <a:gd name="adj" fmla="val 16667"/>
            </a:avLst>
          </a:prstGeom>
          <a:solidFill>
            <a:srgbClr val="0099FF"/>
          </a:solidFill>
          <a:ln>
            <a:noFill/>
          </a:ln>
          <a:extLst>
            <a:ext uri="{91240B29-F687-4F45-9708-019B960494DF}">
              <a14:hiddenLine xmlns:a14="http://schemas.microsoft.com/office/drawing/2010/main" w="9525">
                <a:solidFill>
                  <a:srgbClr val="000000"/>
                </a:solidFill>
                <a:rou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r>
              <a:rPr lang="zh-CN" altLang="en-US" sz="1600" b="1">
                <a:solidFill>
                  <a:schemeClr val="bg1"/>
                </a:solidFill>
                <a:latin typeface="微软雅黑" panose="020B0503020204020204" pitchFamily="34" charset="-122"/>
                <a:ea typeface="微软雅黑" panose="020B0503020204020204" pitchFamily="34" charset="-122"/>
              </a:rPr>
              <a:t>安全</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21" name="圆角矩形 20"/>
          <p:cNvSpPr>
            <a:spLocks noChangeArrowheads="1"/>
          </p:cNvSpPr>
          <p:nvPr/>
        </p:nvSpPr>
        <p:spPr bwMode="auto">
          <a:xfrm>
            <a:off x="4196556" y="3833813"/>
            <a:ext cx="944562"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r>
              <a:rPr lang="zh-CN" altLang="en-US" sz="1700">
                <a:solidFill>
                  <a:schemeClr val="bg1"/>
                </a:solidFill>
                <a:latin typeface="微软雅黑" panose="020B0503020204020204" pitchFamily="34" charset="-122"/>
                <a:ea typeface="微软雅黑" panose="020B0503020204020204" pitchFamily="34" charset="-122"/>
              </a:rPr>
              <a:t>财富</a:t>
            </a:r>
            <a:endParaRPr lang="zh-CN" altLang="en-US" sz="1700">
              <a:solidFill>
                <a:schemeClr val="bg1"/>
              </a:solidFill>
              <a:latin typeface="微软雅黑" panose="020B0503020204020204" pitchFamily="34" charset="-122"/>
              <a:ea typeface="微软雅黑" panose="020B0503020204020204" pitchFamily="34" charset="-122"/>
            </a:endParaRPr>
          </a:p>
        </p:txBody>
      </p:sp>
      <p:sp>
        <p:nvSpPr>
          <p:cNvPr id="22" name="圆角矩形 21"/>
          <p:cNvSpPr>
            <a:spLocks noChangeArrowheads="1"/>
          </p:cNvSpPr>
          <p:nvPr/>
        </p:nvSpPr>
        <p:spPr bwMode="auto">
          <a:xfrm>
            <a:off x="5341143" y="3841750"/>
            <a:ext cx="946150"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r>
              <a:rPr lang="zh-CN" altLang="en-US" sz="1700">
                <a:solidFill>
                  <a:schemeClr val="bg1"/>
                </a:solidFill>
                <a:latin typeface="微软雅黑" panose="020B0503020204020204" pitchFamily="34" charset="-122"/>
                <a:ea typeface="微软雅黑" panose="020B0503020204020204" pitchFamily="34" charset="-122"/>
              </a:rPr>
              <a:t>学识</a:t>
            </a:r>
            <a:endParaRPr lang="zh-CN" altLang="en-US" sz="1700">
              <a:solidFill>
                <a:schemeClr val="bg1"/>
              </a:solidFill>
              <a:latin typeface="微软雅黑" panose="020B0503020204020204" pitchFamily="34" charset="-122"/>
              <a:ea typeface="微软雅黑" panose="020B0503020204020204" pitchFamily="34" charset="-122"/>
            </a:endParaRPr>
          </a:p>
        </p:txBody>
      </p:sp>
      <p:sp>
        <p:nvSpPr>
          <p:cNvPr id="23" name="圆角矩形 22"/>
          <p:cNvSpPr>
            <a:spLocks noChangeArrowheads="1"/>
          </p:cNvSpPr>
          <p:nvPr/>
        </p:nvSpPr>
        <p:spPr bwMode="auto">
          <a:xfrm>
            <a:off x="6500018" y="3841750"/>
            <a:ext cx="946150"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r>
              <a:rPr lang="zh-CN" altLang="en-US" sz="1700">
                <a:solidFill>
                  <a:schemeClr val="bg1"/>
                </a:solidFill>
                <a:latin typeface="微软雅黑" panose="020B0503020204020204" pitchFamily="34" charset="-122"/>
                <a:ea typeface="微软雅黑" panose="020B0503020204020204" pitchFamily="34" charset="-122"/>
              </a:rPr>
              <a:t>才华</a:t>
            </a:r>
            <a:endParaRPr lang="zh-CN" altLang="en-US" sz="1700">
              <a:solidFill>
                <a:schemeClr val="bg1"/>
              </a:solidFill>
              <a:latin typeface="微软雅黑" panose="020B0503020204020204" pitchFamily="34" charset="-122"/>
              <a:ea typeface="微软雅黑" panose="020B0503020204020204" pitchFamily="34" charset="-122"/>
            </a:endParaRPr>
          </a:p>
        </p:txBody>
      </p:sp>
      <p:sp>
        <p:nvSpPr>
          <p:cNvPr id="24" name="圆角矩形 23"/>
          <p:cNvSpPr>
            <a:spLocks noChangeArrowheads="1"/>
          </p:cNvSpPr>
          <p:nvPr/>
        </p:nvSpPr>
        <p:spPr bwMode="auto">
          <a:xfrm>
            <a:off x="7652543" y="3841750"/>
            <a:ext cx="944563"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r>
              <a:rPr lang="zh-CN" altLang="en-US" sz="1700">
                <a:solidFill>
                  <a:schemeClr val="bg1"/>
                </a:solidFill>
                <a:latin typeface="微软雅黑" panose="020B0503020204020204" pitchFamily="34" charset="-122"/>
                <a:ea typeface="微软雅黑" panose="020B0503020204020204" pitchFamily="34" charset="-122"/>
              </a:rPr>
              <a:t>地位</a:t>
            </a:r>
            <a:endParaRPr lang="zh-CN" altLang="en-US" sz="1700">
              <a:solidFill>
                <a:schemeClr val="bg1"/>
              </a:solidFill>
              <a:latin typeface="微软雅黑" panose="020B0503020204020204" pitchFamily="34" charset="-122"/>
              <a:ea typeface="微软雅黑" panose="020B0503020204020204" pitchFamily="34" charset="-122"/>
            </a:endParaRPr>
          </a:p>
        </p:txBody>
      </p:sp>
      <p:sp>
        <p:nvSpPr>
          <p:cNvPr id="25" name="圆角矩形 24"/>
          <p:cNvSpPr>
            <a:spLocks noChangeArrowheads="1"/>
          </p:cNvSpPr>
          <p:nvPr/>
        </p:nvSpPr>
        <p:spPr bwMode="auto">
          <a:xfrm>
            <a:off x="8851106" y="3841750"/>
            <a:ext cx="944562"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r>
              <a:rPr lang="zh-CN" altLang="en-US" sz="1700">
                <a:solidFill>
                  <a:schemeClr val="bg1"/>
                </a:solidFill>
                <a:latin typeface="微软雅黑" panose="020B0503020204020204" pitchFamily="34" charset="-122"/>
                <a:ea typeface="微软雅黑" panose="020B0503020204020204" pitchFamily="34" charset="-122"/>
              </a:rPr>
              <a:t>美丽</a:t>
            </a:r>
            <a:endParaRPr lang="zh-CN" altLang="en-US" sz="1700">
              <a:solidFill>
                <a:schemeClr val="bg1"/>
              </a:solidFill>
              <a:latin typeface="微软雅黑" panose="020B0503020204020204" pitchFamily="34" charset="-122"/>
              <a:ea typeface="微软雅黑" panose="020B0503020204020204" pitchFamily="34" charset="-122"/>
            </a:endParaRPr>
          </a:p>
        </p:txBody>
      </p:sp>
      <p:sp>
        <p:nvSpPr>
          <p:cNvPr id="26" name="矩形 25"/>
          <p:cNvSpPr>
            <a:spLocks noChangeArrowheads="1"/>
          </p:cNvSpPr>
          <p:nvPr/>
        </p:nvSpPr>
        <p:spPr bwMode="auto">
          <a:xfrm>
            <a:off x="1472872" y="1987550"/>
            <a:ext cx="8486775" cy="455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6800" tIns="38400" rIns="76800" bIns="38400">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algn="ctr"/>
            <a:r>
              <a:rPr lang="en-US" altLang="zh-CN" sz="29100" dirty="0">
                <a:solidFill>
                  <a:srgbClr val="0099FF"/>
                </a:solidFill>
                <a:latin typeface="Bodoni MT Black" panose="02070A03080606020203" pitchFamily="18" charset="0"/>
              </a:rPr>
              <a:t>1</a:t>
            </a:r>
            <a:r>
              <a:rPr lang="en-US" altLang="zh-CN" sz="14000" dirty="0">
                <a:solidFill>
                  <a:srgbClr val="FF0000"/>
                </a:solidFill>
                <a:latin typeface="Bodoni MT Black" panose="02070A03080606020203" pitchFamily="18" charset="0"/>
              </a:rPr>
              <a:t>00000</a:t>
            </a:r>
            <a:endParaRPr lang="zh-CN" altLang="en-US" sz="14000" dirty="0">
              <a:solidFill>
                <a:srgbClr val="FF0000"/>
              </a:solidFill>
              <a:latin typeface="Bodoni MT Black" panose="02070A03080606020203" pitchFamily="18" charset="0"/>
            </a:endParaRPr>
          </a:p>
        </p:txBody>
      </p:sp>
      <p:sp>
        <p:nvSpPr>
          <p:cNvPr id="27" name="文本框 4"/>
          <p:cNvSpPr txBox="1"/>
          <p:nvPr/>
        </p:nvSpPr>
        <p:spPr>
          <a:xfrm>
            <a:off x="883741" y="5863453"/>
            <a:ext cx="8825035" cy="1077218"/>
          </a:xfrm>
          <a:prstGeom prst="rect">
            <a:avLst/>
          </a:prstGeom>
          <a:noFill/>
        </p:spPr>
        <p:txBody>
          <a:bodyPr wrap="square" rtlCol="0">
            <a:spAutoFit/>
          </a:bodyPr>
          <a:lstStyle/>
          <a:p>
            <a:pPr algn="just"/>
            <a:r>
              <a:rPr lang="zh-CN" altLang="en-US" sz="3200" b="1" dirty="0">
                <a:latin typeface="微软雅黑" panose="020B0503020204020204" pitchFamily="34" charset="-122"/>
                <a:ea typeface="微软雅黑" panose="020B0503020204020204" pitchFamily="34" charset="-122"/>
                <a:sym typeface="Arial" panose="020B0604020202020204" pitchFamily="34" charset="0"/>
              </a:rPr>
              <a:t>安全：</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无危则安、无损则全。</a:t>
            </a:r>
            <a:endPar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a:p>
            <a:pPr algn="just"/>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28" name="Picture 2"/>
          <p:cNvPicPr>
            <a:picLocks noChangeAspect="1" noChangeArrowheads="1"/>
          </p:cNvPicPr>
          <p:nvPr/>
        </p:nvPicPr>
        <p:blipFill>
          <a:blip r:embed="rId2" cstate="email"/>
          <a:srcRect/>
          <a:stretch>
            <a:fillRect/>
          </a:stretch>
        </p:blipFill>
        <p:spPr bwMode="auto">
          <a:xfrm>
            <a:off x="495719" y="3016250"/>
            <a:ext cx="1954306" cy="2359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4" descr="https://gss2.bdstatic.com/-fo3dSag_xI4khGkpoWK1HF6hhy/baike/crop%3D71%2C0%2C757%2C500%3Bc0%3Dbaike92%2C5%2C5%2C92%2C30/sign=fc44f79b47fbfbedc8166c3f45c7c61a/8b82b9014a90f603d566fae33512b31bb151ed44.jpg"/>
          <p:cNvPicPr>
            <a:picLocks noChangeAspect="1" noChangeArrowheads="1"/>
          </p:cNvPicPr>
          <p:nvPr/>
        </p:nvPicPr>
        <p:blipFill>
          <a:blip r:embed="rId3" cstate="email"/>
          <a:srcRect/>
          <a:stretch>
            <a:fillRect/>
          </a:stretch>
        </p:blipFill>
        <p:spPr bwMode="auto">
          <a:xfrm>
            <a:off x="9323387" y="4744660"/>
            <a:ext cx="2469397" cy="16310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panose="020B0503020204020204" pitchFamily="34" charset="-122"/>
              <a:sym typeface="Arial" panose="020B0604020202020204"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5</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紧急救护与应急疏散逃生</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pic>
        <p:nvPicPr>
          <p:cNvPr id="9218" name="Picture 2"/>
          <p:cNvPicPr>
            <a:picLocks noChangeAspect="1" noChangeArrowheads="1"/>
          </p:cNvPicPr>
          <p:nvPr/>
        </p:nvPicPr>
        <p:blipFill>
          <a:blip r:embed="rId2" cstate="email"/>
          <a:srcRect/>
          <a:stretch>
            <a:fillRect/>
          </a:stretch>
        </p:blipFill>
        <p:spPr bwMode="auto">
          <a:xfrm>
            <a:off x="812427" y="1564056"/>
            <a:ext cx="6708962" cy="3747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7"/>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5.1</a:t>
              </a:r>
              <a:endParaRPr lang="zh-CN" altLang="en-US" dirty="0">
                <a:latin typeface="Arial" panose="020B0604020202020204" pitchFamily="34"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t>消防知识</a:t>
              </a:r>
              <a:endParaRPr lang="zh-CN" altLang="en-US" sz="1800" b="1" dirty="0"/>
            </a:p>
          </p:txBody>
        </p:sp>
      </p:grpSp>
      <p:pic>
        <p:nvPicPr>
          <p:cNvPr id="9219" name="Picture 3"/>
          <p:cNvPicPr>
            <a:picLocks noChangeAspect="1" noChangeArrowheads="1"/>
          </p:cNvPicPr>
          <p:nvPr/>
        </p:nvPicPr>
        <p:blipFill>
          <a:blip r:embed="rId3" cstate="email"/>
          <a:srcRect/>
          <a:stretch>
            <a:fillRect/>
          </a:stretch>
        </p:blipFill>
        <p:spPr bwMode="auto">
          <a:xfrm>
            <a:off x="1880628" y="5150745"/>
            <a:ext cx="6219265" cy="1491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panose="020B0503020204020204" pitchFamily="34" charset="-122"/>
              <a:sym typeface="Arial" panose="020B0604020202020204"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5</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紧急救护与应急疏散逃生</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5" name="Group 7"/>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5.1</a:t>
              </a:r>
              <a:endParaRPr lang="zh-CN" altLang="en-US" dirty="0">
                <a:latin typeface="Arial" panose="020B0604020202020204" pitchFamily="34"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t>消防知识</a:t>
              </a:r>
              <a:endParaRPr lang="zh-CN" altLang="en-US" sz="1800" b="1" dirty="0"/>
            </a:p>
          </p:txBody>
        </p:sp>
      </p:grpSp>
      <p:pic>
        <p:nvPicPr>
          <p:cNvPr id="10242" name="Picture 2"/>
          <p:cNvPicPr>
            <a:picLocks noChangeAspect="1" noChangeArrowheads="1"/>
          </p:cNvPicPr>
          <p:nvPr/>
        </p:nvPicPr>
        <p:blipFill>
          <a:blip r:embed="rId2" cstate="print"/>
          <a:srcRect/>
          <a:stretch>
            <a:fillRect/>
          </a:stretch>
        </p:blipFill>
        <p:spPr bwMode="auto">
          <a:xfrm>
            <a:off x="760834" y="1707954"/>
            <a:ext cx="9001125"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panose="020B0503020204020204" pitchFamily="34" charset="-122"/>
              <a:sym typeface="Arial" panose="020B0604020202020204"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5</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紧急救护与应急疏散逃生</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5" name="Group 7"/>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5.1</a:t>
              </a:r>
              <a:endParaRPr lang="zh-CN" altLang="en-US" dirty="0">
                <a:latin typeface="Arial" panose="020B0604020202020204" pitchFamily="34"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t>消防知识</a:t>
              </a:r>
              <a:endParaRPr lang="zh-CN" altLang="en-US" sz="1800" b="1" dirty="0"/>
            </a:p>
          </p:txBody>
        </p:sp>
      </p:grpSp>
      <p:pic>
        <p:nvPicPr>
          <p:cNvPr id="12290" name="Picture 2"/>
          <p:cNvPicPr>
            <a:picLocks noChangeAspect="1" noChangeArrowheads="1"/>
          </p:cNvPicPr>
          <p:nvPr/>
        </p:nvPicPr>
        <p:blipFill>
          <a:blip r:embed="rId2" cstate="print"/>
          <a:srcRect/>
          <a:stretch>
            <a:fillRect/>
          </a:stretch>
        </p:blipFill>
        <p:spPr bwMode="auto">
          <a:xfrm>
            <a:off x="1548328" y="1700016"/>
            <a:ext cx="9105900"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panose="020B0503020204020204" pitchFamily="34" charset="-122"/>
              <a:sym typeface="Arial" panose="020B0604020202020204"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5</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ea typeface="微软雅黑" panose="020B0503020204020204" pitchFamily="34" charset="-122"/>
              </a:rPr>
              <a:t>紧急救护与应急疏散逃生</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5" name="Group 7"/>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5.1</a:t>
              </a:r>
              <a:endParaRPr lang="zh-CN" altLang="en-US" dirty="0">
                <a:latin typeface="Arial" panose="020B0604020202020204" pitchFamily="34"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t>消防知识</a:t>
              </a:r>
              <a:endParaRPr lang="zh-CN" altLang="en-US" sz="1800" b="1" dirty="0"/>
            </a:p>
          </p:txBody>
        </p:sp>
      </p:grpSp>
      <p:pic>
        <p:nvPicPr>
          <p:cNvPr id="13314" name="Picture 2"/>
          <p:cNvPicPr>
            <a:picLocks noChangeAspect="1" noChangeArrowheads="1"/>
          </p:cNvPicPr>
          <p:nvPr/>
        </p:nvPicPr>
        <p:blipFill>
          <a:blip r:embed="rId2" cstate="print"/>
          <a:srcRect/>
          <a:stretch>
            <a:fillRect/>
          </a:stretch>
        </p:blipFill>
        <p:spPr bwMode="auto">
          <a:xfrm>
            <a:off x="1446119" y="1883989"/>
            <a:ext cx="904875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2164280" cy="599923"/>
          </a:xfrm>
          <a:prstGeom prst="rect">
            <a:avLst/>
          </a:prstGeom>
          <a:noFill/>
        </p:spPr>
      </p:pic>
      <p:sp>
        <p:nvSpPr>
          <p:cNvPr id="6" name="文本框 4"/>
          <p:cNvSpPr txBox="1"/>
          <p:nvPr/>
        </p:nvSpPr>
        <p:spPr>
          <a:xfrm>
            <a:off x="1490939" y="1805906"/>
            <a:ext cx="6784041" cy="584775"/>
          </a:xfrm>
          <a:prstGeom prst="rect">
            <a:avLst/>
          </a:prstGeom>
          <a:noFill/>
        </p:spPr>
        <p:txBody>
          <a:bodyPr wrap="square" rtlCol="0">
            <a:spAutoFit/>
          </a:bodyPr>
          <a:lstStyle/>
          <a:p>
            <a:pPr algn="just"/>
            <a:r>
              <a:rPr lang="en-US" altLang="zh-CN" sz="3200" b="1" dirty="0">
                <a:solidFill>
                  <a:srgbClr val="C00000"/>
                </a:solidFill>
                <a:latin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sym typeface="Arial" panose="020B0604020202020204" pitchFamily="34" charset="0"/>
              </a:rPr>
              <a:t>为自己</a:t>
            </a:r>
            <a:endParaRPr lang="zh-CN" altLang="en-US" sz="3200" b="1" dirty="0">
              <a:solidFill>
                <a:srgbClr val="C00000"/>
              </a:solidFill>
              <a:latin typeface="微软雅黑" panose="020B0503020204020204" pitchFamily="34" charset="-122"/>
              <a:sym typeface="Arial" panose="020B0604020202020204" pitchFamily="34" charset="0"/>
            </a:endParaRPr>
          </a:p>
        </p:txBody>
      </p:sp>
      <p:sp>
        <p:nvSpPr>
          <p:cNvPr id="27" name="文本框 4"/>
          <p:cNvSpPr txBox="1"/>
          <p:nvPr/>
        </p:nvSpPr>
        <p:spPr>
          <a:xfrm>
            <a:off x="1447890" y="2495770"/>
            <a:ext cx="6784041" cy="584775"/>
          </a:xfrm>
          <a:prstGeom prst="rect">
            <a:avLst/>
          </a:prstGeom>
          <a:noFill/>
        </p:spPr>
        <p:txBody>
          <a:bodyPr wrap="square" rtlCol="0">
            <a:spAutoFit/>
          </a:bodyPr>
          <a:lstStyle/>
          <a:p>
            <a:pPr algn="just"/>
            <a:r>
              <a:rPr lang="zh-CN" altLang="en-US" sz="3200" b="1" dirty="0">
                <a:solidFill>
                  <a:srgbClr val="C00000"/>
                </a:solidFill>
                <a:latin typeface="微软雅黑" panose="020B0503020204020204" pitchFamily="34" charset="-122"/>
                <a:sym typeface="Arial" panose="020B0604020202020204" pitchFamily="34" charset="0"/>
              </a:rPr>
              <a:t>你的平安是对家人最好的爱</a:t>
            </a:r>
            <a:endParaRPr lang="zh-CN" altLang="en-US" sz="3200" b="1" dirty="0">
              <a:solidFill>
                <a:srgbClr val="C00000"/>
              </a:solidFill>
              <a:latin typeface="微软雅黑" panose="020B0503020204020204" pitchFamily="34" charset="-122"/>
              <a:sym typeface="Arial" panose="020B0604020202020204" pitchFamily="34" charset="0"/>
            </a:endParaRPr>
          </a:p>
        </p:txBody>
      </p:sp>
      <p:sp>
        <p:nvSpPr>
          <p:cNvPr id="8" name="文本框 4"/>
          <p:cNvSpPr txBox="1"/>
          <p:nvPr/>
        </p:nvSpPr>
        <p:spPr>
          <a:xfrm>
            <a:off x="1624853" y="4392704"/>
            <a:ext cx="67840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a:solidFill>
                  <a:srgbClr val="C00000"/>
                </a:solidFill>
                <a:latin typeface="微软雅黑" panose="020B0503020204020204" pitchFamily="34" charset="-122"/>
                <a:sym typeface="Arial" panose="020B0604020202020204" pitchFamily="34" charset="0"/>
              </a:rPr>
              <a:t>第三，莫忘父母的期盼！</a:t>
            </a:r>
            <a:endParaRPr lang="zh-CN" altLang="en-US" sz="2400" b="1" dirty="0">
              <a:solidFill>
                <a:srgbClr val="C00000"/>
              </a:solidFill>
              <a:latin typeface="微软雅黑" panose="020B0503020204020204" pitchFamily="34" charset="-122"/>
              <a:sym typeface="Arial" panose="020B0604020202020204" pitchFamily="34" charset="0"/>
            </a:endParaRPr>
          </a:p>
        </p:txBody>
      </p:sp>
      <p:sp>
        <p:nvSpPr>
          <p:cNvPr id="9" name="文本框 4"/>
          <p:cNvSpPr txBox="1"/>
          <p:nvPr/>
        </p:nvSpPr>
        <p:spPr>
          <a:xfrm>
            <a:off x="1624852" y="3899646"/>
            <a:ext cx="67840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a:solidFill>
                  <a:srgbClr val="C00000"/>
                </a:solidFill>
                <a:latin typeface="微软雅黑" panose="020B0503020204020204" pitchFamily="34" charset="-122"/>
                <a:sym typeface="Arial" panose="020B0604020202020204" pitchFamily="34" charset="0"/>
              </a:rPr>
              <a:t>第二，莫忘爱人的心愿；</a:t>
            </a:r>
            <a:endParaRPr lang="zh-CN" altLang="en-US" sz="2400" b="1" dirty="0">
              <a:solidFill>
                <a:srgbClr val="C00000"/>
              </a:solidFill>
              <a:latin typeface="微软雅黑" panose="020B0503020204020204" pitchFamily="34" charset="-122"/>
              <a:sym typeface="Arial" panose="020B0604020202020204" pitchFamily="34" charset="0"/>
            </a:endParaRPr>
          </a:p>
        </p:txBody>
      </p:sp>
      <p:sp>
        <p:nvSpPr>
          <p:cNvPr id="10" name="文本框 4"/>
          <p:cNvSpPr txBox="1"/>
          <p:nvPr/>
        </p:nvSpPr>
        <p:spPr>
          <a:xfrm>
            <a:off x="1619808" y="3458306"/>
            <a:ext cx="67840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a:solidFill>
                  <a:srgbClr val="C00000"/>
                </a:solidFill>
                <a:latin typeface="微软雅黑" panose="020B0503020204020204" pitchFamily="34" charset="-122"/>
                <a:sym typeface="Arial" panose="020B0604020202020204" pitchFamily="34" charset="0"/>
              </a:rPr>
              <a:t>第一，莫忘子女的祝福；</a:t>
            </a:r>
            <a:endParaRPr lang="zh-CN" altLang="en-US" sz="2400" b="1" dirty="0">
              <a:solidFill>
                <a:srgbClr val="C00000"/>
              </a:solidFill>
              <a:latin typeface="微软雅黑" panose="020B0503020204020204" pitchFamily="34" charset="-122"/>
              <a:sym typeface="Arial" panose="020B0604020202020204" pitchFamily="34" charset="0"/>
            </a:endParaRPr>
          </a:p>
        </p:txBody>
      </p:sp>
      <p:sp>
        <p:nvSpPr>
          <p:cNvPr id="11" name="文本框 4"/>
          <p:cNvSpPr txBox="1"/>
          <p:nvPr/>
        </p:nvSpPr>
        <p:spPr>
          <a:xfrm>
            <a:off x="1490939" y="5170565"/>
            <a:ext cx="6784041"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3200" b="1" dirty="0">
                <a:solidFill>
                  <a:srgbClr val="C00000"/>
                </a:solidFill>
                <a:latin typeface="微软雅黑" panose="020B0503020204020204" pitchFamily="34" charset="-122"/>
                <a:sym typeface="Arial" panose="020B0604020202020204" pitchFamily="34" charset="0"/>
              </a:rPr>
              <a:t>大家应该怎么做？</a:t>
            </a:r>
            <a:endParaRPr lang="zh-CN" altLang="en-US" sz="3200" b="1" dirty="0">
              <a:solidFill>
                <a:srgbClr val="C00000"/>
              </a:solidFill>
              <a:latin typeface="微软雅黑" panose="020B0503020204020204" pitchFamily="34" charset="-122"/>
              <a:sym typeface="Arial" panose="020B0604020202020204"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6</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、安全意识养成</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3" name="Group 7"/>
          <p:cNvGrpSpPr/>
          <p:nvPr/>
        </p:nvGrpSpPr>
        <p:grpSpPr bwMode="auto">
          <a:xfrm>
            <a:off x="284162" y="1309688"/>
            <a:ext cx="3886201" cy="393700"/>
            <a:chOff x="284596" y="1309625"/>
            <a:chExt cx="3530959" cy="394384"/>
          </a:xfrm>
        </p:grpSpPr>
        <p:sp>
          <p:nvSpPr>
            <p:cNvPr id="14" name="矩形 13"/>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5" name="矩形 14"/>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chemeClr val="bg1"/>
                  </a:solidFill>
                  <a:latin typeface="Arial" panose="020B0604020202020204" pitchFamily="34" charset="0"/>
                </a:rPr>
                <a:t>6.1</a:t>
              </a:r>
              <a:endParaRPr lang="zh-CN" altLang="en-US" dirty="0">
                <a:solidFill>
                  <a:schemeClr val="bg1"/>
                </a:solidFill>
                <a:latin typeface="Arial" panose="020B0604020202020204" pitchFamily="34" charset="0"/>
              </a:endParaRPr>
            </a:p>
          </p:txBody>
        </p:sp>
        <p:sp>
          <p:nvSpPr>
            <p:cNvPr id="1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t>有多少生命可以重来</a:t>
              </a:r>
              <a:endParaRPr lang="zh-CN" altLang="en-US" sz="1800" b="1" dirty="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2164280" cy="599923"/>
          </a:xfrm>
          <a:prstGeom prst="rect">
            <a:avLst/>
          </a:prstGeom>
          <a:noFill/>
        </p:spPr>
      </p:pic>
      <p:sp>
        <p:nvSpPr>
          <p:cNvPr id="6" name="文本框 4"/>
          <p:cNvSpPr txBox="1"/>
          <p:nvPr/>
        </p:nvSpPr>
        <p:spPr>
          <a:xfrm>
            <a:off x="4834216" y="1214150"/>
            <a:ext cx="6784041" cy="584775"/>
          </a:xfrm>
          <a:prstGeom prst="rect">
            <a:avLst/>
          </a:prstGeom>
          <a:noFill/>
        </p:spPr>
        <p:txBody>
          <a:bodyPr wrap="square" rtlCol="0">
            <a:spAutoFit/>
          </a:bodyPr>
          <a:lstStyle/>
          <a:p>
            <a:pPr algn="just"/>
            <a:r>
              <a:rPr lang="en-US" altLang="zh-CN" sz="3200" b="1" dirty="0">
                <a:solidFill>
                  <a:srgbClr val="C00000"/>
                </a:solidFill>
                <a:latin typeface="微软雅黑" panose="020B0503020204020204" pitchFamily="34" charset="-122"/>
                <a:sym typeface="Arial" panose="020B0604020202020204" pitchFamily="34" charset="0"/>
              </a:rPr>
              <a:t>---</a:t>
            </a:r>
            <a:r>
              <a:rPr lang="zh-CN" altLang="en-US" sz="3200" b="1" dirty="0">
                <a:solidFill>
                  <a:srgbClr val="C00000"/>
                </a:solidFill>
                <a:latin typeface="微软雅黑" panose="020B0503020204020204" pitchFamily="34" charset="-122"/>
                <a:sym typeface="Arial" panose="020B0604020202020204" pitchFamily="34" charset="0"/>
              </a:rPr>
              <a:t>为自己</a:t>
            </a:r>
            <a:endParaRPr lang="zh-CN" altLang="en-US" sz="3200" b="1" dirty="0">
              <a:solidFill>
                <a:srgbClr val="C00000"/>
              </a:solidFill>
              <a:latin typeface="微软雅黑" panose="020B0503020204020204" pitchFamily="34" charset="-122"/>
              <a:sym typeface="Arial" panose="020B0604020202020204" pitchFamily="34" charset="0"/>
            </a:endParaRPr>
          </a:p>
        </p:txBody>
      </p:sp>
      <p:pic>
        <p:nvPicPr>
          <p:cNvPr id="8" name="Picture 2" descr="http://pic.xdkb.net/img/attachement/jpg/site2/20140805/d43d7e44afcf154a901310.jpg"/>
          <p:cNvPicPr>
            <a:picLocks noChangeAspect="1" noChangeArrowheads="1"/>
          </p:cNvPicPr>
          <p:nvPr/>
        </p:nvPicPr>
        <p:blipFill>
          <a:blip r:embed="rId2" cstate="print"/>
          <a:srcRect/>
          <a:stretch>
            <a:fillRect/>
          </a:stretch>
        </p:blipFill>
        <p:spPr bwMode="auto">
          <a:xfrm>
            <a:off x="874254" y="1950992"/>
            <a:ext cx="3303486" cy="4393637"/>
          </a:xfrm>
          <a:prstGeom prst="rect">
            <a:avLst/>
          </a:prstGeom>
          <a:ln>
            <a:noFill/>
          </a:ln>
          <a:effectLst>
            <a:outerShdw blurRad="292100" dist="139700" dir="2700000" algn="tl" rotWithShape="0">
              <a:srgbClr val="333333">
                <a:alpha val="65000"/>
              </a:srgbClr>
            </a:outerShdw>
          </a:effectLst>
        </p:spPr>
      </p:pic>
      <p:pic>
        <p:nvPicPr>
          <p:cNvPr id="9" name="Picture 2" descr="http://pic.xdkb.net/img/attachement/jpg/site2/20140805/d43d7e44afcf154a901310.jpg"/>
          <p:cNvPicPr>
            <a:picLocks noChangeAspect="1" noChangeArrowheads="1"/>
          </p:cNvPicPr>
          <p:nvPr/>
        </p:nvPicPr>
        <p:blipFill>
          <a:blip r:embed="rId3" cstate="print"/>
          <a:srcRect/>
          <a:stretch>
            <a:fillRect/>
          </a:stretch>
        </p:blipFill>
        <p:spPr bwMode="auto">
          <a:xfrm>
            <a:off x="4443317" y="1950992"/>
            <a:ext cx="6619127" cy="4413365"/>
          </a:xfrm>
          <a:prstGeom prst="rect">
            <a:avLst/>
          </a:prstGeom>
          <a:ln>
            <a:noFill/>
          </a:ln>
          <a:effectLst>
            <a:outerShdw blurRad="292100" dist="139700" dir="2700000" algn="tl" rotWithShape="0">
              <a:srgbClr val="333333">
                <a:alpha val="65000"/>
              </a:srgbClr>
            </a:outerShdw>
          </a:effectLst>
        </p:spPr>
      </p:pic>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6</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、安全意识养成</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nvGrpSpPr>
          <p:cNvPr id="10" name="Group 7"/>
          <p:cNvGrpSpPr/>
          <p:nvPr/>
        </p:nvGrpSpPr>
        <p:grpSpPr bwMode="auto">
          <a:xfrm>
            <a:off x="284162" y="1309688"/>
            <a:ext cx="3886201" cy="393700"/>
            <a:chOff x="284596" y="1309625"/>
            <a:chExt cx="3530959" cy="394384"/>
          </a:xfrm>
        </p:grpSpPr>
        <p:sp>
          <p:nvSpPr>
            <p:cNvPr id="11" name="矩形 10"/>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2" name="矩形 11"/>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chemeClr val="bg1"/>
                  </a:solidFill>
                  <a:latin typeface="Arial" panose="020B0604020202020204" pitchFamily="34" charset="0"/>
                </a:rPr>
                <a:t>6.1</a:t>
              </a:r>
              <a:endParaRPr lang="zh-CN" altLang="en-US" dirty="0">
                <a:solidFill>
                  <a:schemeClr val="bg1"/>
                </a:solidFill>
                <a:latin typeface="Arial" panose="020B0604020202020204" pitchFamily="34" charset="0"/>
              </a:endParaRPr>
            </a:p>
          </p:txBody>
        </p:sp>
        <p:sp>
          <p:nvSpPr>
            <p:cNvPr id="13"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t>有多少生命可以重来</a:t>
              </a:r>
              <a:endParaRPr lang="zh-CN" altLang="en-US" sz="1800" b="1" dirty="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2164280" cy="599923"/>
          </a:xfrm>
          <a:prstGeom prst="rect">
            <a:avLst/>
          </a:prstGeom>
          <a:noFill/>
        </p:spPr>
      </p:pic>
      <p:sp>
        <p:nvSpPr>
          <p:cNvPr id="8" name="文本框 4"/>
          <p:cNvSpPr txBox="1"/>
          <p:nvPr/>
        </p:nvSpPr>
        <p:spPr>
          <a:xfrm>
            <a:off x="509867" y="4860136"/>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panose="020B0503020204020204" pitchFamily="34" charset="-122"/>
              <a:sym typeface="Arial" panose="020B0604020202020204" pitchFamily="34" charset="0"/>
            </a:endParaRPr>
          </a:p>
        </p:txBody>
      </p:sp>
      <p:grpSp>
        <p:nvGrpSpPr>
          <p:cNvPr id="9" name="组合 8"/>
          <p:cNvGrpSpPr/>
          <p:nvPr/>
        </p:nvGrpSpPr>
        <p:grpSpPr bwMode="auto">
          <a:xfrm>
            <a:off x="4341019" y="359569"/>
            <a:ext cx="5018087" cy="809625"/>
            <a:chOff x="180977" y="1212848"/>
            <a:chExt cx="3685380" cy="1102623"/>
          </a:xfrm>
        </p:grpSpPr>
        <p:sp>
          <p:nvSpPr>
            <p:cNvPr id="55" name="矩形 54"/>
            <p:cNvSpPr>
              <a:spLocks noChangeArrowheads="1"/>
            </p:cNvSpPr>
            <p:nvPr/>
          </p:nvSpPr>
          <p:spPr bwMode="auto">
            <a:xfrm>
              <a:off x="285750" y="1212848"/>
              <a:ext cx="3580607" cy="686161"/>
            </a:xfrm>
            <a:prstGeom prst="rect">
              <a:avLst/>
            </a:prstGeom>
            <a:noFill/>
            <a:ln w="12700" cap="flat" cmpd="sng">
              <a:solidFill>
                <a:srgbClr val="4F81BD">
                  <a:lumMod val="75000"/>
                  <a:lumOff val="25000"/>
                </a:srgbClr>
              </a:solidFill>
              <a:miter lim="800000"/>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FFFFFF"/>
                </a:solidFill>
                <a:effectLst/>
                <a:uLnTx/>
                <a:uFillTx/>
                <a:latin typeface="TKTypeMedium"/>
                <a:ea typeface="宋体" panose="02010600030101010101" pitchFamily="2" charset="-122"/>
                <a:cs typeface="+mn-cs"/>
              </a:endParaRPr>
            </a:p>
          </p:txBody>
        </p:sp>
        <p:sp>
          <p:nvSpPr>
            <p:cNvPr id="56" name="矩形 55"/>
            <p:cNvSpPr>
              <a:spLocks noChangeArrowheads="1"/>
            </p:cNvSpPr>
            <p:nvPr/>
          </p:nvSpPr>
          <p:spPr bwMode="auto">
            <a:xfrm>
              <a:off x="180977" y="1212849"/>
              <a:ext cx="538162" cy="686161"/>
            </a:xfrm>
            <a:prstGeom prst="rect">
              <a:avLst/>
            </a:prstGeom>
            <a:solidFill>
              <a:srgbClr val="4F81BD">
                <a:lumMod val="75000"/>
                <a:lumOff val="25000"/>
              </a:srgbClr>
            </a:solidFill>
            <a:ln w="12700" cap="flat" cmpd="sng">
              <a:solidFill>
                <a:srgbClr val="4F81BD">
                  <a:lumMod val="75000"/>
                  <a:lumOff val="25000"/>
                </a:srgbClr>
              </a:solidFill>
              <a:miter lim="800000"/>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dirty="0">
                <a:ln>
                  <a:noFill/>
                </a:ln>
                <a:solidFill>
                  <a:sysClr val="windowText" lastClr="000000"/>
                </a:solidFill>
                <a:effectLst/>
                <a:uLnTx/>
                <a:uFillTx/>
                <a:latin typeface="TKTypeMedium"/>
                <a:ea typeface="宋体" panose="02010600030101010101" pitchFamily="2" charset="-122"/>
                <a:cs typeface="+mn-cs"/>
              </a:endParaRPr>
            </a:p>
          </p:txBody>
        </p:sp>
        <p:sp>
          <p:nvSpPr>
            <p:cNvPr id="57" name="TextBox 21"/>
            <p:cNvSpPr>
              <a:spLocks noChangeArrowheads="1"/>
            </p:cNvSpPr>
            <p:nvPr/>
          </p:nvSpPr>
          <p:spPr bwMode="auto">
            <a:xfrm>
              <a:off x="627063" y="1238250"/>
              <a:ext cx="3187700" cy="107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C00000"/>
                  </a:solidFill>
                  <a:effectLst/>
                  <a:uLnTx/>
                  <a:uFillTx/>
                  <a:latin typeface="+mn-ea"/>
                  <a:ea typeface="+mn-ea"/>
                  <a:cs typeface="+mn-cs"/>
                </a:rPr>
                <a:t>海因里希安全法则</a:t>
              </a:r>
              <a:endParaRPr kumimoji="0" lang="zh-CN" altLang="en-US" sz="3200" b="1" i="0" u="none" strike="noStrike" kern="1200" cap="none" spc="0" normalizeH="0" baseline="0" noProof="0" dirty="0">
                <a:ln>
                  <a:noFill/>
                </a:ln>
                <a:solidFill>
                  <a:srgbClr val="C00000"/>
                </a:solidFill>
                <a:effectLst/>
                <a:uLnTx/>
                <a:uFillTx/>
                <a:latin typeface="+mn-ea"/>
                <a:ea typeface="+mn-ea"/>
                <a:cs typeface="+mn-cs"/>
              </a:endParaRPr>
            </a:p>
          </p:txBody>
        </p:sp>
      </p:grpSp>
      <p:sp>
        <p:nvSpPr>
          <p:cNvPr id="11" name="Rectangle 47"/>
          <p:cNvSpPr>
            <a:spLocks noChangeArrowheads="1"/>
          </p:cNvSpPr>
          <p:nvPr/>
        </p:nvSpPr>
        <p:spPr bwMode="auto">
          <a:xfrm>
            <a:off x="5198269" y="1178719"/>
            <a:ext cx="4922837" cy="720725"/>
          </a:xfrm>
          <a:prstGeom prst="rect">
            <a:avLst/>
          </a:prstGeom>
          <a:gradFill rotWithShape="1">
            <a:gsLst>
              <a:gs pos="0">
                <a:srgbClr val="FECBC2"/>
              </a:gs>
              <a:gs pos="100000">
                <a:srgbClr val="765E5A">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13" name="Rectangle 48"/>
          <p:cNvSpPr>
            <a:spLocks noChangeArrowheads="1"/>
          </p:cNvSpPr>
          <p:nvPr/>
        </p:nvSpPr>
        <p:spPr bwMode="auto">
          <a:xfrm>
            <a:off x="5252244" y="1899444"/>
            <a:ext cx="4806950" cy="852488"/>
          </a:xfrm>
          <a:prstGeom prst="rect">
            <a:avLst/>
          </a:prstGeom>
          <a:gradFill rotWithShape="1">
            <a:gsLst>
              <a:gs pos="0">
                <a:srgbClr val="FFD8B1"/>
              </a:gs>
              <a:gs pos="100000">
                <a:srgbClr val="766452">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14" name="Rectangle 49"/>
          <p:cNvSpPr>
            <a:spLocks noChangeArrowheads="1"/>
          </p:cNvSpPr>
          <p:nvPr/>
        </p:nvSpPr>
        <p:spPr bwMode="auto">
          <a:xfrm>
            <a:off x="7092156" y="4434682"/>
            <a:ext cx="3330575" cy="1206500"/>
          </a:xfrm>
          <a:prstGeom prst="rect">
            <a:avLst/>
          </a:prstGeom>
          <a:gradFill rotWithShape="1">
            <a:gsLst>
              <a:gs pos="0">
                <a:srgbClr val="ACCEBD"/>
              </a:gs>
              <a:gs pos="100000">
                <a:srgbClr val="505F57">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15" name="Rectangle 50"/>
          <p:cNvSpPr>
            <a:spLocks noChangeArrowheads="1"/>
          </p:cNvSpPr>
          <p:nvPr/>
        </p:nvSpPr>
        <p:spPr bwMode="auto">
          <a:xfrm>
            <a:off x="5760244" y="2599532"/>
            <a:ext cx="4406900" cy="931862"/>
          </a:xfrm>
          <a:prstGeom prst="rect">
            <a:avLst/>
          </a:prstGeom>
          <a:gradFill rotWithShape="1">
            <a:gsLst>
              <a:gs pos="0">
                <a:srgbClr val="E2E0A0"/>
              </a:gs>
              <a:gs pos="100000">
                <a:srgbClr val="69684A">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16" name="Rectangle 51"/>
          <p:cNvSpPr>
            <a:spLocks noChangeArrowheads="1"/>
          </p:cNvSpPr>
          <p:nvPr/>
        </p:nvSpPr>
        <p:spPr bwMode="auto">
          <a:xfrm>
            <a:off x="6352381" y="3531394"/>
            <a:ext cx="3924300" cy="904875"/>
          </a:xfrm>
          <a:prstGeom prst="rect">
            <a:avLst/>
          </a:prstGeom>
          <a:gradFill rotWithShape="1">
            <a:gsLst>
              <a:gs pos="0">
                <a:srgbClr val="BED25A"/>
              </a:gs>
              <a:gs pos="100000">
                <a:srgbClr val="58612A">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17" name="Line 52"/>
          <p:cNvSpPr>
            <a:spLocks noChangeShapeType="1"/>
          </p:cNvSpPr>
          <p:nvPr/>
        </p:nvSpPr>
        <p:spPr bwMode="auto">
          <a:xfrm>
            <a:off x="5485606" y="2599532"/>
            <a:ext cx="4510088" cy="1587"/>
          </a:xfrm>
          <a:prstGeom prst="line">
            <a:avLst/>
          </a:prstGeom>
          <a:noFill/>
          <a:ln w="12700">
            <a:solidFill>
              <a:srgbClr val="000000">
                <a:alpha val="50195"/>
              </a:srgbClr>
            </a:solidFill>
            <a:prstDash val="sysDot"/>
            <a:rou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18" name="Line 53"/>
          <p:cNvSpPr>
            <a:spLocks noChangeShapeType="1"/>
          </p:cNvSpPr>
          <p:nvPr/>
        </p:nvSpPr>
        <p:spPr bwMode="auto">
          <a:xfrm>
            <a:off x="6352381" y="3531394"/>
            <a:ext cx="3670300" cy="1588"/>
          </a:xfrm>
          <a:prstGeom prst="line">
            <a:avLst/>
          </a:prstGeom>
          <a:noFill/>
          <a:ln w="12700">
            <a:solidFill>
              <a:srgbClr val="000000">
                <a:alpha val="50195"/>
              </a:srgbClr>
            </a:solidFill>
            <a:prstDash val="sysDot"/>
            <a:rou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19" name="Line 54"/>
          <p:cNvSpPr>
            <a:spLocks noChangeShapeType="1"/>
          </p:cNvSpPr>
          <p:nvPr/>
        </p:nvSpPr>
        <p:spPr bwMode="auto">
          <a:xfrm>
            <a:off x="6806406" y="4436269"/>
            <a:ext cx="3152775" cy="1588"/>
          </a:xfrm>
          <a:prstGeom prst="line">
            <a:avLst/>
          </a:prstGeom>
          <a:noFill/>
          <a:ln w="12700">
            <a:solidFill>
              <a:srgbClr val="000000">
                <a:alpha val="50195"/>
              </a:srgbClr>
            </a:solidFill>
            <a:prstDash val="sysDot"/>
            <a:rou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20" name="Line 55"/>
          <p:cNvSpPr>
            <a:spLocks noChangeShapeType="1"/>
          </p:cNvSpPr>
          <p:nvPr/>
        </p:nvSpPr>
        <p:spPr bwMode="auto">
          <a:xfrm>
            <a:off x="3205956" y="5641182"/>
            <a:ext cx="6834188" cy="0"/>
          </a:xfrm>
          <a:prstGeom prst="line">
            <a:avLst/>
          </a:prstGeom>
          <a:noFill/>
          <a:ln w="12700">
            <a:solidFill>
              <a:srgbClr val="000000">
                <a:alpha val="50195"/>
              </a:srgbClr>
            </a:solidFill>
            <a:prstDash val="sysDot"/>
            <a:rou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22" name="Text Box 57"/>
          <p:cNvSpPr txBox="1">
            <a:spLocks noChangeArrowheads="1"/>
          </p:cNvSpPr>
          <p:nvPr/>
        </p:nvSpPr>
        <p:spPr bwMode="auto">
          <a:xfrm>
            <a:off x="7431881" y="3759994"/>
            <a:ext cx="2665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defRPr/>
            </a:pPr>
            <a:r>
              <a:rPr kumimoji="1" lang="zh-CN" altLang="en-US" sz="1600" b="1" i="0" u="none" strike="noStrike" kern="1200" cap="none" spc="0" normalizeH="0" baseline="0" noProof="0">
                <a:ln>
                  <a:noFill/>
                </a:ln>
                <a:solidFill>
                  <a:srgbClr val="336600"/>
                </a:solidFill>
                <a:effectLst/>
                <a:uLnTx/>
                <a:uFillTx/>
                <a:latin typeface="TKTypeMedium"/>
                <a:ea typeface="宋体" panose="02010600030101010101" pitchFamily="2" charset="-122"/>
                <a:cs typeface="+mn-cs"/>
              </a:rPr>
              <a:t>操作工滑了一下，但没摔倒</a:t>
            </a:r>
            <a:endParaRPr kumimoji="1" lang="zh-CN" altLang="en-US" sz="1600" b="1" i="0" u="none" strike="noStrike" kern="1200" cap="none" spc="0" normalizeH="0" baseline="0" noProof="0">
              <a:ln>
                <a:noFill/>
              </a:ln>
              <a:solidFill>
                <a:srgbClr val="336600"/>
              </a:solidFill>
              <a:effectLst/>
              <a:uLnTx/>
              <a:uFillTx/>
              <a:latin typeface="TKTypeMedium"/>
              <a:ea typeface="宋体" panose="02010600030101010101" pitchFamily="2" charset="-122"/>
              <a:cs typeface="+mn-cs"/>
            </a:endParaRPr>
          </a:p>
        </p:txBody>
      </p:sp>
      <p:sp>
        <p:nvSpPr>
          <p:cNvPr id="23" name="Text Box 58"/>
          <p:cNvSpPr txBox="1">
            <a:spLocks noChangeArrowheads="1"/>
          </p:cNvSpPr>
          <p:nvPr/>
        </p:nvSpPr>
        <p:spPr bwMode="auto">
          <a:xfrm>
            <a:off x="6693694" y="2855119"/>
            <a:ext cx="26654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defRPr/>
            </a:pPr>
            <a:r>
              <a:rPr kumimoji="1" lang="zh-CN" altLang="en-US" sz="1600" b="1" i="0" u="none" strike="noStrike" kern="1200" cap="none" spc="0" normalizeH="0" baseline="0" noProof="0">
                <a:ln>
                  <a:noFill/>
                </a:ln>
                <a:solidFill>
                  <a:srgbClr val="808000"/>
                </a:solidFill>
                <a:effectLst/>
                <a:uLnTx/>
                <a:uFillTx/>
                <a:latin typeface="TKTypeMedium"/>
                <a:ea typeface="宋体" panose="02010600030101010101" pitchFamily="2" charset="-122"/>
                <a:cs typeface="+mn-cs"/>
              </a:rPr>
              <a:t>操作工滑了一下，扭伤了脚</a:t>
            </a:r>
            <a:endParaRPr kumimoji="1" lang="zh-CN" altLang="en-US" sz="1600" b="1" i="0" u="none" strike="noStrike" kern="1200" cap="none" spc="0" normalizeH="0" baseline="0" noProof="0">
              <a:ln>
                <a:noFill/>
              </a:ln>
              <a:solidFill>
                <a:srgbClr val="808000"/>
              </a:solidFill>
              <a:effectLst/>
              <a:uLnTx/>
              <a:uFillTx/>
              <a:latin typeface="TKTypeMedium"/>
              <a:ea typeface="宋体" panose="02010600030101010101" pitchFamily="2" charset="-122"/>
              <a:cs typeface="+mn-cs"/>
            </a:endParaRPr>
          </a:p>
        </p:txBody>
      </p:sp>
      <p:sp>
        <p:nvSpPr>
          <p:cNvPr id="24" name="Text Box 59"/>
          <p:cNvSpPr txBox="1">
            <a:spLocks noChangeArrowheads="1"/>
          </p:cNvSpPr>
          <p:nvPr/>
        </p:nvSpPr>
        <p:spPr bwMode="auto">
          <a:xfrm>
            <a:off x="6033294" y="2026444"/>
            <a:ext cx="3717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defRPr/>
            </a:pPr>
            <a:r>
              <a:rPr kumimoji="1" lang="zh-CN" altLang="en-US" sz="1600" b="1" i="0" u="none" strike="noStrike" kern="1200" cap="none" spc="0" normalizeH="0" baseline="0" noProof="0">
                <a:ln>
                  <a:noFill/>
                </a:ln>
                <a:solidFill>
                  <a:srgbClr val="FF6600"/>
                </a:solidFill>
                <a:effectLst/>
                <a:uLnTx/>
                <a:uFillTx/>
                <a:latin typeface="TKTypeMedium"/>
                <a:ea typeface="宋体" panose="02010600030101010101" pitchFamily="2" charset="-122"/>
                <a:cs typeface="+mn-cs"/>
              </a:rPr>
              <a:t>操作工滑了一下，摔倒在地，腿摔断了</a:t>
            </a:r>
            <a:endParaRPr kumimoji="1" lang="zh-CN" altLang="en-US" sz="1600" b="1" i="0" u="none" strike="noStrike" kern="1200" cap="none" spc="0" normalizeH="0" baseline="0" noProof="0">
              <a:ln>
                <a:noFill/>
              </a:ln>
              <a:solidFill>
                <a:srgbClr val="FF6600"/>
              </a:solidFill>
              <a:effectLst/>
              <a:uLnTx/>
              <a:uFillTx/>
              <a:latin typeface="TKTypeMedium"/>
              <a:ea typeface="宋体" panose="02010600030101010101" pitchFamily="2" charset="-122"/>
              <a:cs typeface="+mn-cs"/>
            </a:endParaRPr>
          </a:p>
        </p:txBody>
      </p:sp>
      <p:grpSp>
        <p:nvGrpSpPr>
          <p:cNvPr id="25" name="Group 61"/>
          <p:cNvGrpSpPr/>
          <p:nvPr/>
        </p:nvGrpSpPr>
        <p:grpSpPr bwMode="auto">
          <a:xfrm>
            <a:off x="3164681" y="4140991"/>
            <a:ext cx="4678363" cy="1504949"/>
            <a:chOff x="61" y="3086"/>
            <a:chExt cx="2912" cy="963"/>
          </a:xfrm>
        </p:grpSpPr>
        <p:sp>
          <p:nvSpPr>
            <p:cNvPr id="52" name="Freeform 62"/>
            <p:cNvSpPr/>
            <p:nvPr/>
          </p:nvSpPr>
          <p:spPr bwMode="gray">
            <a:xfrm>
              <a:off x="351" y="3086"/>
              <a:ext cx="2242" cy="346"/>
            </a:xfrm>
            <a:custGeom>
              <a:avLst/>
              <a:gdLst>
                <a:gd name="T0" fmla="*/ 0 w 2208"/>
                <a:gd name="T1" fmla="*/ 578 h 303"/>
                <a:gd name="T2" fmla="*/ 2135 w 2208"/>
                <a:gd name="T3" fmla="*/ 587 h 303"/>
                <a:gd name="T4" fmla="*/ 2383 w 2208"/>
                <a:gd name="T5" fmla="*/ 0 h 303"/>
                <a:gd name="T6" fmla="*/ 745 w 2208"/>
                <a:gd name="T7" fmla="*/ 55 h 303"/>
                <a:gd name="T8" fmla="*/ 0 w 2208"/>
                <a:gd name="T9" fmla="*/ 578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gradFill rotWithShape="1">
              <a:gsLst>
                <a:gs pos="0">
                  <a:srgbClr val="4384D3"/>
                </a:gs>
                <a:gs pos="50000">
                  <a:srgbClr val="2C578C"/>
                </a:gs>
                <a:gs pos="100000">
                  <a:srgbClr val="4384D3"/>
                </a:gs>
              </a:gsLst>
              <a:lin ang="2700000" scaled="1"/>
            </a:gra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53" name="Freeform 63"/>
            <p:cNvSpPr/>
            <p:nvPr/>
          </p:nvSpPr>
          <p:spPr bwMode="gray">
            <a:xfrm>
              <a:off x="61" y="3429"/>
              <a:ext cx="2597" cy="617"/>
            </a:xfrm>
            <a:custGeom>
              <a:avLst/>
              <a:gdLst>
                <a:gd name="T0" fmla="*/ 0 w 2557"/>
                <a:gd name="T1" fmla="*/ 1065 h 538"/>
                <a:gd name="T2" fmla="*/ 2763 w 2557"/>
                <a:gd name="T3" fmla="*/ 1064 h 538"/>
                <a:gd name="T4" fmla="*/ 2444 w 2557"/>
                <a:gd name="T5" fmla="*/ 1 h 538"/>
                <a:gd name="T6" fmla="*/ 313 w 2557"/>
                <a:gd name="T7" fmla="*/ 0 h 538"/>
                <a:gd name="T8" fmla="*/ 0 w 2557"/>
                <a:gd name="T9" fmla="*/ 1065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rotWithShape="1">
              <a:gsLst>
                <a:gs pos="0">
                  <a:srgbClr val="4384D3"/>
                </a:gs>
                <a:gs pos="100000">
                  <a:srgbClr val="1F3D62"/>
                </a:gs>
              </a:gsLst>
              <a:lin ang="2700000" scaled="1"/>
            </a:gra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54" name="Freeform 64"/>
            <p:cNvSpPr/>
            <p:nvPr/>
          </p:nvSpPr>
          <p:spPr bwMode="gray">
            <a:xfrm>
              <a:off x="2352" y="3092"/>
              <a:ext cx="621" cy="957"/>
            </a:xfrm>
            <a:custGeom>
              <a:avLst/>
              <a:gdLst>
                <a:gd name="T0" fmla="*/ 326 w 612"/>
                <a:gd name="T1" fmla="*/ 1640 h 836"/>
                <a:gd name="T2" fmla="*/ 657 w 612"/>
                <a:gd name="T3" fmla="*/ 935 h 836"/>
                <a:gd name="T4" fmla="*/ 241 w 612"/>
                <a:gd name="T5" fmla="*/ 0 h 836"/>
                <a:gd name="T6" fmla="*/ 0 w 612"/>
                <a:gd name="T7" fmla="*/ 594 h 836"/>
                <a:gd name="T8" fmla="*/ 326 w 612"/>
                <a:gd name="T9" fmla="*/ 1640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rgbClr val="4789EB"/>
            </a:soli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grpSp>
      <p:grpSp>
        <p:nvGrpSpPr>
          <p:cNvPr id="26" name="Group 65"/>
          <p:cNvGrpSpPr/>
          <p:nvPr/>
        </p:nvGrpSpPr>
        <p:grpSpPr bwMode="auto">
          <a:xfrm>
            <a:off x="3666331" y="3340896"/>
            <a:ext cx="3481389" cy="1195389"/>
            <a:chOff x="305" y="2403"/>
            <a:chExt cx="2912" cy="963"/>
          </a:xfrm>
        </p:grpSpPr>
        <p:sp>
          <p:nvSpPr>
            <p:cNvPr id="49" name="Freeform 66"/>
            <p:cNvSpPr/>
            <p:nvPr/>
          </p:nvSpPr>
          <p:spPr bwMode="gray">
            <a:xfrm>
              <a:off x="595" y="2403"/>
              <a:ext cx="2242" cy="346"/>
            </a:xfrm>
            <a:custGeom>
              <a:avLst/>
              <a:gdLst>
                <a:gd name="T0" fmla="*/ 0 w 2208"/>
                <a:gd name="T1" fmla="*/ 578 h 303"/>
                <a:gd name="T2" fmla="*/ 2135 w 2208"/>
                <a:gd name="T3" fmla="*/ 587 h 303"/>
                <a:gd name="T4" fmla="*/ 2383 w 2208"/>
                <a:gd name="T5" fmla="*/ 0 h 303"/>
                <a:gd name="T6" fmla="*/ 745 w 2208"/>
                <a:gd name="T7" fmla="*/ 55 h 303"/>
                <a:gd name="T8" fmla="*/ 0 w 2208"/>
                <a:gd name="T9" fmla="*/ 578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gradFill rotWithShape="1">
              <a:gsLst>
                <a:gs pos="0">
                  <a:srgbClr val="558000"/>
                </a:gs>
                <a:gs pos="50000">
                  <a:srgbClr val="385500"/>
                </a:gs>
                <a:gs pos="100000">
                  <a:srgbClr val="558000"/>
                </a:gs>
              </a:gsLst>
              <a:lin ang="2700000" scaled="1"/>
            </a:gra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50" name="Freeform 67"/>
            <p:cNvSpPr/>
            <p:nvPr/>
          </p:nvSpPr>
          <p:spPr bwMode="gray">
            <a:xfrm>
              <a:off x="305" y="2746"/>
              <a:ext cx="2597" cy="617"/>
            </a:xfrm>
            <a:custGeom>
              <a:avLst/>
              <a:gdLst>
                <a:gd name="T0" fmla="*/ 0 w 2557"/>
                <a:gd name="T1" fmla="*/ 1065 h 538"/>
                <a:gd name="T2" fmla="*/ 2763 w 2557"/>
                <a:gd name="T3" fmla="*/ 1064 h 538"/>
                <a:gd name="T4" fmla="*/ 2444 w 2557"/>
                <a:gd name="T5" fmla="*/ 1 h 538"/>
                <a:gd name="T6" fmla="*/ 313 w 2557"/>
                <a:gd name="T7" fmla="*/ 0 h 538"/>
                <a:gd name="T8" fmla="*/ 0 w 2557"/>
                <a:gd name="T9" fmla="*/ 1065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rotWithShape="1">
              <a:gsLst>
                <a:gs pos="0">
                  <a:srgbClr val="669900"/>
                </a:gs>
                <a:gs pos="100000">
                  <a:srgbClr val="2F4700"/>
                </a:gs>
              </a:gsLst>
              <a:lin ang="2700000" scaled="1"/>
            </a:gra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51" name="Freeform 68"/>
            <p:cNvSpPr/>
            <p:nvPr/>
          </p:nvSpPr>
          <p:spPr bwMode="gray">
            <a:xfrm>
              <a:off x="2596" y="2409"/>
              <a:ext cx="621" cy="957"/>
            </a:xfrm>
            <a:custGeom>
              <a:avLst/>
              <a:gdLst>
                <a:gd name="T0" fmla="*/ 326 w 612"/>
                <a:gd name="T1" fmla="*/ 1640 h 836"/>
                <a:gd name="T2" fmla="*/ 657 w 612"/>
                <a:gd name="T3" fmla="*/ 935 h 836"/>
                <a:gd name="T4" fmla="*/ 241 w 612"/>
                <a:gd name="T5" fmla="*/ 0 h 836"/>
                <a:gd name="T6" fmla="*/ 0 w 612"/>
                <a:gd name="T7" fmla="*/ 594 h 836"/>
                <a:gd name="T8" fmla="*/ 326 w 612"/>
                <a:gd name="T9" fmla="*/ 1640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rgbClr val="99CC00"/>
            </a:soli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grpSp>
      <p:grpSp>
        <p:nvGrpSpPr>
          <p:cNvPr id="28" name="Group 69"/>
          <p:cNvGrpSpPr/>
          <p:nvPr/>
        </p:nvGrpSpPr>
        <p:grpSpPr bwMode="auto">
          <a:xfrm>
            <a:off x="4061620" y="2623344"/>
            <a:ext cx="2570161" cy="1039813"/>
            <a:chOff x="635" y="1825"/>
            <a:chExt cx="2150" cy="838"/>
          </a:xfrm>
        </p:grpSpPr>
        <p:sp>
          <p:nvSpPr>
            <p:cNvPr id="46" name="Freeform 70"/>
            <p:cNvSpPr/>
            <p:nvPr/>
          </p:nvSpPr>
          <p:spPr bwMode="gray">
            <a:xfrm>
              <a:off x="2261" y="1825"/>
              <a:ext cx="524" cy="838"/>
            </a:xfrm>
            <a:custGeom>
              <a:avLst/>
              <a:gdLst>
                <a:gd name="T0" fmla="*/ 0 w 516"/>
                <a:gd name="T1" fmla="*/ 395 h 732"/>
                <a:gd name="T2" fmla="*/ 319 w 516"/>
                <a:gd name="T3" fmla="*/ 1438 h 732"/>
                <a:gd name="T4" fmla="*/ 555 w 516"/>
                <a:gd name="T5" fmla="*/ 872 h 732"/>
                <a:gd name="T6" fmla="*/ 168 w 516"/>
                <a:gd name="T7" fmla="*/ 0 h 732"/>
                <a:gd name="T8" fmla="*/ 0 w 516"/>
                <a:gd name="T9" fmla="*/ 395 h 732"/>
                <a:gd name="T10" fmla="*/ 0 60000 65536"/>
                <a:gd name="T11" fmla="*/ 0 60000 65536"/>
                <a:gd name="T12" fmla="*/ 0 60000 65536"/>
                <a:gd name="T13" fmla="*/ 0 60000 65536"/>
                <a:gd name="T14" fmla="*/ 0 60000 65536"/>
                <a:gd name="T15" fmla="*/ 0 w 516"/>
                <a:gd name="T16" fmla="*/ 0 h 732"/>
                <a:gd name="T17" fmla="*/ 516 w 516"/>
                <a:gd name="T18" fmla="*/ 732 h 732"/>
              </a:gdLst>
              <a:ahLst/>
              <a:cxnLst>
                <a:cxn ang="T10">
                  <a:pos x="T0" y="T1"/>
                </a:cxn>
                <a:cxn ang="T11">
                  <a:pos x="T2" y="T3"/>
                </a:cxn>
                <a:cxn ang="T12">
                  <a:pos x="T4" y="T5"/>
                </a:cxn>
                <a:cxn ang="T13">
                  <a:pos x="T6" y="T7"/>
                </a:cxn>
                <a:cxn ang="T14">
                  <a:pos x="T8" y="T9"/>
                </a:cxn>
              </a:cxnLst>
              <a:rect l="T15" t="T16" r="T17" b="T18"/>
              <a:pathLst>
                <a:path w="516" h="732">
                  <a:moveTo>
                    <a:pt x="0" y="201"/>
                  </a:moveTo>
                  <a:lnTo>
                    <a:pt x="294" y="731"/>
                  </a:lnTo>
                  <a:lnTo>
                    <a:pt x="515" y="444"/>
                  </a:lnTo>
                  <a:lnTo>
                    <a:pt x="156" y="0"/>
                  </a:lnTo>
                  <a:lnTo>
                    <a:pt x="0" y="201"/>
                  </a:lnTo>
                </a:path>
              </a:pathLst>
            </a:custGeom>
            <a:solidFill>
              <a:srgbClr val="FEF800"/>
            </a:soli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47" name="Freeform 71"/>
            <p:cNvSpPr/>
            <p:nvPr/>
          </p:nvSpPr>
          <p:spPr bwMode="gray">
            <a:xfrm>
              <a:off x="915" y="1825"/>
              <a:ext cx="1504" cy="226"/>
            </a:xfrm>
            <a:custGeom>
              <a:avLst/>
              <a:gdLst>
                <a:gd name="T0" fmla="*/ 0 w 1481"/>
                <a:gd name="T1" fmla="*/ 390 h 197"/>
                <a:gd name="T2" fmla="*/ 1436 w 1481"/>
                <a:gd name="T3" fmla="*/ 390 h 197"/>
                <a:gd name="T4" fmla="*/ 1598 w 1481"/>
                <a:gd name="T5" fmla="*/ 0 h 197"/>
                <a:gd name="T6" fmla="*/ 397 w 1481"/>
                <a:gd name="T7" fmla="*/ 3 h 197"/>
                <a:gd name="T8" fmla="*/ 0 w 1481"/>
                <a:gd name="T9" fmla="*/ 390 h 197"/>
                <a:gd name="T10" fmla="*/ 0 60000 65536"/>
                <a:gd name="T11" fmla="*/ 0 60000 65536"/>
                <a:gd name="T12" fmla="*/ 0 60000 65536"/>
                <a:gd name="T13" fmla="*/ 0 60000 65536"/>
                <a:gd name="T14" fmla="*/ 0 60000 65536"/>
                <a:gd name="T15" fmla="*/ 0 w 1481"/>
                <a:gd name="T16" fmla="*/ 0 h 197"/>
                <a:gd name="T17" fmla="*/ 1481 w 1481"/>
                <a:gd name="T18" fmla="*/ 197 h 197"/>
              </a:gdLst>
              <a:ahLst/>
              <a:cxnLst>
                <a:cxn ang="T10">
                  <a:pos x="T0" y="T1"/>
                </a:cxn>
                <a:cxn ang="T11">
                  <a:pos x="T2" y="T3"/>
                </a:cxn>
                <a:cxn ang="T12">
                  <a:pos x="T4" y="T5"/>
                </a:cxn>
                <a:cxn ang="T13">
                  <a:pos x="T6" y="T7"/>
                </a:cxn>
                <a:cxn ang="T14">
                  <a:pos x="T8" y="T9"/>
                </a:cxn>
              </a:cxnLst>
              <a:rect l="T15" t="T16" r="T17" b="T18"/>
              <a:pathLst>
                <a:path w="1481" h="197">
                  <a:moveTo>
                    <a:pt x="0" y="196"/>
                  </a:moveTo>
                  <a:lnTo>
                    <a:pt x="1329" y="196"/>
                  </a:lnTo>
                  <a:lnTo>
                    <a:pt x="1480" y="0"/>
                  </a:lnTo>
                  <a:lnTo>
                    <a:pt x="367" y="3"/>
                  </a:lnTo>
                  <a:lnTo>
                    <a:pt x="0" y="196"/>
                  </a:lnTo>
                </a:path>
              </a:pathLst>
            </a:custGeom>
            <a:gradFill rotWithShape="1">
              <a:gsLst>
                <a:gs pos="0">
                  <a:srgbClr val="9E9A00"/>
                </a:gs>
                <a:gs pos="50000">
                  <a:srgbClr val="696600"/>
                </a:gs>
                <a:gs pos="100000">
                  <a:srgbClr val="9E9A00"/>
                </a:gs>
              </a:gsLst>
              <a:lin ang="2700000" scaled="1"/>
            </a:gra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48" name="Freeform 72"/>
            <p:cNvSpPr/>
            <p:nvPr/>
          </p:nvSpPr>
          <p:spPr bwMode="gray">
            <a:xfrm>
              <a:off x="635" y="2051"/>
              <a:ext cx="1935" cy="607"/>
            </a:xfrm>
            <a:custGeom>
              <a:avLst/>
              <a:gdLst>
                <a:gd name="T0" fmla="*/ 0 w 1906"/>
                <a:gd name="T1" fmla="*/ 1042 h 530"/>
                <a:gd name="T2" fmla="*/ 2054 w 1906"/>
                <a:gd name="T3" fmla="*/ 1042 h 530"/>
                <a:gd name="T4" fmla="*/ 1732 w 1906"/>
                <a:gd name="T5" fmla="*/ 0 h 530"/>
                <a:gd name="T6" fmla="*/ 303 w 1906"/>
                <a:gd name="T7" fmla="*/ 0 h 530"/>
                <a:gd name="T8" fmla="*/ 0 w 1906"/>
                <a:gd name="T9" fmla="*/ 1042 h 530"/>
                <a:gd name="T10" fmla="*/ 0 60000 65536"/>
                <a:gd name="T11" fmla="*/ 0 60000 65536"/>
                <a:gd name="T12" fmla="*/ 0 60000 65536"/>
                <a:gd name="T13" fmla="*/ 0 60000 65536"/>
                <a:gd name="T14" fmla="*/ 0 60000 65536"/>
                <a:gd name="T15" fmla="*/ 0 w 1906"/>
                <a:gd name="T16" fmla="*/ 0 h 530"/>
                <a:gd name="T17" fmla="*/ 1906 w 1906"/>
                <a:gd name="T18" fmla="*/ 530 h 530"/>
              </a:gdLst>
              <a:ahLst/>
              <a:cxnLst>
                <a:cxn ang="T10">
                  <a:pos x="T0" y="T1"/>
                </a:cxn>
                <a:cxn ang="T11">
                  <a:pos x="T2" y="T3"/>
                </a:cxn>
                <a:cxn ang="T12">
                  <a:pos x="T4" y="T5"/>
                </a:cxn>
                <a:cxn ang="T13">
                  <a:pos x="T6" y="T7"/>
                </a:cxn>
                <a:cxn ang="T14">
                  <a:pos x="T8" y="T9"/>
                </a:cxn>
              </a:cxnLst>
              <a:rect l="T15" t="T16" r="T17" b="T18"/>
              <a:pathLst>
                <a:path w="1906" h="530">
                  <a:moveTo>
                    <a:pt x="0" y="529"/>
                  </a:moveTo>
                  <a:lnTo>
                    <a:pt x="1905" y="529"/>
                  </a:lnTo>
                  <a:lnTo>
                    <a:pt x="1606" y="0"/>
                  </a:lnTo>
                  <a:lnTo>
                    <a:pt x="282" y="0"/>
                  </a:lnTo>
                  <a:lnTo>
                    <a:pt x="0" y="529"/>
                  </a:lnTo>
                </a:path>
              </a:pathLst>
            </a:custGeom>
            <a:gradFill rotWithShape="1">
              <a:gsLst>
                <a:gs pos="0">
                  <a:srgbClr val="CCCC00"/>
                </a:gs>
                <a:gs pos="100000">
                  <a:srgbClr val="5E5E00"/>
                </a:gs>
              </a:gsLst>
              <a:lin ang="2700000" scaled="1"/>
            </a:gra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grpSp>
      <p:grpSp>
        <p:nvGrpSpPr>
          <p:cNvPr id="29" name="Group 73"/>
          <p:cNvGrpSpPr/>
          <p:nvPr/>
        </p:nvGrpSpPr>
        <p:grpSpPr bwMode="auto">
          <a:xfrm>
            <a:off x="4444206" y="1889917"/>
            <a:ext cx="1677988" cy="914399"/>
            <a:chOff x="955" y="1234"/>
            <a:chExt cx="1404" cy="737"/>
          </a:xfrm>
        </p:grpSpPr>
        <p:sp>
          <p:nvSpPr>
            <p:cNvPr id="43" name="Freeform 74"/>
            <p:cNvSpPr/>
            <p:nvPr/>
          </p:nvSpPr>
          <p:spPr bwMode="gray">
            <a:xfrm>
              <a:off x="1250" y="1239"/>
              <a:ext cx="742" cy="118"/>
            </a:xfrm>
            <a:custGeom>
              <a:avLst/>
              <a:gdLst>
                <a:gd name="T0" fmla="*/ 0 w 734"/>
                <a:gd name="T1" fmla="*/ 187 h 104"/>
                <a:gd name="T2" fmla="*/ 687 w 734"/>
                <a:gd name="T3" fmla="*/ 194 h 104"/>
                <a:gd name="T4" fmla="*/ 773 w 734"/>
                <a:gd name="T5" fmla="*/ 0 h 104"/>
                <a:gd name="T6" fmla="*/ 190 w 734"/>
                <a:gd name="T7" fmla="*/ 0 h 104"/>
                <a:gd name="T8" fmla="*/ 0 w 734"/>
                <a:gd name="T9" fmla="*/ 187 h 104"/>
                <a:gd name="T10" fmla="*/ 0 60000 65536"/>
                <a:gd name="T11" fmla="*/ 0 60000 65536"/>
                <a:gd name="T12" fmla="*/ 0 60000 65536"/>
                <a:gd name="T13" fmla="*/ 0 60000 65536"/>
                <a:gd name="T14" fmla="*/ 0 60000 65536"/>
                <a:gd name="T15" fmla="*/ 0 w 734"/>
                <a:gd name="T16" fmla="*/ 0 h 104"/>
                <a:gd name="T17" fmla="*/ 734 w 734"/>
                <a:gd name="T18" fmla="*/ 104 h 104"/>
              </a:gdLst>
              <a:ahLst/>
              <a:cxnLst>
                <a:cxn ang="T10">
                  <a:pos x="T0" y="T1"/>
                </a:cxn>
                <a:cxn ang="T11">
                  <a:pos x="T2" y="T3"/>
                </a:cxn>
                <a:cxn ang="T12">
                  <a:pos x="T4" y="T5"/>
                </a:cxn>
                <a:cxn ang="T13">
                  <a:pos x="T6" y="T7"/>
                </a:cxn>
                <a:cxn ang="T14">
                  <a:pos x="T8" y="T9"/>
                </a:cxn>
              </a:cxnLst>
              <a:rect l="T15" t="T16" r="T17" b="T18"/>
              <a:pathLst>
                <a:path w="734" h="104">
                  <a:moveTo>
                    <a:pt x="0" y="100"/>
                  </a:moveTo>
                  <a:lnTo>
                    <a:pt x="652" y="103"/>
                  </a:lnTo>
                  <a:lnTo>
                    <a:pt x="733" y="0"/>
                  </a:lnTo>
                  <a:lnTo>
                    <a:pt x="180" y="0"/>
                  </a:lnTo>
                  <a:lnTo>
                    <a:pt x="0" y="100"/>
                  </a:lnTo>
                </a:path>
              </a:pathLst>
            </a:custGeom>
            <a:gradFill rotWithShape="1">
              <a:gsLst>
                <a:gs pos="0">
                  <a:srgbClr val="FF6535"/>
                </a:gs>
                <a:gs pos="50000">
                  <a:srgbClr val="A94323"/>
                </a:gs>
                <a:gs pos="100000">
                  <a:srgbClr val="FF6535"/>
                </a:gs>
              </a:gsLst>
              <a:lin ang="2700000" scaled="1"/>
            </a:gra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44" name="Freeform 75"/>
            <p:cNvSpPr/>
            <p:nvPr/>
          </p:nvSpPr>
          <p:spPr bwMode="gray">
            <a:xfrm>
              <a:off x="955" y="1354"/>
              <a:ext cx="1258" cy="617"/>
            </a:xfrm>
            <a:custGeom>
              <a:avLst/>
              <a:gdLst>
                <a:gd name="T0" fmla="*/ 0 w 1239"/>
                <a:gd name="T1" fmla="*/ 1065 h 538"/>
                <a:gd name="T2" fmla="*/ 1336 w 1239"/>
                <a:gd name="T3" fmla="*/ 1065 h 538"/>
                <a:gd name="T4" fmla="*/ 1025 w 1239"/>
                <a:gd name="T5" fmla="*/ 0 h 538"/>
                <a:gd name="T6" fmla="*/ 311 w 1239"/>
                <a:gd name="T7" fmla="*/ 0 h 538"/>
                <a:gd name="T8" fmla="*/ 0 w 1239"/>
                <a:gd name="T9" fmla="*/ 1065 h 538"/>
                <a:gd name="T10" fmla="*/ 0 60000 65536"/>
                <a:gd name="T11" fmla="*/ 0 60000 65536"/>
                <a:gd name="T12" fmla="*/ 0 60000 65536"/>
                <a:gd name="T13" fmla="*/ 0 60000 65536"/>
                <a:gd name="T14" fmla="*/ 0 60000 65536"/>
                <a:gd name="T15" fmla="*/ 0 w 1239"/>
                <a:gd name="T16" fmla="*/ 0 h 538"/>
                <a:gd name="T17" fmla="*/ 1239 w 1239"/>
                <a:gd name="T18" fmla="*/ 538 h 538"/>
              </a:gdLst>
              <a:ahLst/>
              <a:cxnLst>
                <a:cxn ang="T10">
                  <a:pos x="T0" y="T1"/>
                </a:cxn>
                <a:cxn ang="T11">
                  <a:pos x="T2" y="T3"/>
                </a:cxn>
                <a:cxn ang="T12">
                  <a:pos x="T4" y="T5"/>
                </a:cxn>
                <a:cxn ang="T13">
                  <a:pos x="T6" y="T7"/>
                </a:cxn>
                <a:cxn ang="T14">
                  <a:pos x="T8" y="T9"/>
                </a:cxn>
              </a:cxnLst>
              <a:rect l="T15" t="T16" r="T17" b="T18"/>
              <a:pathLst>
                <a:path w="1239" h="538">
                  <a:moveTo>
                    <a:pt x="0" y="537"/>
                  </a:moveTo>
                  <a:lnTo>
                    <a:pt x="1238" y="537"/>
                  </a:lnTo>
                  <a:lnTo>
                    <a:pt x="950" y="0"/>
                  </a:lnTo>
                  <a:lnTo>
                    <a:pt x="288" y="0"/>
                  </a:lnTo>
                  <a:lnTo>
                    <a:pt x="0" y="537"/>
                  </a:lnTo>
                </a:path>
              </a:pathLst>
            </a:custGeom>
            <a:gradFill rotWithShape="1">
              <a:gsLst>
                <a:gs pos="0">
                  <a:srgbClr val="FF9933"/>
                </a:gs>
                <a:gs pos="100000">
                  <a:srgbClr val="764718"/>
                </a:gs>
              </a:gsLst>
              <a:lin ang="2700000" scaled="1"/>
            </a:gra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45" name="Freeform 76"/>
            <p:cNvSpPr/>
            <p:nvPr/>
          </p:nvSpPr>
          <p:spPr bwMode="gray">
            <a:xfrm>
              <a:off x="1914" y="1234"/>
              <a:ext cx="445" cy="732"/>
            </a:xfrm>
            <a:custGeom>
              <a:avLst/>
              <a:gdLst>
                <a:gd name="T0" fmla="*/ 309 w 439"/>
                <a:gd name="T1" fmla="*/ 1268 h 638"/>
                <a:gd name="T2" fmla="*/ 468 w 439"/>
                <a:gd name="T3" fmla="*/ 878 h 638"/>
                <a:gd name="T4" fmla="*/ 84 w 439"/>
                <a:gd name="T5" fmla="*/ 0 h 638"/>
                <a:gd name="T6" fmla="*/ 0 w 439"/>
                <a:gd name="T7" fmla="*/ 190 h 638"/>
                <a:gd name="T8" fmla="*/ 309 w 439"/>
                <a:gd name="T9" fmla="*/ 1268 h 638"/>
                <a:gd name="T10" fmla="*/ 0 60000 65536"/>
                <a:gd name="T11" fmla="*/ 0 60000 65536"/>
                <a:gd name="T12" fmla="*/ 0 60000 65536"/>
                <a:gd name="T13" fmla="*/ 0 60000 65536"/>
                <a:gd name="T14" fmla="*/ 0 60000 65536"/>
                <a:gd name="T15" fmla="*/ 0 w 439"/>
                <a:gd name="T16" fmla="*/ 0 h 638"/>
                <a:gd name="T17" fmla="*/ 439 w 439"/>
                <a:gd name="T18" fmla="*/ 638 h 638"/>
              </a:gdLst>
              <a:ahLst/>
              <a:cxnLst>
                <a:cxn ang="T10">
                  <a:pos x="T0" y="T1"/>
                </a:cxn>
                <a:cxn ang="T11">
                  <a:pos x="T2" y="T3"/>
                </a:cxn>
                <a:cxn ang="T12">
                  <a:pos x="T4" y="T5"/>
                </a:cxn>
                <a:cxn ang="T13">
                  <a:pos x="T6" y="T7"/>
                </a:cxn>
                <a:cxn ang="T14">
                  <a:pos x="T8" y="T9"/>
                </a:cxn>
              </a:cxnLst>
              <a:rect l="T15" t="T16" r="T17" b="T18"/>
              <a:pathLst>
                <a:path w="439" h="638">
                  <a:moveTo>
                    <a:pt x="289" y="637"/>
                  </a:moveTo>
                  <a:lnTo>
                    <a:pt x="438" y="441"/>
                  </a:lnTo>
                  <a:lnTo>
                    <a:pt x="79" y="0"/>
                  </a:lnTo>
                  <a:lnTo>
                    <a:pt x="0" y="96"/>
                  </a:lnTo>
                  <a:lnTo>
                    <a:pt x="289" y="637"/>
                  </a:lnTo>
                </a:path>
              </a:pathLst>
            </a:custGeom>
            <a:solidFill>
              <a:srgbClr val="FFBA75"/>
            </a:soli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grpSp>
      <p:grpSp>
        <p:nvGrpSpPr>
          <p:cNvPr id="30" name="Group 77"/>
          <p:cNvGrpSpPr/>
          <p:nvPr/>
        </p:nvGrpSpPr>
        <p:grpSpPr bwMode="auto">
          <a:xfrm>
            <a:off x="4837906" y="1169194"/>
            <a:ext cx="779463" cy="765175"/>
            <a:chOff x="1284" y="653"/>
            <a:chExt cx="653" cy="616"/>
          </a:xfrm>
        </p:grpSpPr>
        <p:sp>
          <p:nvSpPr>
            <p:cNvPr id="41" name="Freeform 78"/>
            <p:cNvSpPr/>
            <p:nvPr/>
          </p:nvSpPr>
          <p:spPr bwMode="gray">
            <a:xfrm>
              <a:off x="1284" y="653"/>
              <a:ext cx="598" cy="616"/>
            </a:xfrm>
            <a:custGeom>
              <a:avLst/>
              <a:gdLst>
                <a:gd name="T0" fmla="*/ 0 w 587"/>
                <a:gd name="T1" fmla="*/ 1058 h 537"/>
                <a:gd name="T2" fmla="*/ 643 w 587"/>
                <a:gd name="T3" fmla="*/ 1065 h 537"/>
                <a:gd name="T4" fmla="*/ 310 w 587"/>
                <a:gd name="T5" fmla="*/ 0 h 537"/>
                <a:gd name="T6" fmla="*/ 0 w 587"/>
                <a:gd name="T7" fmla="*/ 1058 h 537"/>
                <a:gd name="T8" fmla="*/ 0 60000 65536"/>
                <a:gd name="T9" fmla="*/ 0 60000 65536"/>
                <a:gd name="T10" fmla="*/ 0 60000 65536"/>
                <a:gd name="T11" fmla="*/ 0 60000 65536"/>
                <a:gd name="T12" fmla="*/ 0 w 587"/>
                <a:gd name="T13" fmla="*/ 0 h 537"/>
                <a:gd name="T14" fmla="*/ 587 w 587"/>
                <a:gd name="T15" fmla="*/ 537 h 537"/>
              </a:gdLst>
              <a:ahLst/>
              <a:cxnLst>
                <a:cxn ang="T8">
                  <a:pos x="T0" y="T1"/>
                </a:cxn>
                <a:cxn ang="T9">
                  <a:pos x="T2" y="T3"/>
                </a:cxn>
                <a:cxn ang="T10">
                  <a:pos x="T4" y="T5"/>
                </a:cxn>
                <a:cxn ang="T11">
                  <a:pos x="T6" y="T7"/>
                </a:cxn>
              </a:cxnLst>
              <a:rect l="T12" t="T13" r="T14" b="T15"/>
              <a:pathLst>
                <a:path w="587" h="537">
                  <a:moveTo>
                    <a:pt x="0" y="533"/>
                  </a:moveTo>
                  <a:lnTo>
                    <a:pt x="586" y="536"/>
                  </a:lnTo>
                  <a:lnTo>
                    <a:pt x="283" y="0"/>
                  </a:lnTo>
                  <a:lnTo>
                    <a:pt x="0" y="533"/>
                  </a:lnTo>
                </a:path>
              </a:pathLst>
            </a:custGeom>
            <a:gradFill rotWithShape="1">
              <a:gsLst>
                <a:gs pos="0">
                  <a:srgbClr val="CC3300"/>
                </a:gs>
                <a:gs pos="100000">
                  <a:srgbClr val="5E1800"/>
                </a:gs>
              </a:gsLst>
              <a:lin ang="2700000" scaled="1"/>
            </a:gra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42" name="Freeform 79"/>
            <p:cNvSpPr/>
            <p:nvPr/>
          </p:nvSpPr>
          <p:spPr bwMode="gray">
            <a:xfrm>
              <a:off x="1568" y="653"/>
              <a:ext cx="369" cy="613"/>
            </a:xfrm>
            <a:custGeom>
              <a:avLst/>
              <a:gdLst>
                <a:gd name="T0" fmla="*/ 316 w 364"/>
                <a:gd name="T1" fmla="*/ 1054 h 535"/>
                <a:gd name="T2" fmla="*/ 388 w 364"/>
                <a:gd name="T3" fmla="*/ 879 h 535"/>
                <a:gd name="T4" fmla="*/ 0 w 364"/>
                <a:gd name="T5" fmla="*/ 0 h 535"/>
                <a:gd name="T6" fmla="*/ 316 w 364"/>
                <a:gd name="T7" fmla="*/ 1054 h 535"/>
                <a:gd name="T8" fmla="*/ 0 60000 65536"/>
                <a:gd name="T9" fmla="*/ 0 60000 65536"/>
                <a:gd name="T10" fmla="*/ 0 60000 65536"/>
                <a:gd name="T11" fmla="*/ 0 60000 65536"/>
                <a:gd name="T12" fmla="*/ 0 w 364"/>
                <a:gd name="T13" fmla="*/ 0 h 535"/>
                <a:gd name="T14" fmla="*/ 364 w 364"/>
                <a:gd name="T15" fmla="*/ 535 h 535"/>
              </a:gdLst>
              <a:ahLst/>
              <a:cxnLst>
                <a:cxn ang="T8">
                  <a:pos x="T0" y="T1"/>
                </a:cxn>
                <a:cxn ang="T9">
                  <a:pos x="T2" y="T3"/>
                </a:cxn>
                <a:cxn ang="T10">
                  <a:pos x="T4" y="T5"/>
                </a:cxn>
                <a:cxn ang="T11">
                  <a:pos x="T6" y="T7"/>
                </a:cxn>
              </a:cxnLst>
              <a:rect l="T12" t="T13" r="T14" b="T15"/>
              <a:pathLst>
                <a:path w="364" h="535">
                  <a:moveTo>
                    <a:pt x="296" y="534"/>
                  </a:moveTo>
                  <a:lnTo>
                    <a:pt x="363" y="445"/>
                  </a:lnTo>
                  <a:lnTo>
                    <a:pt x="0" y="0"/>
                  </a:lnTo>
                  <a:lnTo>
                    <a:pt x="296" y="534"/>
                  </a:lnTo>
                </a:path>
              </a:pathLst>
            </a:custGeom>
            <a:solidFill>
              <a:srgbClr val="FF6535"/>
            </a:solidFill>
            <a:ln>
              <a:noFill/>
            </a:ln>
            <a:extLst>
              <a:ext uri="{91240B29-F687-4F45-9708-019B960494DF}">
                <a14:hiddenLine xmlns:a14="http://schemas.microsoft.com/office/drawing/2010/main" w="12700">
                  <a:solidFill>
                    <a:srgbClr val="000000"/>
                  </a:solidFill>
                  <a:rou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grpSp>
      <p:sp>
        <p:nvSpPr>
          <p:cNvPr id="31" name="Line 80"/>
          <p:cNvSpPr>
            <a:spLocks noChangeShapeType="1"/>
          </p:cNvSpPr>
          <p:nvPr/>
        </p:nvSpPr>
        <p:spPr bwMode="auto">
          <a:xfrm>
            <a:off x="5485606" y="1888332"/>
            <a:ext cx="4540250" cy="1587"/>
          </a:xfrm>
          <a:prstGeom prst="line">
            <a:avLst/>
          </a:prstGeom>
          <a:noFill/>
          <a:ln w="12700">
            <a:solidFill>
              <a:srgbClr val="000000">
                <a:alpha val="50195"/>
              </a:srgbClr>
            </a:solidFill>
            <a:prstDash val="sysDot"/>
            <a:rou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32" name="Text Box 81"/>
          <p:cNvSpPr txBox="1">
            <a:spLocks noChangeArrowheads="1"/>
          </p:cNvSpPr>
          <p:nvPr/>
        </p:nvSpPr>
        <p:spPr bwMode="auto">
          <a:xfrm>
            <a:off x="5630069" y="1239044"/>
            <a:ext cx="4121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defRPr/>
            </a:pPr>
            <a:r>
              <a:rPr kumimoji="1" lang="zh-CN" altLang="en-US" sz="1600" b="1" i="0" u="none" strike="noStrike" kern="1200" cap="none" spc="0" normalizeH="0" baseline="0" noProof="0">
                <a:ln>
                  <a:noFill/>
                </a:ln>
                <a:solidFill>
                  <a:srgbClr val="CC0000"/>
                </a:solidFill>
                <a:effectLst/>
                <a:uLnTx/>
                <a:uFillTx/>
                <a:latin typeface="TKTypeMedium"/>
                <a:ea typeface="宋体" panose="02010600030101010101" pitchFamily="2" charset="-122"/>
                <a:cs typeface="+mn-cs"/>
              </a:rPr>
              <a:t>操作工滑了一下，摔倒在地，头撞到泵上，死亡</a:t>
            </a:r>
            <a:endParaRPr kumimoji="1" lang="zh-CN" altLang="en-US" sz="1600" b="1" i="0" u="none" strike="noStrike" kern="1200" cap="none" spc="0" normalizeH="0" baseline="0" noProof="0">
              <a:ln>
                <a:noFill/>
              </a:ln>
              <a:solidFill>
                <a:srgbClr val="CC0000"/>
              </a:solidFill>
              <a:effectLst/>
              <a:uLnTx/>
              <a:uFillTx/>
              <a:latin typeface="TKTypeMedium"/>
              <a:ea typeface="宋体" panose="02010600030101010101" pitchFamily="2" charset="-122"/>
              <a:cs typeface="+mn-cs"/>
            </a:endParaRPr>
          </a:p>
        </p:txBody>
      </p:sp>
      <p:sp>
        <p:nvSpPr>
          <p:cNvPr id="33" name="Line 82"/>
          <p:cNvSpPr>
            <a:spLocks noChangeShapeType="1"/>
          </p:cNvSpPr>
          <p:nvPr/>
        </p:nvSpPr>
        <p:spPr bwMode="auto">
          <a:xfrm>
            <a:off x="5198269" y="1178719"/>
            <a:ext cx="4829175" cy="1588"/>
          </a:xfrm>
          <a:prstGeom prst="line">
            <a:avLst/>
          </a:prstGeom>
          <a:noFill/>
          <a:ln w="12700">
            <a:solidFill>
              <a:srgbClr val="000000">
                <a:alpha val="50195"/>
              </a:srgbClr>
            </a:solidFill>
            <a:prstDash val="sysDot"/>
            <a:rou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anose="02010600030101010101" pitchFamily="2" charset="-122"/>
              <a:cs typeface="+mn-cs"/>
            </a:endParaRPr>
          </a:p>
        </p:txBody>
      </p:sp>
      <p:sp>
        <p:nvSpPr>
          <p:cNvPr id="34" name="Text Box 85"/>
          <p:cNvSpPr txBox="1">
            <a:spLocks noChangeArrowheads="1"/>
          </p:cNvSpPr>
          <p:nvPr/>
        </p:nvSpPr>
        <p:spPr bwMode="auto">
          <a:xfrm>
            <a:off x="4904650" y="1478243"/>
            <a:ext cx="544513" cy="436563"/>
          </a:xfrm>
          <a:prstGeom prst="rect">
            <a:avLst/>
          </a:prstGeom>
          <a:noFill/>
          <a:ln w="9525" algn="ctr">
            <a:noFill/>
            <a:miter lim="800000"/>
          </a:ln>
          <a:effectLst>
            <a:outerShdw dist="17961" dir="2700000" algn="ctr" rotWithShape="0">
              <a:srgbClr val="EEECE1">
                <a:alpha val="50000"/>
              </a:srgbClr>
            </a:outerShdw>
          </a:effectLst>
        </p:spPr>
        <p:txBody>
          <a:bodyPr wrap="none">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defRPr/>
            </a:pPr>
            <a:r>
              <a:rPr kumimoji="1" lang="en-US" altLang="zh-CN" sz="1400" b="1" i="0" u="none" strike="noStrike" kern="1200" cap="none" spc="0" normalizeH="0" baseline="0" noProof="0">
                <a:ln>
                  <a:noFill/>
                </a:ln>
                <a:solidFill>
                  <a:srgbClr val="FFFFFF"/>
                </a:solidFill>
                <a:effectLst/>
                <a:uLnTx/>
                <a:uFillTx/>
                <a:latin typeface="TKTypeMedium"/>
                <a:ea typeface="宋体" panose="02010600030101010101" pitchFamily="2" charset="-122"/>
                <a:cs typeface="+mn-cs"/>
              </a:rPr>
              <a:t>1</a:t>
            </a:r>
            <a:endParaRPr kumimoji="1" lang="en-US" altLang="zh-CN" sz="1400" b="1" i="0" u="none" strike="noStrike" kern="1200" cap="none" spc="0" normalizeH="0" baseline="0" noProof="0">
              <a:ln>
                <a:noFill/>
              </a:ln>
              <a:solidFill>
                <a:srgbClr val="FFFFFF"/>
              </a:solidFill>
              <a:effectLst/>
              <a:uLnTx/>
              <a:uFillTx/>
              <a:latin typeface="TKTypeMedium"/>
              <a:ea typeface="宋体" panose="02010600030101010101" pitchFamily="2" charset="-122"/>
              <a:cs typeface="+mn-cs"/>
            </a:endParaRPr>
          </a:p>
          <a:p>
            <a:pPr marL="0" marR="0" lvl="0" indent="0" algn="ctr" defTabSz="914400" rtl="0" eaLnBrk="1" fontAlgn="base" latinLnBrk="1" hangingPunct="1">
              <a:lnSpc>
                <a:spcPct val="80000"/>
              </a:lnSpc>
              <a:spcBef>
                <a:spcPct val="0"/>
              </a:spcBef>
              <a:spcAft>
                <a:spcPct val="0"/>
              </a:spcAft>
              <a:buClrTx/>
              <a:buSzTx/>
              <a:buFontTx/>
              <a:buNone/>
              <a:defRPr/>
            </a:pPr>
            <a:r>
              <a:rPr kumimoji="1" lang="zh-CN" altLang="en-US" sz="1400" b="1" i="0" u="none" strike="noStrike" kern="1200" cap="none" spc="0" normalizeH="0" baseline="0" noProof="0">
                <a:ln>
                  <a:noFill/>
                </a:ln>
                <a:solidFill>
                  <a:srgbClr val="FFFFFF"/>
                </a:solidFill>
                <a:effectLst/>
                <a:uLnTx/>
                <a:uFillTx/>
                <a:latin typeface="TKTypeMedium"/>
                <a:ea typeface="宋体" panose="02010600030101010101" pitchFamily="2" charset="-122"/>
                <a:cs typeface="+mn-cs"/>
              </a:rPr>
              <a:t>死亡</a:t>
            </a:r>
            <a:endParaRPr kumimoji="1" lang="zh-CN" altLang="en-US" sz="1400" b="1" i="0" u="none" strike="noStrike" kern="1200" cap="none" spc="0" normalizeH="0" baseline="0" noProof="0">
              <a:ln>
                <a:noFill/>
              </a:ln>
              <a:solidFill>
                <a:srgbClr val="FFFFFF"/>
              </a:solidFill>
              <a:effectLst/>
              <a:uLnTx/>
              <a:uFillTx/>
              <a:latin typeface="TKTypeMedium"/>
              <a:ea typeface="宋体" panose="02010600030101010101" pitchFamily="2" charset="-122"/>
              <a:cs typeface="+mn-cs"/>
            </a:endParaRPr>
          </a:p>
        </p:txBody>
      </p:sp>
      <p:sp>
        <p:nvSpPr>
          <p:cNvPr id="35" name="Text Box 86"/>
          <p:cNvSpPr txBox="1">
            <a:spLocks noChangeArrowheads="1"/>
          </p:cNvSpPr>
          <p:nvPr/>
        </p:nvSpPr>
        <p:spPr bwMode="auto">
          <a:xfrm>
            <a:off x="4647406" y="2247107"/>
            <a:ext cx="1027113" cy="436562"/>
          </a:xfrm>
          <a:prstGeom prst="rect">
            <a:avLst/>
          </a:prstGeom>
          <a:noFill/>
          <a:ln w="9525" algn="ctr">
            <a:noFill/>
            <a:miter lim="800000"/>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defRPr/>
            </a:pPr>
            <a:r>
              <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29</a:t>
            </a:r>
            <a:endPar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endParaRPr>
          </a:p>
          <a:p>
            <a:pPr marL="0" marR="0" lvl="0" indent="0" algn="ctr" defTabSz="914400" rtl="0" eaLnBrk="1" fontAlgn="base" latinLnBrk="1" hangingPunct="1">
              <a:lnSpc>
                <a:spcPct val="80000"/>
              </a:lnSpc>
              <a:spcBef>
                <a:spcPct val="0"/>
              </a:spcBef>
              <a:spcAft>
                <a:spcPct val="0"/>
              </a:spcAft>
              <a:buClrTx/>
              <a:buSzTx/>
              <a:buFontTx/>
              <a:buNone/>
              <a:defRPr/>
            </a:pPr>
            <a:r>
              <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致残</a:t>
            </a:r>
            <a:endPar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endParaRPr>
          </a:p>
        </p:txBody>
      </p:sp>
      <p:sp>
        <p:nvSpPr>
          <p:cNvPr id="36" name="Text Box 87"/>
          <p:cNvSpPr txBox="1">
            <a:spLocks noChangeArrowheads="1"/>
          </p:cNvSpPr>
          <p:nvPr/>
        </p:nvSpPr>
        <p:spPr bwMode="auto">
          <a:xfrm>
            <a:off x="4341019" y="3023394"/>
            <a:ext cx="1733550" cy="436563"/>
          </a:xfrm>
          <a:prstGeom prst="rect">
            <a:avLst/>
          </a:prstGeom>
          <a:noFill/>
          <a:ln w="9525" algn="ctr">
            <a:noFill/>
            <a:miter lim="800000"/>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defRPr/>
            </a:pPr>
            <a:r>
              <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300</a:t>
            </a:r>
            <a:endPar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endParaRPr>
          </a:p>
          <a:p>
            <a:pPr marL="0" marR="0" lvl="0" indent="0" algn="ctr" defTabSz="914400" rtl="0" eaLnBrk="1" fontAlgn="base" latinLnBrk="1" hangingPunct="1">
              <a:lnSpc>
                <a:spcPct val="80000"/>
              </a:lnSpc>
              <a:spcBef>
                <a:spcPct val="0"/>
              </a:spcBef>
              <a:spcAft>
                <a:spcPct val="0"/>
              </a:spcAft>
              <a:buClrTx/>
              <a:buSzTx/>
              <a:buFontTx/>
              <a:buNone/>
              <a:defRPr/>
            </a:pPr>
            <a:r>
              <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失能工作日事件</a:t>
            </a:r>
            <a:endPar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endParaRPr>
          </a:p>
        </p:txBody>
      </p:sp>
      <p:sp>
        <p:nvSpPr>
          <p:cNvPr id="37" name="Text Box 88"/>
          <p:cNvSpPr txBox="1">
            <a:spLocks noChangeArrowheads="1"/>
          </p:cNvSpPr>
          <p:nvPr/>
        </p:nvSpPr>
        <p:spPr bwMode="auto">
          <a:xfrm>
            <a:off x="3979069" y="3934619"/>
            <a:ext cx="2533650" cy="436563"/>
          </a:xfrm>
          <a:prstGeom prst="rect">
            <a:avLst/>
          </a:prstGeom>
          <a:noFill/>
          <a:ln w="9525" algn="ctr">
            <a:noFill/>
            <a:miter lim="800000"/>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defRPr/>
            </a:pPr>
            <a:r>
              <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3000</a:t>
            </a:r>
            <a:endPar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endParaRPr>
          </a:p>
          <a:p>
            <a:pPr marL="0" marR="0" lvl="0" indent="0" algn="ctr" defTabSz="914400" rtl="0" eaLnBrk="1" fontAlgn="base" latinLnBrk="1" hangingPunct="1">
              <a:lnSpc>
                <a:spcPct val="80000"/>
              </a:lnSpc>
              <a:spcBef>
                <a:spcPct val="0"/>
              </a:spcBef>
              <a:spcAft>
                <a:spcPct val="0"/>
              </a:spcAft>
              <a:buClrTx/>
              <a:buSzTx/>
              <a:buFontTx/>
              <a:buNone/>
              <a:defRPr/>
            </a:pPr>
            <a:r>
              <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急救事件</a:t>
            </a:r>
            <a:endPar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endParaRPr>
          </a:p>
        </p:txBody>
      </p:sp>
      <p:sp>
        <p:nvSpPr>
          <p:cNvPr id="38" name="Text Box 89"/>
          <p:cNvSpPr txBox="1">
            <a:spLocks noChangeArrowheads="1"/>
          </p:cNvSpPr>
          <p:nvPr/>
        </p:nvSpPr>
        <p:spPr bwMode="auto">
          <a:xfrm>
            <a:off x="3502819" y="4907757"/>
            <a:ext cx="3390900" cy="609600"/>
          </a:xfrm>
          <a:prstGeom prst="rect">
            <a:avLst/>
          </a:prstGeom>
          <a:noFill/>
          <a:ln w="9525" algn="ctr">
            <a:noFill/>
            <a:miter lim="800000"/>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defRPr/>
            </a:pPr>
            <a:r>
              <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30000</a:t>
            </a:r>
            <a:endPar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endParaRPr>
          </a:p>
          <a:p>
            <a:pPr marL="0" marR="0" lvl="0" indent="0" algn="ctr" defTabSz="914400" rtl="0" eaLnBrk="1" fontAlgn="base" latinLnBrk="1" hangingPunct="1">
              <a:lnSpc>
                <a:spcPct val="80000"/>
              </a:lnSpc>
              <a:spcBef>
                <a:spcPct val="0"/>
              </a:spcBef>
              <a:spcAft>
                <a:spcPct val="0"/>
              </a:spcAft>
              <a:buClrTx/>
              <a:buSzTx/>
              <a:buFontTx/>
              <a:buNone/>
              <a:defRPr/>
            </a:pPr>
            <a:r>
              <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a:t>
            </a:r>
            <a:r>
              <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不安全行为</a:t>
            </a:r>
            <a:endPar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endParaRPr>
          </a:p>
          <a:p>
            <a:pPr marL="0" marR="0" lvl="0" indent="0" algn="ctr" defTabSz="914400" rtl="0" eaLnBrk="1" fontAlgn="base" latinLnBrk="1" hangingPunct="1">
              <a:lnSpc>
                <a:spcPct val="80000"/>
              </a:lnSpc>
              <a:spcBef>
                <a:spcPct val="0"/>
              </a:spcBef>
              <a:spcAft>
                <a:spcPct val="0"/>
              </a:spcAft>
              <a:buClrTx/>
              <a:buSzTx/>
              <a:buFontTx/>
              <a:buNone/>
              <a:defRPr/>
            </a:pPr>
            <a:r>
              <a:rPr kumimoji="1" lang="en-US" altLang="zh-CN"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a:t>
            </a:r>
            <a:r>
              <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rPr>
              <a:t>不安全状态</a:t>
            </a:r>
            <a:endParaRPr kumimoji="1" lang="zh-CN" altLang="en-US" sz="1400" b="1" i="0" u="none" strike="noStrike" kern="1200" cap="none" spc="0" normalizeH="0" baseline="0" noProof="0" dirty="0">
              <a:ln>
                <a:noFill/>
              </a:ln>
              <a:solidFill>
                <a:srgbClr val="FFFFFF"/>
              </a:solidFill>
              <a:effectLst/>
              <a:uLnTx/>
              <a:uFillTx/>
              <a:latin typeface="TKTypeMedium"/>
              <a:ea typeface="宋体" panose="02010600030101010101" pitchFamily="2" charset="-122"/>
              <a:cs typeface="+mn-cs"/>
            </a:endParaRPr>
          </a:p>
        </p:txBody>
      </p:sp>
      <p:sp>
        <p:nvSpPr>
          <p:cNvPr id="39" name="云形标注 38"/>
          <p:cNvSpPr/>
          <p:nvPr/>
        </p:nvSpPr>
        <p:spPr bwMode="auto">
          <a:xfrm>
            <a:off x="1769269" y="1354932"/>
            <a:ext cx="2263775" cy="1668462"/>
          </a:xfrm>
          <a:prstGeom prst="cloudCallout">
            <a:avLst>
              <a:gd name="adj1" fmla="val 20294"/>
              <a:gd name="adj2" fmla="val 213533"/>
            </a:avLst>
          </a:prstGeom>
          <a:solidFill>
            <a:srgbClr val="C0504D">
              <a:lumMod val="75000"/>
            </a:srgbClr>
          </a:solidFill>
          <a:ln w="9525" cap="flat" cmpd="sng" algn="ctr">
            <a:solidFill>
              <a:srgbClr val="A2A3A5"/>
            </a:solidFill>
            <a:prstDash val="solid"/>
            <a:round/>
            <a:headEnd type="none" w="med" len="med"/>
            <a:tailEnd type="none" w="med" len="med"/>
          </a:ln>
          <a:effectLst/>
        </p:spPr>
        <p:txBody>
          <a:bodyPr lIns="36000" rIns="36000"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rPr>
              <a:t>及时找出不安全行为和条件</a:t>
            </a:r>
            <a:endParaRPr kumimoji="0" lang="zh-CN" altLang="en-US" sz="1800" b="0" i="0" u="none" strike="noStrike" kern="120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endParaRPr>
          </a:p>
        </p:txBody>
      </p:sp>
      <p:sp>
        <p:nvSpPr>
          <p:cNvPr id="40" name="矩形 39"/>
          <p:cNvSpPr>
            <a:spLocks noChangeArrowheads="1"/>
          </p:cNvSpPr>
          <p:nvPr/>
        </p:nvSpPr>
        <p:spPr bwMode="auto">
          <a:xfrm>
            <a:off x="3217069" y="5687219"/>
            <a:ext cx="4076700" cy="514350"/>
          </a:xfrm>
          <a:prstGeom prst="rect">
            <a:avLst/>
          </a:prstGeom>
          <a:solidFill>
            <a:srgbClr val="00B050"/>
          </a:solidFill>
          <a:ln w="9525" algn="ctr">
            <a:solidFill>
              <a:srgbClr val="A2A3A5"/>
            </a:solidFill>
            <a:round/>
          </a:ln>
        </p:spPr>
        <p:txBody>
          <a:bodyPr lIns="36000" rIns="36000" anchor="ctr"/>
          <a:lstStyle>
            <a:defPPr>
              <a:defRPr lang="de-DE"/>
            </a:defPPr>
            <a:lvl1pPr algn="l" rtl="0" fontAlgn="base">
              <a:spcBef>
                <a:spcPct val="0"/>
              </a:spcBef>
              <a:spcAft>
                <a:spcPct val="0"/>
              </a:spcAft>
              <a:defRPr sz="1400" kern="1200">
                <a:solidFill>
                  <a:schemeClr val="tx1"/>
                </a:solidFill>
                <a:latin typeface="TKTypeMedium"/>
                <a:ea typeface="宋体" panose="02010600030101010101" pitchFamily="2" charset="-122"/>
                <a:cs typeface="+mn-cs"/>
              </a:defRPr>
            </a:lvl1pPr>
            <a:lvl2pPr marL="457200" algn="l" rtl="0" fontAlgn="base">
              <a:spcBef>
                <a:spcPct val="0"/>
              </a:spcBef>
              <a:spcAft>
                <a:spcPct val="0"/>
              </a:spcAft>
              <a:defRPr sz="1400" kern="1200">
                <a:solidFill>
                  <a:schemeClr val="tx1"/>
                </a:solidFill>
                <a:latin typeface="TKTypeMedium"/>
                <a:ea typeface="宋体" panose="02010600030101010101" pitchFamily="2" charset="-122"/>
                <a:cs typeface="+mn-cs"/>
              </a:defRPr>
            </a:lvl2pPr>
            <a:lvl3pPr marL="914400" algn="l" rtl="0" fontAlgn="base">
              <a:spcBef>
                <a:spcPct val="0"/>
              </a:spcBef>
              <a:spcAft>
                <a:spcPct val="0"/>
              </a:spcAft>
              <a:defRPr sz="1400" kern="1200">
                <a:solidFill>
                  <a:schemeClr val="tx1"/>
                </a:solidFill>
                <a:latin typeface="TKTypeMedium"/>
                <a:ea typeface="宋体" panose="02010600030101010101" pitchFamily="2" charset="-122"/>
                <a:cs typeface="+mn-cs"/>
              </a:defRPr>
            </a:lvl3pPr>
            <a:lvl4pPr marL="1371600" algn="l" rtl="0" fontAlgn="base">
              <a:spcBef>
                <a:spcPct val="0"/>
              </a:spcBef>
              <a:spcAft>
                <a:spcPct val="0"/>
              </a:spcAft>
              <a:defRPr sz="1400" kern="1200">
                <a:solidFill>
                  <a:schemeClr val="tx1"/>
                </a:solidFill>
                <a:latin typeface="TKTypeMedium"/>
                <a:ea typeface="宋体" panose="02010600030101010101" pitchFamily="2" charset="-122"/>
                <a:cs typeface="+mn-cs"/>
              </a:defRPr>
            </a:lvl4pPr>
            <a:lvl5pPr marL="1828800" algn="l" rtl="0" fontAlgn="base">
              <a:spcBef>
                <a:spcPct val="0"/>
              </a:spcBef>
              <a:spcAft>
                <a:spcPct val="0"/>
              </a:spcAft>
              <a:defRPr sz="1400" kern="1200">
                <a:solidFill>
                  <a:schemeClr val="tx1"/>
                </a:solidFill>
                <a:latin typeface="TKTypeMedium"/>
                <a:ea typeface="宋体" panose="02010600030101010101" pitchFamily="2" charset="-122"/>
                <a:cs typeface="+mn-cs"/>
              </a:defRPr>
            </a:lvl5pPr>
            <a:lvl6pPr marL="2286000" algn="l" defTabSz="914400" rtl="0" eaLnBrk="1" latinLnBrk="0" hangingPunct="1">
              <a:defRPr sz="1400" kern="1200">
                <a:solidFill>
                  <a:schemeClr val="tx1"/>
                </a:solidFill>
                <a:latin typeface="TKTypeMedium"/>
                <a:ea typeface="宋体" panose="02010600030101010101" pitchFamily="2" charset="-122"/>
                <a:cs typeface="+mn-cs"/>
              </a:defRPr>
            </a:lvl6pPr>
            <a:lvl7pPr marL="2743200" algn="l" defTabSz="914400" rtl="0" eaLnBrk="1" latinLnBrk="0" hangingPunct="1">
              <a:defRPr sz="1400" kern="1200">
                <a:solidFill>
                  <a:schemeClr val="tx1"/>
                </a:solidFill>
                <a:latin typeface="TKTypeMedium"/>
                <a:ea typeface="宋体" panose="02010600030101010101" pitchFamily="2" charset="-122"/>
                <a:cs typeface="+mn-cs"/>
              </a:defRPr>
            </a:lvl7pPr>
            <a:lvl8pPr marL="3200400" algn="l" defTabSz="914400" rtl="0" eaLnBrk="1" latinLnBrk="0" hangingPunct="1">
              <a:defRPr sz="1400" kern="1200">
                <a:solidFill>
                  <a:schemeClr val="tx1"/>
                </a:solidFill>
                <a:latin typeface="TKTypeMedium"/>
                <a:ea typeface="宋体" panose="02010600030101010101" pitchFamily="2" charset="-122"/>
                <a:cs typeface="+mn-cs"/>
              </a:defRPr>
            </a:lvl8pPr>
            <a:lvl9pPr marL="3657600" algn="l" defTabSz="914400" rtl="0" eaLnBrk="1" latinLnBrk="0" hangingPunct="1">
              <a:defRPr sz="1400" kern="1200">
                <a:solidFill>
                  <a:schemeClr val="tx1"/>
                </a:solidFill>
                <a:latin typeface="TKTypeMedium"/>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0">
                <a:ln>
                  <a:noFill/>
                </a:ln>
                <a:solidFill>
                  <a:sysClr val="window" lastClr="FFFFFF"/>
                </a:solidFill>
                <a:effectLst/>
                <a:uLnTx/>
                <a:uFillTx/>
                <a:latin typeface="黑体" panose="02010609060101010101" pitchFamily="49" charset="-122"/>
                <a:ea typeface="黑体" panose="02010609060101010101" pitchFamily="49" charset="-122"/>
                <a:cs typeface="+mn-cs"/>
              </a:rPr>
              <a:t>需要考虑的差距</a:t>
            </a:r>
            <a:endParaRPr kumimoji="0" lang="zh-CN" altLang="en-US" sz="1800" b="0" i="0" u="none" strike="noStrike" kern="1200" cap="none" spc="0" normalizeH="0" baseline="0" noProof="0">
              <a:ln>
                <a:noFill/>
              </a:ln>
              <a:solidFill>
                <a:sysClr val="window" lastClr="FFFFFF"/>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6786" y="1707756"/>
            <a:ext cx="7081851" cy="3045197"/>
          </a:xfrm>
          <a:prstGeom prst="rect">
            <a:avLst/>
          </a:prstGeom>
        </p:spPr>
      </p:pic>
      <p:sp>
        <p:nvSpPr>
          <p:cNvPr id="33" name="文本框 32"/>
          <p:cNvSpPr txBox="1"/>
          <p:nvPr/>
        </p:nvSpPr>
        <p:spPr>
          <a:xfrm>
            <a:off x="430238" y="2568378"/>
            <a:ext cx="4713976" cy="1100732"/>
          </a:xfrm>
          <a:prstGeom prst="rect">
            <a:avLst/>
          </a:prstGeom>
          <a:noFill/>
        </p:spPr>
        <p:txBody>
          <a:bodyPr wrap="square" rtlCol="0">
            <a:spAutoFit/>
          </a:bodyPr>
          <a:lstStyle/>
          <a:p>
            <a:pPr algn="ctr"/>
            <a:r>
              <a:rPr lang="zh-CN" altLang="en-US" sz="6555" dirty="0">
                <a:solidFill>
                  <a:schemeClr val="tx1">
                    <a:lumMod val="75000"/>
                    <a:lumOff val="25000"/>
                  </a:schemeClr>
                </a:solidFill>
                <a:latin typeface="方正兰亭粗黑简体" panose="02000000000000000000" pitchFamily="2" charset="-122"/>
                <a:ea typeface="方正兰亭粗黑简体" panose="02000000000000000000" pitchFamily="2" charset="-122"/>
              </a:rPr>
              <a:t>感谢聆听</a:t>
            </a:r>
            <a:endParaRPr lang="zh-CN" altLang="en-US" sz="6555" dirty="0">
              <a:solidFill>
                <a:schemeClr val="tx1">
                  <a:lumMod val="75000"/>
                  <a:lumOff val="25000"/>
                </a:schemeClr>
              </a:solidFill>
              <a:latin typeface="方正兰亭粗黑简体" panose="02000000000000000000" pitchFamily="2" charset="-122"/>
              <a:ea typeface="方正兰亭粗黑简体" panose="02000000000000000000" pitchFamily="2" charset="-122"/>
            </a:endParaRPr>
          </a:p>
        </p:txBody>
      </p:sp>
      <p:cxnSp>
        <p:nvCxnSpPr>
          <p:cNvPr id="69" name="直接连接符 68"/>
          <p:cNvCxnSpPr/>
          <p:nvPr/>
        </p:nvCxnSpPr>
        <p:spPr>
          <a:xfrm>
            <a:off x="645394" y="3787593"/>
            <a:ext cx="4352773" cy="0"/>
          </a:xfrm>
          <a:prstGeom prst="line">
            <a:avLst/>
          </a:prstGeom>
          <a:ln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000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0-#ppt_w/2"/>
                                          </p:val>
                                        </p:tav>
                                        <p:tav tm="100000">
                                          <p:val>
                                            <p:strVal val="#ppt_x"/>
                                          </p:val>
                                        </p:tav>
                                      </p:tavLst>
                                    </p:anim>
                                    <p:anim calcmode="lin" valueType="num">
                                      <p:cBhvr additive="base">
                                        <p:cTn id="8" dur="1000" fill="hold"/>
                                        <p:tgtEl>
                                          <p:spTgt spid="33"/>
                                        </p:tgtEl>
                                        <p:attrNameLst>
                                          <p:attrName>ppt_y</p:attrName>
                                        </p:attrNameLst>
                                      </p:cBhvr>
                                      <p:tavLst>
                                        <p:tav tm="0">
                                          <p:val>
                                            <p:strVal val="#ppt_y"/>
                                          </p:val>
                                        </p:tav>
                                        <p:tav tm="100000">
                                          <p:val>
                                            <p:strVal val="#ppt_y"/>
                                          </p:val>
                                        </p:tav>
                                      </p:tavLst>
                                    </p:anim>
                                  </p:childTnLst>
                                </p:cTn>
                              </p:par>
                              <p:par>
                                <p:cTn id="9" presetID="16" presetClass="entr" presetSubtype="37" fill="hold" nodeType="withEffect">
                                  <p:stCondLst>
                                    <p:cond delay="1000"/>
                                  </p:stCondLst>
                                  <p:childTnLst>
                                    <p:set>
                                      <p:cBhvr>
                                        <p:cTn id="10" dur="1" fill="hold">
                                          <p:stCondLst>
                                            <p:cond delay="0"/>
                                          </p:stCondLst>
                                        </p:cTn>
                                        <p:tgtEl>
                                          <p:spTgt spid="69"/>
                                        </p:tgtEl>
                                        <p:attrNameLst>
                                          <p:attrName>style.visibility</p:attrName>
                                        </p:attrNameLst>
                                      </p:cBhvr>
                                      <p:to>
                                        <p:strVal val="visible"/>
                                      </p:to>
                                    </p:set>
                                    <p:animEffect transition="in" filter="barn(outVertical)">
                                      <p:cBhvr>
                                        <p:cTn id="11" dur="1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19"/>
          <p:cNvSpPr txBox="1">
            <a:spLocks noChangeArrowheads="1"/>
          </p:cNvSpPr>
          <p:nvPr/>
        </p:nvSpPr>
        <p:spPr bwMode="auto">
          <a:xfrm>
            <a:off x="830404" y="653663"/>
            <a:ext cx="3078214" cy="551771"/>
          </a:xfrm>
          <a:prstGeom prst="rect">
            <a:avLst/>
          </a:prstGeom>
          <a:noFill/>
          <a:ln w="9525">
            <a:noFill/>
            <a:miter lim="800000"/>
          </a:ln>
        </p:spPr>
        <p:txBody>
          <a:bodyPr wrap="square">
            <a:spAutoFit/>
          </a:bodyPr>
          <a:lstStyle/>
          <a:p>
            <a:r>
              <a:rPr lang="zh-CN" altLang="en-US" sz="2990" b="1" dirty="0">
                <a:latin typeface="微软雅黑" panose="020B0503020204020204" pitchFamily="34" charset="-122"/>
                <a:ea typeface="微软雅黑" panose="020B0503020204020204" pitchFamily="34" charset="-122"/>
              </a:rPr>
              <a:t>新员工培训考试</a:t>
            </a:r>
            <a:endParaRPr lang="zh-CN" altLang="en-US" sz="2990" b="1" dirty="0">
              <a:latin typeface="微软雅黑" panose="020B0503020204020204" pitchFamily="34" charset="-122"/>
              <a:ea typeface="微软雅黑" panose="020B0503020204020204" pitchFamily="34" charset="-122"/>
            </a:endParaRPr>
          </a:p>
        </p:txBody>
      </p:sp>
      <p:sp>
        <p:nvSpPr>
          <p:cNvPr id="2" name="矩形 1"/>
          <p:cNvSpPr/>
          <p:nvPr/>
        </p:nvSpPr>
        <p:spPr>
          <a:xfrm>
            <a:off x="2019435" y="5221963"/>
            <a:ext cx="8075728" cy="858309"/>
          </a:xfrm>
          <a:prstGeom prst="rect">
            <a:avLst/>
          </a:prstGeom>
        </p:spPr>
        <p:txBody>
          <a:bodyPr wrap="square">
            <a:spAutoFit/>
          </a:bodyPr>
          <a:lstStyle/>
          <a:p>
            <a:pPr lvl="0"/>
            <a:r>
              <a:rPr lang="zh-CN" altLang="en-US" sz="2490" b="1" dirty="0">
                <a:latin typeface="+mj-ea"/>
                <a:ea typeface="+mj-ea"/>
              </a:rPr>
              <a:t>温馨提示：本轮考试满分</a:t>
            </a:r>
            <a:r>
              <a:rPr lang="en-US" altLang="zh-CN" sz="2490" b="1" dirty="0">
                <a:latin typeface="+mj-ea"/>
                <a:ea typeface="+mj-ea"/>
              </a:rPr>
              <a:t>100</a:t>
            </a:r>
            <a:r>
              <a:rPr lang="zh-CN" altLang="en-US" sz="2490" b="1" dirty="0" smtClean="0">
                <a:latin typeface="+mj-ea"/>
                <a:ea typeface="+mj-ea"/>
              </a:rPr>
              <a:t>，</a:t>
            </a:r>
            <a:r>
              <a:rPr lang="en-US" altLang="zh-CN" sz="2490" b="1" smtClean="0">
                <a:latin typeface="+mj-ea"/>
                <a:ea typeface="+mj-ea"/>
              </a:rPr>
              <a:t>100</a:t>
            </a:r>
            <a:r>
              <a:rPr lang="zh-CN" altLang="en-US" sz="2490" b="1" smtClean="0">
                <a:latin typeface="+mj-ea"/>
                <a:ea typeface="+mj-ea"/>
              </a:rPr>
              <a:t>分</a:t>
            </a:r>
            <a:r>
              <a:rPr lang="zh-CN" altLang="en-US" sz="2490" b="1" dirty="0">
                <a:latin typeface="+mj-ea"/>
                <a:ea typeface="+mj-ea"/>
              </a:rPr>
              <a:t>合格，请在</a:t>
            </a:r>
            <a:r>
              <a:rPr lang="en-US" altLang="zh-CN" sz="2490" b="1" dirty="0">
                <a:latin typeface="+mj-ea"/>
                <a:ea typeface="+mj-ea"/>
              </a:rPr>
              <a:t>5</a:t>
            </a:r>
            <a:r>
              <a:rPr lang="zh-CN" altLang="en-US" sz="2490" b="1" dirty="0">
                <a:latin typeface="+mj-ea"/>
                <a:ea typeface="+mj-ea"/>
              </a:rPr>
              <a:t>分钟内完成作答，请使用手机微信扫码答题。</a:t>
            </a:r>
            <a:endParaRPr lang="zh-CN" altLang="en-US" sz="2490" b="1" dirty="0">
              <a:latin typeface="+mj-ea"/>
              <a:ea typeface="+mj-ea"/>
            </a:endParaRPr>
          </a:p>
        </p:txBody>
      </p:sp>
      <p:sp>
        <p:nvSpPr>
          <p:cNvPr id="7" name="文本框 6"/>
          <p:cNvSpPr txBox="1"/>
          <p:nvPr/>
        </p:nvSpPr>
        <p:spPr>
          <a:xfrm>
            <a:off x="4954905" y="4419600"/>
            <a:ext cx="2170430" cy="584835"/>
          </a:xfrm>
          <a:prstGeom prst="rect">
            <a:avLst/>
          </a:prstGeom>
          <a:solidFill>
            <a:srgbClr val="00B050"/>
          </a:solidFill>
        </p:spPr>
        <p:txBody>
          <a:bodyPr wrap="none" lIns="122118" tIns="61059" rIns="122118" bIns="61059" rtlCol="0">
            <a:spAutoFit/>
          </a:bodyPr>
          <a:lstStyle/>
          <a:p>
            <a:pPr fontAlgn="auto">
              <a:spcBef>
                <a:spcPts val="0"/>
              </a:spcBef>
              <a:spcAft>
                <a:spcPts val="0"/>
              </a:spcAft>
            </a:pPr>
            <a:r>
              <a:rPr lang="zh-CN" altLang="en-US" sz="3000" dirty="0">
                <a:solidFill>
                  <a:schemeClr val="bg1">
                    <a:lumMod val="95000"/>
                  </a:schemeClr>
                </a:solidFill>
                <a:latin typeface="微软雅黑" panose="020B0503020204020204" pitchFamily="34" charset="-122"/>
                <a:ea typeface="微软雅黑" panose="020B0503020204020204" pitchFamily="34" charset="-122"/>
              </a:rPr>
              <a:t>安全生产篇</a:t>
            </a:r>
            <a:endParaRPr lang="zh-CN" altLang="en-US" sz="3000"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custDataLst>
              <p:tags r:id="rId1"/>
            </p:custDataLst>
          </p:nvPr>
        </p:nvPicPr>
        <p:blipFill>
          <a:blip r:embed="rId2"/>
          <a:stretch>
            <a:fillRect/>
          </a:stretch>
        </p:blipFill>
        <p:spPr>
          <a:xfrm>
            <a:off x="4323715" y="1026795"/>
            <a:ext cx="3432810" cy="3392805"/>
          </a:xfrm>
          <a:prstGeom prst="rect">
            <a:avLst/>
          </a:prstGeom>
        </p:spPr>
      </p:pic>
    </p:spTree>
  </p:cSld>
  <p:clrMapOvr>
    <a:masterClrMapping/>
  </p:clrMapOvr>
  <p:transition advClick="0" advTm="5000">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pic>
        <p:nvPicPr>
          <p:cNvPr id="4" name="Picture 2" descr="20080327_fa6cb8dd7bf8aaf406dalt1tklypIk0f"/>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7802002" y="1582550"/>
            <a:ext cx="2271712" cy="215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51"/>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7381314" y="3847913"/>
            <a:ext cx="3000375"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13"/>
          <p:cNvGrpSpPr/>
          <p:nvPr/>
        </p:nvGrpSpPr>
        <p:grpSpPr bwMode="auto">
          <a:xfrm>
            <a:off x="993911" y="1130270"/>
            <a:ext cx="4056063" cy="393700"/>
            <a:chOff x="321172" y="1212640"/>
            <a:chExt cx="3677803" cy="394384"/>
          </a:xfrm>
        </p:grpSpPr>
        <p:sp>
          <p:nvSpPr>
            <p:cNvPr id="7"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8" name="矩形 20"/>
            <p:cNvSpPr>
              <a:spLocks noChangeArrowheads="1"/>
            </p:cNvSpPr>
            <p:nvPr/>
          </p:nvSpPr>
          <p:spPr bwMode="auto">
            <a:xfrm>
              <a:off x="321172" y="1212640"/>
              <a:ext cx="465537" cy="386433"/>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1.2</a:t>
              </a:r>
              <a:endParaRPr lang="zh-CN" altLang="en-US" dirty="0">
                <a:latin typeface="Arial" panose="020B0604020202020204" pitchFamily="34" charset="0"/>
              </a:endParaRPr>
            </a:p>
          </p:txBody>
        </p:sp>
        <p:sp>
          <p:nvSpPr>
            <p:cNvPr id="9"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法规中对于员工安全职责要求</a:t>
              </a:r>
              <a:endParaRPr lang="zh-CN" altLang="en-US" sz="1800" b="1" dirty="0"/>
            </a:p>
          </p:txBody>
        </p:sp>
      </p:grpSp>
      <p:sp>
        <p:nvSpPr>
          <p:cNvPr id="11" name="文本框 4"/>
          <p:cNvSpPr txBox="1"/>
          <p:nvPr/>
        </p:nvSpPr>
        <p:spPr>
          <a:xfrm>
            <a:off x="2646830" y="322306"/>
            <a:ext cx="5401408" cy="584775"/>
          </a:xfrm>
          <a:prstGeom prst="rect">
            <a:avLst/>
          </a:prstGeom>
          <a:noFill/>
        </p:spPr>
        <p:txBody>
          <a:bodyPr wrap="square" rtlCol="0">
            <a:spAutoFit/>
          </a:bodyPr>
          <a:lstStyle/>
          <a:p>
            <a:pPr algn="just"/>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、从业人员的安全生产职责</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 name="矩形 1"/>
          <p:cNvSpPr/>
          <p:nvPr/>
        </p:nvSpPr>
        <p:spPr>
          <a:xfrm>
            <a:off x="865722" y="1584420"/>
            <a:ext cx="6312745" cy="1354217"/>
          </a:xfrm>
          <a:prstGeom prst="rect">
            <a:avLst/>
          </a:prstGeom>
        </p:spPr>
        <p:txBody>
          <a:bodyPr wrap="square">
            <a:spAutoFit/>
          </a:bodyPr>
          <a:lstStyle/>
          <a:p>
            <a:r>
              <a:rPr lang="en-US" altLang="zh-CN" dirty="0" smtClean="0">
                <a:solidFill>
                  <a:srgbClr val="FF0000"/>
                </a:solidFill>
                <a:latin typeface="宋体" panose="02010600030101010101" pitchFamily="2" charset="-122"/>
                <a:ea typeface="宋体" panose="02010600030101010101" pitchFamily="2" charset="-122"/>
              </a:rPr>
              <a:t>《</a:t>
            </a:r>
            <a:r>
              <a:rPr lang="zh-CN" altLang="en-US" dirty="0" smtClean="0">
                <a:solidFill>
                  <a:srgbClr val="FF0000"/>
                </a:solidFill>
                <a:latin typeface="宋体" panose="02010600030101010101" pitchFamily="2" charset="-122"/>
                <a:ea typeface="宋体" panose="02010600030101010101" pitchFamily="2" charset="-122"/>
              </a:rPr>
              <a:t>中华人民共和国</a:t>
            </a:r>
            <a:r>
              <a:rPr lang="zh-CN" altLang="en-US" dirty="0">
                <a:solidFill>
                  <a:srgbClr val="FF0000"/>
                </a:solidFill>
                <a:latin typeface="宋体" panose="02010600030101010101" pitchFamily="2" charset="-122"/>
                <a:ea typeface="宋体" panose="02010600030101010101" pitchFamily="2" charset="-122"/>
              </a:rPr>
              <a:t>安全生产法</a:t>
            </a:r>
            <a:r>
              <a:rPr lang="en-US" altLang="zh-CN" dirty="0" smtClean="0">
                <a:solidFill>
                  <a:srgbClr val="FF0000"/>
                </a:solidFill>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zh-CN" altLang="en-US" sz="1600" dirty="0" smtClean="0">
                <a:latin typeface="宋体" panose="02010600030101010101" pitchFamily="2" charset="-122"/>
                <a:ea typeface="宋体" panose="02010600030101010101" pitchFamily="2" charset="-122"/>
              </a:rPr>
              <a:t>为了</a:t>
            </a:r>
            <a:r>
              <a:rPr lang="zh-CN" altLang="en-US" sz="1600" dirty="0">
                <a:latin typeface="宋体" panose="02010600030101010101" pitchFamily="2" charset="-122"/>
                <a:ea typeface="宋体" panose="02010600030101010101" pitchFamily="2" charset="-122"/>
              </a:rPr>
              <a:t>加强安全生产工作，防止和减少生产安全事故，保障人民群众生命和财产安全，促进经济社会持续健康发展，制定本法</a:t>
            </a:r>
            <a:r>
              <a:rPr lang="zh-CN" altLang="en-US" sz="1600" dirty="0" smtClean="0">
                <a:latin typeface="宋体" panose="02010600030101010101" pitchFamily="2" charset="-122"/>
                <a:ea typeface="宋体" panose="02010600030101010101" pitchFamily="2" charset="-122"/>
              </a:rPr>
              <a:t>。</a:t>
            </a:r>
            <a:r>
              <a:rPr lang="en-US" altLang="zh-CN" sz="1600" dirty="0" smtClean="0">
                <a:latin typeface="宋体" panose="02010600030101010101" pitchFamily="2" charset="-122"/>
                <a:ea typeface="宋体" panose="02010600030101010101" pitchFamily="2" charset="-122"/>
              </a:rPr>
              <a:t>2002</a:t>
            </a:r>
            <a:r>
              <a:rPr lang="zh-CN" altLang="en-US" sz="1600" dirty="0" smtClean="0">
                <a:latin typeface="宋体" panose="02010600030101010101" pitchFamily="2" charset="-122"/>
                <a:ea typeface="宋体" panose="02010600030101010101" pitchFamily="2" charset="-122"/>
              </a:rPr>
              <a:t>年</a:t>
            </a:r>
            <a:r>
              <a:rPr lang="en-US" altLang="zh-CN" sz="1600" dirty="0" smtClean="0">
                <a:latin typeface="宋体" panose="02010600030101010101" pitchFamily="2" charset="-122"/>
                <a:ea typeface="宋体" panose="02010600030101010101" pitchFamily="2" charset="-122"/>
              </a:rPr>
              <a:t>11</a:t>
            </a:r>
            <a:r>
              <a:rPr lang="zh-CN" altLang="en-US" sz="1600" dirty="0" smtClean="0">
                <a:latin typeface="宋体" panose="02010600030101010101" pitchFamily="2" charset="-122"/>
                <a:ea typeface="宋体" panose="02010600030101010101" pitchFamily="2" charset="-122"/>
              </a:rPr>
              <a:t>月</a:t>
            </a:r>
            <a:r>
              <a:rPr lang="en-US" altLang="zh-CN" sz="1600" dirty="0" smtClean="0">
                <a:latin typeface="宋体" panose="02010600030101010101" pitchFamily="2" charset="-122"/>
                <a:ea typeface="宋体" panose="02010600030101010101" pitchFamily="2" charset="-122"/>
              </a:rPr>
              <a:t>1</a:t>
            </a:r>
            <a:r>
              <a:rPr lang="zh-CN" altLang="en-US" sz="1600" dirty="0" smtClean="0">
                <a:latin typeface="宋体" panose="02010600030101010101" pitchFamily="2" charset="-122"/>
                <a:ea typeface="宋体" panose="02010600030101010101" pitchFamily="2" charset="-122"/>
              </a:rPr>
              <a:t>日首次实施，</a:t>
            </a:r>
            <a:r>
              <a:rPr lang="zh-CN" altLang="en-US" sz="1600" dirty="0">
                <a:latin typeface="宋体" panose="02010600030101010101" pitchFamily="2" charset="-122"/>
                <a:ea typeface="宋体" panose="02010600030101010101" pitchFamily="2" charset="-122"/>
              </a:rPr>
              <a:t>第三</a:t>
            </a:r>
            <a:r>
              <a:rPr lang="zh-CN" altLang="en-US" sz="1600" dirty="0" smtClean="0">
                <a:latin typeface="宋体" panose="02010600030101010101" pitchFamily="2" charset="-122"/>
                <a:ea typeface="宋体" panose="02010600030101010101" pitchFamily="2" charset="-122"/>
              </a:rPr>
              <a:t>修订自</a:t>
            </a:r>
            <a:r>
              <a:rPr lang="en-US" altLang="zh-CN" sz="1600" dirty="0" smtClean="0">
                <a:latin typeface="宋体" panose="02010600030101010101" pitchFamily="2" charset="-122"/>
                <a:ea typeface="宋体" panose="02010600030101010101" pitchFamily="2" charset="-122"/>
              </a:rPr>
              <a:t>2021</a:t>
            </a:r>
            <a:r>
              <a:rPr lang="zh-CN" altLang="en-US" sz="1600" dirty="0">
                <a:latin typeface="宋体" panose="02010600030101010101" pitchFamily="2" charset="-122"/>
                <a:ea typeface="宋体" panose="02010600030101010101" pitchFamily="2" charset="-122"/>
              </a:rPr>
              <a:t>年</a:t>
            </a:r>
            <a:r>
              <a:rPr lang="en-US" altLang="zh-CN" sz="1600" dirty="0">
                <a:latin typeface="宋体" panose="02010600030101010101" pitchFamily="2" charset="-122"/>
                <a:ea typeface="宋体" panose="02010600030101010101" pitchFamily="2" charset="-122"/>
              </a:rPr>
              <a:t>9</a:t>
            </a:r>
            <a:r>
              <a:rPr lang="zh-CN" altLang="en-US" sz="1600" dirty="0">
                <a:latin typeface="宋体" panose="02010600030101010101" pitchFamily="2" charset="-122"/>
                <a:ea typeface="宋体" panose="02010600030101010101" pitchFamily="2" charset="-122"/>
              </a:rPr>
              <a:t>月</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日起施行</a:t>
            </a:r>
            <a:r>
              <a:rPr lang="zh-CN" altLang="en-US" sz="1600" dirty="0"/>
              <a:t>。</a:t>
            </a:r>
            <a:endParaRPr lang="zh-CN" altLang="en-US" sz="1600" dirty="0"/>
          </a:p>
          <a:p>
            <a:endParaRPr lang="zh-CN" altLang="en-US" sz="1600" dirty="0">
              <a:latin typeface="宋体" panose="02010600030101010101" pitchFamily="2" charset="-122"/>
              <a:ea typeface="宋体" panose="02010600030101010101" pitchFamily="2" charset="-122"/>
            </a:endParaRPr>
          </a:p>
        </p:txBody>
      </p:sp>
      <p:sp>
        <p:nvSpPr>
          <p:cNvPr id="10" name="矩形 9"/>
          <p:cNvSpPr/>
          <p:nvPr/>
        </p:nvSpPr>
        <p:spPr>
          <a:xfrm>
            <a:off x="865722" y="4078650"/>
            <a:ext cx="6096000" cy="2185214"/>
          </a:xfrm>
          <a:prstGeom prst="rect">
            <a:avLst/>
          </a:prstGeom>
        </p:spPr>
        <p:txBody>
          <a:bodyPr>
            <a:spAutoFit/>
          </a:bodyPr>
          <a:lstStyle/>
          <a:p>
            <a:r>
              <a:rPr lang="zh-CN" altLang="en-US" dirty="0">
                <a:solidFill>
                  <a:srgbClr val="FF0000"/>
                </a:solidFill>
                <a:latin typeface="宋体" panose="02010600030101010101" pitchFamily="2" charset="-122"/>
                <a:ea typeface="宋体" panose="02010600030101010101" pitchFamily="2" charset="-122"/>
              </a:rPr>
              <a:t>第五十八条 </a:t>
            </a:r>
            <a:r>
              <a:rPr lang="zh-CN" altLang="en-US" sz="1600" dirty="0">
                <a:solidFill>
                  <a:srgbClr val="333333"/>
                </a:solidFill>
                <a:latin typeface="宋体" panose="02010600030101010101" pitchFamily="2" charset="-122"/>
                <a:ea typeface="宋体" panose="02010600030101010101" pitchFamily="2" charset="-122"/>
              </a:rPr>
              <a:t>从业人员应当接受</a:t>
            </a:r>
            <a:r>
              <a:rPr lang="zh-CN" altLang="en-US" sz="1600" dirty="0">
                <a:solidFill>
                  <a:srgbClr val="FF0000"/>
                </a:solidFill>
                <a:latin typeface="宋体" panose="02010600030101010101" pitchFamily="2" charset="-122"/>
                <a:ea typeface="宋体" panose="02010600030101010101" pitchFamily="2" charset="-122"/>
              </a:rPr>
              <a:t>安全生产教育和培训</a:t>
            </a:r>
            <a:r>
              <a:rPr lang="zh-CN" altLang="en-US" sz="1600" dirty="0">
                <a:solidFill>
                  <a:srgbClr val="333333"/>
                </a:solidFill>
                <a:latin typeface="宋体" panose="02010600030101010101" pitchFamily="2" charset="-122"/>
                <a:ea typeface="宋体" panose="02010600030101010101" pitchFamily="2" charset="-122"/>
              </a:rPr>
              <a:t>，掌握本职工作所需的</a:t>
            </a:r>
            <a:r>
              <a:rPr lang="zh-CN" altLang="en-US" sz="1600" dirty="0">
                <a:solidFill>
                  <a:srgbClr val="FF0000"/>
                </a:solidFill>
                <a:latin typeface="宋体" panose="02010600030101010101" pitchFamily="2" charset="-122"/>
                <a:ea typeface="宋体" panose="02010600030101010101" pitchFamily="2" charset="-122"/>
              </a:rPr>
              <a:t>安全生产知识</a:t>
            </a:r>
            <a:r>
              <a:rPr lang="zh-CN" altLang="en-US" sz="1600" dirty="0">
                <a:solidFill>
                  <a:srgbClr val="333333"/>
                </a:solidFill>
                <a:latin typeface="宋体" panose="02010600030101010101" pitchFamily="2" charset="-122"/>
                <a:ea typeface="宋体" panose="02010600030101010101" pitchFamily="2" charset="-122"/>
              </a:rPr>
              <a:t>，提高</a:t>
            </a:r>
            <a:r>
              <a:rPr lang="zh-CN" altLang="en-US" sz="1600" dirty="0">
                <a:solidFill>
                  <a:srgbClr val="FF0000"/>
                </a:solidFill>
                <a:latin typeface="宋体" panose="02010600030101010101" pitchFamily="2" charset="-122"/>
                <a:ea typeface="宋体" panose="02010600030101010101" pitchFamily="2" charset="-122"/>
              </a:rPr>
              <a:t>安全生产技能</a:t>
            </a:r>
            <a:r>
              <a:rPr lang="zh-CN" altLang="en-US" sz="1600" dirty="0">
                <a:solidFill>
                  <a:srgbClr val="333333"/>
                </a:solidFill>
                <a:latin typeface="宋体" panose="02010600030101010101" pitchFamily="2" charset="-122"/>
                <a:ea typeface="宋体" panose="02010600030101010101" pitchFamily="2" charset="-122"/>
              </a:rPr>
              <a:t>，增强</a:t>
            </a:r>
            <a:r>
              <a:rPr lang="zh-CN" altLang="en-US" sz="1600" dirty="0">
                <a:solidFill>
                  <a:srgbClr val="FF0000"/>
                </a:solidFill>
                <a:latin typeface="宋体" panose="02010600030101010101" pitchFamily="2" charset="-122"/>
                <a:ea typeface="宋体" panose="02010600030101010101" pitchFamily="2" charset="-122"/>
              </a:rPr>
              <a:t>事故预防和应急处理能力</a:t>
            </a:r>
            <a:r>
              <a:rPr lang="zh-CN" altLang="en-US" sz="1600" dirty="0" smtClean="0">
                <a:solidFill>
                  <a:srgbClr val="FF0000"/>
                </a:solidFill>
                <a:latin typeface="宋体" panose="02010600030101010101" pitchFamily="2" charset="-122"/>
                <a:ea typeface="宋体" panose="02010600030101010101" pitchFamily="2" charset="-122"/>
              </a:rPr>
              <a:t>。</a:t>
            </a:r>
            <a:endParaRPr lang="en-US" altLang="zh-CN" sz="1600" dirty="0" smtClean="0">
              <a:solidFill>
                <a:srgbClr val="FF0000"/>
              </a:solidFill>
              <a:latin typeface="宋体" panose="02010600030101010101" pitchFamily="2" charset="-122"/>
              <a:ea typeface="宋体" panose="02010600030101010101" pitchFamily="2" charset="-122"/>
            </a:endParaRPr>
          </a:p>
          <a:p>
            <a:endParaRPr lang="en-US" altLang="zh-CN" sz="1600" dirty="0">
              <a:solidFill>
                <a:srgbClr val="333333"/>
              </a:solidFill>
              <a:latin typeface="宋体" panose="02010600030101010101" pitchFamily="2" charset="-122"/>
              <a:ea typeface="宋体" panose="02010600030101010101" pitchFamily="2" charset="-122"/>
            </a:endParaRPr>
          </a:p>
          <a:p>
            <a:endParaRPr lang="zh-CN" altLang="en-US" sz="1600" dirty="0">
              <a:solidFill>
                <a:srgbClr val="333333"/>
              </a:solidFill>
              <a:latin typeface="宋体" panose="02010600030101010101" pitchFamily="2" charset="-122"/>
              <a:ea typeface="宋体" panose="02010600030101010101" pitchFamily="2" charset="-122"/>
            </a:endParaRPr>
          </a:p>
          <a:p>
            <a:r>
              <a:rPr lang="zh-CN" altLang="en-US" dirty="0" smtClean="0">
                <a:solidFill>
                  <a:srgbClr val="FF0000"/>
                </a:solidFill>
                <a:latin typeface="宋体" panose="02010600030101010101" pitchFamily="2" charset="-122"/>
                <a:ea typeface="宋体" panose="02010600030101010101" pitchFamily="2" charset="-122"/>
              </a:rPr>
              <a:t>第五十九条 </a:t>
            </a:r>
            <a:r>
              <a:rPr lang="zh-CN" altLang="en-US" sz="1600" dirty="0" smtClean="0">
                <a:solidFill>
                  <a:srgbClr val="333333"/>
                </a:solidFill>
                <a:latin typeface="宋体" panose="02010600030101010101" pitchFamily="2" charset="-122"/>
                <a:ea typeface="宋体" panose="02010600030101010101" pitchFamily="2" charset="-122"/>
              </a:rPr>
              <a:t>从业人员</a:t>
            </a:r>
            <a:r>
              <a:rPr lang="zh-CN" altLang="en-US" sz="1600" dirty="0">
                <a:solidFill>
                  <a:srgbClr val="333333"/>
                </a:solidFill>
                <a:latin typeface="宋体" panose="02010600030101010101" pitchFamily="2" charset="-122"/>
                <a:ea typeface="宋体" panose="02010600030101010101" pitchFamily="2" charset="-122"/>
              </a:rPr>
              <a:t>发现</a:t>
            </a:r>
            <a:r>
              <a:rPr lang="zh-CN" altLang="en-US" sz="1600" dirty="0">
                <a:solidFill>
                  <a:srgbClr val="FF0000"/>
                </a:solidFill>
                <a:latin typeface="宋体" panose="02010600030101010101" pitchFamily="2" charset="-122"/>
                <a:ea typeface="宋体" panose="02010600030101010101" pitchFamily="2" charset="-122"/>
              </a:rPr>
              <a:t>事故隐患或者其他不安全因素</a:t>
            </a:r>
            <a:r>
              <a:rPr lang="zh-CN" altLang="en-US" sz="1600" dirty="0">
                <a:solidFill>
                  <a:srgbClr val="333333"/>
                </a:solidFill>
                <a:latin typeface="宋体" panose="02010600030101010101" pitchFamily="2" charset="-122"/>
                <a:ea typeface="宋体" panose="02010600030101010101" pitchFamily="2" charset="-122"/>
              </a:rPr>
              <a:t>，应当立即向现场</a:t>
            </a:r>
            <a:r>
              <a:rPr lang="zh-CN" altLang="en-US" sz="1600" dirty="0">
                <a:solidFill>
                  <a:srgbClr val="FF0000"/>
                </a:solidFill>
                <a:latin typeface="宋体" panose="02010600030101010101" pitchFamily="2" charset="-122"/>
                <a:ea typeface="宋体" panose="02010600030101010101" pitchFamily="2" charset="-122"/>
              </a:rPr>
              <a:t>安全生产管理人员</a:t>
            </a:r>
            <a:r>
              <a:rPr lang="zh-CN" altLang="en-US" sz="1600" dirty="0">
                <a:solidFill>
                  <a:srgbClr val="333333"/>
                </a:solidFill>
                <a:latin typeface="宋体" panose="02010600030101010101" pitchFamily="2" charset="-122"/>
                <a:ea typeface="宋体" panose="02010600030101010101" pitchFamily="2" charset="-122"/>
              </a:rPr>
              <a:t>或者</a:t>
            </a:r>
            <a:r>
              <a:rPr lang="zh-CN" altLang="en-US" sz="1600" dirty="0">
                <a:solidFill>
                  <a:srgbClr val="FF0000"/>
                </a:solidFill>
                <a:latin typeface="宋体" panose="02010600030101010101" pitchFamily="2" charset="-122"/>
                <a:ea typeface="宋体" panose="02010600030101010101" pitchFamily="2" charset="-122"/>
              </a:rPr>
              <a:t>本单位负责人</a:t>
            </a:r>
            <a:r>
              <a:rPr lang="zh-CN" altLang="en-US" sz="1600" dirty="0">
                <a:solidFill>
                  <a:srgbClr val="333333"/>
                </a:solidFill>
                <a:latin typeface="宋体" panose="02010600030101010101" pitchFamily="2" charset="-122"/>
                <a:ea typeface="宋体" panose="02010600030101010101" pitchFamily="2" charset="-122"/>
              </a:rPr>
              <a:t>报告</a:t>
            </a:r>
            <a:r>
              <a:rPr lang="en-US" altLang="zh-CN" sz="1600" dirty="0">
                <a:solidFill>
                  <a:srgbClr val="333333"/>
                </a:solidFill>
                <a:latin typeface="宋体" panose="02010600030101010101" pitchFamily="2" charset="-122"/>
                <a:ea typeface="宋体" panose="02010600030101010101" pitchFamily="2" charset="-122"/>
              </a:rPr>
              <a:t>;</a:t>
            </a:r>
            <a:r>
              <a:rPr lang="zh-CN" altLang="en-US" sz="1600" dirty="0">
                <a:solidFill>
                  <a:srgbClr val="333333"/>
                </a:solidFill>
                <a:latin typeface="宋体" panose="02010600030101010101" pitchFamily="2" charset="-122"/>
                <a:ea typeface="宋体" panose="02010600030101010101" pitchFamily="2" charset="-122"/>
              </a:rPr>
              <a:t>接到报告的人员应当及时</a:t>
            </a:r>
            <a:r>
              <a:rPr lang="zh-CN" altLang="en-US" sz="1600" dirty="0" smtClean="0">
                <a:solidFill>
                  <a:srgbClr val="333333"/>
                </a:solidFill>
                <a:latin typeface="宋体" panose="02010600030101010101" pitchFamily="2" charset="-122"/>
                <a:ea typeface="宋体" panose="02010600030101010101" pitchFamily="2" charset="-122"/>
              </a:rPr>
              <a:t>予以</a:t>
            </a:r>
            <a:r>
              <a:rPr lang="zh-CN" altLang="en-US" sz="1600" dirty="0">
                <a:solidFill>
                  <a:srgbClr val="333333"/>
                </a:solidFill>
                <a:latin typeface="宋体" panose="02010600030101010101" pitchFamily="2" charset="-122"/>
                <a:ea typeface="宋体" panose="02010600030101010101" pitchFamily="2" charset="-122"/>
              </a:rPr>
              <a:t>处理。</a:t>
            </a:r>
            <a:endParaRPr lang="zh-CN" altLang="en-US" sz="1600" b="0" i="0" dirty="0">
              <a:solidFill>
                <a:srgbClr val="333333"/>
              </a:solidFill>
              <a:effectLst/>
              <a:latin typeface="宋体" panose="02010600030101010101" pitchFamily="2" charset="-122"/>
              <a:ea typeface="宋体" panose="02010600030101010101" pitchFamily="2" charset="-122"/>
            </a:endParaRPr>
          </a:p>
        </p:txBody>
      </p:sp>
      <p:sp>
        <p:nvSpPr>
          <p:cNvPr id="13" name="矩形 12"/>
          <p:cNvSpPr/>
          <p:nvPr/>
        </p:nvSpPr>
        <p:spPr>
          <a:xfrm>
            <a:off x="879713" y="2986139"/>
            <a:ext cx="6082009" cy="861774"/>
          </a:xfrm>
          <a:prstGeom prst="rect">
            <a:avLst/>
          </a:prstGeom>
        </p:spPr>
        <p:txBody>
          <a:bodyPr wrap="square">
            <a:spAutoFit/>
          </a:bodyPr>
          <a:lstStyle/>
          <a:p>
            <a:r>
              <a:rPr lang="zh-CN" altLang="en-US" dirty="0">
                <a:solidFill>
                  <a:srgbClr val="FF0000"/>
                </a:solidFill>
                <a:latin typeface="宋体" panose="02010600030101010101" pitchFamily="2" charset="-122"/>
                <a:ea typeface="宋体" panose="02010600030101010101" pitchFamily="2" charset="-122"/>
              </a:rPr>
              <a:t>第五十七条 </a:t>
            </a:r>
            <a:r>
              <a:rPr lang="zh-CN" altLang="en-US" sz="1600" dirty="0">
                <a:latin typeface="宋体" panose="02010600030101010101" pitchFamily="2" charset="-122"/>
                <a:ea typeface="宋体" panose="02010600030101010101" pitchFamily="2" charset="-122"/>
              </a:rPr>
              <a:t>从业人员在作业过程中，应当严格落实</a:t>
            </a:r>
            <a:r>
              <a:rPr lang="zh-CN" altLang="en-US" sz="1600" dirty="0">
                <a:solidFill>
                  <a:srgbClr val="FF0000"/>
                </a:solidFill>
                <a:latin typeface="宋体" panose="02010600030101010101" pitchFamily="2" charset="-122"/>
                <a:ea typeface="宋体" panose="02010600030101010101" pitchFamily="2" charset="-122"/>
              </a:rPr>
              <a:t>岗位安全责任</a:t>
            </a:r>
            <a:r>
              <a:rPr lang="zh-CN" altLang="en-US" sz="1600" dirty="0">
                <a:latin typeface="宋体" panose="02010600030101010101" pitchFamily="2" charset="-122"/>
                <a:ea typeface="宋体" panose="02010600030101010101" pitchFamily="2" charset="-122"/>
              </a:rPr>
              <a:t>，遵守本单位的</a:t>
            </a:r>
            <a:r>
              <a:rPr lang="zh-CN" altLang="en-US" sz="1600" dirty="0">
                <a:solidFill>
                  <a:srgbClr val="FF0000"/>
                </a:solidFill>
                <a:latin typeface="宋体" panose="02010600030101010101" pitchFamily="2" charset="-122"/>
                <a:ea typeface="宋体" panose="02010600030101010101" pitchFamily="2" charset="-122"/>
              </a:rPr>
              <a:t>安全生产规章制度和操作规程</a:t>
            </a:r>
            <a:r>
              <a:rPr lang="zh-CN" altLang="en-US" sz="1600" dirty="0">
                <a:latin typeface="宋体" panose="02010600030101010101" pitchFamily="2" charset="-122"/>
                <a:ea typeface="宋体" panose="02010600030101010101" pitchFamily="2" charset="-122"/>
              </a:rPr>
              <a:t>，服从管理，正确佩戴和使用</a:t>
            </a:r>
            <a:r>
              <a:rPr lang="zh-CN" altLang="en-US" sz="1600" dirty="0">
                <a:solidFill>
                  <a:srgbClr val="FF0000"/>
                </a:solidFill>
                <a:latin typeface="宋体" panose="02010600030101010101" pitchFamily="2" charset="-122"/>
                <a:ea typeface="宋体" panose="02010600030101010101" pitchFamily="2" charset="-122"/>
              </a:rPr>
              <a:t>劳动防护</a:t>
            </a:r>
            <a:r>
              <a:rPr lang="zh-CN" altLang="en-US" sz="1600" dirty="0" smtClean="0">
                <a:solidFill>
                  <a:srgbClr val="FF0000"/>
                </a:solidFill>
                <a:latin typeface="宋体" panose="02010600030101010101" pitchFamily="2" charset="-122"/>
                <a:ea typeface="宋体" panose="02010600030101010101" pitchFamily="2" charset="-122"/>
              </a:rPr>
              <a:t>用品</a:t>
            </a:r>
            <a:r>
              <a:rPr lang="zh-CN" altLang="en-US" sz="1600" dirty="0" smtClean="0">
                <a:latin typeface="宋体" panose="02010600030101010101" pitchFamily="2" charset="-122"/>
                <a:ea typeface="宋体" panose="02010600030101010101" pitchFamily="2" charset="-122"/>
              </a:rPr>
              <a:t>。</a:t>
            </a:r>
            <a:endParaRPr lang="zh-CN" altLang="en-US" sz="16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pic>
        <p:nvPicPr>
          <p:cNvPr id="4" name="Picture 7" descr="36"/>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708682" y="2171701"/>
            <a:ext cx="3251200" cy="305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1"/>
          <p:cNvGrpSpPr/>
          <p:nvPr/>
        </p:nvGrpSpPr>
        <p:grpSpPr bwMode="auto">
          <a:xfrm>
            <a:off x="1050848" y="1201543"/>
            <a:ext cx="4056063" cy="393700"/>
            <a:chOff x="321172" y="1212640"/>
            <a:chExt cx="3677803" cy="394384"/>
          </a:xfrm>
        </p:grpSpPr>
        <p:sp>
          <p:nvSpPr>
            <p:cNvPr id="6"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7" name="矩形 20"/>
            <p:cNvSpPr>
              <a:spLocks noChangeArrowheads="1"/>
            </p:cNvSpPr>
            <p:nvPr/>
          </p:nvSpPr>
          <p:spPr bwMode="auto">
            <a:xfrm>
              <a:off x="321172" y="1212640"/>
              <a:ext cx="522098" cy="386433"/>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1.2</a:t>
              </a:r>
              <a:endParaRPr lang="zh-CN" altLang="en-US" dirty="0">
                <a:latin typeface="Arial" panose="020B0604020202020204" pitchFamily="34" charset="0"/>
              </a:endParaRPr>
            </a:p>
          </p:txBody>
        </p:sp>
        <p:sp>
          <p:nvSpPr>
            <p:cNvPr id="8"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案例链接</a:t>
              </a:r>
              <a:endParaRPr lang="zh-CN" altLang="en-US" sz="1800" b="1" dirty="0"/>
            </a:p>
          </p:txBody>
        </p:sp>
      </p:grpSp>
      <p:sp>
        <p:nvSpPr>
          <p:cNvPr id="9" name="文本框 4"/>
          <p:cNvSpPr txBox="1"/>
          <p:nvPr/>
        </p:nvSpPr>
        <p:spPr>
          <a:xfrm>
            <a:off x="2745442" y="327689"/>
            <a:ext cx="5401408" cy="584775"/>
          </a:xfrm>
          <a:prstGeom prst="rect">
            <a:avLst/>
          </a:prstGeom>
          <a:noFill/>
        </p:spPr>
        <p:txBody>
          <a:bodyPr wrap="square" rtlCol="0">
            <a:spAutoFit/>
          </a:bodyPr>
          <a:lstStyle/>
          <a:p>
            <a:pPr algn="just"/>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、从业人员的安全生产职责</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矩形 9"/>
          <p:cNvSpPr/>
          <p:nvPr/>
        </p:nvSpPr>
        <p:spPr>
          <a:xfrm>
            <a:off x="484262" y="2215499"/>
            <a:ext cx="6096000" cy="2580640"/>
          </a:xfrm>
          <a:prstGeom prst="rect">
            <a:avLst/>
          </a:prstGeom>
        </p:spPr>
        <p:txBody>
          <a:bodyPr>
            <a:spAutoFit/>
          </a:bodyPr>
          <a:lstStyle/>
          <a:p>
            <a:pPr algn="just">
              <a:lnSpc>
                <a:spcPts val="1725"/>
              </a:lnSpc>
            </a:pPr>
            <a:r>
              <a:rPr lang="en-US" altLang="zh-CN" dirty="0" smtClean="0">
                <a:solidFill>
                  <a:srgbClr val="2B2B2B"/>
                </a:solidFill>
                <a:latin typeface="宋体" panose="02010600030101010101" pitchFamily="2" charset="-122"/>
                <a:ea typeface="宋体" panose="02010600030101010101" pitchFamily="2" charset="-122"/>
                <a:cs typeface="宋体" panose="02010600030101010101" pitchFamily="2" charset="-122"/>
              </a:rPr>
              <a:t>  2000</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年</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6</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月</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30</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日上午</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8</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点</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05</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分，位于广东省江门市江海区外海镇麻一工业园内的</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江门土出高级烟花厂</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发生大爆炸。爆炸造成</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40</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人死亡，</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130</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多人受伤</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其中</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45</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人为一至十级伤残</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，受损民房</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1700</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多户，厂矿企业</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66</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家，直接经济损失人民币</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2500</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万元以上。</a:t>
            </a:r>
            <a:endParaRPr lang="zh-CN" altLang="zh-CN" dirty="0">
              <a:latin typeface="宋体" panose="02010600030101010101" pitchFamily="2" charset="-122"/>
              <a:ea typeface="宋体" panose="02010600030101010101" pitchFamily="2" charset="-122"/>
              <a:cs typeface="宋体" panose="02010600030101010101" pitchFamily="2" charset="-122"/>
            </a:endParaRPr>
          </a:p>
          <a:p>
            <a:pPr marL="457200" indent="266700" algn="just">
              <a:spcAft>
                <a:spcPts val="0"/>
              </a:spcAft>
            </a:pPr>
            <a:r>
              <a:rPr lang="en-US" altLang="zh-CN"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a:p>
            <a:pPr algn="just">
              <a:lnSpc>
                <a:spcPts val="1725"/>
              </a:lnSpc>
            </a:pP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a:t>
            </a:r>
            <a:r>
              <a:rPr lang="en-US"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6.30”</a:t>
            </a:r>
            <a:r>
              <a:rPr lang="zh-CN" altLang="zh-CN" dirty="0">
                <a:solidFill>
                  <a:srgbClr val="2B2B2B"/>
                </a:solidFill>
                <a:latin typeface="宋体" panose="02010600030101010101" pitchFamily="2" charset="-122"/>
                <a:ea typeface="宋体" panose="02010600030101010101" pitchFamily="2" charset="-122"/>
                <a:cs typeface="宋体" panose="02010600030101010101" pitchFamily="2" charset="-122"/>
              </a:rPr>
              <a:t>事件影响：</a:t>
            </a:r>
            <a:endParaRPr lang="zh-CN" altLang="zh-CN" dirty="0">
              <a:latin typeface="宋体" panose="02010600030101010101" pitchFamily="2" charset="-122"/>
              <a:ea typeface="宋体" panose="02010600030101010101" pitchFamily="2" charset="-122"/>
              <a:cs typeface="宋体" panose="02010600030101010101" pitchFamily="2" charset="-122"/>
            </a:endParaRPr>
          </a:p>
          <a:p>
            <a:pPr algn="just">
              <a:lnSpc>
                <a:spcPts val="1725"/>
              </a:lnSpc>
            </a:pPr>
            <a:r>
              <a:rPr lang="en-US" altLang="zh-CN" dirty="0">
                <a:latin typeface="宋体" panose="02010600030101010101" pitchFamily="2" charset="-122"/>
                <a:ea typeface="宋体" panose="02010600030101010101" pitchFamily="2" charset="-122"/>
                <a:cs typeface="宋体" panose="02010600030101010101" pitchFamily="2" charset="-122"/>
              </a:rPr>
              <a:t>1</a:t>
            </a:r>
            <a:r>
              <a:rPr lang="zh-CN" altLang="zh-CN" dirty="0">
                <a:latin typeface="宋体" panose="02010600030101010101" pitchFamily="2" charset="-122"/>
                <a:ea typeface="宋体" panose="02010600030101010101" pitchFamily="2" charset="-122"/>
                <a:cs typeface="宋体" panose="02010600030101010101" pitchFamily="2" charset="-122"/>
              </a:rPr>
              <a:t>、由劳动部门的一个科室升级为国家安全生产监督管理总局，于</a:t>
            </a:r>
            <a:r>
              <a:rPr lang="en-US" altLang="zh-CN" dirty="0">
                <a:latin typeface="宋体" panose="02010600030101010101" pitchFamily="2" charset="-122"/>
                <a:ea typeface="宋体" panose="02010600030101010101" pitchFamily="2" charset="-122"/>
                <a:cs typeface="宋体" panose="02010600030101010101" pitchFamily="2" charset="-122"/>
              </a:rPr>
              <a:t>2018</a:t>
            </a:r>
            <a:r>
              <a:rPr lang="zh-CN" altLang="en-US" dirty="0">
                <a:latin typeface="宋体" panose="02010600030101010101" pitchFamily="2" charset="-122"/>
                <a:ea typeface="宋体" panose="02010600030101010101" pitchFamily="2" charset="-122"/>
                <a:cs typeface="宋体" panose="02010600030101010101" pitchFamily="2" charset="-122"/>
              </a:rPr>
              <a:t>年更名为应急管理局</a:t>
            </a:r>
            <a:r>
              <a:rPr lang="zh-CN" altLang="zh-CN" dirty="0">
                <a:latin typeface="宋体" panose="02010600030101010101" pitchFamily="2" charset="-122"/>
                <a:ea typeface="宋体" panose="02010600030101010101" pitchFamily="2" charset="-122"/>
                <a:cs typeface="宋体" panose="02010600030101010101" pitchFamily="2" charset="-122"/>
              </a:rPr>
              <a:t>；</a:t>
            </a:r>
            <a:endParaRPr lang="zh-CN" altLang="zh-CN" dirty="0">
              <a:latin typeface="宋体" panose="02010600030101010101" pitchFamily="2" charset="-122"/>
              <a:ea typeface="宋体" panose="02010600030101010101" pitchFamily="2" charset="-122"/>
              <a:cs typeface="宋体" panose="02010600030101010101" pitchFamily="2" charset="-122"/>
            </a:endParaRPr>
          </a:p>
          <a:p>
            <a:pPr algn="just">
              <a:lnSpc>
                <a:spcPts val="1725"/>
              </a:lnSpc>
            </a:pPr>
            <a:r>
              <a:rPr lang="en-US" altLang="zh-CN" dirty="0">
                <a:latin typeface="宋体" panose="02010600030101010101" pitchFamily="2" charset="-122"/>
                <a:ea typeface="宋体" panose="02010600030101010101" pitchFamily="2" charset="-122"/>
                <a:cs typeface="宋体" panose="02010600030101010101" pitchFamily="2" charset="-122"/>
              </a:rPr>
              <a:t>2</a:t>
            </a:r>
            <a:r>
              <a:rPr lang="zh-CN" altLang="zh-CN" dirty="0">
                <a:latin typeface="宋体" panose="02010600030101010101" pitchFamily="2" charset="-122"/>
                <a:ea typeface="宋体" panose="02010600030101010101" pitchFamily="2" charset="-122"/>
                <a:cs typeface="宋体" panose="02010600030101010101" pitchFamily="2" charset="-122"/>
              </a:rPr>
              <a:t>、加快了《中华人民共和国安全生产法》的出台。</a:t>
            </a:r>
            <a:endParaRPr lang="zh-CN" altLang="zh-CN" dirty="0">
              <a:latin typeface="宋体" panose="02010600030101010101" pitchFamily="2" charset="-122"/>
              <a:ea typeface="宋体" panose="02010600030101010101" pitchFamily="2" charset="-122"/>
              <a:cs typeface="宋体" panose="02010600030101010101" pitchFamily="2" charset="-122"/>
            </a:endParaRPr>
          </a:p>
          <a:p>
            <a:pPr algn="just">
              <a:lnSpc>
                <a:spcPts val="1725"/>
              </a:lnSpc>
            </a:pPr>
            <a:r>
              <a:rPr lang="en-US" altLang="zh-CN" dirty="0">
                <a:latin typeface="宋体" panose="02010600030101010101" pitchFamily="2" charset="-122"/>
                <a:ea typeface="宋体" panose="02010600030101010101" pitchFamily="2" charset="-122"/>
                <a:cs typeface="宋体" panose="02010600030101010101" pitchFamily="2" charset="-122"/>
              </a:rPr>
              <a:t>3</a:t>
            </a:r>
            <a:r>
              <a:rPr lang="zh-CN" altLang="zh-CN" dirty="0">
                <a:latin typeface="宋体" panose="02010600030101010101" pitchFamily="2" charset="-122"/>
                <a:ea typeface="宋体" panose="02010600030101010101" pitchFamily="2" charset="-122"/>
                <a:cs typeface="宋体" panose="02010600030101010101" pitchFamily="2" charset="-122"/>
              </a:rPr>
              <a:t>、广东省禁止生产烟花爆竹。</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673188" y="2967217"/>
            <a:ext cx="8223250" cy="1106488"/>
          </a:xfrm>
          <a:prstGeom prst="rect">
            <a:avLst/>
          </a:prstGeom>
          <a:noFill/>
          <a:ln w="9525">
            <a:noFill/>
            <a:miter lim="800000"/>
          </a:ln>
        </p:spPr>
        <p:txBody>
          <a:bodyPr lIns="91423" tIns="45712" rIns="91423" bIns="45712"/>
          <a:lstStyle/>
          <a:p>
            <a:pPr>
              <a:lnSpc>
                <a:spcPct val="114000"/>
              </a:lnSpc>
              <a:spcBef>
                <a:spcPct val="50000"/>
              </a:spcBef>
              <a:defRPr/>
            </a:pPr>
            <a:r>
              <a:rPr lang="zh-CN" altLang="en-US" dirty="0">
                <a:solidFill>
                  <a:srgbClr val="FF0000"/>
                </a:solidFill>
                <a:latin typeface="宋体" panose="02010600030101010101" pitchFamily="2" charset="-122"/>
                <a:ea typeface="宋体" panose="02010600030101010101" pitchFamily="2" charset="-122"/>
              </a:rPr>
              <a:t>第五条</a:t>
            </a:r>
            <a:r>
              <a:rPr lang="zh-CN" altLang="en-US" sz="1600" dirty="0">
                <a:latin typeface="宋体" panose="02010600030101010101" pitchFamily="2" charset="-122"/>
                <a:ea typeface="宋体" panose="02010600030101010101" pitchFamily="2" charset="-122"/>
              </a:rPr>
              <a:t>　任何单位和个人都有维护消防安全、保护消防设施、预防火灾、报告火警的义务。任何单位和成年人都有参加有组织的灭火工作的义务</a:t>
            </a:r>
            <a:r>
              <a:rPr lang="zh-CN" altLang="en-US" sz="1600" dirty="0" smtClean="0">
                <a:latin typeface="宋体" panose="02010600030101010101" pitchFamily="2" charset="-122"/>
                <a:ea typeface="宋体" panose="02010600030101010101" pitchFamily="2" charset="-122"/>
              </a:rPr>
              <a:t>。</a:t>
            </a:r>
            <a:endParaRPr lang="en-US" altLang="zh-CN" sz="1600" dirty="0">
              <a:latin typeface="宋体" panose="02010600030101010101" pitchFamily="2" charset="-122"/>
              <a:ea typeface="宋体" panose="02010600030101010101" pitchFamily="2" charset="-122"/>
            </a:endParaRPr>
          </a:p>
        </p:txBody>
      </p:sp>
      <p:grpSp>
        <p:nvGrpSpPr>
          <p:cNvPr id="4" name="Group 5"/>
          <p:cNvGrpSpPr/>
          <p:nvPr/>
        </p:nvGrpSpPr>
        <p:grpSpPr bwMode="auto">
          <a:xfrm>
            <a:off x="977153" y="1204913"/>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6" name="矩形 20"/>
            <p:cNvSpPr>
              <a:spLocks noChangeArrowheads="1"/>
            </p:cNvSpPr>
            <p:nvPr/>
          </p:nvSpPr>
          <p:spPr bwMode="auto">
            <a:xfrm>
              <a:off x="321172" y="1212640"/>
              <a:ext cx="595256" cy="386433"/>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1.2</a:t>
              </a:r>
              <a:endParaRPr lang="zh-CN" altLang="en-US" dirty="0">
                <a:latin typeface="Arial" panose="020B0604020202020204" pitchFamily="34"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法规中对于员工安全职责要求</a:t>
              </a:r>
              <a:endParaRPr lang="zh-CN" altLang="en-US" sz="1800" b="1" dirty="0"/>
            </a:p>
          </p:txBody>
        </p:sp>
      </p:grpSp>
      <p:pic>
        <p:nvPicPr>
          <p:cNvPr id="8" name="Picture 3" descr="D:\工作文件\02-安全培训\01-车间级安全培训教材\参考\消防漫画：难以承受.jpg"/>
          <p:cNvPicPr>
            <a:picLocks noChangeAspect="1" noChangeArrowheads="1"/>
          </p:cNvPicPr>
          <p:nvPr/>
        </p:nvPicPr>
        <p:blipFill>
          <a:blip r:embed="rId2" cstate="email"/>
          <a:srcRect/>
          <a:stretch>
            <a:fillRect/>
          </a:stretch>
        </p:blipFill>
        <p:spPr bwMode="auto">
          <a:xfrm>
            <a:off x="6352055" y="3283697"/>
            <a:ext cx="3825875"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4"/>
          <p:cNvSpPr>
            <a:spLocks noChangeArrowheads="1"/>
          </p:cNvSpPr>
          <p:nvPr/>
        </p:nvSpPr>
        <p:spPr bwMode="auto">
          <a:xfrm>
            <a:off x="673188" y="3916224"/>
            <a:ext cx="5492867" cy="2553296"/>
          </a:xfrm>
          <a:prstGeom prst="rect">
            <a:avLst/>
          </a:prstGeom>
          <a:noFill/>
          <a:ln w="9525">
            <a:noFill/>
            <a:miter lim="800000"/>
          </a:ln>
        </p:spPr>
        <p:txBody>
          <a:bodyPr lIns="91423" tIns="45712" rIns="91423" bIns="45712"/>
          <a:lstStyle/>
          <a:p>
            <a:pPr>
              <a:lnSpc>
                <a:spcPct val="114000"/>
              </a:lnSpc>
              <a:spcBef>
                <a:spcPct val="50000"/>
              </a:spcBef>
              <a:defRPr/>
            </a:pPr>
            <a:r>
              <a:rPr lang="zh-CN" altLang="en-US" dirty="0">
                <a:solidFill>
                  <a:srgbClr val="FF0000"/>
                </a:solidFill>
                <a:latin typeface="宋体" panose="02010600030101010101" pitchFamily="2" charset="-122"/>
                <a:ea typeface="宋体" panose="02010600030101010101" pitchFamily="2" charset="-122"/>
              </a:rPr>
              <a:t>第二十八条　</a:t>
            </a:r>
            <a:r>
              <a:rPr lang="zh-CN" altLang="en-US" sz="1600" dirty="0">
                <a:latin typeface="宋体" panose="02010600030101010101" pitchFamily="2" charset="-122"/>
                <a:ea typeface="宋体" panose="02010600030101010101" pitchFamily="2" charset="-122"/>
              </a:rPr>
              <a:t>任何单位、个人不得损坏、挪用或者擅自拆除、停用消防设施、器材，不得埋压、圈占、遮挡消火栓或者占用防火间距，不得占用、堵塞、封闭疏散通道、安全出口、消防车通道。人员密集场所的门窗不得设置影响逃生和灭火救援的障碍物</a:t>
            </a:r>
            <a:r>
              <a:rPr lang="zh-CN" altLang="en-US" sz="1600" dirty="0" smtClean="0">
                <a:latin typeface="宋体" panose="02010600030101010101" pitchFamily="2" charset="-122"/>
                <a:ea typeface="宋体" panose="02010600030101010101" pitchFamily="2" charset="-122"/>
              </a:rPr>
              <a:t>。</a:t>
            </a:r>
            <a:endParaRPr lang="en-US" altLang="zh-CN" sz="1600" dirty="0">
              <a:solidFill>
                <a:srgbClr val="FF0000"/>
              </a:solidFill>
              <a:latin typeface="宋体" panose="02010600030101010101" pitchFamily="2" charset="-122"/>
              <a:ea typeface="宋体" panose="02010600030101010101" pitchFamily="2" charset="-122"/>
            </a:endParaRPr>
          </a:p>
        </p:txBody>
      </p:sp>
      <p:sp>
        <p:nvSpPr>
          <p:cNvPr id="10" name="文本框 4"/>
          <p:cNvSpPr txBox="1"/>
          <p:nvPr/>
        </p:nvSpPr>
        <p:spPr>
          <a:xfrm>
            <a:off x="2799229" y="386747"/>
            <a:ext cx="5401408" cy="584775"/>
          </a:xfrm>
          <a:prstGeom prst="rect">
            <a:avLst/>
          </a:prstGeom>
          <a:noFill/>
        </p:spPr>
        <p:txBody>
          <a:bodyPr wrap="square" rtlCol="0">
            <a:spAutoFit/>
          </a:bodyPr>
          <a:lstStyle/>
          <a:p>
            <a:pPr algn="ct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、从业人员的安全生产职责</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 name="矩形 1"/>
          <p:cNvSpPr/>
          <p:nvPr/>
        </p:nvSpPr>
        <p:spPr>
          <a:xfrm>
            <a:off x="568080" y="1728917"/>
            <a:ext cx="9609850" cy="615553"/>
          </a:xfrm>
          <a:prstGeom prst="rect">
            <a:avLst/>
          </a:prstGeom>
        </p:spPr>
        <p:txBody>
          <a:bodyPr wrap="square">
            <a:spAutoFit/>
          </a:bodyPr>
          <a:lstStyle/>
          <a:p>
            <a:r>
              <a:rPr lang="en-US" altLang="zh-CN" dirty="0">
                <a:solidFill>
                  <a:srgbClr val="FF0000"/>
                </a:solidFill>
                <a:latin typeface="宋体" panose="02010600030101010101" pitchFamily="2" charset="-122"/>
                <a:ea typeface="宋体" panose="02010600030101010101" pitchFamily="2" charset="-122"/>
              </a:rPr>
              <a:t>《</a:t>
            </a:r>
            <a:r>
              <a:rPr lang="zh-CN" altLang="en-US" dirty="0">
                <a:solidFill>
                  <a:srgbClr val="FF0000"/>
                </a:solidFill>
                <a:latin typeface="宋体" panose="02010600030101010101" pitchFamily="2" charset="-122"/>
                <a:ea typeface="宋体" panose="02010600030101010101" pitchFamily="2" charset="-122"/>
              </a:rPr>
              <a:t>中华人民共和国消防法</a:t>
            </a:r>
            <a:r>
              <a:rPr lang="en-US" altLang="zh-CN" dirty="0">
                <a:solidFill>
                  <a:srgbClr val="FF0000"/>
                </a:solidFill>
                <a:latin typeface="宋体" panose="02010600030101010101" pitchFamily="2" charset="-122"/>
                <a:ea typeface="宋体" panose="02010600030101010101" pitchFamily="2" charset="-122"/>
              </a:rPr>
              <a:t>》</a:t>
            </a:r>
            <a:r>
              <a:rPr lang="zh-CN" altLang="en-US" sz="1600" dirty="0">
                <a:solidFill>
                  <a:srgbClr val="333333"/>
                </a:solidFill>
                <a:latin typeface="宋体" panose="02010600030101010101" pitchFamily="2" charset="-122"/>
                <a:ea typeface="宋体" panose="02010600030101010101" pitchFamily="2" charset="-122"/>
              </a:rPr>
              <a:t>是为了预防火灾和减少火灾危害，加强应急救援工作，保护人身、财产安全，维护公共安全，制定的法律</a:t>
            </a:r>
            <a:r>
              <a:rPr lang="zh-CN" altLang="en-US" sz="1600" dirty="0" smtClean="0">
                <a:solidFill>
                  <a:srgbClr val="333333"/>
                </a:solidFill>
                <a:latin typeface="宋体" panose="02010600030101010101" pitchFamily="2" charset="-122"/>
                <a:ea typeface="宋体" panose="02010600030101010101" pitchFamily="2" charset="-122"/>
              </a:rPr>
              <a:t>。</a:t>
            </a:r>
            <a:r>
              <a:rPr lang="en-US" altLang="zh-CN" sz="1600" dirty="0" smtClean="0">
                <a:solidFill>
                  <a:srgbClr val="333333"/>
                </a:solidFill>
                <a:latin typeface="宋体" panose="02010600030101010101" pitchFamily="2" charset="-122"/>
                <a:ea typeface="宋体" panose="02010600030101010101" pitchFamily="2" charset="-122"/>
              </a:rPr>
              <a:t>2009</a:t>
            </a:r>
            <a:r>
              <a:rPr lang="zh-CN" altLang="en-US" sz="1600" dirty="0" smtClean="0">
                <a:solidFill>
                  <a:srgbClr val="333333"/>
                </a:solidFill>
                <a:latin typeface="宋体" panose="02010600030101010101" pitchFamily="2" charset="-122"/>
                <a:ea typeface="宋体" panose="02010600030101010101" pitchFamily="2" charset="-122"/>
              </a:rPr>
              <a:t>年</a:t>
            </a:r>
            <a:r>
              <a:rPr lang="en-US" altLang="zh-CN" sz="1600" dirty="0" smtClean="0">
                <a:solidFill>
                  <a:srgbClr val="333333"/>
                </a:solidFill>
                <a:latin typeface="宋体" panose="02010600030101010101" pitchFamily="2" charset="-122"/>
                <a:ea typeface="宋体" panose="02010600030101010101" pitchFamily="2" charset="-122"/>
              </a:rPr>
              <a:t>5</a:t>
            </a:r>
            <a:r>
              <a:rPr lang="zh-CN" altLang="en-US" sz="1600" dirty="0" smtClean="0">
                <a:solidFill>
                  <a:srgbClr val="333333"/>
                </a:solidFill>
                <a:latin typeface="宋体" panose="02010600030101010101" pitchFamily="2" charset="-122"/>
                <a:ea typeface="宋体" panose="02010600030101010101" pitchFamily="2" charset="-122"/>
              </a:rPr>
              <a:t>月</a:t>
            </a:r>
            <a:r>
              <a:rPr lang="en-US" altLang="zh-CN" sz="1600" dirty="0" smtClean="0">
                <a:solidFill>
                  <a:srgbClr val="333333"/>
                </a:solidFill>
                <a:latin typeface="宋体" panose="02010600030101010101" pitchFamily="2" charset="-122"/>
                <a:ea typeface="宋体" panose="02010600030101010101" pitchFamily="2" charset="-122"/>
              </a:rPr>
              <a:t>1</a:t>
            </a:r>
            <a:r>
              <a:rPr lang="zh-CN" altLang="en-US" sz="1600" dirty="0" smtClean="0">
                <a:solidFill>
                  <a:srgbClr val="333333"/>
                </a:solidFill>
                <a:latin typeface="宋体" panose="02010600030101010101" pitchFamily="2" charset="-122"/>
                <a:ea typeface="宋体" panose="02010600030101010101" pitchFamily="2" charset="-122"/>
              </a:rPr>
              <a:t>日实施，最新</a:t>
            </a:r>
            <a:r>
              <a:rPr lang="en-US" altLang="zh-CN" sz="1600" dirty="0" smtClean="0">
                <a:solidFill>
                  <a:srgbClr val="333333"/>
                </a:solidFill>
                <a:latin typeface="宋体" panose="02010600030101010101" pitchFamily="2" charset="-122"/>
                <a:ea typeface="宋体" panose="02010600030101010101" pitchFamily="2" charset="-122"/>
              </a:rPr>
              <a:t>2021</a:t>
            </a:r>
            <a:r>
              <a:rPr lang="zh-CN" altLang="en-US" sz="1600" dirty="0" smtClean="0">
                <a:solidFill>
                  <a:srgbClr val="333333"/>
                </a:solidFill>
                <a:latin typeface="宋体" panose="02010600030101010101" pitchFamily="2" charset="-122"/>
                <a:ea typeface="宋体" panose="02010600030101010101" pitchFamily="2" charset="-122"/>
              </a:rPr>
              <a:t>年</a:t>
            </a:r>
            <a:r>
              <a:rPr lang="en-US" altLang="zh-CN" sz="1600" dirty="0" smtClean="0">
                <a:solidFill>
                  <a:srgbClr val="333333"/>
                </a:solidFill>
                <a:latin typeface="宋体" panose="02010600030101010101" pitchFamily="2" charset="-122"/>
                <a:ea typeface="宋体" panose="02010600030101010101" pitchFamily="2" charset="-122"/>
              </a:rPr>
              <a:t>4</a:t>
            </a:r>
            <a:r>
              <a:rPr lang="zh-CN" altLang="en-US" sz="1600" dirty="0" smtClean="0">
                <a:solidFill>
                  <a:srgbClr val="333333"/>
                </a:solidFill>
                <a:latin typeface="宋体" panose="02010600030101010101" pitchFamily="2" charset="-122"/>
                <a:ea typeface="宋体" panose="02010600030101010101" pitchFamily="2" charset="-122"/>
              </a:rPr>
              <a:t>月</a:t>
            </a:r>
            <a:r>
              <a:rPr lang="en-US" altLang="zh-CN" sz="1600" dirty="0" smtClean="0">
                <a:solidFill>
                  <a:srgbClr val="333333"/>
                </a:solidFill>
                <a:latin typeface="宋体" panose="02010600030101010101" pitchFamily="2" charset="-122"/>
                <a:ea typeface="宋体" panose="02010600030101010101" pitchFamily="2" charset="-122"/>
              </a:rPr>
              <a:t>29</a:t>
            </a:r>
            <a:r>
              <a:rPr lang="zh-CN" altLang="en-US" sz="1600" dirty="0" smtClean="0">
                <a:solidFill>
                  <a:srgbClr val="333333"/>
                </a:solidFill>
                <a:latin typeface="宋体" panose="02010600030101010101" pitchFamily="2" charset="-122"/>
                <a:ea typeface="宋体" panose="02010600030101010101" pitchFamily="2" charset="-122"/>
              </a:rPr>
              <a:t>日全国人大通过。</a:t>
            </a:r>
            <a:endParaRPr lang="zh-CN" altLang="en-US" sz="16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indefinite"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10" name="Rectangle 4"/>
          <p:cNvSpPr>
            <a:spLocks noChangeArrowheads="1"/>
          </p:cNvSpPr>
          <p:nvPr/>
        </p:nvSpPr>
        <p:spPr bwMode="auto">
          <a:xfrm>
            <a:off x="259977" y="1896672"/>
            <a:ext cx="8157882" cy="4620669"/>
          </a:xfrm>
          <a:prstGeom prst="rect">
            <a:avLst/>
          </a:prstGeom>
          <a:noFill/>
          <a:ln w="9525">
            <a:noFill/>
            <a:miter lim="800000"/>
          </a:ln>
        </p:spPr>
        <p:txBody>
          <a:bodyPr lIns="91423" tIns="45712" rIns="91423" bIns="45712"/>
          <a:lstStyle/>
          <a:p>
            <a:pPr>
              <a:spcBef>
                <a:spcPct val="50000"/>
              </a:spcBef>
              <a:defRPr/>
            </a:pPr>
            <a:r>
              <a:rPr lang="zh-CN" altLang="en-US" sz="1600" dirty="0">
                <a:solidFill>
                  <a:srgbClr val="FF0000"/>
                </a:solidFill>
                <a:latin typeface="宋体" panose="02010600030101010101" pitchFamily="2" charset="-122"/>
                <a:ea typeface="宋体" panose="02010600030101010101" pitchFamily="2" charset="-122"/>
              </a:rPr>
              <a:t>第四十四条　</a:t>
            </a:r>
            <a:r>
              <a:rPr lang="zh-CN" altLang="en-US" sz="1600" dirty="0">
                <a:latin typeface="宋体" panose="02010600030101010101" pitchFamily="2" charset="-122"/>
                <a:ea typeface="宋体" panose="02010600030101010101" pitchFamily="2" charset="-122"/>
              </a:rPr>
              <a:t>任何人发现火灾都应当立即报警。任何单位、个人都应当无偿为报警提供便利，不得阻拦报警。严禁谎报火警</a:t>
            </a:r>
            <a:r>
              <a:rPr lang="zh-CN" altLang="en-US" sz="1600" dirty="0" smtClean="0">
                <a:latin typeface="宋体" panose="02010600030101010101" pitchFamily="2" charset="-122"/>
                <a:ea typeface="宋体" panose="02010600030101010101" pitchFamily="2" charset="-122"/>
              </a:rPr>
              <a:t>。</a:t>
            </a:r>
            <a:endParaRPr lang="en-US" altLang="zh-CN" sz="1600" dirty="0" smtClean="0">
              <a:latin typeface="宋体" panose="02010600030101010101" pitchFamily="2" charset="-122"/>
              <a:ea typeface="宋体" panose="02010600030101010101" pitchFamily="2" charset="-122"/>
            </a:endParaRPr>
          </a:p>
          <a:p>
            <a:pPr>
              <a:spcBef>
                <a:spcPct val="50000"/>
              </a:spcBef>
              <a:defRPr/>
            </a:pPr>
            <a:endParaRPr lang="zh-CN" altLang="zh-CN" sz="1600" dirty="0">
              <a:latin typeface="黑体" panose="02010609060101010101" pitchFamily="49" charset="-122"/>
              <a:ea typeface="黑体" panose="02010609060101010101" pitchFamily="49" charset="-122"/>
            </a:endParaRPr>
          </a:p>
        </p:txBody>
      </p:sp>
      <p:grpSp>
        <p:nvGrpSpPr>
          <p:cNvPr id="11" name="Group 5"/>
          <p:cNvGrpSpPr/>
          <p:nvPr/>
        </p:nvGrpSpPr>
        <p:grpSpPr bwMode="auto">
          <a:xfrm>
            <a:off x="999378" y="1242426"/>
            <a:ext cx="4056063" cy="393700"/>
            <a:chOff x="321172" y="1212640"/>
            <a:chExt cx="3677803" cy="394384"/>
          </a:xfrm>
        </p:grpSpPr>
        <p:sp>
          <p:nvSpPr>
            <p:cNvPr id="12"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13" name="矩形 20"/>
            <p:cNvSpPr>
              <a:spLocks noChangeArrowheads="1"/>
            </p:cNvSpPr>
            <p:nvPr/>
          </p:nvSpPr>
          <p:spPr bwMode="auto">
            <a:xfrm>
              <a:off x="321172" y="1212640"/>
              <a:ext cx="458519" cy="386433"/>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1.2</a:t>
              </a:r>
              <a:endParaRPr lang="zh-CN" altLang="en-US" dirty="0">
                <a:latin typeface="Arial" panose="020B0604020202020204" pitchFamily="34" charset="0"/>
              </a:endParaRPr>
            </a:p>
          </p:txBody>
        </p:sp>
        <p:sp>
          <p:nvSpPr>
            <p:cNvPr id="14"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法规中对于员工安全职责要求</a:t>
              </a:r>
              <a:endParaRPr lang="zh-CN" altLang="en-US" sz="1800" b="1" dirty="0"/>
            </a:p>
          </p:txBody>
        </p:sp>
      </p:grpSp>
      <p:pic>
        <p:nvPicPr>
          <p:cNvPr id="15" name="Picture 2" descr="D:\工作文件\02-安全培训\01-车间级安全培训教材\参考\逃生无门.jpg"/>
          <p:cNvPicPr>
            <a:picLocks noChangeAspect="1" noChangeArrowheads="1"/>
          </p:cNvPicPr>
          <p:nvPr/>
        </p:nvPicPr>
        <p:blipFill>
          <a:blip r:embed="rId2" cstate="email"/>
          <a:srcRect/>
          <a:stretch>
            <a:fillRect/>
          </a:stretch>
        </p:blipFill>
        <p:spPr bwMode="auto">
          <a:xfrm>
            <a:off x="8638709" y="1798060"/>
            <a:ext cx="3017837" cy="394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4"/>
          <p:cNvSpPr txBox="1"/>
          <p:nvPr/>
        </p:nvSpPr>
        <p:spPr>
          <a:xfrm>
            <a:off x="2799229" y="386747"/>
            <a:ext cx="5401408" cy="584775"/>
          </a:xfrm>
          <a:prstGeom prst="rect">
            <a:avLst/>
          </a:prstGeom>
          <a:noFill/>
        </p:spPr>
        <p:txBody>
          <a:bodyPr wrap="square" rtlCol="0">
            <a:spAutoFit/>
          </a:bodyPr>
          <a:lstStyle/>
          <a:p>
            <a:pPr algn="ctr"/>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、从业人员的安全生产职责</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 name="矩形 1"/>
          <p:cNvSpPr/>
          <p:nvPr/>
        </p:nvSpPr>
        <p:spPr>
          <a:xfrm>
            <a:off x="338983" y="2787011"/>
            <a:ext cx="8018803" cy="3391598"/>
          </a:xfrm>
          <a:prstGeom prst="rect">
            <a:avLst/>
          </a:prstGeom>
        </p:spPr>
        <p:txBody>
          <a:bodyPr wrap="square">
            <a:spAutoFit/>
          </a:bodyPr>
          <a:lstStyle/>
          <a:p>
            <a:r>
              <a:rPr lang="zh-CN" altLang="en-US" sz="1600" dirty="0">
                <a:solidFill>
                  <a:srgbClr val="FF0000"/>
                </a:solidFill>
                <a:latin typeface="宋体" panose="02010600030101010101" pitchFamily="2" charset="-122"/>
                <a:ea typeface="宋体" panose="02010600030101010101" pitchFamily="2" charset="-122"/>
              </a:rPr>
              <a:t>第六十条　</a:t>
            </a:r>
            <a:r>
              <a:rPr lang="zh-CN" altLang="en-US" sz="1600" dirty="0">
                <a:solidFill>
                  <a:srgbClr val="333333"/>
                </a:solidFill>
                <a:latin typeface="宋体" panose="02010600030101010101" pitchFamily="2" charset="-122"/>
                <a:ea typeface="宋体" panose="02010600030101010101" pitchFamily="2" charset="-122"/>
              </a:rPr>
              <a:t>单位违反本法规定，有下列行为之一的，责令改正，处五千元以上五万元以下罚款：</a:t>
            </a:r>
            <a:endParaRPr lang="zh-CN" altLang="en-US" sz="1600" dirty="0">
              <a:solidFill>
                <a:srgbClr val="333333"/>
              </a:solidFill>
              <a:latin typeface="宋体" panose="02010600030101010101" pitchFamily="2" charset="-122"/>
              <a:ea typeface="宋体" panose="02010600030101010101" pitchFamily="2" charset="-122"/>
            </a:endParaRPr>
          </a:p>
          <a:p>
            <a:r>
              <a:rPr lang="zh-CN" altLang="en-US" sz="1600" dirty="0">
                <a:solidFill>
                  <a:srgbClr val="333333"/>
                </a:solidFill>
                <a:latin typeface="宋体" panose="02010600030101010101" pitchFamily="2" charset="-122"/>
                <a:ea typeface="宋体" panose="02010600030101010101" pitchFamily="2" charset="-122"/>
              </a:rPr>
              <a:t>（一）消防设施、器材或者消防安全标志的配置、设置不符合国家标准、行业标准，或者未保持完好有效的；</a:t>
            </a:r>
            <a:endParaRPr lang="zh-CN" altLang="en-US" sz="1600" dirty="0">
              <a:solidFill>
                <a:srgbClr val="333333"/>
              </a:solidFill>
              <a:latin typeface="宋体" panose="02010600030101010101" pitchFamily="2" charset="-122"/>
              <a:ea typeface="宋体" panose="02010600030101010101" pitchFamily="2" charset="-122"/>
            </a:endParaRPr>
          </a:p>
          <a:p>
            <a:r>
              <a:rPr lang="zh-CN" altLang="en-US" sz="1600" dirty="0">
                <a:solidFill>
                  <a:srgbClr val="333333"/>
                </a:solidFill>
                <a:latin typeface="宋体" panose="02010600030101010101" pitchFamily="2" charset="-122"/>
                <a:ea typeface="宋体" panose="02010600030101010101" pitchFamily="2" charset="-122"/>
              </a:rPr>
              <a:t>（二）损坏、挪用或者擅自拆除、停用消防设施、器材的；</a:t>
            </a:r>
            <a:endParaRPr lang="zh-CN" altLang="en-US" sz="1600" dirty="0">
              <a:solidFill>
                <a:srgbClr val="333333"/>
              </a:solidFill>
              <a:latin typeface="宋体" panose="02010600030101010101" pitchFamily="2" charset="-122"/>
              <a:ea typeface="宋体" panose="02010600030101010101" pitchFamily="2" charset="-122"/>
            </a:endParaRPr>
          </a:p>
          <a:p>
            <a:r>
              <a:rPr lang="zh-CN" altLang="en-US" sz="1600" dirty="0">
                <a:solidFill>
                  <a:srgbClr val="333333"/>
                </a:solidFill>
                <a:latin typeface="宋体" panose="02010600030101010101" pitchFamily="2" charset="-122"/>
                <a:ea typeface="宋体" panose="02010600030101010101" pitchFamily="2" charset="-122"/>
              </a:rPr>
              <a:t>（三）占用、堵塞、封闭疏散通道、安全出口或者有其他妨碍安全疏散行为的；</a:t>
            </a:r>
            <a:endParaRPr lang="zh-CN" altLang="en-US" sz="1600" dirty="0">
              <a:solidFill>
                <a:srgbClr val="333333"/>
              </a:solidFill>
              <a:latin typeface="宋体" panose="02010600030101010101" pitchFamily="2" charset="-122"/>
              <a:ea typeface="宋体" panose="02010600030101010101" pitchFamily="2" charset="-122"/>
            </a:endParaRPr>
          </a:p>
          <a:p>
            <a:r>
              <a:rPr lang="zh-CN" altLang="en-US" sz="1600" dirty="0">
                <a:solidFill>
                  <a:srgbClr val="333333"/>
                </a:solidFill>
                <a:latin typeface="宋体" panose="02010600030101010101" pitchFamily="2" charset="-122"/>
                <a:ea typeface="宋体" panose="02010600030101010101" pitchFamily="2" charset="-122"/>
              </a:rPr>
              <a:t>（四）埋压、圈占、遮挡消火栓或者占用防火间距的；</a:t>
            </a:r>
            <a:endParaRPr lang="zh-CN" altLang="en-US" sz="1600" dirty="0">
              <a:solidFill>
                <a:srgbClr val="333333"/>
              </a:solidFill>
              <a:latin typeface="宋体" panose="02010600030101010101" pitchFamily="2" charset="-122"/>
              <a:ea typeface="宋体" panose="02010600030101010101" pitchFamily="2" charset="-122"/>
            </a:endParaRPr>
          </a:p>
          <a:p>
            <a:r>
              <a:rPr lang="zh-CN" altLang="en-US" sz="1600" dirty="0">
                <a:solidFill>
                  <a:srgbClr val="333333"/>
                </a:solidFill>
                <a:latin typeface="宋体" panose="02010600030101010101" pitchFamily="2" charset="-122"/>
                <a:ea typeface="宋体" panose="02010600030101010101" pitchFamily="2" charset="-122"/>
              </a:rPr>
              <a:t>（五）占用、堵塞、封闭消防车通道，妨碍消防车通行的；</a:t>
            </a:r>
            <a:endParaRPr lang="zh-CN" altLang="en-US" sz="1600" dirty="0">
              <a:solidFill>
                <a:srgbClr val="333333"/>
              </a:solidFill>
              <a:latin typeface="宋体" panose="02010600030101010101" pitchFamily="2" charset="-122"/>
              <a:ea typeface="宋体" panose="02010600030101010101" pitchFamily="2" charset="-122"/>
            </a:endParaRPr>
          </a:p>
          <a:p>
            <a:r>
              <a:rPr lang="zh-CN" altLang="en-US" sz="1600" dirty="0">
                <a:solidFill>
                  <a:srgbClr val="333333"/>
                </a:solidFill>
                <a:latin typeface="宋体" panose="02010600030101010101" pitchFamily="2" charset="-122"/>
                <a:ea typeface="宋体" panose="02010600030101010101" pitchFamily="2" charset="-122"/>
              </a:rPr>
              <a:t>（六）人员密集场所在门窗上设置影响逃生和灭火救援的障碍物的；</a:t>
            </a:r>
            <a:endParaRPr lang="zh-CN" altLang="en-US" sz="1600" dirty="0">
              <a:solidFill>
                <a:srgbClr val="333333"/>
              </a:solidFill>
              <a:latin typeface="宋体" panose="02010600030101010101" pitchFamily="2" charset="-122"/>
              <a:ea typeface="宋体" panose="02010600030101010101" pitchFamily="2" charset="-122"/>
            </a:endParaRPr>
          </a:p>
          <a:p>
            <a:r>
              <a:rPr lang="zh-CN" altLang="en-US" sz="1600" dirty="0">
                <a:solidFill>
                  <a:srgbClr val="333333"/>
                </a:solidFill>
                <a:latin typeface="宋体" panose="02010600030101010101" pitchFamily="2" charset="-122"/>
                <a:ea typeface="宋体" panose="02010600030101010101" pitchFamily="2" charset="-122"/>
              </a:rPr>
              <a:t>（七）对火灾隐患经消防救援机构通知后不及时采取措施消除的。</a:t>
            </a:r>
            <a:endParaRPr lang="zh-CN" altLang="en-US" sz="1600" dirty="0">
              <a:solidFill>
                <a:srgbClr val="333333"/>
              </a:solidFill>
              <a:latin typeface="宋体" panose="02010600030101010101" pitchFamily="2" charset="-122"/>
              <a:ea typeface="宋体" panose="02010600030101010101" pitchFamily="2" charset="-122"/>
            </a:endParaRPr>
          </a:p>
          <a:p>
            <a:r>
              <a:rPr lang="zh-CN" altLang="en-US" sz="1600" dirty="0">
                <a:solidFill>
                  <a:srgbClr val="333333"/>
                </a:solidFill>
                <a:latin typeface="宋体" panose="02010600030101010101" pitchFamily="2" charset="-122"/>
                <a:ea typeface="宋体" panose="02010600030101010101" pitchFamily="2" charset="-122"/>
              </a:rPr>
              <a:t>个人有前款第二项、第三项、第四项、第五项行为之一的，处警告或者五百元以下罚款。</a:t>
            </a:r>
            <a:endParaRPr lang="zh-CN" altLang="en-US" sz="1600" dirty="0">
              <a:solidFill>
                <a:srgbClr val="333333"/>
              </a:solidFill>
              <a:latin typeface="宋体" panose="02010600030101010101" pitchFamily="2" charset="-122"/>
              <a:ea typeface="宋体" panose="02010600030101010101" pitchFamily="2" charset="-122"/>
            </a:endParaRPr>
          </a:p>
          <a:p>
            <a:r>
              <a:rPr lang="zh-CN" altLang="en-US" sz="1600" dirty="0">
                <a:solidFill>
                  <a:srgbClr val="333333"/>
                </a:solidFill>
                <a:latin typeface="宋体" panose="02010600030101010101" pitchFamily="2" charset="-122"/>
                <a:ea typeface="宋体" panose="02010600030101010101" pitchFamily="2" charset="-122"/>
              </a:rPr>
              <a:t>有本条第一款第三项、第四项、第五项、第六项行为，经责令改正拒不改正的，强制执行，所需费用由违法行为人承担。</a:t>
            </a:r>
            <a:endParaRPr lang="zh-CN" altLang="en-US" sz="1600" b="0" i="0" dirty="0">
              <a:solidFill>
                <a:srgbClr val="333333"/>
              </a:solidFill>
              <a:effectLst/>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323850" y="1700213"/>
            <a:ext cx="7556125" cy="2351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lstStyle/>
          <a:p>
            <a:pPr marL="342900" indent="-342900">
              <a:spcBef>
                <a:spcPct val="50000"/>
              </a:spcBef>
              <a:buFontTx/>
              <a:buAutoNum type="circleNumDbPlain" startAt="10"/>
            </a:pPr>
            <a:endParaRPr lang="zh-CN" altLang="zh-CN" sz="1600" dirty="0">
              <a:solidFill>
                <a:srgbClr val="C00000"/>
              </a:solidFill>
              <a:latin typeface="黑体" panose="02010609060101010101" pitchFamily="49" charset="-122"/>
              <a:ea typeface="黑体" panose="02010609060101010101" pitchFamily="49" charset="-122"/>
            </a:endParaRPr>
          </a:p>
        </p:txBody>
      </p:sp>
      <p:pic>
        <p:nvPicPr>
          <p:cNvPr id="4" name="Picture 2" descr="D:\工作文件\02-安全培训\01-车间级安全培训教材\参考\碍事的消防栓.jpg"/>
          <p:cNvPicPr>
            <a:picLocks noChangeAspect="1" noChangeArrowheads="1"/>
          </p:cNvPicPr>
          <p:nvPr/>
        </p:nvPicPr>
        <p:blipFill>
          <a:blip r:embed="rId2" cstate="email"/>
          <a:srcRect/>
          <a:stretch>
            <a:fillRect/>
          </a:stretch>
        </p:blipFill>
        <p:spPr bwMode="auto">
          <a:xfrm>
            <a:off x="8295435" y="2578007"/>
            <a:ext cx="3471862"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323850" y="1883125"/>
            <a:ext cx="7556125" cy="3990975"/>
          </a:xfrm>
          <a:prstGeom prst="rect">
            <a:avLst/>
          </a:prstGeom>
          <a:noFill/>
          <a:ln w="9525">
            <a:noFill/>
            <a:miter lim="800000"/>
          </a:ln>
        </p:spPr>
        <p:txBody>
          <a:bodyPr lIns="91423" tIns="45712" rIns="91423" bIns="45712"/>
          <a:lstStyle/>
          <a:p>
            <a:r>
              <a:rPr lang="zh-CN" altLang="en-US" sz="1600" dirty="0">
                <a:solidFill>
                  <a:srgbClr val="FF0000"/>
                </a:solidFill>
                <a:latin typeface="宋体" panose="02010600030101010101" pitchFamily="2" charset="-122"/>
                <a:ea typeface="宋体" panose="02010600030101010101" pitchFamily="2" charset="-122"/>
              </a:rPr>
              <a:t>第六十三条　</a:t>
            </a:r>
            <a:r>
              <a:rPr lang="zh-CN" altLang="en-US" sz="1600" dirty="0">
                <a:latin typeface="宋体" panose="02010600030101010101" pitchFamily="2" charset="-122"/>
                <a:ea typeface="宋体" panose="02010600030101010101" pitchFamily="2" charset="-122"/>
              </a:rPr>
              <a:t>违反本法规定，有下列行为之一的，处警告或者五百元以下罚款；情节严重的，处五日以下拘留：</a:t>
            </a:r>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（一）违反消防安全规定进入生产、储存易燃易爆危险品场所的；</a:t>
            </a:r>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（二）违反规定使用明火作业或者在具有火灾、爆炸危险的场所吸烟、使用明火的</a:t>
            </a:r>
            <a:r>
              <a:rPr lang="zh-CN" altLang="en-US" sz="1600" dirty="0"/>
              <a:t>。</a:t>
            </a:r>
            <a:endParaRPr lang="zh-CN" altLang="en-US" sz="1600" dirty="0"/>
          </a:p>
          <a:p>
            <a:pPr>
              <a:spcBef>
                <a:spcPct val="50000"/>
              </a:spcBef>
              <a:defRPr/>
            </a:pPr>
            <a:endParaRPr lang="en-US" altLang="zh-CN" sz="1600" dirty="0">
              <a:solidFill>
                <a:srgbClr val="C00000"/>
              </a:solidFill>
              <a:latin typeface="宋体" panose="02010600030101010101" pitchFamily="2" charset="-122"/>
              <a:ea typeface="宋体" panose="02010600030101010101" pitchFamily="2" charset="-122"/>
            </a:endParaRPr>
          </a:p>
          <a:p>
            <a:r>
              <a:rPr lang="zh-CN" altLang="en-US" sz="1600" dirty="0">
                <a:solidFill>
                  <a:srgbClr val="FF0000"/>
                </a:solidFill>
                <a:latin typeface="宋体" panose="02010600030101010101" pitchFamily="2" charset="-122"/>
                <a:ea typeface="宋体" panose="02010600030101010101" pitchFamily="2" charset="-122"/>
              </a:rPr>
              <a:t>第六十四条</a:t>
            </a:r>
            <a:r>
              <a:rPr lang="zh-CN" altLang="en-US" sz="1600" dirty="0">
                <a:latin typeface="宋体" panose="02010600030101010101" pitchFamily="2" charset="-122"/>
                <a:ea typeface="宋体" panose="02010600030101010101" pitchFamily="2" charset="-122"/>
              </a:rPr>
              <a:t>　违反本法规定，有下列行为之一，尚不构成犯罪的，处十日以上十五日以下拘留，可以并处五百元以下罚款；情节较轻的，处警告或者五百元以下罚款：</a:t>
            </a:r>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（一）指使或者强令他人违反消防安全规定，冒险作业的；</a:t>
            </a:r>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（二）过失引起火灾的；</a:t>
            </a:r>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（三）在火灾发生后阻拦报警，或者负有报告职责的人员不及时报警的；</a:t>
            </a:r>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（四）扰乱火灾现场秩序，或者拒不执行火灾现场指挥员指挥，影响灭火救援的；</a:t>
            </a:r>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（五）故意破坏或者伪造火灾现场的；</a:t>
            </a:r>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（六）擅自拆封或者使用被消防救援机构查封的场所、部位</a:t>
            </a:r>
            <a:r>
              <a:rPr lang="zh-CN" altLang="en-US" sz="1600" dirty="0" smtClean="0">
                <a:latin typeface="宋体" panose="02010600030101010101" pitchFamily="2" charset="-122"/>
                <a:ea typeface="宋体" panose="02010600030101010101" pitchFamily="2" charset="-122"/>
              </a:rPr>
              <a:t>的</a:t>
            </a:r>
            <a:endParaRPr lang="zh-CN" altLang="en-US" sz="1600" dirty="0">
              <a:latin typeface="宋体" panose="02010600030101010101" pitchFamily="2" charset="-122"/>
              <a:ea typeface="宋体" panose="02010600030101010101" pitchFamily="2" charset="-122"/>
            </a:endParaRPr>
          </a:p>
        </p:txBody>
      </p:sp>
      <p:grpSp>
        <p:nvGrpSpPr>
          <p:cNvPr id="6" name="Group 9"/>
          <p:cNvGrpSpPr/>
          <p:nvPr/>
        </p:nvGrpSpPr>
        <p:grpSpPr bwMode="auto">
          <a:xfrm>
            <a:off x="1013583" y="1204913"/>
            <a:ext cx="4056063" cy="393700"/>
            <a:chOff x="321172" y="1212640"/>
            <a:chExt cx="3677803" cy="394384"/>
          </a:xfrm>
        </p:grpSpPr>
        <p:sp>
          <p:nvSpPr>
            <p:cNvPr id="7"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8" name="矩形 20"/>
            <p:cNvSpPr>
              <a:spLocks noChangeArrowheads="1"/>
            </p:cNvSpPr>
            <p:nvPr/>
          </p:nvSpPr>
          <p:spPr bwMode="auto">
            <a:xfrm>
              <a:off x="321172" y="1212640"/>
              <a:ext cx="457069" cy="386433"/>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1.2</a:t>
              </a:r>
              <a:endParaRPr lang="zh-CN" altLang="en-US" dirty="0">
                <a:latin typeface="Arial" panose="020B0604020202020204" pitchFamily="34" charset="0"/>
              </a:endParaRPr>
            </a:p>
          </p:txBody>
        </p:sp>
        <p:sp>
          <p:nvSpPr>
            <p:cNvPr id="9"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法规中对于员工安全职责要求</a:t>
              </a:r>
              <a:endParaRPr lang="zh-CN" altLang="en-US" sz="1800" b="1" dirty="0"/>
            </a:p>
          </p:txBody>
        </p:sp>
      </p:grpSp>
      <p:sp>
        <p:nvSpPr>
          <p:cNvPr id="10" name="文本框 4"/>
          <p:cNvSpPr txBox="1"/>
          <p:nvPr/>
        </p:nvSpPr>
        <p:spPr>
          <a:xfrm>
            <a:off x="3166782" y="295412"/>
            <a:ext cx="5401408" cy="584775"/>
          </a:xfrm>
          <a:prstGeom prst="rect">
            <a:avLst/>
          </a:prstGeom>
          <a:noFill/>
        </p:spPr>
        <p:txBody>
          <a:bodyPr wrap="square" rtlCol="0">
            <a:spAutoFit/>
          </a:bodyPr>
          <a:lstStyle/>
          <a:p>
            <a:pPr algn="just"/>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、从业人员的安全生产职责</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indefinite"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indefinite"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indefinite"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indefinite"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indefinite"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indefinite"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indefinite"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indefinite"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indefinite"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indefinite"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indefinite"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1" cstate="email"/>
          <a:srcRect/>
          <a:stretch>
            <a:fillRect/>
          </a:stretch>
        </p:blipFill>
        <p:spPr bwMode="auto">
          <a:xfrm>
            <a:off x="673188" y="445806"/>
            <a:ext cx="1683514" cy="466658"/>
          </a:xfrm>
          <a:prstGeom prst="rect">
            <a:avLst/>
          </a:prstGeom>
          <a:noFill/>
        </p:spPr>
      </p:pic>
      <p:grpSp>
        <p:nvGrpSpPr>
          <p:cNvPr id="4" name="Group 6"/>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ln>
            <a:effectLst/>
          </p:spPr>
          <p:txBody>
            <a:bodyPr anchor="ctr"/>
            <a:lstStyle/>
            <a:p>
              <a:pPr algn="ctr">
                <a:spcBef>
                  <a:spcPct val="50000"/>
                </a:spcBef>
                <a:defRPr/>
              </a:pPr>
              <a:endParaRPr lang="zh-CN" altLang="zh-CN">
                <a:solidFill>
                  <a:srgbClr val="FFFFFF"/>
                </a:solidFill>
                <a:latin typeface="Arial" panose="020B0604020202020204" pitchFamily="34"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ln>
            <a:effectLst/>
          </p:spPr>
          <p:txBody>
            <a:bodyPr anchor="ctr"/>
            <a:lstStyle/>
            <a:p>
              <a:pPr algn="ctr">
                <a:spcBef>
                  <a:spcPct val="50000"/>
                </a:spcBef>
                <a:defRPr/>
              </a:pPr>
              <a:r>
                <a:rPr lang="en-US" altLang="zh-CN" dirty="0">
                  <a:solidFill>
                    <a:srgbClr val="FFFFFF"/>
                  </a:solidFill>
                  <a:latin typeface="Arial" panose="020B0604020202020204" pitchFamily="34" charset="0"/>
                  <a:cs typeface="Arial" panose="020B0604020202020204" pitchFamily="34" charset="0"/>
                  <a:sym typeface="Arial" panose="020B0604020202020204" pitchFamily="34" charset="0"/>
                </a:rPr>
                <a:t>1.3</a:t>
              </a:r>
              <a:endParaRPr lang="zh-CN" altLang="en-US" dirty="0">
                <a:latin typeface="Arial" panose="020B0604020202020204" pitchFamily="34"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安全生产十大禁令</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、从业人员的安全生产职责</a:t>
            </a:r>
            <a:endParaRPr lang="zh-CN" altLang="en-US" sz="32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矩形 2"/>
          <p:cNvSpPr/>
          <p:nvPr/>
        </p:nvSpPr>
        <p:spPr>
          <a:xfrm>
            <a:off x="2481154" y="2319046"/>
            <a:ext cx="8491645" cy="3252812"/>
          </a:xfrm>
          <a:prstGeom prst="rect">
            <a:avLst/>
          </a:prstGeom>
        </p:spPr>
        <p:txBody>
          <a:bodyPr wrap="square">
            <a:spAutoFit/>
          </a:bodyPr>
          <a:lstStyle/>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严禁在禁烟区内吸烟，在岗饮酒、睡岗、脱岗。</a:t>
            </a:r>
            <a:endParaRPr lang="zh-CN" altLang="zh-CN" sz="2000" b="1" kern="100" dirty="0">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严禁违章指挥、强令他人冒险作业。</a:t>
            </a:r>
            <a:endParaRPr lang="zh-CN" altLang="zh-CN" sz="2000" b="1" kern="100" dirty="0">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严禁未经许可进行动火、登高、有限空间等危险作业。</a:t>
            </a:r>
            <a:endParaRPr lang="zh-CN" altLang="zh-CN" sz="2000" b="1" kern="100" dirty="0">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严禁无操作证从事电气、起重、电气焊、叉车、锅炉等特种作业</a:t>
            </a:r>
            <a:r>
              <a:rPr lang="zh-CN" altLang="zh-CN" sz="2000" b="1"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2000" b="1" kern="100" dirty="0">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严禁违章关闭或取消设备联锁、安全防护装置。</a:t>
            </a:r>
            <a:endParaRPr lang="zh-CN" altLang="zh-CN" sz="2000" b="1" kern="100" dirty="0">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严禁使用危化品清洁设备和地面。</a:t>
            </a:r>
            <a:endParaRPr lang="zh-CN" altLang="zh-CN" sz="2000" b="1" kern="100" dirty="0">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严禁在起重吊物下行走或停留。</a:t>
            </a:r>
            <a:endParaRPr lang="zh-CN" altLang="zh-CN" sz="2000" b="1" kern="100" dirty="0">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严禁未采取安全措施，接触运转的设备、设施等。</a:t>
            </a:r>
            <a:endParaRPr lang="zh-CN" altLang="zh-CN" sz="2000" b="1" kern="100" dirty="0">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严禁两米以上高处作业不系安全带。</a:t>
            </a:r>
            <a:endParaRPr lang="zh-CN" altLang="zh-CN" sz="2000" b="1" kern="100" dirty="0">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000" b="1" kern="100" dirty="0">
                <a:latin typeface="Calibri" panose="020F0502020204030204" pitchFamily="34" charset="0"/>
                <a:ea typeface="宋体" panose="02010600030101010101" pitchFamily="2" charset="-122"/>
                <a:cs typeface="Times New Roman" panose="02020603050405020304" pitchFamily="18" charset="0"/>
              </a:rPr>
              <a:t>严禁安全措施不落实进行检修作业、严禁厂内违规驾驶机动车。</a:t>
            </a:r>
            <a:endParaRPr lang="zh-CN" altLang="zh-CN" sz="2000" b="1"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COMMONDATA" val="eyJoZGlkIjoiYzdjODFkZmExYWU3OWM0M2VlZTQ4OWYzMzIzMjQ1YzcifQ=="/>
</p:tagLst>
</file>

<file path=ppt/theme/theme1.xml><?xml version="1.0" encoding="utf-8"?>
<a:theme xmlns:a="http://schemas.openxmlformats.org/drawingml/2006/main" name="2_Office 主题">
  <a:themeElements>
    <a:clrScheme name="自定义 22">
      <a:dk1>
        <a:sysClr val="windowText" lastClr="000000"/>
      </a:dk1>
      <a:lt1>
        <a:sysClr val="window" lastClr="FFFFFF"/>
      </a:lt1>
      <a:dk2>
        <a:srgbClr val="44546A"/>
      </a:dk2>
      <a:lt2>
        <a:srgbClr val="E7E6E6"/>
      </a:lt2>
      <a:accent1>
        <a:srgbClr val="FFC00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plus">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7545</Words>
  <Application>WPS 演示</Application>
  <PresentationFormat>宽屏</PresentationFormat>
  <Paragraphs>1662</Paragraphs>
  <Slides>38</Slides>
  <Notes>1</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38</vt:i4>
      </vt:variant>
    </vt:vector>
  </HeadingPairs>
  <TitlesOfParts>
    <vt:vector size="57" baseType="lpstr">
      <vt:lpstr>Arial</vt:lpstr>
      <vt:lpstr>宋体</vt:lpstr>
      <vt:lpstr>Wingdings</vt:lpstr>
      <vt:lpstr>微软雅黑</vt:lpstr>
      <vt:lpstr>Segoe UI Light</vt:lpstr>
      <vt:lpstr>Arial Black</vt:lpstr>
      <vt:lpstr>华文楷体</vt:lpstr>
      <vt:lpstr>TKTypeMedium</vt:lpstr>
      <vt:lpstr>AMGDT</vt:lpstr>
      <vt:lpstr>黑体</vt:lpstr>
      <vt:lpstr>Bodoni MT Black</vt:lpstr>
      <vt:lpstr>Calibri</vt:lpstr>
      <vt:lpstr>Times New Roman</vt:lpstr>
      <vt:lpstr>Arial Unicode MS</vt:lpstr>
      <vt:lpstr>Calibri Light</vt:lpstr>
      <vt:lpstr>仿宋_GB2312</vt:lpstr>
      <vt:lpstr>方正兰亭粗黑简体</vt:lpstr>
      <vt:lpstr>仿宋</vt:lpstr>
      <vt:lpstr>2_Office 主题</vt:lpstr>
      <vt:lpstr>新员工培训教程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陈小华</dc:creator>
  <cp:lastModifiedBy>馬曉靈</cp:lastModifiedBy>
  <cp:revision>303</cp:revision>
  <dcterms:created xsi:type="dcterms:W3CDTF">2015-08-03T06:38:00Z</dcterms:created>
  <dcterms:modified xsi:type="dcterms:W3CDTF">2023-11-11T02:10:17Z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2C4A2E423096494592155008109C9E7B_13</vt:lpwstr>
  </property>
</Properties>
</file>