
<file path=[Content_Types].xml><?xml version="1.0" encoding="utf-8"?>
<Types xmlns="http://schemas.openxmlformats.org/package/2006/content-types">
  <Default Extension="jpeg" ContentType="image/jpeg"/>
  <Default Extension="JPG" ContentType="image/.jpg"/>
  <Default Extension="png" ContentType="image/png"/>
  <Default Extension="wmf" ContentType="image/x-wmf"/>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43"/>
  </p:notesMasterIdLst>
  <p:sldIdLst>
    <p:sldId id="256" r:id="rId4"/>
    <p:sldId id="276" r:id="rId5"/>
    <p:sldId id="411" r:id="rId6"/>
    <p:sldId id="421" r:id="rId7"/>
    <p:sldId id="412" r:id="rId8"/>
    <p:sldId id="413" r:id="rId9"/>
    <p:sldId id="414" r:id="rId10"/>
    <p:sldId id="415" r:id="rId11"/>
    <p:sldId id="416" r:id="rId12"/>
    <p:sldId id="417" r:id="rId13"/>
    <p:sldId id="418" r:id="rId14"/>
    <p:sldId id="419" r:id="rId15"/>
    <p:sldId id="420" r:id="rId16"/>
    <p:sldId id="422" r:id="rId17"/>
    <p:sldId id="423" r:id="rId18"/>
    <p:sldId id="424" r:id="rId19"/>
    <p:sldId id="425" r:id="rId20"/>
    <p:sldId id="426" r:id="rId21"/>
    <p:sldId id="427" r:id="rId22"/>
    <p:sldId id="428" r:id="rId23"/>
    <p:sldId id="429" r:id="rId24"/>
    <p:sldId id="430" r:id="rId25"/>
    <p:sldId id="431" r:id="rId26"/>
    <p:sldId id="432" r:id="rId27"/>
    <p:sldId id="433" r:id="rId28"/>
    <p:sldId id="435" r:id="rId29"/>
    <p:sldId id="436" r:id="rId30"/>
    <p:sldId id="437" r:id="rId31"/>
    <p:sldId id="438" r:id="rId32"/>
    <p:sldId id="439" r:id="rId33"/>
    <p:sldId id="440" r:id="rId34"/>
    <p:sldId id="441" r:id="rId35"/>
    <p:sldId id="449" r:id="rId36"/>
    <p:sldId id="450" r:id="rId37"/>
    <p:sldId id="442" r:id="rId38"/>
    <p:sldId id="443" r:id="rId39"/>
    <p:sldId id="447" r:id="rId40"/>
    <p:sldId id="446" r:id="rId41"/>
    <p:sldId id="410"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7" userDrawn="1">
          <p15:clr>
            <a:srgbClr val="A4A3A4"/>
          </p15:clr>
        </p15:guide>
        <p15:guide id="2" pos="386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3A1C"/>
    <a:srgbClr val="CC6248"/>
    <a:srgbClr val="666666"/>
    <a:srgbClr val="66615B"/>
    <a:srgbClr val="BC3F47"/>
    <a:srgbClr val="967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76" autoAdjust="0"/>
  </p:normalViewPr>
  <p:slideViewPr>
    <p:cSldViewPr snapToGrid="0">
      <p:cViewPr varScale="1">
        <p:scale>
          <a:sx n="106" d="100"/>
          <a:sy n="106" d="100"/>
        </p:scale>
        <p:origin x="-108" y="-84"/>
      </p:cViewPr>
      <p:guideLst>
        <p:guide orient="horz" pos="2147"/>
        <p:guide pos="3867"/>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notesMaster" Target="notesMasters/notesMaster1.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a:p>
            <a:r>
              <a:rPr lang="zh-CN" altLang="en-US" dirty="0"/>
              <a:t>同时风格方面选择针对目标客户的风格设计。</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office.msn.com.cn/Template/Home.shtml"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79" name="图片 78"/>
          <p:cNvPicPr>
            <a:picLocks noChangeAspect="1"/>
          </p:cNvPicPr>
          <p:nvPr userDrawn="1"/>
        </p:nvPicPr>
        <p:blipFill rotWithShape="1">
          <a:blip r:embed="rId2"/>
          <a:srcRect l="27003" r="27052" b="9880"/>
          <a:stretch>
            <a:fillRect/>
          </a:stretch>
        </p:blipFill>
        <p:spPr>
          <a:xfrm>
            <a:off x="0" y="0"/>
            <a:ext cx="12179030" cy="686772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552450" y="2503487"/>
            <a:ext cx="11087100" cy="1116013"/>
          </a:xfrm>
        </p:spPr>
        <p:txBody>
          <a:bodyPr anchor="ctr" anchorCtr="0">
            <a:normAutofit/>
          </a:bodyPr>
          <a:lstStyle>
            <a:lvl1pPr algn="ctr">
              <a:defRPr sz="5400"/>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524000" y="4719638"/>
            <a:ext cx="9144000" cy="1243012"/>
          </a:xfrm>
        </p:spPr>
        <p:txBody>
          <a:bodyPr>
            <a:normAutofit/>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normAutofit/>
          </a:bodyPr>
          <a:lstStyle>
            <a:lvl1pPr>
              <a:defRPr>
                <a:solidFill>
                  <a:schemeClr val="bg1"/>
                </a:solidFill>
              </a:defRPr>
            </a:lvl1pPr>
          </a:lstStyle>
          <a:p>
            <a:fld id="{4237EAC9-AAFF-4C1A-8E5B-396C41775084}" type="datetimeFigureOut">
              <a:rPr lang="zh-CN" altLang="en-US" smtClean="0"/>
            </a:fld>
            <a:endParaRPr lang="zh-CN" altLang="en-US"/>
          </a:p>
        </p:txBody>
      </p:sp>
      <p:sp>
        <p:nvSpPr>
          <p:cNvPr id="5" name="页脚占位符 4"/>
          <p:cNvSpPr>
            <a:spLocks noGrp="1"/>
          </p:cNvSpPr>
          <p:nvPr>
            <p:ph type="ftr" sz="quarter" idx="11"/>
          </p:nvPr>
        </p:nvSpPr>
        <p:spPr/>
        <p:txBody>
          <a:bodyPr>
            <a:normAutofit/>
          </a:bodyPr>
          <a:lstStyle>
            <a:lvl1pPr>
              <a:defRPr>
                <a:solidFill>
                  <a:schemeClr val="bg1"/>
                </a:solidFill>
              </a:defRPr>
            </a:lvl1pPr>
          </a:lstStyle>
          <a:p>
            <a:endParaRPr lang="zh-CN" altLang="en-US"/>
          </a:p>
        </p:txBody>
      </p:sp>
      <p:sp>
        <p:nvSpPr>
          <p:cNvPr id="6" name="灯片编号占位符 5"/>
          <p:cNvSpPr>
            <a:spLocks noGrp="1"/>
          </p:cNvSpPr>
          <p:nvPr>
            <p:ph type="sldNum" sz="quarter" idx="12"/>
          </p:nvPr>
        </p:nvSpPr>
        <p:spPr/>
        <p:txBody>
          <a:bodyPr>
            <a:normAutofit/>
          </a:bodyPr>
          <a:lstStyle>
            <a:lvl1pPr>
              <a:defRPr>
                <a:solidFill>
                  <a:schemeClr val="bg1"/>
                </a:solidFill>
              </a:defRPr>
            </a:lvl1pPr>
          </a:lstStyle>
          <a:p>
            <a:fld id="{269F09EB-F382-47CB-926E-1967937AD377}"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789200" y="1180800"/>
            <a:ext cx="3510000" cy="799200"/>
          </a:xfrm>
          <a:solidFill>
            <a:schemeClr val="accent1"/>
          </a:solidFill>
        </p:spPr>
        <p:txBody>
          <a:bodyPr>
            <a:normAutofit/>
          </a:bodyPr>
          <a:lstStyle>
            <a:lvl1pPr algn="ctr">
              <a:defRPr sz="2000">
                <a:solidFill>
                  <a:schemeClr val="bg1"/>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564800" y="2527200"/>
            <a:ext cx="6580800" cy="3456000"/>
          </a:xfrm>
        </p:spPr>
        <p:txBody>
          <a:bodyPr lIns="0" tIns="0" rIns="0" bIns="0">
            <a:normAutofit/>
          </a:bodyPr>
          <a:lstStyle>
            <a:lvl1pPr algn="just">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normAutofit/>
          </a:bodyPr>
          <a:lstStyle/>
          <a:p>
            <a:fld id="{4237EAC9-AAFF-4C1A-8E5B-396C41775084}" type="datetimeFigureOut">
              <a:rPr lang="zh-CN" altLang="en-US" smtClean="0"/>
            </a:fld>
            <a:endParaRPr lang="zh-CN" altLang="en-US"/>
          </a:p>
        </p:txBody>
      </p:sp>
      <p:sp>
        <p:nvSpPr>
          <p:cNvPr id="5" name="页脚占位符 4"/>
          <p:cNvSpPr>
            <a:spLocks noGrp="1"/>
          </p:cNvSpPr>
          <p:nvPr>
            <p:ph type="ftr" sz="quarter" idx="11"/>
          </p:nvPr>
        </p:nvSpPr>
        <p:spPr/>
        <p:txBody>
          <a:bodyPr>
            <a:normAutofit/>
          </a:bodyPr>
          <a:lstStyle/>
          <a:p>
            <a:endParaRPr lang="zh-CN" altLang="en-US"/>
          </a:p>
        </p:txBody>
      </p:sp>
      <p:sp>
        <p:nvSpPr>
          <p:cNvPr id="6" name="灯片编号占位符 5"/>
          <p:cNvSpPr>
            <a:spLocks noGrp="1"/>
          </p:cNvSpPr>
          <p:nvPr>
            <p:ph type="sldNum" sz="quarter" idx="12"/>
          </p:nvPr>
        </p:nvSpPr>
        <p:spPr/>
        <p:txBody>
          <a:bodyPr>
            <a:normAutofit/>
          </a:bodyPr>
          <a:lstStyle/>
          <a:p>
            <a:fld id="{269F09EB-F382-47CB-926E-1967937AD377}"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normAutofit/>
          </a:bodyPr>
          <a:lstStyle/>
          <a:p>
            <a:fld id="{4237EAC9-AAFF-4C1A-8E5B-396C41775084}" type="datetimeFigureOut">
              <a:rPr lang="zh-CN" altLang="en-US" smtClean="0"/>
            </a:fld>
            <a:endParaRPr lang="zh-CN" altLang="en-US"/>
          </a:p>
        </p:txBody>
      </p:sp>
      <p:sp>
        <p:nvSpPr>
          <p:cNvPr id="5" name="页脚占位符 4"/>
          <p:cNvSpPr>
            <a:spLocks noGrp="1"/>
          </p:cNvSpPr>
          <p:nvPr>
            <p:ph type="ftr" sz="quarter" idx="11"/>
          </p:nvPr>
        </p:nvSpPr>
        <p:spPr/>
        <p:txBody>
          <a:bodyPr>
            <a:normAutofit/>
          </a:bodyPr>
          <a:lstStyle/>
          <a:p>
            <a:endParaRPr lang="zh-CN" altLang="en-US"/>
          </a:p>
        </p:txBody>
      </p:sp>
      <p:sp>
        <p:nvSpPr>
          <p:cNvPr id="6" name="灯片编号占位符 5"/>
          <p:cNvSpPr>
            <a:spLocks noGrp="1"/>
          </p:cNvSpPr>
          <p:nvPr>
            <p:ph type="sldNum" sz="quarter" idx="12"/>
          </p:nvPr>
        </p:nvSpPr>
        <p:spPr/>
        <p:txBody>
          <a:bodyPr>
            <a:normAutofit/>
          </a:bodyPr>
          <a:lstStyle/>
          <a:p>
            <a:fld id="{269F09EB-F382-47CB-926E-1967937AD377}" type="slidenum">
              <a:rPr lang="zh-CN" altLang="en-US" smtClean="0"/>
            </a:fld>
            <a:endParaRPr lang="zh-CN" altLang="en-US"/>
          </a:p>
        </p:txBody>
      </p:sp>
      <p:sp>
        <p:nvSpPr>
          <p:cNvPr id="7" name="任意多边形 61"/>
          <p:cNvSpPr/>
          <p:nvPr userDrawn="1"/>
        </p:nvSpPr>
        <p:spPr bwMode="auto">
          <a:xfrm rot="15300000">
            <a:off x="1915319" y="2082007"/>
            <a:ext cx="2547937" cy="2927350"/>
          </a:xfrm>
          <a:custGeom>
            <a:avLst/>
            <a:gdLst>
              <a:gd name="T0" fmla="*/ 685402 w 685402"/>
              <a:gd name="T1" fmla="*/ 131890 h 787592"/>
              <a:gd name="T2" fmla="*/ 673542 w 685402"/>
              <a:gd name="T3" fmla="*/ 176152 h 787592"/>
              <a:gd name="T4" fmla="*/ 630735 w 685402"/>
              <a:gd name="T5" fmla="*/ 129454 h 787592"/>
              <a:gd name="T6" fmla="*/ 198139 w 685402"/>
              <a:gd name="T7" fmla="*/ 97659 h 787592"/>
              <a:gd name="T8" fmla="*/ 86186 w 685402"/>
              <a:gd name="T9" fmla="*/ 570819 h 787592"/>
              <a:gd name="T10" fmla="*/ 487161 w 685402"/>
              <a:gd name="T11" fmla="*/ 736253 h 787592"/>
              <a:gd name="T12" fmla="*/ 527593 w 685402"/>
              <a:gd name="T13" fmla="*/ 720841 h 787592"/>
              <a:gd name="T14" fmla="*/ 515248 w 685402"/>
              <a:gd name="T15" fmla="*/ 766912 h 787592"/>
              <a:gd name="T16" fmla="*/ 497377 w 685402"/>
              <a:gd name="T17" fmla="*/ 773724 h 787592"/>
              <a:gd name="T18" fmla="*/ 52531 w 685402"/>
              <a:gd name="T19" fmla="*/ 590190 h 787592"/>
              <a:gd name="T20" fmla="*/ 176733 w 685402"/>
              <a:gd name="T21" fmla="*/ 65261 h 787592"/>
              <a:gd name="T22" fmla="*/ 656659 w 685402"/>
              <a:gd name="T23" fmla="*/ 100535 h 787592"/>
              <a:gd name="T24" fmla="*/ 685402 w 685402"/>
              <a:gd name="T25" fmla="*/ 131890 h 787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5402" h="787592">
                <a:moveTo>
                  <a:pt x="685402" y="131890"/>
                </a:moveTo>
                <a:lnTo>
                  <a:pt x="673542" y="176152"/>
                </a:lnTo>
                <a:lnTo>
                  <a:pt x="630735" y="129454"/>
                </a:lnTo>
                <a:cubicBezTo>
                  <a:pt x="512842" y="23595"/>
                  <a:pt x="335040" y="7204"/>
                  <a:pt x="198139" y="97659"/>
                </a:cubicBezTo>
                <a:cubicBezTo>
                  <a:pt x="41681" y="201036"/>
                  <a:pt x="-7356" y="408290"/>
                  <a:pt x="86186" y="570819"/>
                </a:cubicBezTo>
                <a:cubicBezTo>
                  <a:pt x="168035" y="713032"/>
                  <a:pt x="334331" y="778058"/>
                  <a:pt x="487161" y="736253"/>
                </a:cubicBezTo>
                <a:lnTo>
                  <a:pt x="527593" y="720841"/>
                </a:lnTo>
                <a:lnTo>
                  <a:pt x="515248" y="766912"/>
                </a:lnTo>
                <a:lnTo>
                  <a:pt x="497377" y="773724"/>
                </a:lnTo>
                <a:cubicBezTo>
                  <a:pt x="327825" y="820102"/>
                  <a:pt x="143335" y="747962"/>
                  <a:pt x="52531" y="590190"/>
                </a:cubicBezTo>
                <a:cubicBezTo>
                  <a:pt x="-51246" y="409878"/>
                  <a:pt x="3157" y="179949"/>
                  <a:pt x="176733" y="65261"/>
                </a:cubicBezTo>
                <a:cubicBezTo>
                  <a:pt x="328612" y="-35091"/>
                  <a:pt x="525868" y="-16907"/>
                  <a:pt x="656659" y="100535"/>
                </a:cubicBezTo>
                <a:lnTo>
                  <a:pt x="685402" y="13189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ormAutofit/>
          </a:bodyPr>
          <a:lstStyle/>
          <a:p>
            <a:endParaRPr lang="zh-CN" altLang="en-US"/>
          </a:p>
        </p:txBody>
      </p:sp>
      <p:sp>
        <p:nvSpPr>
          <p:cNvPr id="9" name="任意多边形 8"/>
          <p:cNvSpPr/>
          <p:nvPr userDrawn="1"/>
        </p:nvSpPr>
        <p:spPr bwMode="auto">
          <a:xfrm>
            <a:off x="4243388" y="3427413"/>
            <a:ext cx="5765800" cy="866775"/>
          </a:xfrm>
          <a:custGeom>
            <a:avLst/>
            <a:gdLst>
              <a:gd name="connsiteX0" fmla="*/ 335024 w 5765800"/>
              <a:gd name="connsiteY0" fmla="*/ 0 h 866775"/>
              <a:gd name="connsiteX1" fmla="*/ 5765800 w 5765800"/>
              <a:gd name="connsiteY1" fmla="*/ 0 h 866775"/>
              <a:gd name="connsiteX2" fmla="*/ 5765800 w 5765800"/>
              <a:gd name="connsiteY2" fmla="*/ 866775 h 866775"/>
              <a:gd name="connsiteX3" fmla="*/ 0 w 5765800"/>
              <a:gd name="connsiteY3" fmla="*/ 866775 h 866775"/>
              <a:gd name="connsiteX4" fmla="*/ 72095 w 5765800"/>
              <a:gd name="connsiteY4" fmla="*/ 781583 h 866775"/>
              <a:gd name="connsiteX5" fmla="*/ 329897 w 5765800"/>
              <a:gd name="connsiteY5" fmla="*/ 117318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65800" h="866775">
                <a:moveTo>
                  <a:pt x="335024" y="0"/>
                </a:moveTo>
                <a:lnTo>
                  <a:pt x="5765800" y="0"/>
                </a:lnTo>
                <a:lnTo>
                  <a:pt x="5765800" y="866775"/>
                </a:lnTo>
                <a:lnTo>
                  <a:pt x="0" y="866775"/>
                </a:lnTo>
                <a:lnTo>
                  <a:pt x="72095" y="781583"/>
                </a:lnTo>
                <a:cubicBezTo>
                  <a:pt x="214422" y="581056"/>
                  <a:pt x="300594" y="352222"/>
                  <a:pt x="329897" y="117318"/>
                </a:cubicBezTo>
                <a:close/>
              </a:path>
            </a:pathLst>
          </a:custGeom>
          <a:solidFill>
            <a:schemeClr val="accent1">
              <a:lumMod val="20000"/>
              <a:lumOff val="80000"/>
            </a:schemeClr>
          </a:solidFill>
          <a:ln>
            <a:noFill/>
          </a:ln>
        </p:spPr>
        <p:txBody>
          <a:bodyPr wrap="square" anchor="ctr">
            <a:normAutofit/>
          </a:bodyPr>
          <a:lstStyle/>
          <a:p>
            <a:endParaRPr lang="zh-CN" altLang="en-US"/>
          </a:p>
        </p:txBody>
      </p:sp>
      <p:sp>
        <p:nvSpPr>
          <p:cNvPr id="10" name="任意多边形 69"/>
          <p:cNvSpPr/>
          <p:nvPr userDrawn="1"/>
        </p:nvSpPr>
        <p:spPr bwMode="auto">
          <a:xfrm>
            <a:off x="4324350" y="2579688"/>
            <a:ext cx="6361113" cy="866775"/>
          </a:xfrm>
          <a:custGeom>
            <a:avLst/>
            <a:gdLst>
              <a:gd name="T0" fmla="*/ 0 w 6360021"/>
              <a:gd name="T1" fmla="*/ 0 h 866775"/>
              <a:gd name="T2" fmla="*/ 6360021 w 6360021"/>
              <a:gd name="T3" fmla="*/ 0 h 866775"/>
              <a:gd name="T4" fmla="*/ 6360021 w 6360021"/>
              <a:gd name="T5" fmla="*/ 866775 h 866775"/>
              <a:gd name="T6" fmla="*/ 231853 w 6360021"/>
              <a:gd name="T7" fmla="*/ 866775 h 866775"/>
              <a:gd name="T8" fmla="*/ 237495 w 6360021"/>
              <a:gd name="T9" fmla="*/ 737668 h 866775"/>
              <a:gd name="T10" fmla="*/ 39390 w 6360021"/>
              <a:gd name="T11" fmla="*/ 54485 h 866775"/>
              <a:gd name="T12" fmla="*/ 0 w 6360021"/>
              <a:gd name="T13" fmla="*/ 0 h 866775"/>
            </a:gdLst>
            <a:ahLst/>
            <a:cxnLst>
              <a:cxn ang="0">
                <a:pos x="T0" y="T1"/>
              </a:cxn>
              <a:cxn ang="0">
                <a:pos x="T2" y="T3"/>
              </a:cxn>
              <a:cxn ang="0">
                <a:pos x="T4" y="T5"/>
              </a:cxn>
              <a:cxn ang="0">
                <a:pos x="T6" y="T7"/>
              </a:cxn>
              <a:cxn ang="0">
                <a:pos x="T8" y="T9"/>
              </a:cxn>
              <a:cxn ang="0">
                <a:pos x="T10" y="T11"/>
              </a:cxn>
              <a:cxn ang="0">
                <a:pos x="T12" y="T13"/>
              </a:cxn>
            </a:cxnLst>
            <a:rect l="0" t="0" r="r" b="b"/>
            <a:pathLst>
              <a:path w="6360021" h="866775">
                <a:moveTo>
                  <a:pt x="0" y="0"/>
                </a:moveTo>
                <a:lnTo>
                  <a:pt x="6360021" y="0"/>
                </a:lnTo>
                <a:lnTo>
                  <a:pt x="6360021" y="866775"/>
                </a:lnTo>
                <a:lnTo>
                  <a:pt x="231853" y="866775"/>
                </a:lnTo>
                <a:lnTo>
                  <a:pt x="237495" y="737668"/>
                </a:lnTo>
                <a:cubicBezTo>
                  <a:pt x="228804" y="501187"/>
                  <a:pt x="163008" y="266047"/>
                  <a:pt x="39390" y="54485"/>
                </a:cubicBezTo>
                <a:lnTo>
                  <a:pt x="0" y="0"/>
                </a:lnTo>
                <a:close/>
              </a:path>
            </a:pathLst>
          </a:custGeom>
          <a:solidFill>
            <a:schemeClr val="accent1"/>
          </a:solidFill>
          <a:ln>
            <a:noFill/>
          </a:ln>
        </p:spPr>
        <p:txBody>
          <a:bodyPr anchor="ctr">
            <a:normAutofit/>
          </a:bodyPr>
          <a:lstStyle/>
          <a:p>
            <a:pPr algn="ctr"/>
            <a:endParaRPr lang="zh-CN" altLang="en-US" sz="2400" dirty="0">
              <a:solidFill>
                <a:srgbClr val="FDFDFD"/>
              </a:solidFill>
            </a:endParaRPr>
          </a:p>
        </p:txBody>
      </p:sp>
      <p:sp>
        <p:nvSpPr>
          <p:cNvPr id="2" name="标题 1"/>
          <p:cNvSpPr>
            <a:spLocks noGrp="1"/>
          </p:cNvSpPr>
          <p:nvPr>
            <p:ph type="title"/>
          </p:nvPr>
        </p:nvSpPr>
        <p:spPr>
          <a:xfrm>
            <a:off x="4323600" y="2581200"/>
            <a:ext cx="6361200" cy="867600"/>
          </a:xfrm>
        </p:spPr>
        <p:txBody>
          <a:bodyPr anchor="ctr" anchorCtr="0">
            <a:normAutofit/>
          </a:bodyPr>
          <a:lstStyle>
            <a:lvl1pPr algn="ctr">
              <a:defRPr sz="2400">
                <a:solidFill>
                  <a:schemeClr val="bg1"/>
                </a:solidFill>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5155069"/>
            <a:ext cx="10515600" cy="934581"/>
          </a:xfrm>
        </p:spPr>
        <p:txBody>
          <a:bodyPr>
            <a:normAutofit/>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789200" y="1180800"/>
            <a:ext cx="3510000" cy="799200"/>
          </a:xfrm>
          <a:solidFill>
            <a:schemeClr val="accent1"/>
          </a:solidFill>
        </p:spPr>
        <p:txBody>
          <a:bodyPr>
            <a:normAutofit/>
          </a:bodyPr>
          <a:lstStyle>
            <a:lvl1pPr algn="ctr">
              <a:defRPr sz="2000">
                <a:solidFill>
                  <a:schemeClr val="bg1"/>
                </a:solidFill>
              </a:defRPr>
            </a:lvl1p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4564800" y="2527200"/>
            <a:ext cx="6580800" cy="1893600"/>
          </a:xfrm>
        </p:spPr>
        <p:txBody>
          <a:bodyPr lIns="0" tIns="0" rIns="0" bIns="0">
            <a:normAutofit/>
          </a:bodyPr>
          <a:lstStyle>
            <a:lvl1pPr algn="just">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p:nvPr>
        </p:nvSpPr>
        <p:spPr>
          <a:xfrm>
            <a:off x="4564800" y="4600800"/>
            <a:ext cx="6580800" cy="1893600"/>
          </a:xfrm>
        </p:spPr>
        <p:txBody>
          <a:bodyPr lIns="0" tIns="0" rIns="0" bIns="0">
            <a:normAutofit/>
          </a:bodyPr>
          <a:lstStyle>
            <a:lvl1pPr algn="just">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日期占位符 4"/>
          <p:cNvSpPr>
            <a:spLocks noGrp="1"/>
          </p:cNvSpPr>
          <p:nvPr>
            <p:ph type="dt" sz="half" idx="10"/>
          </p:nvPr>
        </p:nvSpPr>
        <p:spPr>
          <a:xfrm>
            <a:off x="838200" y="6535040"/>
            <a:ext cx="2743200" cy="227075"/>
          </a:xfrm>
        </p:spPr>
        <p:txBody>
          <a:bodyPr>
            <a:normAutofit/>
          </a:bodyPr>
          <a:lstStyle/>
          <a:p>
            <a:fld id="{4237EAC9-AAFF-4C1A-8E5B-396C41775084}" type="datetimeFigureOut">
              <a:rPr lang="zh-CN" altLang="en-US" smtClean="0"/>
            </a:fld>
            <a:endParaRPr lang="zh-CN" altLang="en-US"/>
          </a:p>
        </p:txBody>
      </p:sp>
      <p:sp>
        <p:nvSpPr>
          <p:cNvPr id="6" name="页脚占位符 5"/>
          <p:cNvSpPr>
            <a:spLocks noGrp="1"/>
          </p:cNvSpPr>
          <p:nvPr>
            <p:ph type="ftr" sz="quarter" idx="11"/>
          </p:nvPr>
        </p:nvSpPr>
        <p:spPr>
          <a:xfrm>
            <a:off x="4038600" y="6535040"/>
            <a:ext cx="4114800" cy="227075"/>
          </a:xfrm>
        </p:spPr>
        <p:txBody>
          <a:bodyPr>
            <a:normAutofit/>
          </a:bodyPr>
          <a:lstStyle/>
          <a:p>
            <a:endParaRPr lang="zh-CN" altLang="en-US"/>
          </a:p>
        </p:txBody>
      </p:sp>
      <p:sp>
        <p:nvSpPr>
          <p:cNvPr id="7" name="灯片编号占位符 6"/>
          <p:cNvSpPr>
            <a:spLocks noGrp="1"/>
          </p:cNvSpPr>
          <p:nvPr>
            <p:ph type="sldNum" sz="quarter" idx="12"/>
          </p:nvPr>
        </p:nvSpPr>
        <p:spPr>
          <a:xfrm>
            <a:off x="8610600" y="6535040"/>
            <a:ext cx="2743200" cy="227075"/>
          </a:xfrm>
        </p:spPr>
        <p:txBody>
          <a:bodyPr>
            <a:normAutofit/>
          </a:bodyPr>
          <a:lstStyle/>
          <a:p>
            <a:fld id="{269F09EB-F382-47CB-926E-1967937AD377}"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925200" y="363600"/>
            <a:ext cx="10429200" cy="928800"/>
          </a:xfrm>
        </p:spPr>
        <p:txBody>
          <a:bodyP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normAutofit/>
          </a:bodyPr>
          <a:lstStyle/>
          <a:p>
            <a:fld id="{4237EAC9-AAFF-4C1A-8E5B-396C41775084}" type="datetimeFigureOut">
              <a:rPr lang="zh-CN" altLang="en-US" smtClean="0"/>
            </a:fld>
            <a:endParaRPr lang="zh-CN" altLang="en-US"/>
          </a:p>
        </p:txBody>
      </p:sp>
      <p:sp>
        <p:nvSpPr>
          <p:cNvPr id="8" name="页脚占位符 7"/>
          <p:cNvSpPr>
            <a:spLocks noGrp="1"/>
          </p:cNvSpPr>
          <p:nvPr>
            <p:ph type="ftr" sz="quarter" idx="11"/>
          </p:nvPr>
        </p:nvSpPr>
        <p:spPr/>
        <p:txBody>
          <a:bodyPr>
            <a:normAutofit/>
          </a:bodyPr>
          <a:lstStyle/>
          <a:p>
            <a:endParaRPr lang="zh-CN" altLang="en-US"/>
          </a:p>
        </p:txBody>
      </p:sp>
      <p:sp>
        <p:nvSpPr>
          <p:cNvPr id="9" name="灯片编号占位符 8"/>
          <p:cNvSpPr>
            <a:spLocks noGrp="1"/>
          </p:cNvSpPr>
          <p:nvPr>
            <p:ph type="sldNum" sz="quarter" idx="12"/>
          </p:nvPr>
        </p:nvSpPr>
        <p:spPr/>
        <p:txBody>
          <a:bodyPr>
            <a:normAutofit/>
          </a:bodyPr>
          <a:lstStyle/>
          <a:p>
            <a:fld id="{269F09EB-F382-47CB-926E-1967937AD377}"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userDrawn="1"/>
        </p:nvSpPr>
        <p:spPr>
          <a:xfrm>
            <a:off x="0" y="3695700"/>
            <a:ext cx="12192000" cy="3162300"/>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2" name="标题 1"/>
          <p:cNvSpPr>
            <a:spLocks noGrp="1"/>
          </p:cNvSpPr>
          <p:nvPr>
            <p:ph type="title" hasCustomPrompt="1"/>
          </p:nvPr>
        </p:nvSpPr>
        <p:spPr>
          <a:xfrm>
            <a:off x="2782800" y="2372400"/>
            <a:ext cx="6631200" cy="1015200"/>
          </a:xfrm>
        </p:spPr>
        <p:txBody>
          <a:bodyPr lIns="0" rIns="0">
            <a:normAutofit/>
          </a:bodyPr>
          <a:lstStyle>
            <a:lvl1pPr algn="ctr">
              <a:defRPr sz="6000" b="1"/>
            </a:lvl1pPr>
          </a:lstStyle>
          <a:p>
            <a:r>
              <a:rPr lang="zh-CN" altLang="en-US" dirty="0" smtClean="0"/>
              <a:t>单击此处编辑标题</a:t>
            </a:r>
            <a:endParaRPr lang="zh-CN" altLang="en-US" dirty="0"/>
          </a:p>
        </p:txBody>
      </p:sp>
      <p:sp>
        <p:nvSpPr>
          <p:cNvPr id="3" name="日期占位符 2"/>
          <p:cNvSpPr>
            <a:spLocks noGrp="1"/>
          </p:cNvSpPr>
          <p:nvPr>
            <p:ph type="dt" sz="half" idx="10"/>
          </p:nvPr>
        </p:nvSpPr>
        <p:spPr/>
        <p:txBody>
          <a:bodyPr>
            <a:normAutofit/>
          </a:bodyPr>
          <a:lstStyle/>
          <a:p>
            <a:fld id="{4237EAC9-AAFF-4C1A-8E5B-396C41775084}" type="datetimeFigureOut">
              <a:rPr lang="zh-CN" altLang="en-US" smtClean="0"/>
            </a:fld>
            <a:endParaRPr lang="zh-CN" altLang="en-US"/>
          </a:p>
        </p:txBody>
      </p:sp>
      <p:sp>
        <p:nvSpPr>
          <p:cNvPr id="4" name="页脚占位符 3"/>
          <p:cNvSpPr>
            <a:spLocks noGrp="1"/>
          </p:cNvSpPr>
          <p:nvPr>
            <p:ph type="ftr" sz="quarter" idx="11"/>
          </p:nvPr>
        </p:nvSpPr>
        <p:spPr/>
        <p:txBody>
          <a:bodyPr>
            <a:normAutofit/>
          </a:bodyPr>
          <a:lstStyle/>
          <a:p>
            <a:endParaRPr lang="zh-CN" altLang="en-US"/>
          </a:p>
        </p:txBody>
      </p:sp>
      <p:sp>
        <p:nvSpPr>
          <p:cNvPr id="5" name="灯片编号占位符 4"/>
          <p:cNvSpPr>
            <a:spLocks noGrp="1"/>
          </p:cNvSpPr>
          <p:nvPr>
            <p:ph type="sldNum" sz="quarter" idx="12"/>
          </p:nvPr>
        </p:nvSpPr>
        <p:spPr/>
        <p:txBody>
          <a:bodyPr>
            <a:normAutofit/>
          </a:bodyPr>
          <a:lstStyle/>
          <a:p>
            <a:fld id="{269F09EB-F382-47CB-926E-1967937AD377}"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normAutofit/>
          </a:bodyPr>
          <a:lstStyle/>
          <a:p>
            <a:fld id="{4237EAC9-AAFF-4C1A-8E5B-396C41775084}" type="datetimeFigureOut">
              <a:rPr lang="zh-CN" altLang="en-US" smtClean="0"/>
            </a:fld>
            <a:endParaRPr lang="zh-CN" altLang="en-US"/>
          </a:p>
        </p:txBody>
      </p:sp>
      <p:sp>
        <p:nvSpPr>
          <p:cNvPr id="3" name="页脚占位符 2"/>
          <p:cNvSpPr>
            <a:spLocks noGrp="1"/>
          </p:cNvSpPr>
          <p:nvPr>
            <p:ph type="ftr" sz="quarter" idx="11"/>
          </p:nvPr>
        </p:nvSpPr>
        <p:spPr/>
        <p:txBody>
          <a:bodyPr>
            <a:normAutofit/>
          </a:bodyPr>
          <a:lstStyle/>
          <a:p>
            <a:endParaRPr lang="zh-CN" altLang="en-US"/>
          </a:p>
        </p:txBody>
      </p:sp>
      <p:sp>
        <p:nvSpPr>
          <p:cNvPr id="4" name="灯片编号占位符 3"/>
          <p:cNvSpPr>
            <a:spLocks noGrp="1"/>
          </p:cNvSpPr>
          <p:nvPr>
            <p:ph type="sldNum" sz="quarter" idx="12"/>
          </p:nvPr>
        </p:nvSpPr>
        <p:spPr/>
        <p:txBody>
          <a:bodyPr>
            <a:normAutofit/>
          </a:bodyPr>
          <a:lstStyle/>
          <a:p>
            <a:fld id="{269F09EB-F382-47CB-926E-1967937AD377}"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797424" y="365125"/>
            <a:ext cx="3841376" cy="831663"/>
          </a:xfrm>
        </p:spPr>
        <p:txBody>
          <a:bodyPr/>
          <a:lstStyle>
            <a:lvl1pPr>
              <a:defRPr sz="4400"/>
            </a:lvl1pPr>
          </a:lstStyle>
          <a:p>
            <a:r>
              <a:rPr lang="zh-CN" altLang="en-US" sz="3200" b="1" dirty="0" smtClean="0">
                <a:latin typeface="微软雅黑" panose="020B0503020204020204" pitchFamily="34" charset="-122"/>
                <a:ea typeface="微软雅黑" panose="020B0503020204020204" pitchFamily="34" charset="-122"/>
              </a:rPr>
              <a:t>点击此处添加</a:t>
            </a:r>
            <a:r>
              <a:rPr lang="zh-CN" altLang="en-US" sz="3200" b="1" dirty="0" smtClean="0">
                <a:solidFill>
                  <a:srgbClr val="FFC000"/>
                </a:solidFill>
                <a:latin typeface="微软雅黑" panose="020B0503020204020204" pitchFamily="34" charset="-122"/>
                <a:ea typeface="微软雅黑" panose="020B0503020204020204" pitchFamily="34" charset="-122"/>
              </a:rPr>
              <a:t>标题</a:t>
            </a:r>
            <a:endParaRPr lang="zh-CN" altLang="en-US" sz="3200" b="1" dirty="0">
              <a:solidFill>
                <a:srgbClr val="FFC000"/>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lstStyle/>
          <a:p>
            <a:fld id="{36486DD8-9ECE-406C-BA16-CBEE7C5E8E0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fld>
            <a:endParaRPr lang="zh-CN" altLang="en-US"/>
          </a:p>
        </p:txBody>
      </p:sp>
      <p:sp>
        <p:nvSpPr>
          <p:cNvPr id="7" name="剪去同侧角的矩形 6"/>
          <p:cNvSpPr/>
          <p:nvPr userDrawn="1"/>
        </p:nvSpPr>
        <p:spPr>
          <a:xfrm rot="10800000">
            <a:off x="762000" y="361950"/>
            <a:ext cx="666750" cy="666750"/>
          </a:xfrm>
          <a:prstGeom prst="snip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normAutofit/>
          </a:bodyPr>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9788" y="2057400"/>
            <a:ext cx="3932237"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normAutofit/>
          </a:bodyPr>
          <a:lstStyle/>
          <a:p>
            <a:fld id="{4237EAC9-AAFF-4C1A-8E5B-396C41775084}" type="datetimeFigureOut">
              <a:rPr lang="zh-CN" altLang="en-US" smtClean="0"/>
            </a:fld>
            <a:endParaRPr lang="zh-CN" altLang="en-US"/>
          </a:p>
        </p:txBody>
      </p:sp>
      <p:sp>
        <p:nvSpPr>
          <p:cNvPr id="6" name="页脚占位符 5"/>
          <p:cNvSpPr>
            <a:spLocks noGrp="1"/>
          </p:cNvSpPr>
          <p:nvPr>
            <p:ph type="ftr" sz="quarter" idx="11"/>
          </p:nvPr>
        </p:nvSpPr>
        <p:spPr/>
        <p:txBody>
          <a:bodyPr>
            <a:normAutofit/>
          </a:bodyPr>
          <a:lstStyle/>
          <a:p>
            <a:endParaRPr lang="zh-CN" altLang="en-US"/>
          </a:p>
        </p:txBody>
      </p:sp>
      <p:sp>
        <p:nvSpPr>
          <p:cNvPr id="7" name="灯片编号占位符 6"/>
          <p:cNvSpPr>
            <a:spLocks noGrp="1"/>
          </p:cNvSpPr>
          <p:nvPr>
            <p:ph type="sldNum" sz="quarter" idx="12"/>
          </p:nvPr>
        </p:nvSpPr>
        <p:spPr/>
        <p:txBody>
          <a:bodyPr>
            <a:normAutofit/>
          </a:bodyPr>
          <a:lstStyle/>
          <a:p>
            <a:fld id="{269F09EB-F382-47CB-926E-1967937AD377}"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normAutofit/>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normAutofit/>
          </a:bodyPr>
          <a:lstStyle/>
          <a:p>
            <a:fld id="{4237EAC9-AAFF-4C1A-8E5B-396C41775084}" type="datetimeFigureOut">
              <a:rPr lang="zh-CN" altLang="en-US" smtClean="0"/>
            </a:fld>
            <a:endParaRPr lang="zh-CN" altLang="en-US"/>
          </a:p>
        </p:txBody>
      </p:sp>
      <p:sp>
        <p:nvSpPr>
          <p:cNvPr id="5" name="页脚占位符 4"/>
          <p:cNvSpPr>
            <a:spLocks noGrp="1"/>
          </p:cNvSpPr>
          <p:nvPr>
            <p:ph type="ftr" sz="quarter" idx="11"/>
          </p:nvPr>
        </p:nvSpPr>
        <p:spPr/>
        <p:txBody>
          <a:bodyPr>
            <a:normAutofit/>
          </a:bodyPr>
          <a:lstStyle/>
          <a:p>
            <a:endParaRPr lang="zh-CN" altLang="en-US"/>
          </a:p>
        </p:txBody>
      </p:sp>
      <p:sp>
        <p:nvSpPr>
          <p:cNvPr id="6" name="灯片编号占位符 5"/>
          <p:cNvSpPr>
            <a:spLocks noGrp="1"/>
          </p:cNvSpPr>
          <p:nvPr>
            <p:ph type="sldNum" sz="quarter" idx="12"/>
          </p:nvPr>
        </p:nvSpPr>
        <p:spPr/>
        <p:txBody>
          <a:bodyPr>
            <a:normAutofit/>
          </a:bodyPr>
          <a:lstStyle/>
          <a:p>
            <a:fld id="{269F09EB-F382-47CB-926E-1967937AD377}"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237EAC9-AAFF-4C1A-8E5B-396C4177508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69F09EB-F382-47CB-926E-1967937AD377}" type="slidenum">
              <a:rPr lang="zh-CN" altLang="en-US" smtClean="0"/>
            </a:fld>
            <a:endParaRPr lang="zh-CN" altLang="en-US"/>
          </a:p>
        </p:txBody>
      </p:sp>
      <p:sp>
        <p:nvSpPr>
          <p:cNvPr id="6" name="内容占位符 6"/>
          <p:cNvSpPr>
            <a:spLocks noGrp="1"/>
          </p:cNvSpPr>
          <p:nvPr>
            <p:ph sz="quarter" idx="13"/>
          </p:nvPr>
        </p:nvSpPr>
        <p:spPr>
          <a:xfrm>
            <a:off x="560388" y="412955"/>
            <a:ext cx="11237912" cy="5575095"/>
          </a:xfrm>
        </p:spPr>
        <p:txBody>
          <a:bodyPr/>
          <a:lstStyle>
            <a:lvl1pPr marL="285750" indent="-285750">
              <a:buFont typeface="Arial" panose="020B0604020202020204" pitchFamily="34" charset="0"/>
              <a:buChar char="•"/>
              <a:defRPr sz="2400">
                <a:solidFill>
                  <a:schemeClr val="bg2">
                    <a:lumMod val="50000"/>
                  </a:schemeClr>
                </a:solidFill>
              </a:defRPr>
            </a:lvl1pPr>
            <a:lvl2pPr>
              <a:defRPr>
                <a:solidFill>
                  <a:schemeClr val="bg2">
                    <a:lumMod val="50000"/>
                  </a:schemeClr>
                </a:solidFill>
              </a:defRPr>
            </a:lvl2pPr>
            <a:lvl3pPr>
              <a:defRPr sz="1800">
                <a:solidFill>
                  <a:schemeClr val="bg2">
                    <a:lumMod val="50000"/>
                  </a:schemeClr>
                </a:solidFill>
              </a:defRPr>
            </a:lvl3pPr>
            <a:lvl4pPr>
              <a:defRPr sz="1800">
                <a:solidFill>
                  <a:schemeClr val="bg2">
                    <a:lumMod val="50000"/>
                  </a:schemeClr>
                </a:solidFill>
              </a:defRPr>
            </a:lvl4pPr>
            <a:lvl5pPr>
              <a:defRPr sz="1800">
                <a:solidFill>
                  <a:schemeClr val="bg2">
                    <a:lumMod val="50000"/>
                  </a:schemeClr>
                </a:solidFill>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pic>
        <p:nvPicPr>
          <p:cNvPr id="79" name="图片 78"/>
          <p:cNvPicPr>
            <a:picLocks noChangeAspect="1"/>
          </p:cNvPicPr>
          <p:nvPr userDrawn="1"/>
        </p:nvPicPr>
        <p:blipFill rotWithShape="1">
          <a:blip r:embed="rId2"/>
          <a:srcRect l="27003" r="27052" b="9880"/>
          <a:stretch>
            <a:fillRect/>
          </a:stretch>
        </p:blipFill>
        <p:spPr>
          <a:xfrm>
            <a:off x="0" y="0"/>
            <a:ext cx="12179030" cy="6867728"/>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平行四边形 6"/>
          <p:cNvSpPr/>
          <p:nvPr userDrawn="1"/>
        </p:nvSpPr>
        <p:spPr>
          <a:xfrm>
            <a:off x="-876300" y="5221890"/>
            <a:ext cx="6256311" cy="1111927"/>
          </a:xfrm>
          <a:prstGeom prst="parallelogram">
            <a:avLst>
              <a:gd name="adj" fmla="val 3815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userDrawn="1"/>
        </p:nvSpPr>
        <p:spPr>
          <a:xfrm>
            <a:off x="5021289" y="5497490"/>
            <a:ext cx="8161311" cy="1111927"/>
          </a:xfrm>
          <a:prstGeom prst="parallelogram">
            <a:avLst>
              <a:gd name="adj" fmla="val 3815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矩形 7"/>
          <p:cNvSpPr/>
          <p:nvPr userDrawn="1"/>
        </p:nvSpPr>
        <p:spPr>
          <a:xfrm>
            <a:off x="-20652" y="0"/>
            <a:ext cx="13127052" cy="6857224"/>
          </a:xfrm>
          <a:prstGeom prst="rect">
            <a:avLst/>
          </a:prstGeom>
          <a:blipFill rotWithShape="1">
            <a:blip r:embed="rId2"/>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0" name="矩形 9"/>
          <p:cNvSpPr/>
          <p:nvPr userDrawn="1"/>
        </p:nvSpPr>
        <p:spPr>
          <a:xfrm>
            <a:off x="0" y="-1"/>
            <a:ext cx="12192000" cy="25690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矩形 5"/>
          <p:cNvSpPr/>
          <p:nvPr userDrawn="1"/>
        </p:nvSpPr>
        <p:spPr>
          <a:xfrm>
            <a:off x="0" y="0"/>
            <a:ext cx="12192000" cy="4762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440603" y="759873"/>
            <a:ext cx="662361" cy="379656"/>
          </a:xfrm>
          <a:prstGeom prst="rect">
            <a:avLst/>
          </a:prstGeom>
        </p:spPr>
        <p:txBody>
          <a:bodyPr wrap="none">
            <a:spAutoFit/>
          </a:bodyPr>
          <a:lstStyle/>
          <a:p>
            <a:pPr defTabSz="608965"/>
            <a:r>
              <a:rPr lang="zh-CN" altLang="en-US" sz="1865" dirty="0">
                <a:solidFill>
                  <a:srgbClr val="FFFFFF"/>
                </a:solidFill>
                <a:latin typeface="Segoe UI Light" panose="020B0502040204020203"/>
                <a:cs typeface="Segoe UI Light" panose="020B0502040204020203"/>
              </a:rPr>
              <a:t>标注</a:t>
            </a:r>
            <a:endParaRPr lang="zh-CN" altLang="en-US" sz="1865" dirty="0">
              <a:solidFill>
                <a:srgbClr val="FFFFFF"/>
              </a:solidFill>
              <a:latin typeface="Segoe UI Light" panose="020B0502040204020203"/>
              <a:cs typeface="Segoe UI Light" panose="020B0502040204020203"/>
            </a:endParaRPr>
          </a:p>
        </p:txBody>
      </p:sp>
      <p:sp>
        <p:nvSpPr>
          <p:cNvPr id="6" name="矩形 5"/>
          <p:cNvSpPr/>
          <p:nvPr userDrawn="1"/>
        </p:nvSpPr>
        <p:spPr>
          <a:xfrm>
            <a:off x="2857674" y="841948"/>
            <a:ext cx="1402001" cy="3292440"/>
          </a:xfrm>
          <a:prstGeom prst="rect">
            <a:avLst/>
          </a:prstGeom>
        </p:spPr>
        <p:txBody>
          <a:bodyPr wrap="square">
            <a:spAutoFit/>
          </a:bodyPr>
          <a:lstStyle/>
          <a:p>
            <a:pPr defTabSz="608965">
              <a:lnSpc>
                <a:spcPct val="130000"/>
              </a:lnSpc>
            </a:pPr>
            <a:r>
              <a:rPr lang="zh-CN" altLang="en-US" sz="1335" dirty="0">
                <a:solidFill>
                  <a:srgbClr val="FFFFFF"/>
                </a:solidFill>
                <a:latin typeface="Segoe UI Light" panose="020B0502040204020203"/>
                <a:cs typeface="Segoe UI Light" panose="020B0502040204020203"/>
              </a:rPr>
              <a:t>字体使用 </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行距</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背景图片出处</a:t>
            </a: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声明</a:t>
            </a:r>
            <a:endParaRPr lang="en-US" altLang="zh-CN" sz="1335" dirty="0">
              <a:solidFill>
                <a:srgbClr val="FFFFFF"/>
              </a:solidFill>
              <a:latin typeface="Segoe UI Light" panose="020B0502040204020203"/>
              <a:cs typeface="Segoe UI Light" panose="020B0502040204020203"/>
            </a:endParaRPr>
          </a:p>
        </p:txBody>
      </p:sp>
      <p:sp>
        <p:nvSpPr>
          <p:cNvPr id="7" name="矩形 6"/>
          <p:cNvSpPr/>
          <p:nvPr userDrawn="1"/>
        </p:nvSpPr>
        <p:spPr>
          <a:xfrm>
            <a:off x="4395052" y="841948"/>
            <a:ext cx="3727457" cy="3825791"/>
          </a:xfrm>
          <a:prstGeom prst="rect">
            <a:avLst/>
          </a:prstGeom>
        </p:spPr>
        <p:txBody>
          <a:bodyPr wrap="square">
            <a:spAutoFit/>
          </a:bodyPr>
          <a:lstStyle/>
          <a:p>
            <a:pPr defTabSz="608965">
              <a:lnSpc>
                <a:spcPct val="130000"/>
              </a:lnSpc>
            </a:pPr>
            <a:r>
              <a:rPr lang="zh-CN" altLang="en-US" sz="1335" dirty="0">
                <a:solidFill>
                  <a:srgbClr val="FFFFFF"/>
                </a:solidFill>
                <a:latin typeface="Segoe UI Light" panose="020B0502040204020203"/>
                <a:cs typeface="Segoe UI Light" panose="020B0502040204020203"/>
              </a:rPr>
              <a:t>英文 </a:t>
            </a:r>
            <a:r>
              <a:rPr lang="en-US" altLang="zh-CN" sz="1335" dirty="0">
                <a:solidFill>
                  <a:srgbClr val="FFFFFF"/>
                </a:solidFill>
                <a:latin typeface="Segoe UI Light" panose="020B0502040204020203"/>
                <a:cs typeface="Segoe UI Light" panose="020B0502040204020203"/>
              </a:rPr>
              <a:t>Calibri</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中文 微软雅黑</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正文 </a:t>
            </a:r>
            <a:r>
              <a:rPr lang="en-US" altLang="zh-CN" sz="1335" dirty="0">
                <a:solidFill>
                  <a:srgbClr val="FFFFFF"/>
                </a:solidFill>
                <a:latin typeface="Segoe UI Light" panose="020B0502040204020203"/>
                <a:cs typeface="Segoe UI Light" panose="020B0502040204020203"/>
              </a:rPr>
              <a:t>1.3</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en-US" altLang="zh-CN" sz="1335" dirty="0" err="1">
                <a:solidFill>
                  <a:srgbClr val="FFFFFF"/>
                </a:solidFill>
                <a:latin typeface="Segoe UI Light" panose="020B0502040204020203"/>
                <a:cs typeface="Segoe UI Light" panose="020B0502040204020203"/>
              </a:rPr>
              <a:t>cn.bing.com</a:t>
            </a: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prstClr val="white"/>
                </a:solidFill>
              </a:rPr>
              <a:t>互联网是一个开放共享的平台</a:t>
            </a:r>
            <a:endParaRPr lang="zh-CN" altLang="en-US" sz="1335" dirty="0">
              <a:solidFill>
                <a:prstClr val="white"/>
              </a:solidFill>
            </a:endParaRPr>
          </a:p>
          <a:p>
            <a:pPr defTabSz="608965">
              <a:lnSpc>
                <a:spcPct val="130000"/>
              </a:lnSpc>
            </a:pPr>
            <a:r>
              <a:rPr lang="zh-CN" altLang="en-US" sz="1335" dirty="0">
                <a:solidFill>
                  <a:prstClr val="white"/>
                </a:solidFill>
              </a:rPr>
              <a:t>Office</a:t>
            </a:r>
            <a:r>
              <a:rPr lang="en-US" altLang="zh-CN" sz="1335" dirty="0">
                <a:solidFill>
                  <a:prstClr val="white"/>
                </a:solidFill>
              </a:rPr>
              <a:t>PLUS </a:t>
            </a:r>
            <a:r>
              <a:rPr lang="zh-CN" altLang="en-US" sz="1335" dirty="0">
                <a:solidFill>
                  <a:prstClr val="white"/>
                </a:solidFill>
              </a:rPr>
              <a:t>部分设计灵感与元素来源于网络</a:t>
            </a:r>
            <a:endParaRPr lang="zh-CN" altLang="en-US" sz="1335" dirty="0">
              <a:solidFill>
                <a:prstClr val="white"/>
              </a:solidFill>
            </a:endParaRPr>
          </a:p>
          <a:p>
            <a:pPr defTabSz="608965">
              <a:lnSpc>
                <a:spcPct val="130000"/>
              </a:lnSpc>
            </a:pPr>
            <a:r>
              <a:rPr lang="zh-CN" altLang="en-US" sz="1335" dirty="0">
                <a:solidFill>
                  <a:prstClr val="white"/>
                </a:solidFill>
              </a:rPr>
              <a:t>如有建议请联系officeplus@microsoft.com</a:t>
            </a:r>
            <a:endParaRPr lang="en-US" altLang="zh-CN" sz="1335" dirty="0">
              <a:solidFill>
                <a:srgbClr val="FFFFFF"/>
              </a:solidFill>
              <a:latin typeface="Segoe UI Light" panose="020B0502040204020203"/>
              <a:cs typeface="Segoe UI Light" panose="020B0502040204020203"/>
            </a:endParaRPr>
          </a:p>
        </p:txBody>
      </p:sp>
      <p:sp>
        <p:nvSpPr>
          <p:cNvPr id="8" name="矩形 7"/>
          <p:cNvSpPr/>
          <p:nvPr userDrawn="1"/>
        </p:nvSpPr>
        <p:spPr>
          <a:xfrm>
            <a:off x="440603" y="182445"/>
            <a:ext cx="816249" cy="256545"/>
          </a:xfrm>
          <a:prstGeom prst="rect">
            <a:avLst/>
          </a:prstGeom>
        </p:spPr>
        <p:txBody>
          <a:bodyPr wrap="none">
            <a:spAutoFit/>
          </a:bodyPr>
          <a:lstStyle/>
          <a:p>
            <a:pPr defTabSz="608965"/>
            <a:r>
              <a:rPr kumimoji="1" lang="en-US" altLang="zh-CN" sz="1065" dirty="0" err="1">
                <a:solidFill>
                  <a:srgbClr val="FFFFFF"/>
                </a:solidFill>
                <a:latin typeface="Segoe UI Light" panose="020B0502040204020203"/>
                <a:cs typeface="Segoe UI Light" panose="020B0502040204020203"/>
              </a:rPr>
              <a:t>OfficePLUS</a:t>
            </a:r>
            <a:endParaRPr lang="zh-CN" altLang="en-US" sz="1065" dirty="0">
              <a:solidFill>
                <a:srgbClr val="FFFFFF"/>
              </a:solidFill>
              <a:latin typeface="Segoe UI Light" panose="020B0502040204020203"/>
              <a:cs typeface="Segoe UI Light" panose="020B0502040204020203"/>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8" name="图片 7">
            <a:hlinkClick r:id="rId2"/>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86431" y="2521041"/>
            <a:ext cx="3177903" cy="418585"/>
          </a:xfrm>
          <a:prstGeom prst="rect">
            <a:avLst/>
          </a:prstGeom>
        </p:spPr>
      </p:pic>
      <p:sp>
        <p:nvSpPr>
          <p:cNvPr id="9" name="文本框 8"/>
          <p:cNvSpPr txBox="1"/>
          <p:nvPr userDrawn="1"/>
        </p:nvSpPr>
        <p:spPr>
          <a:xfrm>
            <a:off x="4259746" y="3740751"/>
            <a:ext cx="3347390" cy="297454"/>
          </a:xfrm>
          <a:prstGeom prst="rect">
            <a:avLst/>
          </a:prstGeom>
          <a:noFill/>
        </p:spPr>
        <p:txBody>
          <a:bodyPr wrap="none" rtlCol="0">
            <a:spAutoFit/>
          </a:bodyPr>
          <a:lstStyle/>
          <a:p>
            <a:pPr algn="ctr"/>
            <a:r>
              <a:rPr kumimoji="1" lang="zh-CN" altLang="en-US" sz="1335" dirty="0">
                <a:solidFill>
                  <a:schemeClr val="tx1">
                    <a:lumMod val="75000"/>
                    <a:lumOff val="25000"/>
                  </a:schemeClr>
                </a:solidFill>
              </a:rPr>
              <a:t>点击</a:t>
            </a:r>
            <a:r>
              <a:rPr kumimoji="1" lang="en-US" altLang="zh-CN" sz="1335" dirty="0">
                <a:solidFill>
                  <a:schemeClr val="tx1">
                    <a:lumMod val="75000"/>
                    <a:lumOff val="25000"/>
                  </a:schemeClr>
                </a:solidFill>
              </a:rPr>
              <a:t>Logo</a:t>
            </a:r>
            <a:r>
              <a:rPr kumimoji="1" lang="zh-CN" altLang="en-US" sz="1335" dirty="0">
                <a:solidFill>
                  <a:schemeClr val="tx1">
                    <a:lumMod val="75000"/>
                    <a:lumOff val="25000"/>
                  </a:schemeClr>
                </a:solidFill>
              </a:rPr>
              <a:t>获取更多优质模板（放映模式）</a:t>
            </a:r>
            <a:endParaRPr kumimoji="1" lang="zh-CN" altLang="en-US" sz="1335" dirty="0">
              <a:solidFill>
                <a:schemeClr val="tx1">
                  <a:lumMod val="75000"/>
                  <a:lumOff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6486DD8-9ECE-406C-BA16-CBEE7C5E8E0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10E47-FD33-44A5-84E0-FE527B1DB7A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image" Target="../media/image5.jpeg"/><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86DD8-9ECE-406C-BA16-CBEE7C5E8E0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C10E47-FD33-44A5-84E0-FE527B1DB7A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925854" y="365125"/>
            <a:ext cx="10427945" cy="9302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600200"/>
            <a:ext cx="10515600" cy="4576763"/>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800">
                <a:solidFill>
                  <a:schemeClr val="tx1">
                    <a:tint val="75000"/>
                  </a:schemeClr>
                </a:solidFill>
              </a:defRPr>
            </a:lvl1pPr>
          </a:lstStyle>
          <a:p>
            <a:fld id="{4237EAC9-AAFF-4C1A-8E5B-396C4177508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8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800">
                <a:solidFill>
                  <a:schemeClr val="tx1">
                    <a:tint val="75000"/>
                  </a:schemeClr>
                </a:solidFill>
              </a:defRPr>
            </a:lvl1pPr>
          </a:lstStyle>
          <a:p>
            <a:fld id="{269F09EB-F382-47CB-926E-1967937AD377}"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85750" indent="-285750" algn="l" defTabSz="914400" rtl="0" eaLnBrk="1" latinLnBrk="0" hangingPunct="1">
        <a:spcBef>
          <a:spcPts val="1000"/>
        </a:spcBef>
        <a:buFont typeface="Arial" panose="020B0604020202020204" pitchFamily="34" charset="0"/>
        <a:buChar char="•"/>
        <a:defRPr sz="2400" kern="1200">
          <a:solidFill>
            <a:schemeClr val="bg2">
              <a:lumMod val="50000"/>
            </a:schemeClr>
          </a:solidFill>
          <a:latin typeface="+mn-lt"/>
          <a:ea typeface="+mn-ea"/>
          <a:cs typeface="+mn-cs"/>
        </a:defRPr>
      </a:lvl1pPr>
      <a:lvl2pPr marL="685800" indent="-228600" algn="l" defTabSz="914400" rtl="0" eaLnBrk="1" latinLnBrk="0" hangingPunct="1">
        <a:spcBef>
          <a:spcPts val="500"/>
        </a:spcBef>
        <a:buFont typeface="Arial" panose="020B0604020202020204" pitchFamily="34" charset="0"/>
        <a:buChar char="•"/>
        <a:defRPr sz="2000" kern="1200">
          <a:solidFill>
            <a:schemeClr val="bg2">
              <a:lumMod val="50000"/>
            </a:schemeClr>
          </a:solidFill>
          <a:latin typeface="+mn-lt"/>
          <a:ea typeface="+mn-ea"/>
          <a:cs typeface="+mn-cs"/>
        </a:defRPr>
      </a:lvl2pPr>
      <a:lvl3pPr marL="1143000" indent="-228600" algn="l" defTabSz="914400" rtl="0" eaLnBrk="1" latinLnBrk="0" hangingPunct="1">
        <a:spcBef>
          <a:spcPts val="500"/>
        </a:spcBef>
        <a:buFont typeface="Arial" panose="020B0604020202020204" pitchFamily="34" charset="0"/>
        <a:buChar char="•"/>
        <a:defRPr sz="1800" kern="1200">
          <a:solidFill>
            <a:schemeClr val="bg2">
              <a:lumMod val="50000"/>
            </a:schemeClr>
          </a:solidFill>
          <a:latin typeface="+mn-lt"/>
          <a:ea typeface="+mn-ea"/>
          <a:cs typeface="+mn-cs"/>
        </a:defRPr>
      </a:lvl3pPr>
      <a:lvl4pPr marL="1600200" indent="-228600" algn="l" defTabSz="914400" rtl="0" eaLnBrk="1" latinLnBrk="0" hangingPunct="1">
        <a:spcBef>
          <a:spcPts val="500"/>
        </a:spcBef>
        <a:buFont typeface="Arial" panose="020B0604020202020204" pitchFamily="34" charset="0"/>
        <a:buChar char="•"/>
        <a:defRPr sz="1800" kern="1200">
          <a:solidFill>
            <a:schemeClr val="bg2">
              <a:lumMod val="50000"/>
            </a:schemeClr>
          </a:solidFill>
          <a:latin typeface="+mn-lt"/>
          <a:ea typeface="+mn-ea"/>
          <a:cs typeface="+mn-cs"/>
        </a:defRPr>
      </a:lvl4pPr>
      <a:lvl5pPr marL="2057400" indent="-228600" algn="l" defTabSz="914400" rtl="0" eaLnBrk="1" latinLnBrk="0" hangingPunct="1">
        <a:spcBef>
          <a:spcPts val="500"/>
        </a:spcBef>
        <a:buFont typeface="Arial" panose="020B0604020202020204" pitchFamily="34" charset="0"/>
        <a:buChar char="•"/>
        <a:defRPr sz="1800" kern="1200">
          <a:solidFill>
            <a:schemeClr val="bg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6.tiff"/></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6.tiff"/></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2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6.tiff"/></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6.tiff"/></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6.tiff"/></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6.tiff"/></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30.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6.tiff"/></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1.wmf"/><Relationship Id="rId1" Type="http://schemas.openxmlformats.org/officeDocument/2006/relationships/image" Target="../media/image6.tiff"/></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6.tiff"/></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6.tiff"/></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38.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image" Target="../media/image6.tif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tiff"/></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507273" y="2232413"/>
            <a:ext cx="9390112" cy="2644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dirty="0" smtClean="0">
                <a:solidFill>
                  <a:schemeClr val="bg1"/>
                </a:solidFill>
              </a:rPr>
              <a:t>职业卫生知识培训</a:t>
            </a:r>
            <a:endParaRPr lang="zh-CN" altLang="en-US" sz="7200" dirty="0">
              <a:solidFill>
                <a:schemeClr val="bg1"/>
              </a:solidFill>
            </a:endParaRPr>
          </a:p>
        </p:txBody>
      </p:sp>
      <p:pic>
        <p:nvPicPr>
          <p:cNvPr id="4"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2164280" cy="599923"/>
          </a:xfrm>
          <a:prstGeom prst="rect">
            <a:avLst/>
          </a:prstGeom>
          <a:noFill/>
        </p:spPr>
      </p:pic>
      <p:sp>
        <p:nvSpPr>
          <p:cNvPr id="2" name="矩形 1"/>
          <p:cNvSpPr/>
          <p:nvPr/>
        </p:nvSpPr>
        <p:spPr>
          <a:xfrm>
            <a:off x="7154559" y="5395863"/>
            <a:ext cx="3063659" cy="400110"/>
          </a:xfrm>
          <a:prstGeom prst="rect">
            <a:avLst/>
          </a:prstGeom>
        </p:spPr>
        <p:txBody>
          <a:bodyPr wrap="none">
            <a:spAutoFit/>
          </a:bodyPr>
          <a:lstStyle/>
          <a:p>
            <a:r>
              <a:rPr lang="zh-CN" altLang="en-US" sz="2000" b="1" dirty="0" smtClean="0">
                <a:solidFill>
                  <a:srgbClr val="FF0000"/>
                </a:solidFill>
              </a:rPr>
              <a:t>方针：预防为主 防治结合</a:t>
            </a:r>
            <a:endParaRPr lang="zh-CN" altLang="en-US" sz="20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3" name="文本框 28"/>
          <p:cNvSpPr txBox="1"/>
          <p:nvPr/>
        </p:nvSpPr>
        <p:spPr>
          <a:xfrm>
            <a:off x="2143108" y="2500313"/>
            <a:ext cx="5827236" cy="707886"/>
          </a:xfrm>
          <a:prstGeom prst="rect">
            <a:avLst/>
          </a:prstGeom>
          <a:noFill/>
        </p:spPr>
        <p:txBody>
          <a:bodyPr wrap="none">
            <a:spAutoFit/>
          </a:bodyPr>
          <a:lstStyle/>
          <a:p>
            <a:pPr>
              <a:defRPr/>
            </a:pPr>
            <a:r>
              <a:rPr lang="zh-CN" altLang="en-US" sz="4000" b="1" dirty="0" smtClean="0">
                <a:latin typeface="微软雅黑" panose="020B0503020204020204" pitchFamily="34" charset="-122"/>
                <a:ea typeface="微软雅黑" panose="020B0503020204020204" pitchFamily="34" charset="-122"/>
              </a:rPr>
              <a:t>公司存在职业病危害因素</a:t>
            </a:r>
            <a:endParaRPr lang="zh-CN" altLang="en-US" sz="4000" b="1" dirty="0">
              <a:latin typeface="微软雅黑" panose="020B0503020204020204" pitchFamily="34" charset="-122"/>
              <a:ea typeface="微软雅黑" panose="020B0503020204020204" pitchFamily="34" charset="-122"/>
            </a:endParaRPr>
          </a:p>
        </p:txBody>
      </p:sp>
      <p:grpSp>
        <p:nvGrpSpPr>
          <p:cNvPr id="4" name="组合 3"/>
          <p:cNvGrpSpPr/>
          <p:nvPr/>
        </p:nvGrpSpPr>
        <p:grpSpPr bwMode="auto">
          <a:xfrm>
            <a:off x="1071563" y="2428875"/>
            <a:ext cx="698500" cy="1107996"/>
            <a:chOff x="1843002" y="215053"/>
            <a:chExt cx="1355850" cy="1529736"/>
          </a:xfrm>
        </p:grpSpPr>
        <p:sp>
          <p:nvSpPr>
            <p:cNvPr id="5" name="矩形 4"/>
            <p:cNvSpPr/>
            <p:nvPr/>
          </p:nvSpPr>
          <p:spPr>
            <a:xfrm>
              <a:off x="1843002" y="313683"/>
              <a:ext cx="1355850" cy="1222999"/>
            </a:xfrm>
            <a:prstGeom prst="rect">
              <a:avLst/>
            </a:prstGeom>
            <a:noFill/>
            <a:ln w="603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000" b="1">
                <a:solidFill>
                  <a:schemeClr val="tx1"/>
                </a:solidFill>
              </a:endParaRPr>
            </a:p>
          </p:txBody>
        </p:sp>
        <p:sp>
          <p:nvSpPr>
            <p:cNvPr id="6" name="文本框 9"/>
            <p:cNvSpPr txBox="1">
              <a:spLocks noChangeArrowheads="1"/>
            </p:cNvSpPr>
            <p:nvPr/>
          </p:nvSpPr>
          <p:spPr bwMode="auto">
            <a:xfrm>
              <a:off x="1843002" y="215053"/>
              <a:ext cx="1186131" cy="1529736"/>
            </a:xfrm>
            <a:prstGeom prst="rect">
              <a:avLst/>
            </a:prstGeom>
            <a:noFill/>
            <a:ln w="9525">
              <a:noFill/>
              <a:miter lim="800000"/>
            </a:ln>
          </p:spPr>
          <p:txBody>
            <a:bodyPr wrap="none">
              <a:spAutoFit/>
            </a:bodyPr>
            <a:lstStyle/>
            <a:p>
              <a:r>
                <a:rPr lang="en-US" altLang="zh-CN" sz="6600" b="1" dirty="0" smtClean="0">
                  <a:latin typeface="汉仪菱心体简"/>
                  <a:ea typeface="汉仪菱心体简"/>
                  <a:cs typeface="汉仪菱心体简"/>
                </a:rPr>
                <a:t>3</a:t>
              </a:r>
              <a:endParaRPr lang="zh-CN" altLang="en-US" sz="6600" b="1" dirty="0">
                <a:latin typeface="汉仪菱心体简"/>
                <a:ea typeface="汉仪菱心体简"/>
                <a:cs typeface="汉仪菱心体简"/>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pic>
        <p:nvPicPr>
          <p:cNvPr id="3" name="图片 2" descr="微信截图_20180524000041"/>
          <p:cNvPicPr>
            <a:picLocks noChangeAspect="1"/>
          </p:cNvPicPr>
          <p:nvPr/>
        </p:nvPicPr>
        <p:blipFill>
          <a:blip r:embed="rId2"/>
          <a:stretch>
            <a:fillRect/>
          </a:stretch>
        </p:blipFill>
        <p:spPr>
          <a:xfrm>
            <a:off x="887506" y="1843703"/>
            <a:ext cx="10211386" cy="4235611"/>
          </a:xfrm>
          <a:prstGeom prst="rect">
            <a:avLst/>
          </a:prstGeom>
        </p:spPr>
      </p:pic>
      <p:sp>
        <p:nvSpPr>
          <p:cNvPr id="4" name="标题 1"/>
          <p:cNvSpPr txBox="1"/>
          <p:nvPr/>
        </p:nvSpPr>
        <p:spPr>
          <a:xfrm>
            <a:off x="2632795" y="445806"/>
            <a:ext cx="8229600"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3600" b="1" dirty="0" smtClean="0"/>
              <a:t>3.1</a:t>
            </a:r>
            <a:r>
              <a:rPr lang="zh-CN" altLang="en-US" sz="3600" b="1" dirty="0" smtClean="0"/>
              <a:t>各岗位职业病危害因素分布</a:t>
            </a:r>
            <a:endParaRPr lang="zh-CN" altLang="en-US" sz="3600" b="1"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3" name="文本框 5"/>
          <p:cNvSpPr txBox="1"/>
          <p:nvPr/>
        </p:nvSpPr>
        <p:spPr>
          <a:xfrm>
            <a:off x="2372995" y="433705"/>
            <a:ext cx="7506111" cy="646331"/>
          </a:xfrm>
          <a:prstGeom prst="rect">
            <a:avLst/>
          </a:prstGeom>
          <a:noFill/>
        </p:spPr>
        <p:txBody>
          <a:bodyPr wrap="square" rtlCol="0">
            <a:spAutoFit/>
          </a:bodyPr>
          <a:lstStyle/>
          <a:p>
            <a:pPr algn="ctr"/>
            <a:r>
              <a:rPr lang="en-US" altLang="zh-CN" sz="3600" b="1" dirty="0" smtClean="0"/>
              <a:t>3.2</a:t>
            </a:r>
            <a:r>
              <a:rPr lang="zh-CN" altLang="en-US" sz="3600" b="1" dirty="0" smtClean="0"/>
              <a:t>各</a:t>
            </a:r>
            <a:r>
              <a:rPr lang="zh-CN" altLang="en-US" sz="3600" b="1" dirty="0"/>
              <a:t>岗位职业病危害因素分布</a:t>
            </a:r>
            <a:endParaRPr lang="zh-CN" altLang="en-US" sz="3600" b="1" dirty="0"/>
          </a:p>
        </p:txBody>
      </p:sp>
      <p:sp>
        <p:nvSpPr>
          <p:cNvPr id="4" name="文本框 6"/>
          <p:cNvSpPr txBox="1"/>
          <p:nvPr/>
        </p:nvSpPr>
        <p:spPr>
          <a:xfrm>
            <a:off x="1634639" y="1755513"/>
            <a:ext cx="8102600" cy="3416320"/>
          </a:xfrm>
          <a:prstGeom prst="rect">
            <a:avLst/>
          </a:prstGeom>
          <a:noFill/>
        </p:spPr>
        <p:txBody>
          <a:bodyPr wrap="square" rtlCol="0">
            <a:spAutoFit/>
          </a:bodyPr>
          <a:lstStyle/>
          <a:p>
            <a:pPr algn="l">
              <a:lnSpc>
                <a:spcPct val="150000"/>
              </a:lnSpc>
            </a:pPr>
            <a:r>
              <a:rPr lang="zh-CN" altLang="en-US" sz="2400" b="1" dirty="0"/>
              <a:t>压铸：氧化镁烟、氟化物、高温</a:t>
            </a:r>
            <a:endParaRPr lang="zh-CN" altLang="en-US" sz="2400" b="1" dirty="0"/>
          </a:p>
          <a:p>
            <a:pPr algn="l">
              <a:lnSpc>
                <a:spcPct val="150000"/>
              </a:lnSpc>
            </a:pPr>
            <a:r>
              <a:rPr lang="zh-CN" altLang="en-US" sz="2400" b="1" dirty="0"/>
              <a:t>机加工：铝合金粉尘、</a:t>
            </a:r>
            <a:r>
              <a:rPr lang="zh-CN" altLang="en-US" sz="2400" b="1" dirty="0">
                <a:sym typeface="+mn-ea"/>
              </a:rPr>
              <a:t>噪声、手传振动（手持打磨机）</a:t>
            </a:r>
            <a:endParaRPr lang="zh-CN" altLang="en-US" sz="2400" b="1" dirty="0">
              <a:sym typeface="+mn-ea"/>
            </a:endParaRPr>
          </a:p>
          <a:p>
            <a:pPr algn="l">
              <a:lnSpc>
                <a:spcPct val="150000"/>
              </a:lnSpc>
            </a:pPr>
            <a:r>
              <a:rPr lang="zh-CN" altLang="en-US" sz="2400" b="1" dirty="0">
                <a:sym typeface="+mn-ea"/>
              </a:rPr>
              <a:t>表面处理：硫酸、磷酸、二氧化氮、氨、氢氧化钠</a:t>
            </a:r>
            <a:endParaRPr lang="zh-CN" altLang="en-US" sz="2400" b="1" dirty="0">
              <a:sym typeface="+mn-ea"/>
            </a:endParaRPr>
          </a:p>
          <a:p>
            <a:pPr algn="l">
              <a:lnSpc>
                <a:spcPct val="150000"/>
              </a:lnSpc>
            </a:pPr>
            <a:r>
              <a:rPr lang="zh-CN" altLang="en-US" sz="2400" b="1" dirty="0"/>
              <a:t>喷涂：甲苯、二甲苯、</a:t>
            </a:r>
            <a:r>
              <a:rPr lang="zh-CN" altLang="en-US" sz="2400" b="1" dirty="0" smtClean="0"/>
              <a:t>甲醇</a:t>
            </a:r>
            <a:endParaRPr lang="en-US" altLang="zh-CN" sz="2400" b="1" dirty="0" smtClean="0"/>
          </a:p>
          <a:p>
            <a:pPr algn="l">
              <a:lnSpc>
                <a:spcPct val="150000"/>
              </a:lnSpc>
            </a:pPr>
            <a:endParaRPr lang="zh-CN" altLang="en-US" sz="2400" b="1" dirty="0"/>
          </a:p>
          <a:p>
            <a:pPr>
              <a:lnSpc>
                <a:spcPct val="150000"/>
              </a:lnSpc>
            </a:pPr>
            <a:endParaRPr lang="zh-CN" altLang="en-US" sz="2400" b="1"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graphicFrame>
        <p:nvGraphicFramePr>
          <p:cNvPr id="3" name="Group 5"/>
          <p:cNvGraphicFramePr/>
          <p:nvPr/>
        </p:nvGraphicFramePr>
        <p:xfrm>
          <a:off x="2085389" y="1671622"/>
          <a:ext cx="8105788" cy="2898776"/>
        </p:xfrm>
        <a:graphic>
          <a:graphicData uri="http://schemas.openxmlformats.org/drawingml/2006/table">
            <a:tbl>
              <a:tblPr/>
              <a:tblGrid>
                <a:gridCol w="2500330"/>
                <a:gridCol w="5605458"/>
              </a:tblGrid>
              <a:tr h="4968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危害因素</a:t>
                      </a:r>
                      <a:endPar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可导致的职业病</a:t>
                      </a:r>
                      <a:endPar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粉尘</a:t>
                      </a:r>
                      <a:endPar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尘肺</a:t>
                      </a:r>
                      <a:endPar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噪声</a:t>
                      </a:r>
                      <a:endParaRPr kumimoji="0" lang="zh-CN" sz="20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职业性耳聋</a:t>
                      </a:r>
                      <a:endPar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高温</a:t>
                      </a:r>
                      <a:endParaRPr kumimoji="0" lang="zh-CN" altLang="en-US" sz="20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职业性中暑</a:t>
                      </a:r>
                      <a:endPar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盐酸、硫酸等</a:t>
                      </a:r>
                      <a:endParaRPr kumimoji="0" lang="zh-CN" sz="20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牙酸</a:t>
                      </a: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蚀</a:t>
                      </a:r>
                      <a:r>
                        <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病、化学性灼伤等</a:t>
                      </a:r>
                      <a:endPar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甲苯、二甲苯</a:t>
                      </a:r>
                      <a:endPar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buNone/>
                      </a:pPr>
                      <a:r>
                        <a:rPr kumimoji="0" lang="zh-CN" altLang="en-US" sz="20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职业性甲苯、二甲苯中毒</a:t>
                      </a:r>
                      <a:endParaRPr kumimoji="0" lang="zh-CN" altLang="en-US" sz="20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甲醇</a:t>
                      </a:r>
                      <a:endParaRPr kumimoji="0" lang="zh-CN" sz="20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kumimoji="0" lang="zh-CN" altLang="en-US" sz="20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视网膜及视神经病、</a:t>
                      </a:r>
                      <a:r>
                        <a:rPr kumimoji="0" lang="en-US" sz="20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 </a:t>
                      </a:r>
                      <a:r>
                        <a:rPr kumimoji="0" lang="zh-CN" altLang="en-US" sz="20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中枢神经系统器质性疾病</a:t>
                      </a:r>
                      <a:endParaRPr kumimoji="0" lang="zh-CN" sz="20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r>
              <a:rPr lang="en-US" altLang="zh-CN" sz="3600" b="1" kern="0" dirty="0" smtClean="0">
                <a:latin typeface="微软雅黑" panose="020B0503020204020204" pitchFamily="34" charset="-122"/>
                <a:ea typeface="微软雅黑" panose="020B0503020204020204" pitchFamily="34" charset="-122"/>
                <a:cs typeface="+mj-cs"/>
              </a:rPr>
              <a:t>3.3</a:t>
            </a:r>
            <a:r>
              <a:rPr lang="zh-CN" altLang="en-US" sz="3600" b="1" kern="0" dirty="0" smtClean="0">
                <a:latin typeface="微软雅黑" panose="020B0503020204020204" pitchFamily="34" charset="-122"/>
                <a:ea typeface="微软雅黑" panose="020B0503020204020204" pitchFamily="34" charset="-122"/>
                <a:cs typeface="+mj-cs"/>
              </a:rPr>
              <a:t>可导致的法定职业病</a:t>
            </a:r>
            <a:endParaRPr lang="zh-CN" altLang="en-US" sz="3600" b="1" kern="0" dirty="0">
              <a:latin typeface="微软雅黑" panose="020B0503020204020204" pitchFamily="34" charset="-122"/>
              <a:ea typeface="微软雅黑" panose="020B0503020204020204" pitchFamily="34" charset="-122"/>
              <a:cs typeface="+mj-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385482" y="1558795"/>
            <a:ext cx="8776074" cy="5378445"/>
          </a:xfrm>
          <a:prstGeom prst="rect">
            <a:avLst/>
          </a:prstGeom>
          <a:noFill/>
          <a:ln w="9525">
            <a:noFill/>
            <a:miter lim="800000"/>
          </a:ln>
        </p:spPr>
        <p:txBody>
          <a:bodyPr wrap="square">
            <a:spAutoFit/>
          </a:bodyPr>
          <a:lstStyle/>
          <a:p>
            <a:pPr>
              <a:lnSpc>
                <a:spcPct val="150000"/>
              </a:lnSpc>
              <a:spcBef>
                <a:spcPct val="20000"/>
              </a:spcBef>
              <a:buFontTx/>
              <a:buChar char="•"/>
            </a:pPr>
            <a:r>
              <a:rPr lang="zh-CN" altLang="en-US" sz="2400" b="1" dirty="0" smtClean="0">
                <a:latin typeface="微软雅黑" panose="020B0503020204020204" pitchFamily="34" charset="-122"/>
                <a:ea typeface="微软雅黑" panose="020B0503020204020204" pitchFamily="34" charset="-122"/>
              </a:rPr>
              <a:t>噪声性耳聋系由于听觉长期遭受噪声影响而发生缓慢的进行性的感音性耳聋，早期表现为听觉疲劳，离开噪声环境后可以逐渐恢复，久之则难以恢复，终致感音神经性聋。噪声除对听觉损伤外，还可引起头痛、头昏、失眠、高血压等，影响胃的蠕动和分泌。</a:t>
            </a:r>
            <a:endParaRPr lang="zh-CN" altLang="en-US" sz="2400" b="1" dirty="0" smtClean="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等效声级</a:t>
            </a:r>
            <a:r>
              <a:rPr lang="en-US" altLang="zh-CN" sz="2400" b="1" dirty="0">
                <a:solidFill>
                  <a:srgbClr val="FF0000"/>
                </a:solidFill>
                <a:latin typeface="微软雅黑" panose="020B0503020204020204" pitchFamily="34" charset="-122"/>
                <a:ea typeface="微软雅黑" panose="020B0503020204020204" pitchFamily="34" charset="-122"/>
              </a:rPr>
              <a:t>≥80dB</a:t>
            </a:r>
            <a:r>
              <a:rPr lang="zh-CN" altLang="en-US" sz="2400" b="1" dirty="0">
                <a:solidFill>
                  <a:srgbClr val="FF0000"/>
                </a:solidFill>
                <a:latin typeface="微软雅黑" panose="020B0503020204020204" pitchFamily="34" charset="-122"/>
                <a:ea typeface="微软雅黑" panose="020B0503020204020204" pitchFamily="34" charset="-122"/>
              </a:rPr>
              <a:t>（</a:t>
            </a:r>
            <a:r>
              <a:rPr lang="en-US" altLang="zh-CN" sz="2400" b="1" dirty="0">
                <a:solidFill>
                  <a:srgbClr val="FF0000"/>
                </a:solidFill>
                <a:latin typeface="微软雅黑" panose="020B0503020204020204" pitchFamily="34" charset="-122"/>
                <a:ea typeface="微软雅黑" panose="020B0503020204020204" pitchFamily="34" charset="-122"/>
              </a:rPr>
              <a:t>A</a:t>
            </a:r>
            <a:r>
              <a:rPr lang="zh-CN" altLang="en-US" sz="2400" b="1" dirty="0">
                <a:solidFill>
                  <a:srgbClr val="FF0000"/>
                </a:solidFill>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的岗位为</a:t>
            </a:r>
            <a:r>
              <a:rPr lang="zh-CN" altLang="en-US" sz="2400" b="1" dirty="0">
                <a:solidFill>
                  <a:srgbClr val="FF0000"/>
                </a:solidFill>
                <a:latin typeface="微软雅黑" panose="020B0503020204020204" pitchFamily="34" charset="-122"/>
                <a:ea typeface="微软雅黑" panose="020B0503020204020204" pitchFamily="34" charset="-122"/>
              </a:rPr>
              <a:t>噪声作业</a:t>
            </a:r>
            <a:r>
              <a:rPr lang="zh-CN" altLang="en-US" sz="2400" b="1" dirty="0">
                <a:latin typeface="微软雅黑" panose="020B0503020204020204" pitchFamily="34" charset="-122"/>
                <a:ea typeface="微软雅黑" panose="020B0503020204020204" pitchFamily="34" charset="-122"/>
              </a:rPr>
              <a:t>岗位；</a:t>
            </a:r>
            <a:r>
              <a:rPr lang="zh-CN" altLang="en-US" sz="2400" b="1" dirty="0">
                <a:latin typeface="微软雅黑" panose="020B0503020204020204" pitchFamily="34" charset="-122"/>
                <a:ea typeface="微软雅黑" panose="020B0503020204020204" pitchFamily="34" charset="-122"/>
                <a:sym typeface="+mn-ea"/>
              </a:rPr>
              <a:t>等效声级</a:t>
            </a:r>
            <a:r>
              <a:rPr lang="en-US" altLang="zh-CN" sz="2400" b="1" dirty="0">
                <a:solidFill>
                  <a:srgbClr val="FF0000"/>
                </a:solidFill>
                <a:latin typeface="微软雅黑" panose="020B0503020204020204" pitchFamily="34" charset="-122"/>
                <a:ea typeface="微软雅黑" panose="020B0503020204020204" pitchFamily="34" charset="-122"/>
                <a:sym typeface="+mn-ea"/>
              </a:rPr>
              <a:t>≥85dB</a:t>
            </a:r>
            <a:r>
              <a:rPr lang="zh-CN" altLang="en-US" sz="2400" b="1" dirty="0">
                <a:solidFill>
                  <a:srgbClr val="FF0000"/>
                </a:solidFill>
                <a:latin typeface="微软雅黑" panose="020B0503020204020204" pitchFamily="34" charset="-122"/>
                <a:ea typeface="微软雅黑" panose="020B0503020204020204" pitchFamily="34" charset="-122"/>
                <a:sym typeface="+mn-ea"/>
              </a:rPr>
              <a:t>（</a:t>
            </a:r>
            <a:r>
              <a:rPr lang="en-US" altLang="zh-CN" sz="2400" b="1" dirty="0">
                <a:solidFill>
                  <a:srgbClr val="FF0000"/>
                </a:solidFill>
                <a:latin typeface="微软雅黑" panose="020B0503020204020204" pitchFamily="34" charset="-122"/>
                <a:ea typeface="微软雅黑" panose="020B0503020204020204" pitchFamily="34" charset="-122"/>
                <a:sym typeface="+mn-ea"/>
              </a:rPr>
              <a:t>A</a:t>
            </a:r>
            <a:r>
              <a:rPr lang="zh-CN" altLang="en-US" sz="2400" b="1" dirty="0">
                <a:solidFill>
                  <a:srgbClr val="FF0000"/>
                </a:solidFill>
                <a:latin typeface="微软雅黑" panose="020B0503020204020204" pitchFamily="34" charset="-122"/>
                <a:ea typeface="微软雅黑" panose="020B0503020204020204" pitchFamily="34" charset="-122"/>
                <a:sym typeface="+mn-ea"/>
              </a:rPr>
              <a:t>）</a:t>
            </a:r>
            <a:r>
              <a:rPr lang="zh-CN" altLang="en-US" sz="2400" b="1" dirty="0">
                <a:latin typeface="微软雅黑" panose="020B0503020204020204" pitchFamily="34" charset="-122"/>
                <a:ea typeface="微软雅黑" panose="020B0503020204020204" pitchFamily="34" charset="-122"/>
                <a:sym typeface="+mn-ea"/>
              </a:rPr>
              <a:t>的岗位为</a:t>
            </a:r>
            <a:r>
              <a:rPr lang="zh-CN" altLang="en-US" sz="2400" b="1" dirty="0">
                <a:solidFill>
                  <a:srgbClr val="FF0000"/>
                </a:solidFill>
                <a:latin typeface="微软雅黑" panose="020B0503020204020204" pitchFamily="34" charset="-122"/>
                <a:ea typeface="微软雅黑" panose="020B0503020204020204" pitchFamily="34" charset="-122"/>
                <a:sym typeface="+mn-ea"/>
              </a:rPr>
              <a:t>噪声超标</a:t>
            </a:r>
            <a:r>
              <a:rPr lang="zh-CN" altLang="en-US" sz="2400" b="1" dirty="0" smtClean="0">
                <a:latin typeface="微软雅黑" panose="020B0503020204020204" pitchFamily="34" charset="-122"/>
                <a:ea typeface="微软雅黑" panose="020B0503020204020204" pitchFamily="34" charset="-122"/>
                <a:sym typeface="+mn-ea"/>
              </a:rPr>
              <a:t>岗位</a:t>
            </a:r>
            <a:endParaRPr lang="en-US" altLang="zh-CN" sz="2400" b="1" dirty="0" smtClean="0">
              <a:latin typeface="微软雅黑" panose="020B0503020204020204" pitchFamily="34" charset="-122"/>
              <a:ea typeface="微软雅黑" panose="020B0503020204020204" pitchFamily="34" charset="-122"/>
              <a:sym typeface="+mn-ea"/>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噪声超过</a:t>
            </a:r>
            <a:r>
              <a:rPr lang="en-US" altLang="zh-CN" sz="2400" b="1" dirty="0">
                <a:latin typeface="微软雅黑" panose="020B0503020204020204" pitchFamily="34" charset="-122"/>
                <a:ea typeface="微软雅黑" panose="020B0503020204020204" pitchFamily="34" charset="-122"/>
              </a:rPr>
              <a:t>85dB</a:t>
            </a:r>
            <a:r>
              <a:rPr lang="zh-CN" altLang="en-US" sz="2400" b="1" dirty="0">
                <a:latin typeface="微软雅黑" panose="020B0503020204020204" pitchFamily="34" charset="-122"/>
                <a:ea typeface="微软雅黑" panose="020B0503020204020204" pitchFamily="34" charset="-122"/>
              </a:rPr>
              <a:t>强度时（最高值不得＞</a:t>
            </a:r>
            <a:r>
              <a:rPr lang="en-US" altLang="zh-CN" sz="2400" b="1" dirty="0">
                <a:latin typeface="微软雅黑" panose="020B0503020204020204" pitchFamily="34" charset="-122"/>
                <a:ea typeface="微软雅黑" panose="020B0503020204020204" pitchFamily="34" charset="-122"/>
              </a:rPr>
              <a:t>115dB</a:t>
            </a:r>
            <a:r>
              <a:rPr lang="zh-CN" altLang="en-US" sz="2400" b="1" dirty="0">
                <a:latin typeface="微软雅黑" panose="020B0503020204020204" pitchFamily="34" charset="-122"/>
                <a:ea typeface="微软雅黑" panose="020B0503020204020204" pitchFamily="34" charset="-122"/>
              </a:rPr>
              <a:t>），即对耳蜗造成</a:t>
            </a:r>
            <a:r>
              <a:rPr lang="zh-CN" altLang="en-US" sz="2400" b="1" dirty="0" smtClean="0">
                <a:latin typeface="微软雅黑" panose="020B0503020204020204" pitchFamily="34" charset="-122"/>
                <a:ea typeface="微软雅黑" panose="020B0503020204020204" pitchFamily="34" charset="-122"/>
              </a:rPr>
              <a:t>损害</a:t>
            </a:r>
            <a:endParaRPr lang="zh-CN" altLang="en-US" sz="2400" b="1" dirty="0">
              <a:latin typeface="微软雅黑" panose="020B0503020204020204" pitchFamily="34" charset="-122"/>
              <a:ea typeface="微软雅黑" panose="020B0503020204020204" pitchFamily="34" charset="-122"/>
            </a:endParaRPr>
          </a:p>
        </p:txBody>
      </p:sp>
      <p:sp>
        <p:nvSpPr>
          <p:cNvPr id="6" name="文本框 28"/>
          <p:cNvSpPr txBox="1"/>
          <p:nvPr/>
        </p:nvSpPr>
        <p:spPr>
          <a:xfrm>
            <a:off x="2857500" y="912464"/>
            <a:ext cx="6394076" cy="646331"/>
          </a:xfrm>
          <a:prstGeom prst="rect">
            <a:avLst/>
          </a:prstGeom>
          <a:noFill/>
        </p:spPr>
        <p:txBody>
          <a:bodyPr wrap="square">
            <a:spAutoFit/>
          </a:bodyPr>
          <a:lstStyle/>
          <a:p>
            <a:pPr>
              <a:defRPr/>
            </a:pPr>
            <a:r>
              <a:rPr lang="en-US" altLang="zh-CN" sz="3600" b="1" dirty="0" smtClean="0">
                <a:latin typeface="微软雅黑" panose="020B0503020204020204" pitchFamily="34" charset="-122"/>
                <a:ea typeface="微软雅黑" panose="020B0503020204020204" pitchFamily="34" charset="-122"/>
              </a:rPr>
              <a:t>3.3.1</a:t>
            </a:r>
            <a:r>
              <a:rPr lang="zh-CN" altLang="en-US" sz="3600" b="1" dirty="0" smtClean="0">
                <a:latin typeface="微软雅黑" panose="020B0503020204020204" pitchFamily="34" charset="-122"/>
                <a:ea typeface="微软雅黑" panose="020B0503020204020204" pitchFamily="34" charset="-122"/>
              </a:rPr>
              <a:t>噪声的危害及防护</a:t>
            </a:r>
            <a:endParaRPr lang="zh-CN" altLang="en-US" sz="3600" b="1" dirty="0">
              <a:latin typeface="微软雅黑" panose="020B0503020204020204" pitchFamily="34" charset="-122"/>
              <a:ea typeface="微软雅黑" panose="020B0503020204020204" pitchFamily="34" charset="-122"/>
            </a:endParaRPr>
          </a:p>
        </p:txBody>
      </p:sp>
      <p:sp>
        <p:nvSpPr>
          <p:cNvPr id="8" name="文本框 2"/>
          <p:cNvSpPr txBox="1"/>
          <p:nvPr/>
        </p:nvSpPr>
        <p:spPr>
          <a:xfrm>
            <a:off x="9161556" y="1827206"/>
            <a:ext cx="2767957" cy="3395801"/>
          </a:xfrm>
          <a:prstGeom prst="rect">
            <a:avLst/>
          </a:prstGeom>
          <a:noFill/>
        </p:spPr>
        <p:txBody>
          <a:bodyPr wrap="square" rtlCol="0">
            <a:spAutoFit/>
          </a:bodyPr>
          <a:lstStyle/>
          <a:p>
            <a:r>
              <a:rPr lang="zh-CN" altLang="en-US" sz="2400" b="1" dirty="0"/>
              <a:t>机械噪声</a:t>
            </a:r>
            <a:endParaRPr lang="zh-CN" altLang="en-US" sz="2400" b="1" dirty="0"/>
          </a:p>
          <a:p>
            <a:r>
              <a:rPr lang="zh-CN" altLang="en-US" sz="2400" b="1" dirty="0"/>
              <a:t>电磁噪声</a:t>
            </a:r>
            <a:endParaRPr lang="zh-CN" altLang="en-US" sz="2400" b="1" dirty="0"/>
          </a:p>
          <a:p>
            <a:r>
              <a:rPr lang="zh-CN" altLang="en-US" sz="2400" b="1" dirty="0"/>
              <a:t>空气动力噪声</a:t>
            </a:r>
            <a:endParaRPr lang="zh-CN" altLang="en-US" sz="2400" b="1" dirty="0"/>
          </a:p>
          <a:p>
            <a:endParaRPr lang="zh-CN" altLang="en-US" sz="2400" dirty="0"/>
          </a:p>
          <a:p>
            <a:pPr>
              <a:lnSpc>
                <a:spcPts val="2800"/>
              </a:lnSpc>
            </a:pPr>
            <a:r>
              <a:rPr lang="zh-CN" altLang="zh-CN" sz="2400" b="1" kern="100" dirty="0">
                <a:latin typeface="微软雅黑" panose="020B0503020204020204" pitchFamily="34" charset="-122"/>
                <a:ea typeface="微软雅黑" panose="020B0503020204020204" pitchFamily="34" charset="-122"/>
                <a:cs typeface="Times New Roman" panose="02020603050405020304"/>
              </a:rPr>
              <a:t>防噪降噪装置</a:t>
            </a:r>
            <a:endParaRPr lang="zh-CN" altLang="zh-CN" sz="2400" b="1" kern="100" dirty="0">
              <a:latin typeface="微软雅黑" panose="020B0503020204020204" pitchFamily="34" charset="-122"/>
              <a:ea typeface="微软雅黑" panose="020B0503020204020204" pitchFamily="34" charset="-122"/>
              <a:cs typeface="Times New Roman" panose="02020603050405020304"/>
            </a:endParaRPr>
          </a:p>
          <a:p>
            <a:pPr>
              <a:lnSpc>
                <a:spcPts val="2800"/>
              </a:lnSpc>
            </a:pPr>
            <a:r>
              <a:rPr lang="zh-CN" altLang="zh-CN" sz="2400" b="1" kern="100" dirty="0">
                <a:latin typeface="微软雅黑" panose="020B0503020204020204" pitchFamily="34" charset="-122"/>
                <a:ea typeface="微软雅黑" panose="020B0503020204020204" pitchFamily="34" charset="-122"/>
                <a:cs typeface="Times New Roman" panose="02020603050405020304"/>
              </a:rPr>
              <a:t>护耳器</a:t>
            </a:r>
            <a:endParaRPr lang="zh-CN" altLang="zh-CN" sz="2400" b="1" kern="100" dirty="0">
              <a:latin typeface="微软雅黑" panose="020B0503020204020204" pitchFamily="34" charset="-122"/>
              <a:ea typeface="微软雅黑" panose="020B0503020204020204" pitchFamily="34" charset="-122"/>
              <a:cs typeface="Times New Roman" panose="02020603050405020304"/>
            </a:endParaRPr>
          </a:p>
          <a:p>
            <a:endParaRPr lang="zh-CN" altLang="en-US" sz="2400" dirty="0"/>
          </a:p>
          <a:p>
            <a:endParaRPr lang="zh-CN" altLang="en-US" sz="2400" dirty="0"/>
          </a:p>
          <a:p>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635868"/>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8" name="TextBox 2"/>
          <p:cNvSpPr txBox="1">
            <a:spLocks noChangeArrowheads="1"/>
          </p:cNvSpPr>
          <p:nvPr/>
        </p:nvSpPr>
        <p:spPr bwMode="auto">
          <a:xfrm>
            <a:off x="439272" y="1305144"/>
            <a:ext cx="9341222" cy="2862322"/>
          </a:xfrm>
          <a:prstGeom prst="rect">
            <a:avLst/>
          </a:prstGeom>
          <a:noFill/>
          <a:ln w="9525">
            <a:noFill/>
            <a:miter lim="800000"/>
          </a:ln>
        </p:spPr>
        <p:txBody>
          <a:bodyPr wrap="square">
            <a:spAutoFit/>
          </a:bodyPr>
          <a:lstStyle/>
          <a:p>
            <a:pPr>
              <a:lnSpc>
                <a:spcPct val="150000"/>
              </a:lnSpc>
              <a:spcBef>
                <a:spcPct val="20000"/>
              </a:spcBef>
              <a:buFontTx/>
              <a:buChar char="•"/>
            </a:pPr>
            <a:r>
              <a:rPr sz="2400" b="1" dirty="0" smtClean="0">
                <a:latin typeface="微软雅黑" panose="020B0503020204020204" pitchFamily="34" charset="-122"/>
                <a:ea typeface="微软雅黑" panose="020B0503020204020204" pitchFamily="34" charset="-122"/>
              </a:rPr>
              <a:t>生产性粉尘主要引起呼吸系统的损害，作业工人在生产环境中长期接触不同种类的粉尘可引起不同类型的尘肺病。尘肺病是一种以肺组织弥漫性纤维化为主的全身性疾病，主要是以肺部纤维化改变为主，随着尘肺病病情的进一步发展还可以导致一些并发症的出现，如心脏等其他脏器的损害。</a:t>
            </a:r>
            <a:endParaRPr lang="zh-CN" sz="2400" b="1" dirty="0" smtClean="0">
              <a:latin typeface="微软雅黑" panose="020B0503020204020204" pitchFamily="34" charset="-122"/>
              <a:ea typeface="微软雅黑" panose="020B0503020204020204" pitchFamily="34" charset="-122"/>
            </a:endParaRPr>
          </a:p>
        </p:txBody>
      </p:sp>
      <p:sp>
        <p:nvSpPr>
          <p:cNvPr id="9" name="文本框 28"/>
          <p:cNvSpPr txBox="1"/>
          <p:nvPr/>
        </p:nvSpPr>
        <p:spPr>
          <a:xfrm>
            <a:off x="3216088" y="658813"/>
            <a:ext cx="7532593" cy="646331"/>
          </a:xfrm>
          <a:prstGeom prst="rect">
            <a:avLst/>
          </a:prstGeom>
          <a:noFill/>
        </p:spPr>
        <p:txBody>
          <a:bodyPr wrap="square">
            <a:spAutoFit/>
          </a:bodyPr>
          <a:lstStyle/>
          <a:p>
            <a:pPr algn="ctr">
              <a:defRPr/>
            </a:pPr>
            <a:r>
              <a:rPr lang="en-US" altLang="zh-CN" sz="3600" b="1" dirty="0" smtClean="0">
                <a:latin typeface="微软雅黑" panose="020B0503020204020204" pitchFamily="34" charset="-122"/>
                <a:ea typeface="微软雅黑" panose="020B0503020204020204" pitchFamily="34" charset="-122"/>
              </a:rPr>
              <a:t>3.3.2</a:t>
            </a:r>
            <a:r>
              <a:rPr lang="zh-CN" altLang="en-US" sz="3600" b="1" dirty="0" smtClean="0">
                <a:latin typeface="微软雅黑" panose="020B0503020204020204" pitchFamily="34" charset="-122"/>
                <a:ea typeface="微软雅黑" panose="020B0503020204020204" pitchFamily="34" charset="-122"/>
              </a:rPr>
              <a:t>粉尘的危害及防护</a:t>
            </a:r>
            <a:endParaRPr lang="zh-CN" altLang="en-US" sz="3600" b="1" dirty="0">
              <a:latin typeface="微软雅黑" panose="020B0503020204020204" pitchFamily="34" charset="-122"/>
              <a:ea typeface="微软雅黑" panose="020B0503020204020204" pitchFamily="34" charset="-122"/>
            </a:endParaRPr>
          </a:p>
        </p:txBody>
      </p:sp>
      <p:sp>
        <p:nvSpPr>
          <p:cNvPr id="10" name="文本框 2"/>
          <p:cNvSpPr txBox="1"/>
          <p:nvPr/>
        </p:nvSpPr>
        <p:spPr>
          <a:xfrm>
            <a:off x="510989" y="4167466"/>
            <a:ext cx="10730752" cy="3416320"/>
          </a:xfrm>
          <a:prstGeom prst="rect">
            <a:avLst/>
          </a:prstGeom>
          <a:noFill/>
        </p:spPr>
        <p:txBody>
          <a:bodyPr wrap="square" rtlCol="0">
            <a:spAutoFit/>
          </a:bodyPr>
          <a:lstStyle/>
          <a:p>
            <a:r>
              <a:rPr lang="zh-CN" altLang="en-US" sz="2400" b="1" dirty="0"/>
              <a:t>粉尘的危害程度与下列因素有关</a:t>
            </a:r>
            <a:r>
              <a:rPr lang="zh-CN" altLang="en-US" sz="2400" b="1" dirty="0" smtClean="0"/>
              <a:t>：</a:t>
            </a:r>
            <a:endParaRPr lang="zh-CN" altLang="en-US" sz="2400" b="1" dirty="0"/>
          </a:p>
          <a:p>
            <a:pPr>
              <a:lnSpc>
                <a:spcPct val="150000"/>
              </a:lnSpc>
            </a:pPr>
            <a:r>
              <a:rPr lang="zh-CN" altLang="en-US" sz="2400" b="1" dirty="0"/>
              <a:t>游离二氧化硅含量（</a:t>
            </a:r>
            <a:r>
              <a:rPr lang="zh-CN" altLang="en-US" sz="2400" b="1" dirty="0">
                <a:solidFill>
                  <a:srgbClr val="FF0000"/>
                </a:solidFill>
              </a:rPr>
              <a:t>大于等于</a:t>
            </a:r>
            <a:r>
              <a:rPr lang="en-US" altLang="zh-CN" sz="2400" b="1" dirty="0">
                <a:solidFill>
                  <a:srgbClr val="FF0000"/>
                </a:solidFill>
              </a:rPr>
              <a:t>10%</a:t>
            </a:r>
            <a:r>
              <a:rPr lang="zh-CN" altLang="en-US" sz="2400" b="1" dirty="0">
                <a:solidFill>
                  <a:srgbClr val="FF0000"/>
                </a:solidFill>
              </a:rPr>
              <a:t>为矽尘</a:t>
            </a:r>
            <a:r>
              <a:rPr lang="zh-CN" altLang="en-US" sz="2400" b="1" dirty="0"/>
              <a:t>）</a:t>
            </a:r>
            <a:endParaRPr lang="zh-CN" altLang="en-US" sz="2400" b="1" dirty="0"/>
          </a:p>
          <a:p>
            <a:pPr algn="l">
              <a:lnSpc>
                <a:spcPct val="150000"/>
              </a:lnSpc>
            </a:pPr>
            <a:r>
              <a:rPr lang="zh-CN" altLang="en-US" sz="2400" b="1" dirty="0"/>
              <a:t>粉尘的分散度</a:t>
            </a:r>
            <a:r>
              <a:rPr lang="zh-CN" altLang="en-US" sz="2400" b="1" dirty="0">
                <a:sym typeface="+mn-ea"/>
              </a:rPr>
              <a:t>（</a:t>
            </a:r>
            <a:r>
              <a:rPr lang="zh-CN" altLang="en-US" sz="2400" b="1" dirty="0">
                <a:solidFill>
                  <a:srgbClr val="FF0000"/>
                </a:solidFill>
                <a:sym typeface="+mn-ea"/>
              </a:rPr>
              <a:t>可吸入性粉尘指空气动力学直径为1~5微米</a:t>
            </a:r>
            <a:r>
              <a:rPr lang="zh-CN" altLang="en-US" sz="2400" b="1" dirty="0">
                <a:sym typeface="+mn-ea"/>
              </a:rPr>
              <a:t>）</a:t>
            </a:r>
            <a:endParaRPr lang="zh-CN" altLang="en-US" sz="2400" b="1" dirty="0"/>
          </a:p>
          <a:p>
            <a:pPr>
              <a:lnSpc>
                <a:spcPct val="150000"/>
              </a:lnSpc>
            </a:pPr>
            <a:r>
              <a:rPr lang="zh-CN" altLang="en-US" sz="2400" b="1" dirty="0"/>
              <a:t>粉尘的浓度</a:t>
            </a:r>
            <a:endParaRPr lang="zh-CN" altLang="en-US" sz="2400" b="1" dirty="0"/>
          </a:p>
          <a:p>
            <a:pPr>
              <a:lnSpc>
                <a:spcPct val="150000"/>
              </a:lnSpc>
            </a:pPr>
            <a:r>
              <a:rPr lang="zh-CN" altLang="en-US" sz="2400" b="1" dirty="0"/>
              <a:t>个体易感性</a:t>
            </a:r>
            <a:endParaRPr lang="zh-CN" altLang="en-US" sz="2400" b="1" dirty="0"/>
          </a:p>
          <a:p>
            <a:endParaRPr lang="zh-CN" altLang="en-US" sz="2400" b="1" dirty="0"/>
          </a:p>
          <a:p>
            <a:endParaRPr lang="zh-CN" altLang="en-US" sz="2400" b="1"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graphicFrame>
        <p:nvGraphicFramePr>
          <p:cNvPr id="6" name="表格 5"/>
          <p:cNvGraphicFramePr>
            <a:graphicFrameLocks noGrp="1"/>
          </p:cNvGraphicFramePr>
          <p:nvPr/>
        </p:nvGraphicFramePr>
        <p:xfrm>
          <a:off x="1702143" y="2009764"/>
          <a:ext cx="8358247" cy="2571768"/>
        </p:xfrm>
        <a:graphic>
          <a:graphicData uri="http://schemas.openxmlformats.org/drawingml/2006/table">
            <a:tbl>
              <a:tblPr/>
              <a:tblGrid>
                <a:gridCol w="1635309"/>
                <a:gridCol w="3180532"/>
                <a:gridCol w="2036884"/>
                <a:gridCol w="1505522"/>
              </a:tblGrid>
              <a:tr h="830360">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职业病危害因素</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职业禁忌证</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a:solidFill>
                            <a:srgbClr val="000000"/>
                          </a:solidFill>
                          <a:latin typeface="微软雅黑" panose="020B0503020204020204" pitchFamily="34" charset="-122"/>
                          <a:ea typeface="微软雅黑" panose="020B0503020204020204" pitchFamily="34" charset="-122"/>
                          <a:cs typeface="宋体" panose="02010600030101010101" pitchFamily="2" charset="-122"/>
                        </a:rPr>
                        <a:t>可能导致的职业病危害</a:t>
                      </a:r>
                      <a:endParaRPr lang="zh-CN" sz="2400" b="1"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职业病防护措施</a:t>
                      </a:r>
                      <a:endParaRPr lang="zh-CN" sz="2400" b="1"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41408">
                <a:tc>
                  <a:txBody>
                    <a:bodyPr/>
                    <a:lstStyle/>
                    <a:p>
                      <a:pPr indent="152400" algn="ctr">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粉尘</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活动性肺结核病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p>
                      <a:pPr algn="l">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慢性阻塞性肺病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p>
                      <a:pPr algn="l">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慢性间质性肺病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p>
                      <a:pPr algn="l">
                        <a:lnSpc>
                          <a:spcPts val="2800"/>
                        </a:lnSpc>
                        <a:spcAft>
                          <a:spcPts val="0"/>
                        </a:spcAft>
                      </a:pPr>
                      <a:r>
                        <a:rPr lang="zh-CN" sz="2400" b="1" kern="0" spc="5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伴肺功能损害的疾</a:t>
                      </a:r>
                      <a:r>
                        <a:rPr lang="zh-CN" sz="2400" b="1" kern="0" spc="-2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ctr">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尘肺</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除尘装置</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p>
                      <a:pPr algn="l">
                        <a:lnSpc>
                          <a:spcPts val="28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防尘口罩</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矩形 1"/>
          <p:cNvSpPr/>
          <p:nvPr/>
        </p:nvSpPr>
        <p:spPr>
          <a:xfrm>
            <a:off x="3274829" y="1003157"/>
            <a:ext cx="4996881" cy="646331"/>
          </a:xfrm>
          <a:prstGeom prst="rect">
            <a:avLst/>
          </a:prstGeom>
        </p:spPr>
        <p:txBody>
          <a:bodyPr wrap="none">
            <a:spAutoFit/>
          </a:bodyPr>
          <a:lstStyle/>
          <a:p>
            <a:pPr algn="ctr">
              <a:defRPr/>
            </a:pPr>
            <a:r>
              <a:rPr lang="en-US" altLang="zh-CN" sz="3600" b="1" dirty="0">
                <a:latin typeface="微软雅黑" panose="020B0503020204020204" pitchFamily="34" charset="-122"/>
                <a:ea typeface="微软雅黑" panose="020B0503020204020204" pitchFamily="34" charset="-122"/>
              </a:rPr>
              <a:t>3.3.2</a:t>
            </a:r>
            <a:r>
              <a:rPr lang="zh-CN" altLang="en-US" sz="3600" b="1" dirty="0">
                <a:latin typeface="微软雅黑" panose="020B0503020204020204" pitchFamily="34" charset="-122"/>
                <a:ea typeface="微软雅黑" panose="020B0503020204020204" pitchFamily="34" charset="-122"/>
              </a:rPr>
              <a:t>粉尘的</a:t>
            </a:r>
            <a:r>
              <a:rPr lang="zh-CN" altLang="en-US" sz="3600" b="1" dirty="0" smtClean="0">
                <a:latin typeface="微软雅黑" panose="020B0503020204020204" pitchFamily="34" charset="-122"/>
                <a:ea typeface="微软雅黑" panose="020B0503020204020204" pitchFamily="34" charset="-122"/>
              </a:rPr>
              <a:t>危害及</a:t>
            </a:r>
            <a:r>
              <a:rPr lang="zh-CN" altLang="en-US" sz="3600" b="1" dirty="0">
                <a:latin typeface="微软雅黑" panose="020B0503020204020204" pitchFamily="34" charset="-122"/>
                <a:ea typeface="微软雅黑" panose="020B0503020204020204" pitchFamily="34" charset="-122"/>
              </a:rPr>
              <a:t>防护</a:t>
            </a:r>
            <a:endParaRPr lang="zh-CN" altLang="en-US" sz="36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5"/>
            <a:ext cx="9324315" cy="378860"/>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6" name="TextBox 2"/>
          <p:cNvSpPr txBox="1">
            <a:spLocks noChangeArrowheads="1"/>
          </p:cNvSpPr>
          <p:nvPr/>
        </p:nvSpPr>
        <p:spPr bwMode="auto">
          <a:xfrm>
            <a:off x="572046" y="1416164"/>
            <a:ext cx="10702506" cy="2308324"/>
          </a:xfrm>
          <a:prstGeom prst="rect">
            <a:avLst/>
          </a:prstGeom>
          <a:noFill/>
          <a:ln w="9525">
            <a:noFill/>
            <a:miter lim="800000"/>
          </a:ln>
        </p:spPr>
        <p:txBody>
          <a:bodyPr wrap="square">
            <a:spAutoFit/>
          </a:bodyPr>
          <a:lstStyle/>
          <a:p>
            <a:pPr>
              <a:lnSpc>
                <a:spcPct val="150000"/>
              </a:lnSpc>
              <a:spcBef>
                <a:spcPct val="20000"/>
              </a:spcBef>
              <a:buFontTx/>
              <a:buChar char="•"/>
            </a:pPr>
            <a:r>
              <a:rPr lang="zh-CN" altLang="en-US" sz="2400" b="1" dirty="0" smtClean="0">
                <a:latin typeface="微软雅黑" panose="020B0503020204020204" pitchFamily="34" charset="-122"/>
                <a:ea typeface="微软雅黑" panose="020B0503020204020204" pitchFamily="34" charset="-122"/>
              </a:rPr>
              <a:t>甲苯引起的急性中毒主要表现为中枢神经系统的麻醉作用和植物神经功能紊乱症状，以及粘膜刺激症状，重者甚至抽搐、神志不清，有的可出现癔病样症状。慢性中毒常出现神经衰弱综合征，亦可致脑病及肝肾损害。女工可有月经异常。对血液系统的作用不明显。</a:t>
            </a:r>
            <a:endParaRPr lang="en-US" altLang="zh-CN" sz="2400" b="1" dirty="0">
              <a:latin typeface="微软雅黑" panose="020B0503020204020204" pitchFamily="34" charset="-122"/>
              <a:ea typeface="微软雅黑" panose="020B0503020204020204" pitchFamily="34" charset="-122"/>
            </a:endParaRPr>
          </a:p>
        </p:txBody>
      </p:sp>
      <p:sp>
        <p:nvSpPr>
          <p:cNvPr id="7" name="文本框 28"/>
          <p:cNvSpPr txBox="1"/>
          <p:nvPr/>
        </p:nvSpPr>
        <p:spPr>
          <a:xfrm>
            <a:off x="3000363" y="714356"/>
            <a:ext cx="5928483" cy="646331"/>
          </a:xfrm>
          <a:prstGeom prst="rect">
            <a:avLst/>
          </a:prstGeom>
          <a:noFill/>
        </p:spPr>
        <p:txBody>
          <a:bodyPr wrap="square">
            <a:spAutoFit/>
          </a:bodyPr>
          <a:lstStyle/>
          <a:p>
            <a:pPr>
              <a:defRPr/>
            </a:pPr>
            <a:r>
              <a:rPr lang="en-US" altLang="zh-CN" sz="3600" b="1" dirty="0" smtClean="0">
                <a:latin typeface="微软雅黑" panose="020B0503020204020204" pitchFamily="34" charset="-122"/>
                <a:ea typeface="微软雅黑" panose="020B0503020204020204" pitchFamily="34" charset="-122"/>
              </a:rPr>
              <a:t>3.3.3</a:t>
            </a:r>
            <a:r>
              <a:rPr lang="zh-CN" altLang="en-US" sz="3600" b="1" dirty="0" smtClean="0">
                <a:latin typeface="微软雅黑" panose="020B0503020204020204" pitchFamily="34" charset="-122"/>
                <a:ea typeface="微软雅黑" panose="020B0503020204020204" pitchFamily="34" charset="-122"/>
              </a:rPr>
              <a:t>苯系物的危害及防护</a:t>
            </a:r>
            <a:endParaRPr lang="zh-CN" altLang="en-US" sz="3600" b="1" dirty="0">
              <a:latin typeface="微软雅黑" panose="020B0503020204020204" pitchFamily="34" charset="-122"/>
              <a:ea typeface="微软雅黑" panose="020B0503020204020204" pitchFamily="34" charset="-122"/>
            </a:endParaRPr>
          </a:p>
        </p:txBody>
      </p:sp>
      <p:graphicFrame>
        <p:nvGraphicFramePr>
          <p:cNvPr id="8" name="表格 7"/>
          <p:cNvGraphicFramePr>
            <a:graphicFrameLocks noGrp="1"/>
          </p:cNvGraphicFramePr>
          <p:nvPr/>
        </p:nvGraphicFramePr>
        <p:xfrm>
          <a:off x="365761" y="3657600"/>
          <a:ext cx="11558016" cy="3030515"/>
        </p:xfrm>
        <a:graphic>
          <a:graphicData uri="http://schemas.openxmlformats.org/drawingml/2006/table">
            <a:tbl>
              <a:tblPr/>
              <a:tblGrid>
                <a:gridCol w="2049007"/>
                <a:gridCol w="3177168"/>
                <a:gridCol w="2723978"/>
                <a:gridCol w="3607863"/>
              </a:tblGrid>
              <a:tr h="673448">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a:t>
                      </a:r>
                      <a:r>
                        <a:rPr 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危害</a:t>
                      </a:r>
                      <a:r>
                        <a:rPr lang="en-US" alt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r>
                        <a:rPr 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因素</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职业禁忌证</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可能导致</a:t>
                      </a:r>
                      <a:r>
                        <a:rPr 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的</a:t>
                      </a:r>
                      <a:r>
                        <a:rPr lang="en-US" alt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r>
                        <a:rPr lang="zh-CN" sz="2400" b="1" kern="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a:t>
                      </a: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危害</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职业病防护措施</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57067">
                <a:tc>
                  <a:txBody>
                    <a:bodyPr/>
                    <a:lstStyle/>
                    <a:p>
                      <a:pPr indent="152400" algn="ctr">
                        <a:lnSpc>
                          <a:spcPts val="2400"/>
                        </a:lnSpc>
                        <a:spcAft>
                          <a:spcPts val="0"/>
                        </a:spcAft>
                      </a:pP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苯系物（甲苯、</a:t>
                      </a:r>
                      <a:r>
                        <a:rPr lang="zh-CN" sz="24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二甲苯）</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岗前：</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1</a:t>
                      </a: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）血常规检出有如下异常者：白细胞计数低于</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4×10</a:t>
                      </a:r>
                      <a:r>
                        <a:rPr lang="en-US" sz="2400" b="1" kern="100" baseline="30000" dirty="0">
                          <a:solidFill>
                            <a:srgbClr val="000000"/>
                          </a:solidFill>
                          <a:latin typeface="微软雅黑" panose="020B0503020204020204" pitchFamily="34" charset="-122"/>
                          <a:ea typeface="微软雅黑" panose="020B0503020204020204" pitchFamily="34" charset="-122"/>
                          <a:cs typeface="Times New Roman" panose="02020603050405020304"/>
                        </a:rPr>
                        <a:t>9</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/L</a:t>
                      </a: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或中性粒细胞低于</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2×10</a:t>
                      </a:r>
                      <a:r>
                        <a:rPr lang="en-US" sz="2400" b="1" kern="100" baseline="30000" dirty="0">
                          <a:solidFill>
                            <a:srgbClr val="000000"/>
                          </a:solidFill>
                          <a:latin typeface="微软雅黑" panose="020B0503020204020204" pitchFamily="34" charset="-122"/>
                          <a:ea typeface="微软雅黑" panose="020B0503020204020204" pitchFamily="34" charset="-122"/>
                          <a:cs typeface="Times New Roman" panose="02020603050405020304"/>
                        </a:rPr>
                        <a:t>9</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/L</a:t>
                      </a: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；血小板计数低于</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8×10</a:t>
                      </a:r>
                      <a:r>
                        <a:rPr lang="en-US" sz="2400" b="1" kern="100" baseline="30000" dirty="0">
                          <a:solidFill>
                            <a:srgbClr val="000000"/>
                          </a:solidFill>
                          <a:latin typeface="微软雅黑" panose="020B0503020204020204" pitchFamily="34" charset="-122"/>
                          <a:ea typeface="微软雅黑" panose="020B0503020204020204" pitchFamily="34" charset="-122"/>
                          <a:cs typeface="Times New Roman" panose="02020603050405020304"/>
                        </a:rPr>
                        <a:t>10</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/L</a:t>
                      </a: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a:t>
                      </a:r>
                      <a:r>
                        <a:rPr lang="en-US"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2</a:t>
                      </a: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）造血系统疾病。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ctr">
                        <a:lnSpc>
                          <a:spcPts val="2400"/>
                        </a:lnSpc>
                        <a:spcAft>
                          <a:spcPts val="0"/>
                        </a:spcAft>
                      </a:pP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甲苯中毒、二甲苯中毒</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p>
                      <a:pPr indent="228600" algn="ctr">
                        <a:lnSpc>
                          <a:spcPts val="2400"/>
                        </a:lnSpc>
                        <a:spcAft>
                          <a:spcPts val="0"/>
                        </a:spcAft>
                      </a:pP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职业性中</a:t>
                      </a:r>
                      <a:r>
                        <a:rPr lang="zh-CN" sz="24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毒性</a:t>
                      </a:r>
                      <a:r>
                        <a:rPr lang="en-US" altLang="zh-CN" sz="24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   </a:t>
                      </a:r>
                      <a:r>
                        <a:rPr lang="zh-CN" sz="24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肝病</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400"/>
                        </a:lnSpc>
                        <a:spcAft>
                          <a:spcPts val="0"/>
                        </a:spcAft>
                      </a:pPr>
                      <a:r>
                        <a:rPr lang="zh-CN" sz="2400" b="1" kern="100" dirty="0">
                          <a:latin typeface="微软雅黑" panose="020B0503020204020204" pitchFamily="34" charset="-122"/>
                          <a:ea typeface="微软雅黑" panose="020B0503020204020204" pitchFamily="34" charset="-122"/>
                          <a:cs typeface="Times New Roman" panose="02020603050405020304"/>
                        </a:rPr>
                        <a:t>水帘机、</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p>
                      <a:pPr algn="ctr">
                        <a:lnSpc>
                          <a:spcPts val="2400"/>
                        </a:lnSpc>
                        <a:spcAft>
                          <a:spcPts val="0"/>
                        </a:spcAft>
                      </a:pPr>
                      <a:r>
                        <a:rPr lang="zh-CN" sz="24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防毒口罩、防护手套等</a:t>
                      </a:r>
                      <a:endParaRPr lang="zh-CN" sz="24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552634" y="1374849"/>
            <a:ext cx="6734010" cy="1526187"/>
          </a:xfrm>
          <a:prstGeom prst="rect">
            <a:avLst/>
          </a:prstGeom>
          <a:noFill/>
          <a:ln w="9525">
            <a:noFill/>
            <a:miter lim="800000"/>
          </a:ln>
        </p:spPr>
        <p:txBody>
          <a:bodyPr wrap="square">
            <a:spAutoFit/>
          </a:bodyPr>
          <a:lstStyle/>
          <a:p>
            <a:pPr>
              <a:lnSpc>
                <a:spcPct val="150000"/>
              </a:lnSpc>
              <a:spcBef>
                <a:spcPct val="20000"/>
              </a:spcBef>
              <a:buFontTx/>
              <a:buChar char="•"/>
            </a:pPr>
            <a:r>
              <a:rPr sz="1600" b="1" dirty="0" smtClean="0">
                <a:latin typeface="微软雅黑" panose="020B0503020204020204" pitchFamily="34" charset="-122"/>
                <a:ea typeface="微软雅黑" panose="020B0503020204020204" pitchFamily="34" charset="-122"/>
              </a:rPr>
              <a:t>高温作业时，人体可出现一系列生理功能改变，主要为体温调节、水盐代谢、循环系统、消化系统、神经系统、泌尿系统等方面的适应性变化，但如果超过一定限度，则可产生不良影响，轻者影响劳动能力，重者可引起中暑。</a:t>
            </a:r>
            <a:endParaRPr sz="1600" b="1" dirty="0" smtClean="0">
              <a:latin typeface="微软雅黑" panose="020B0503020204020204" pitchFamily="34" charset="-122"/>
              <a:ea typeface="微软雅黑" panose="020B0503020204020204" pitchFamily="34" charset="-122"/>
            </a:endParaRPr>
          </a:p>
        </p:txBody>
      </p:sp>
      <p:sp>
        <p:nvSpPr>
          <p:cNvPr id="6" name="文本框 28"/>
          <p:cNvSpPr txBox="1"/>
          <p:nvPr/>
        </p:nvSpPr>
        <p:spPr>
          <a:xfrm>
            <a:off x="3000364" y="714356"/>
            <a:ext cx="5354742" cy="646331"/>
          </a:xfrm>
          <a:prstGeom prst="rect">
            <a:avLst/>
          </a:prstGeom>
          <a:noFill/>
        </p:spPr>
        <p:txBody>
          <a:bodyPr wrap="square">
            <a:spAutoFit/>
          </a:bodyPr>
          <a:lstStyle/>
          <a:p>
            <a:pPr>
              <a:defRPr/>
            </a:pPr>
            <a:r>
              <a:rPr lang="en-US" altLang="zh-CN" sz="3600" b="1" dirty="0" smtClean="0">
                <a:latin typeface="微软雅黑" panose="020B0503020204020204" pitchFamily="34" charset="-122"/>
                <a:ea typeface="微软雅黑" panose="020B0503020204020204" pitchFamily="34" charset="-122"/>
              </a:rPr>
              <a:t>3.3.4</a:t>
            </a:r>
            <a:r>
              <a:rPr lang="zh-CN" altLang="en-US" sz="3600" b="1" dirty="0" smtClean="0">
                <a:latin typeface="微软雅黑" panose="020B0503020204020204" pitchFamily="34" charset="-122"/>
                <a:ea typeface="微软雅黑" panose="020B0503020204020204" pitchFamily="34" charset="-122"/>
              </a:rPr>
              <a:t>高温危害及防护</a:t>
            </a:r>
            <a:endParaRPr lang="zh-CN" altLang="en-US" sz="3600" b="1" dirty="0">
              <a:latin typeface="微软雅黑" panose="020B0503020204020204" pitchFamily="34" charset="-122"/>
              <a:ea typeface="微软雅黑" panose="020B0503020204020204" pitchFamily="34" charset="-122"/>
            </a:endParaRPr>
          </a:p>
        </p:txBody>
      </p:sp>
      <p:sp>
        <p:nvSpPr>
          <p:cNvPr id="7" name="文本框 2"/>
          <p:cNvSpPr txBox="1"/>
          <p:nvPr/>
        </p:nvSpPr>
        <p:spPr>
          <a:xfrm>
            <a:off x="7732874" y="1167393"/>
            <a:ext cx="3661267" cy="1477328"/>
          </a:xfrm>
          <a:prstGeom prst="rect">
            <a:avLst/>
          </a:prstGeom>
          <a:noFill/>
        </p:spPr>
        <p:txBody>
          <a:bodyPr wrap="square" rtlCol="0">
            <a:spAutoFit/>
          </a:bodyPr>
          <a:lstStyle/>
          <a:p>
            <a:pPr>
              <a:lnSpc>
                <a:spcPct val="150000"/>
              </a:lnSpc>
            </a:pPr>
            <a:r>
              <a:rPr lang="zh-CN" altLang="en-US" sz="1600" b="1" dirty="0"/>
              <a:t>高温热辐射</a:t>
            </a:r>
            <a:endParaRPr lang="zh-CN" altLang="en-US" sz="1600" b="1" dirty="0">
              <a:solidFill>
                <a:srgbClr val="FF0000"/>
              </a:solidFill>
            </a:endParaRPr>
          </a:p>
          <a:p>
            <a:pPr>
              <a:lnSpc>
                <a:spcPct val="150000"/>
              </a:lnSpc>
            </a:pPr>
            <a:r>
              <a:rPr lang="zh-CN" altLang="en-US" sz="1600" b="1" dirty="0"/>
              <a:t>高温高湿</a:t>
            </a:r>
            <a:r>
              <a:rPr lang="zh-CN" altLang="en-US" sz="1600" b="1" dirty="0">
                <a:solidFill>
                  <a:srgbClr val="FF0000"/>
                </a:solidFill>
                <a:sym typeface="+mn-ea"/>
              </a:rPr>
              <a:t>（气温</a:t>
            </a:r>
            <a:r>
              <a:rPr lang="en-US" altLang="zh-CN" sz="1600" b="1" dirty="0">
                <a:solidFill>
                  <a:srgbClr val="FF0000"/>
                </a:solidFill>
                <a:sym typeface="+mn-ea"/>
              </a:rPr>
              <a:t>35℃</a:t>
            </a:r>
            <a:r>
              <a:rPr lang="zh-CN" altLang="en-US" sz="1600" b="1" dirty="0">
                <a:solidFill>
                  <a:srgbClr val="FF0000"/>
                </a:solidFill>
                <a:sym typeface="+mn-ea"/>
              </a:rPr>
              <a:t>、气湿（</a:t>
            </a:r>
            <a:r>
              <a:rPr lang="en-US" altLang="zh-CN" sz="1600" b="1" dirty="0">
                <a:solidFill>
                  <a:srgbClr val="FF0000"/>
                </a:solidFill>
                <a:sym typeface="+mn-ea"/>
              </a:rPr>
              <a:t>90%</a:t>
            </a:r>
            <a:r>
              <a:rPr lang="zh-CN" altLang="en-US" sz="1600" b="1" dirty="0">
                <a:solidFill>
                  <a:srgbClr val="FF0000"/>
                </a:solidFill>
                <a:sym typeface="+mn-ea"/>
              </a:rPr>
              <a:t>）</a:t>
            </a:r>
            <a:endParaRPr lang="zh-CN" altLang="en-US" sz="1600" b="1" dirty="0"/>
          </a:p>
          <a:p>
            <a:pPr>
              <a:lnSpc>
                <a:spcPct val="150000"/>
              </a:lnSpc>
            </a:pPr>
            <a:r>
              <a:rPr lang="zh-CN" altLang="en-US" sz="1600" b="1" dirty="0"/>
              <a:t>夏季露天作业</a:t>
            </a:r>
            <a:endParaRPr lang="zh-CN" altLang="en-US" sz="1600" b="1" dirty="0"/>
          </a:p>
          <a:p>
            <a:endParaRPr lang="zh-CN" altLang="en-US" dirty="0"/>
          </a:p>
        </p:txBody>
      </p:sp>
      <p:sp>
        <p:nvSpPr>
          <p:cNvPr id="8" name="文本框 2"/>
          <p:cNvSpPr txBox="1"/>
          <p:nvPr/>
        </p:nvSpPr>
        <p:spPr>
          <a:xfrm>
            <a:off x="7732874" y="2320556"/>
            <a:ext cx="1614448" cy="1160959"/>
          </a:xfrm>
          <a:prstGeom prst="rect">
            <a:avLst/>
          </a:prstGeom>
          <a:noFill/>
        </p:spPr>
        <p:txBody>
          <a:bodyPr wrap="square" rtlCol="0">
            <a:spAutoFit/>
          </a:bodyPr>
          <a:lstStyle/>
          <a:p>
            <a:pPr>
              <a:lnSpc>
                <a:spcPct val="150000"/>
              </a:lnSpc>
            </a:pPr>
            <a:r>
              <a:rPr lang="zh-CN" altLang="en-US" sz="1600" b="1" dirty="0"/>
              <a:t>热衰竭</a:t>
            </a:r>
            <a:endParaRPr lang="zh-CN" altLang="en-US" sz="1600" b="1" dirty="0"/>
          </a:p>
          <a:p>
            <a:pPr>
              <a:lnSpc>
                <a:spcPct val="150000"/>
              </a:lnSpc>
            </a:pPr>
            <a:r>
              <a:rPr lang="zh-CN" altLang="en-US" sz="1600" b="1" dirty="0"/>
              <a:t>热痉挛</a:t>
            </a:r>
            <a:endParaRPr lang="zh-CN" altLang="en-US" sz="1600" b="1" dirty="0"/>
          </a:p>
          <a:p>
            <a:pPr>
              <a:lnSpc>
                <a:spcPct val="150000"/>
              </a:lnSpc>
            </a:pPr>
            <a:r>
              <a:rPr lang="zh-CN" altLang="en-US" sz="1600" b="1" dirty="0"/>
              <a:t>热射病</a:t>
            </a:r>
            <a:endParaRPr lang="zh-CN" altLang="en-US" sz="1600" b="1" dirty="0"/>
          </a:p>
        </p:txBody>
      </p:sp>
      <p:graphicFrame>
        <p:nvGraphicFramePr>
          <p:cNvPr id="10" name="表格 9"/>
          <p:cNvGraphicFramePr>
            <a:graphicFrameLocks noGrp="1"/>
          </p:cNvGraphicFramePr>
          <p:nvPr/>
        </p:nvGraphicFramePr>
        <p:xfrm>
          <a:off x="673188" y="3792072"/>
          <a:ext cx="10738883" cy="2608728"/>
        </p:xfrm>
        <a:graphic>
          <a:graphicData uri="http://schemas.openxmlformats.org/drawingml/2006/table">
            <a:tbl>
              <a:tblPr/>
              <a:tblGrid>
                <a:gridCol w="1610783"/>
                <a:gridCol w="4977441"/>
                <a:gridCol w="2223247"/>
                <a:gridCol w="1927412"/>
              </a:tblGrid>
              <a:tr h="656353">
                <a:tc>
                  <a:txBody>
                    <a:bodyPr/>
                    <a:lstStyle/>
                    <a:p>
                      <a:pPr algn="ctr">
                        <a:lnSpc>
                          <a:spcPts val="2600"/>
                        </a:lnSpc>
                        <a:spcAft>
                          <a:spcPts val="0"/>
                        </a:spcAft>
                      </a:pPr>
                      <a:r>
                        <a:rPr lang="zh-CN" sz="16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职业病危害因素</a:t>
                      </a: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600"/>
                        </a:lnSpc>
                        <a:spcAft>
                          <a:spcPts val="0"/>
                        </a:spcAft>
                      </a:pPr>
                      <a:r>
                        <a:rPr lang="zh-CN" sz="16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职业禁忌证</a:t>
                      </a: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600"/>
                        </a:lnSpc>
                        <a:spcAft>
                          <a:spcPts val="0"/>
                        </a:spcAft>
                      </a:pPr>
                      <a:r>
                        <a:rPr lang="zh-CN" sz="1600" b="1" kern="0">
                          <a:solidFill>
                            <a:srgbClr val="000000"/>
                          </a:solidFill>
                          <a:latin typeface="微软雅黑" panose="020B0503020204020204" pitchFamily="34" charset="-122"/>
                          <a:ea typeface="微软雅黑" panose="020B0503020204020204" pitchFamily="34" charset="-122"/>
                          <a:cs typeface="宋体" panose="02010600030101010101" pitchFamily="2" charset="-122"/>
                        </a:rPr>
                        <a:t>可能导致的职业病危害</a:t>
                      </a:r>
                      <a:endParaRPr lang="zh-CN" sz="1600" b="1"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600"/>
                        </a:lnSpc>
                        <a:spcAft>
                          <a:spcPts val="0"/>
                        </a:spcAft>
                      </a:pPr>
                      <a:r>
                        <a:rPr lang="zh-CN" sz="16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职业病防护措施</a:t>
                      </a: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2375">
                <a:tc>
                  <a:txBody>
                    <a:bodyPr/>
                    <a:lstStyle/>
                    <a:p>
                      <a:pPr indent="152400" algn="l">
                        <a:lnSpc>
                          <a:spcPts val="1875"/>
                        </a:lnSpc>
                        <a:spcAft>
                          <a:spcPts val="0"/>
                        </a:spcAft>
                      </a:pPr>
                      <a:r>
                        <a:rPr lang="zh-CN" sz="1600" b="1" kern="100" dirty="0">
                          <a:latin typeface="微软雅黑" panose="020B0503020204020204" pitchFamily="34" charset="-122"/>
                          <a:ea typeface="微软雅黑" panose="020B0503020204020204" pitchFamily="34" charset="-122"/>
                          <a:cs typeface="Times New Roman" panose="02020603050405020304"/>
                        </a:rPr>
                        <a:t>高温</a:t>
                      </a: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600" b="1" kern="100" dirty="0">
                          <a:latin typeface="微软雅黑" panose="020B0503020204020204" pitchFamily="34" charset="-122"/>
                          <a:ea typeface="微软雅黑" panose="020B0503020204020204" pitchFamily="34" charset="-122"/>
                          <a:cs typeface="Times New Roman" panose="02020603050405020304"/>
                        </a:rPr>
                        <a:t>a</a:t>
                      </a:r>
                      <a:r>
                        <a:rPr sz="1600" b="1" kern="100" dirty="0">
                          <a:latin typeface="微软雅黑" panose="020B0503020204020204" pitchFamily="34" charset="-122"/>
                          <a:ea typeface="微软雅黑" panose="020B0503020204020204" pitchFamily="34" charset="-122"/>
                          <a:cs typeface="Times New Roman" panose="02020603050405020304"/>
                        </a:rPr>
                        <a:t>）未控制的高血压；</a:t>
                      </a:r>
                      <a:endParaRPr sz="1600" b="1" kern="100" dirty="0">
                        <a:latin typeface="微软雅黑" panose="020B0503020204020204" pitchFamily="34" charset="-122"/>
                        <a:ea typeface="微软雅黑" panose="020B0503020204020204" pitchFamily="34" charset="-122"/>
                        <a:cs typeface="Times New Roman" panose="02020603050405020304"/>
                      </a:endParaRPr>
                    </a:p>
                    <a:p>
                      <a:pPr algn="l">
                        <a:spcAft>
                          <a:spcPts val="0"/>
                        </a:spcAft>
                      </a:pPr>
                      <a:r>
                        <a:rPr sz="1600" b="1" kern="100" dirty="0" err="1" smtClean="0">
                          <a:latin typeface="微软雅黑" panose="020B0503020204020204" pitchFamily="34" charset="-122"/>
                          <a:ea typeface="微软雅黑" panose="020B0503020204020204" pitchFamily="34" charset="-122"/>
                          <a:cs typeface="Times New Roman" panose="02020603050405020304"/>
                        </a:rPr>
                        <a:t>b</a:t>
                      </a:r>
                      <a:r>
                        <a:rPr sz="1600" b="1" kern="100" dirty="0" err="1">
                          <a:latin typeface="微软雅黑" panose="020B0503020204020204" pitchFamily="34" charset="-122"/>
                          <a:ea typeface="微软雅黑" panose="020B0503020204020204" pitchFamily="34" charset="-122"/>
                          <a:cs typeface="Times New Roman" panose="02020603050405020304"/>
                        </a:rPr>
                        <a:t>）慢性肾炎</a:t>
                      </a:r>
                      <a:r>
                        <a:rPr sz="1600" b="1" kern="100" dirty="0">
                          <a:latin typeface="微软雅黑" panose="020B0503020204020204" pitchFamily="34" charset="-122"/>
                          <a:ea typeface="微软雅黑" panose="020B0503020204020204" pitchFamily="34" charset="-122"/>
                          <a:cs typeface="Times New Roman" panose="02020603050405020304"/>
                        </a:rPr>
                        <a:t>；</a:t>
                      </a:r>
                      <a:endParaRPr sz="1600" b="1" kern="100" dirty="0">
                        <a:latin typeface="微软雅黑" panose="020B0503020204020204" pitchFamily="34" charset="-122"/>
                        <a:ea typeface="微软雅黑" panose="020B0503020204020204" pitchFamily="34" charset="-122"/>
                        <a:cs typeface="Times New Roman" panose="02020603050405020304"/>
                      </a:endParaRPr>
                    </a:p>
                    <a:p>
                      <a:pPr algn="l">
                        <a:spcAft>
                          <a:spcPts val="0"/>
                        </a:spcAft>
                      </a:pPr>
                      <a:r>
                        <a:rPr sz="1600" b="1" kern="100" dirty="0" err="1" smtClean="0">
                          <a:latin typeface="微软雅黑" panose="020B0503020204020204" pitchFamily="34" charset="-122"/>
                          <a:ea typeface="微软雅黑" panose="020B0503020204020204" pitchFamily="34" charset="-122"/>
                          <a:cs typeface="Times New Roman" panose="02020603050405020304"/>
                        </a:rPr>
                        <a:t>c</a:t>
                      </a:r>
                      <a:r>
                        <a:rPr sz="1600" b="1" kern="100" dirty="0" err="1">
                          <a:latin typeface="微软雅黑" panose="020B0503020204020204" pitchFamily="34" charset="-122"/>
                          <a:ea typeface="微软雅黑" panose="020B0503020204020204" pitchFamily="34" charset="-122"/>
                          <a:cs typeface="Times New Roman" panose="02020603050405020304"/>
                        </a:rPr>
                        <a:t>）未控制的甲状腺功能亢进症</a:t>
                      </a:r>
                      <a:r>
                        <a:rPr sz="1600" b="1" kern="100" dirty="0">
                          <a:latin typeface="微软雅黑" panose="020B0503020204020204" pitchFamily="34" charset="-122"/>
                          <a:ea typeface="微软雅黑" panose="020B0503020204020204" pitchFamily="34" charset="-122"/>
                          <a:cs typeface="Times New Roman" panose="02020603050405020304"/>
                        </a:rPr>
                        <a:t>；</a:t>
                      </a:r>
                      <a:endParaRPr sz="1600" b="1" kern="100" dirty="0">
                        <a:latin typeface="微软雅黑" panose="020B0503020204020204" pitchFamily="34" charset="-122"/>
                        <a:ea typeface="微软雅黑" panose="020B0503020204020204" pitchFamily="34" charset="-122"/>
                        <a:cs typeface="Times New Roman" panose="02020603050405020304"/>
                      </a:endParaRPr>
                    </a:p>
                    <a:p>
                      <a:pPr algn="l">
                        <a:spcAft>
                          <a:spcPts val="0"/>
                        </a:spcAft>
                      </a:pPr>
                      <a:r>
                        <a:rPr sz="1600" b="1" kern="100" dirty="0" err="1" smtClean="0">
                          <a:latin typeface="微软雅黑" panose="020B0503020204020204" pitchFamily="34" charset="-122"/>
                          <a:ea typeface="微软雅黑" panose="020B0503020204020204" pitchFamily="34" charset="-122"/>
                          <a:cs typeface="Times New Roman" panose="02020603050405020304"/>
                        </a:rPr>
                        <a:t>d</a:t>
                      </a:r>
                      <a:r>
                        <a:rPr sz="1600" b="1" kern="100" dirty="0" err="1">
                          <a:latin typeface="微软雅黑" panose="020B0503020204020204" pitchFamily="34" charset="-122"/>
                          <a:ea typeface="微软雅黑" panose="020B0503020204020204" pitchFamily="34" charset="-122"/>
                          <a:cs typeface="Times New Roman" panose="02020603050405020304"/>
                        </a:rPr>
                        <a:t>）未控制的糖尿病</a:t>
                      </a:r>
                      <a:r>
                        <a:rPr sz="1600" b="1" kern="100" dirty="0">
                          <a:latin typeface="微软雅黑" panose="020B0503020204020204" pitchFamily="34" charset="-122"/>
                          <a:ea typeface="微软雅黑" panose="020B0503020204020204" pitchFamily="34" charset="-122"/>
                          <a:cs typeface="Times New Roman" panose="02020603050405020304"/>
                        </a:rPr>
                        <a:t>；</a:t>
                      </a:r>
                      <a:endParaRPr sz="1600" b="1" kern="100" dirty="0">
                        <a:latin typeface="微软雅黑" panose="020B0503020204020204" pitchFamily="34" charset="-122"/>
                        <a:ea typeface="微软雅黑" panose="020B0503020204020204" pitchFamily="34" charset="-122"/>
                        <a:cs typeface="Times New Roman" panose="02020603050405020304"/>
                      </a:endParaRPr>
                    </a:p>
                    <a:p>
                      <a:pPr algn="l">
                        <a:spcAft>
                          <a:spcPts val="0"/>
                        </a:spcAft>
                      </a:pPr>
                      <a:r>
                        <a:rPr sz="1600" b="1" kern="100" dirty="0" smtClean="0">
                          <a:latin typeface="微软雅黑" panose="020B0503020204020204" pitchFamily="34" charset="-122"/>
                          <a:ea typeface="微软雅黑" panose="020B0503020204020204" pitchFamily="34" charset="-122"/>
                          <a:cs typeface="Times New Roman" panose="02020603050405020304"/>
                        </a:rPr>
                        <a:t>e</a:t>
                      </a:r>
                      <a:r>
                        <a:rPr sz="1600" b="1" kern="100" dirty="0">
                          <a:latin typeface="微软雅黑" panose="020B0503020204020204" pitchFamily="34" charset="-122"/>
                          <a:ea typeface="微软雅黑" panose="020B0503020204020204" pitchFamily="34" charset="-122"/>
                          <a:cs typeface="Times New Roman" panose="02020603050405020304"/>
                        </a:rPr>
                        <a:t>）全身瘢痕面积≥20%以上（工伤标准的八级</a:t>
                      </a:r>
                      <a:r>
                        <a:rPr sz="1600" b="1" kern="100" dirty="0" smtClean="0">
                          <a:latin typeface="微软雅黑" panose="020B0503020204020204" pitchFamily="34" charset="-122"/>
                          <a:ea typeface="微软雅黑" panose="020B0503020204020204" pitchFamily="34" charset="-122"/>
                          <a:cs typeface="Times New Roman" panose="02020603050405020304"/>
                        </a:rPr>
                        <a:t>）；</a:t>
                      </a:r>
                      <a:endParaRPr lang="en-US" sz="1600" b="1" kern="100" dirty="0" smtClean="0">
                        <a:latin typeface="微软雅黑" panose="020B0503020204020204" pitchFamily="34" charset="-122"/>
                        <a:ea typeface="微软雅黑" panose="020B0503020204020204" pitchFamily="34" charset="-122"/>
                        <a:cs typeface="Times New Roman" panose="02020603050405020304"/>
                      </a:endParaRPr>
                    </a:p>
                    <a:p>
                      <a:pPr algn="l">
                        <a:spcAft>
                          <a:spcPts val="0"/>
                        </a:spcAft>
                      </a:pPr>
                      <a:r>
                        <a:rPr sz="1600" b="1" kern="100" dirty="0" err="1" smtClean="0">
                          <a:latin typeface="微软雅黑" panose="020B0503020204020204" pitchFamily="34" charset="-122"/>
                          <a:ea typeface="微软雅黑" panose="020B0503020204020204" pitchFamily="34" charset="-122"/>
                          <a:cs typeface="Times New Roman" panose="02020603050405020304"/>
                        </a:rPr>
                        <a:t>f</a:t>
                      </a:r>
                      <a:r>
                        <a:rPr sz="1600" b="1" kern="100" dirty="0" err="1">
                          <a:latin typeface="微软雅黑" panose="020B0503020204020204" pitchFamily="34" charset="-122"/>
                          <a:ea typeface="微软雅黑" panose="020B0503020204020204" pitchFamily="34" charset="-122"/>
                          <a:cs typeface="Times New Roman" panose="02020603050405020304"/>
                        </a:rPr>
                        <a:t>）癫痫</a:t>
                      </a:r>
                      <a:endParaRPr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75"/>
                        </a:lnSpc>
                        <a:spcAft>
                          <a:spcPts val="0"/>
                        </a:spcAft>
                      </a:pPr>
                      <a:r>
                        <a:rPr lang="zh-CN" sz="1600" b="1" kern="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职业性哮喘</a:t>
                      </a: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75"/>
                        </a:lnSpc>
                        <a:spcAft>
                          <a:spcPts val="0"/>
                        </a:spcAft>
                      </a:pPr>
                      <a:r>
                        <a:rPr lang="zh-CN" altLang="en-US" sz="1600" b="1" kern="100" dirty="0">
                          <a:latin typeface="微软雅黑" panose="020B0503020204020204" pitchFamily="34" charset="-122"/>
                          <a:ea typeface="微软雅黑" panose="020B0503020204020204" pitchFamily="34" charset="-122"/>
                          <a:cs typeface="Times New Roman" panose="02020603050405020304"/>
                        </a:rPr>
                        <a:t>气楼、风机</a:t>
                      </a:r>
                      <a:endParaRPr lang="zh-CN" altLang="en-US"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28"/>
          <p:cNvSpPr txBox="1"/>
          <p:nvPr/>
        </p:nvSpPr>
        <p:spPr>
          <a:xfrm>
            <a:off x="2000250" y="2571750"/>
            <a:ext cx="4801314" cy="646331"/>
          </a:xfrm>
          <a:prstGeom prst="rect">
            <a:avLst/>
          </a:prstGeom>
          <a:noFill/>
        </p:spPr>
        <p:txBody>
          <a:bodyPr wrap="none">
            <a:spAutoFit/>
          </a:bodyPr>
          <a:lstStyle/>
          <a:p>
            <a:pPr algn="ctr">
              <a:defRPr/>
            </a:pPr>
            <a:r>
              <a:rPr lang="zh-CN" altLang="en-US" sz="3600" b="1" dirty="0" smtClean="0">
                <a:latin typeface="微软雅黑" panose="020B0503020204020204" pitchFamily="34" charset="-122"/>
                <a:ea typeface="微软雅黑" panose="020B0503020204020204" pitchFamily="34" charset="-122"/>
              </a:rPr>
              <a:t>如何做好职业病的防护</a:t>
            </a:r>
            <a:endParaRPr lang="zh-CN" altLang="en-US" sz="3600" b="1" dirty="0">
              <a:latin typeface="微软雅黑" panose="020B0503020204020204" pitchFamily="34" charset="-122"/>
              <a:ea typeface="微软雅黑" panose="020B0503020204020204" pitchFamily="34" charset="-122"/>
            </a:endParaRPr>
          </a:p>
        </p:txBody>
      </p:sp>
      <p:grpSp>
        <p:nvGrpSpPr>
          <p:cNvPr id="6" name="组合 1"/>
          <p:cNvGrpSpPr/>
          <p:nvPr/>
        </p:nvGrpSpPr>
        <p:grpSpPr bwMode="auto">
          <a:xfrm>
            <a:off x="1071563" y="2320925"/>
            <a:ext cx="698500" cy="1107996"/>
            <a:chOff x="1843004" y="66023"/>
            <a:chExt cx="1355848" cy="1529736"/>
          </a:xfrm>
        </p:grpSpPr>
        <p:sp>
          <p:nvSpPr>
            <p:cNvPr id="7" name="矩形 6"/>
            <p:cNvSpPr/>
            <p:nvPr/>
          </p:nvSpPr>
          <p:spPr>
            <a:xfrm>
              <a:off x="1843004" y="313692"/>
              <a:ext cx="1355848" cy="1222999"/>
            </a:xfrm>
            <a:prstGeom prst="rect">
              <a:avLst/>
            </a:prstGeom>
            <a:noFill/>
            <a:ln w="603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solidFill>
                  <a:schemeClr val="tx1"/>
                </a:solidFill>
              </a:endParaRPr>
            </a:p>
          </p:txBody>
        </p:sp>
        <p:sp>
          <p:nvSpPr>
            <p:cNvPr id="8" name="文本框 9"/>
            <p:cNvSpPr txBox="1">
              <a:spLocks noChangeArrowheads="1"/>
            </p:cNvSpPr>
            <p:nvPr/>
          </p:nvSpPr>
          <p:spPr bwMode="auto">
            <a:xfrm>
              <a:off x="1843004" y="66023"/>
              <a:ext cx="1186129" cy="1529736"/>
            </a:xfrm>
            <a:prstGeom prst="rect">
              <a:avLst/>
            </a:prstGeom>
            <a:noFill/>
            <a:ln w="9525">
              <a:noFill/>
              <a:miter lim="800000"/>
            </a:ln>
          </p:spPr>
          <p:txBody>
            <a:bodyPr wrap="none">
              <a:spAutoFit/>
            </a:bodyPr>
            <a:lstStyle/>
            <a:p>
              <a:pPr algn="ctr"/>
              <a:r>
                <a:rPr lang="en-US" altLang="zh-CN" sz="6600" b="1" dirty="0" smtClean="0">
                  <a:latin typeface="汉仪菱心体简"/>
                  <a:ea typeface="汉仪菱心体简"/>
                  <a:cs typeface="汉仪菱心体简"/>
                </a:rPr>
                <a:t>4</a:t>
              </a:r>
              <a:endParaRPr lang="zh-CN" altLang="en-US" sz="6600" b="1" dirty="0">
                <a:latin typeface="汉仪菱心体简"/>
                <a:ea typeface="汉仪菱心体简"/>
                <a:cs typeface="汉仪菱心体简"/>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32" name="文本框 15"/>
          <p:cNvSpPr txBox="1">
            <a:spLocks noChangeArrowheads="1"/>
          </p:cNvSpPr>
          <p:nvPr/>
        </p:nvSpPr>
        <p:spPr bwMode="auto">
          <a:xfrm>
            <a:off x="795338" y="2898775"/>
            <a:ext cx="4464050" cy="1060450"/>
          </a:xfrm>
          <a:prstGeom prst="rect">
            <a:avLst/>
          </a:prstGeom>
          <a:noFill/>
          <a:ln w="9525">
            <a:noFill/>
            <a:miter lim="800000"/>
          </a:ln>
        </p:spPr>
        <p:txBody>
          <a:bodyPr anchor="ctr"/>
          <a:lstStyle/>
          <a:p>
            <a:r>
              <a:rPr lang="en-US" altLang="zh-CN" sz="8000" b="1" dirty="0">
                <a:latin typeface="Broadway" panose="04040905080B02020502" pitchFamily="82" charset="0"/>
                <a:ea typeface="华文中宋" panose="02010600040101010101" pitchFamily="2" charset="-122"/>
              </a:rPr>
              <a:t>C</a:t>
            </a:r>
            <a:r>
              <a:rPr lang="en-US" altLang="zh-CN" sz="2400" b="1" dirty="0">
                <a:latin typeface="Broadway" panose="04040905080B02020502" pitchFamily="82" charset="0"/>
                <a:ea typeface="华文中宋" panose="02010600040101010101" pitchFamily="2" charset="-122"/>
              </a:rPr>
              <a:t>ONTENTS</a:t>
            </a:r>
            <a:endParaRPr lang="zh-CN" altLang="en-US" sz="4400" b="1" dirty="0">
              <a:latin typeface="Broadway" panose="04040905080B02020502" pitchFamily="82" charset="0"/>
              <a:ea typeface="华文中宋" panose="02010600040101010101" pitchFamily="2" charset="-122"/>
            </a:endParaRPr>
          </a:p>
        </p:txBody>
      </p:sp>
      <p:sp>
        <p:nvSpPr>
          <p:cNvPr id="33" name="文本框 103"/>
          <p:cNvSpPr txBox="1">
            <a:spLocks noChangeArrowheads="1"/>
          </p:cNvSpPr>
          <p:nvPr/>
        </p:nvSpPr>
        <p:spPr bwMode="auto">
          <a:xfrm>
            <a:off x="1555750" y="3202781"/>
            <a:ext cx="1836738" cy="452438"/>
          </a:xfrm>
          <a:prstGeom prst="rect">
            <a:avLst/>
          </a:prstGeom>
          <a:solidFill>
            <a:srgbClr val="C00000"/>
          </a:solidFill>
          <a:ln w="9525">
            <a:noFill/>
            <a:miter lim="800000"/>
          </a:ln>
        </p:spPr>
        <p:txBody>
          <a:bodyPr anchor="ctr"/>
          <a:lstStyle/>
          <a:p>
            <a:r>
              <a:rPr lang="zh-CN" altLang="en-US" sz="2800" b="1" dirty="0">
                <a:solidFill>
                  <a:schemeClr val="bg1"/>
                </a:solidFill>
                <a:latin typeface="华文琥珀" panose="02010800040101010101" pitchFamily="2" charset="-122"/>
                <a:ea typeface="华文琥珀" panose="02010800040101010101" pitchFamily="2" charset="-122"/>
              </a:rPr>
              <a:t>目录</a:t>
            </a:r>
            <a:endParaRPr lang="zh-CN" altLang="en-US" sz="2800" b="1" dirty="0">
              <a:solidFill>
                <a:schemeClr val="bg1"/>
              </a:solidFill>
              <a:latin typeface="华文琥珀" panose="02010800040101010101" pitchFamily="2" charset="-122"/>
              <a:ea typeface="华文琥珀" panose="02010800040101010101" pitchFamily="2" charset="-122"/>
            </a:endParaRPr>
          </a:p>
        </p:txBody>
      </p:sp>
      <p:sp>
        <p:nvSpPr>
          <p:cNvPr id="34" name="任意多边形 17"/>
          <p:cNvSpPr>
            <a:spLocks noChangeArrowheads="1"/>
          </p:cNvSpPr>
          <p:nvPr/>
        </p:nvSpPr>
        <p:spPr bwMode="auto">
          <a:xfrm>
            <a:off x="4237038" y="1643062"/>
            <a:ext cx="4325378" cy="658688"/>
          </a:xfrm>
          <a:custGeom>
            <a:avLst/>
            <a:gdLst>
              <a:gd name="T0" fmla="*/ 0 w 3954840"/>
              <a:gd name="T1" fmla="*/ 0 h 557348"/>
              <a:gd name="T2" fmla="*/ 3834772 w 3954840"/>
              <a:gd name="T3" fmla="*/ 0 h 557348"/>
              <a:gd name="T4" fmla="*/ 3954084 w 3954840"/>
              <a:gd name="T5" fmla="*/ 92847 h 557348"/>
              <a:gd name="T6" fmla="*/ 3954084 w 3954840"/>
              <a:gd name="T7" fmla="*/ 464229 h 557348"/>
              <a:gd name="T8" fmla="*/ 3834772 w 3954840"/>
              <a:gd name="T9" fmla="*/ 557076 h 557348"/>
              <a:gd name="T10" fmla="*/ 0 w 3954840"/>
              <a:gd name="T11" fmla="*/ 557076 h 557348"/>
              <a:gd name="T12" fmla="*/ 45930 w 3954840"/>
              <a:gd name="T13" fmla="*/ 532154 h 557348"/>
              <a:gd name="T14" fmla="*/ 180816 w 3954840"/>
              <a:gd name="T15" fmla="*/ 278538 h 557348"/>
              <a:gd name="T16" fmla="*/ 45930 w 3954840"/>
              <a:gd name="T17" fmla="*/ 24922 h 5573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54840"/>
              <a:gd name="T28" fmla="*/ 0 h 557348"/>
              <a:gd name="T29" fmla="*/ 3954840 w 3954840"/>
              <a:gd name="T30" fmla="*/ 557348 h 5573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lnTo>
                  <a:pt x="0" y="0"/>
                </a:lnTo>
                <a:close/>
              </a:path>
            </a:pathLst>
          </a:custGeom>
          <a:solidFill>
            <a:srgbClr val="C00000"/>
          </a:solidFill>
          <a:ln w="9525">
            <a:noFill/>
            <a:miter lim="800000"/>
          </a:ln>
        </p:spPr>
        <p:txBody>
          <a:bodyPr lIns="252000" tIns="36000" rIns="36000" bIns="36000" anchor="ctr"/>
          <a:lstStyle/>
          <a:p>
            <a:r>
              <a:rPr lang="zh-CN" altLang="en-US" sz="2400" b="1" dirty="0" smtClean="0">
                <a:solidFill>
                  <a:srgbClr val="FFFFFF"/>
                </a:solidFill>
                <a:latin typeface="幼圆" panose="02010509060101010101" pitchFamily="49" charset="-122"/>
                <a:ea typeface="幼圆" panose="02010509060101010101" pitchFamily="49" charset="-122"/>
              </a:rPr>
              <a:t>职业病相关基础知识</a:t>
            </a:r>
            <a:endParaRPr lang="zh-CN" altLang="en-US" sz="2400" b="1" dirty="0">
              <a:solidFill>
                <a:srgbClr val="FFFFFF"/>
              </a:solidFill>
              <a:latin typeface="幼圆" panose="02010509060101010101" pitchFamily="49" charset="-122"/>
              <a:ea typeface="幼圆" panose="02010509060101010101" pitchFamily="49" charset="-122"/>
            </a:endParaRPr>
          </a:p>
        </p:txBody>
      </p:sp>
      <p:sp>
        <p:nvSpPr>
          <p:cNvPr id="35" name="椭圆 18"/>
          <p:cNvSpPr>
            <a:spLocks noChangeArrowheads="1"/>
          </p:cNvSpPr>
          <p:nvPr/>
        </p:nvSpPr>
        <p:spPr bwMode="auto">
          <a:xfrm>
            <a:off x="3832225" y="1677988"/>
            <a:ext cx="533076" cy="576118"/>
          </a:xfrm>
          <a:prstGeom prst="ellipse">
            <a:avLst/>
          </a:prstGeom>
          <a:solidFill>
            <a:srgbClr val="C00000"/>
          </a:solidFill>
          <a:ln w="9525">
            <a:noFill/>
            <a:round/>
          </a:ln>
        </p:spPr>
        <p:txBody>
          <a:bodyPr anchor="ctr"/>
          <a:lstStyle/>
          <a:p>
            <a:pPr algn="ctr"/>
            <a:r>
              <a:rPr lang="en-US" altLang="zh-CN" sz="2400" b="1" dirty="0">
                <a:solidFill>
                  <a:srgbClr val="FFFFFF"/>
                </a:solidFill>
                <a:latin typeface="Broadway" panose="04040905080B02020502" pitchFamily="82" charset="0"/>
                <a:ea typeface="幼圆" panose="02010509060101010101" pitchFamily="49" charset="-122"/>
              </a:rPr>
              <a:t>1</a:t>
            </a:r>
            <a:endParaRPr lang="zh-CN" altLang="en-US" sz="2400" b="1" dirty="0">
              <a:solidFill>
                <a:srgbClr val="FFFFFF"/>
              </a:solidFill>
              <a:latin typeface="Broadway" panose="04040905080B02020502" pitchFamily="82" charset="0"/>
              <a:ea typeface="幼圆" panose="02010509060101010101" pitchFamily="49" charset="-122"/>
            </a:endParaRPr>
          </a:p>
        </p:txBody>
      </p:sp>
      <p:sp>
        <p:nvSpPr>
          <p:cNvPr id="36" name="任意多边形 19"/>
          <p:cNvSpPr>
            <a:spLocks noChangeArrowheads="1"/>
          </p:cNvSpPr>
          <p:nvPr/>
        </p:nvSpPr>
        <p:spPr bwMode="auto">
          <a:xfrm>
            <a:off x="4230688" y="2397125"/>
            <a:ext cx="4325378" cy="658688"/>
          </a:xfrm>
          <a:custGeom>
            <a:avLst/>
            <a:gdLst>
              <a:gd name="T0" fmla="*/ 0 w 3954840"/>
              <a:gd name="T1" fmla="*/ 0 h 557348"/>
              <a:gd name="T2" fmla="*/ 3834772 w 3954840"/>
              <a:gd name="T3" fmla="*/ 0 h 557348"/>
              <a:gd name="T4" fmla="*/ 3954084 w 3954840"/>
              <a:gd name="T5" fmla="*/ 92848 h 557348"/>
              <a:gd name="T6" fmla="*/ 3954084 w 3954840"/>
              <a:gd name="T7" fmla="*/ 464231 h 557348"/>
              <a:gd name="T8" fmla="*/ 3834772 w 3954840"/>
              <a:gd name="T9" fmla="*/ 557078 h 557348"/>
              <a:gd name="T10" fmla="*/ 0 w 3954840"/>
              <a:gd name="T11" fmla="*/ 557078 h 557348"/>
              <a:gd name="T12" fmla="*/ 45930 w 3954840"/>
              <a:gd name="T13" fmla="*/ 532156 h 557348"/>
              <a:gd name="T14" fmla="*/ 180816 w 3954840"/>
              <a:gd name="T15" fmla="*/ 278540 h 557348"/>
              <a:gd name="T16" fmla="*/ 45930 w 3954840"/>
              <a:gd name="T17" fmla="*/ 24922 h 5573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54840"/>
              <a:gd name="T28" fmla="*/ 0 h 557348"/>
              <a:gd name="T29" fmla="*/ 3954840 w 3954840"/>
              <a:gd name="T30" fmla="*/ 557348 h 5573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lnTo>
                  <a:pt x="0" y="0"/>
                </a:lnTo>
                <a:close/>
              </a:path>
            </a:pathLst>
          </a:custGeom>
          <a:solidFill>
            <a:srgbClr val="C00000"/>
          </a:solidFill>
          <a:ln w="9525">
            <a:noFill/>
            <a:miter lim="800000"/>
          </a:ln>
        </p:spPr>
        <p:txBody>
          <a:bodyPr lIns="252000" tIns="36000" rIns="36000" bIns="36000" anchor="ctr"/>
          <a:lstStyle/>
          <a:p>
            <a:r>
              <a:rPr lang="zh-CN" altLang="en-US" sz="2400" b="1" dirty="0" smtClean="0">
                <a:solidFill>
                  <a:srgbClr val="FFFFFF"/>
                </a:solidFill>
                <a:latin typeface="幼圆" panose="02010509060101010101" pitchFamily="49" charset="-122"/>
                <a:ea typeface="幼圆" panose="02010509060101010101" pitchFamily="49" charset="-122"/>
              </a:rPr>
              <a:t>职业病防治法律法规体系</a:t>
            </a:r>
            <a:endParaRPr lang="zh-CN" altLang="en-US" sz="2400" b="1" dirty="0">
              <a:solidFill>
                <a:srgbClr val="FFFFFF"/>
              </a:solidFill>
              <a:latin typeface="幼圆" panose="02010509060101010101" pitchFamily="49" charset="-122"/>
              <a:ea typeface="幼圆" panose="02010509060101010101" pitchFamily="49" charset="-122"/>
            </a:endParaRPr>
          </a:p>
        </p:txBody>
      </p:sp>
      <p:sp>
        <p:nvSpPr>
          <p:cNvPr id="37" name="椭圆 20"/>
          <p:cNvSpPr>
            <a:spLocks noChangeArrowheads="1"/>
          </p:cNvSpPr>
          <p:nvPr/>
        </p:nvSpPr>
        <p:spPr bwMode="auto">
          <a:xfrm>
            <a:off x="3825875" y="2432050"/>
            <a:ext cx="533076" cy="576119"/>
          </a:xfrm>
          <a:prstGeom prst="ellipse">
            <a:avLst/>
          </a:prstGeom>
          <a:solidFill>
            <a:srgbClr val="C00000"/>
          </a:solidFill>
          <a:ln w="9525">
            <a:noFill/>
            <a:round/>
          </a:ln>
        </p:spPr>
        <p:txBody>
          <a:bodyPr anchor="ctr"/>
          <a:lstStyle/>
          <a:p>
            <a:pPr algn="ctr"/>
            <a:r>
              <a:rPr lang="en-US" altLang="zh-CN" sz="2400" b="1">
                <a:solidFill>
                  <a:srgbClr val="FFFFFF"/>
                </a:solidFill>
                <a:latin typeface="Broadway" panose="04040905080B02020502" pitchFamily="82" charset="0"/>
                <a:ea typeface="幼圆" panose="02010509060101010101" pitchFamily="49" charset="-122"/>
              </a:rPr>
              <a:t>2</a:t>
            </a:r>
            <a:endParaRPr lang="zh-CN" altLang="en-US" sz="2400" b="1">
              <a:solidFill>
                <a:srgbClr val="FFFFFF"/>
              </a:solidFill>
              <a:latin typeface="Broadway" panose="04040905080B02020502" pitchFamily="82" charset="0"/>
              <a:ea typeface="幼圆" panose="02010509060101010101" pitchFamily="49" charset="-122"/>
            </a:endParaRPr>
          </a:p>
        </p:txBody>
      </p:sp>
      <p:sp>
        <p:nvSpPr>
          <p:cNvPr id="38" name="任意多边形 21"/>
          <p:cNvSpPr>
            <a:spLocks noChangeArrowheads="1"/>
          </p:cNvSpPr>
          <p:nvPr/>
        </p:nvSpPr>
        <p:spPr bwMode="auto">
          <a:xfrm>
            <a:off x="4224338" y="3149600"/>
            <a:ext cx="4325378" cy="660565"/>
          </a:xfrm>
          <a:custGeom>
            <a:avLst/>
            <a:gdLst>
              <a:gd name="T0" fmla="*/ 0 w 3954840"/>
              <a:gd name="T1" fmla="*/ 0 h 557348"/>
              <a:gd name="T2" fmla="*/ 3834772 w 3954840"/>
              <a:gd name="T3" fmla="*/ 0 h 557348"/>
              <a:gd name="T4" fmla="*/ 3954084 w 3954840"/>
              <a:gd name="T5" fmla="*/ 93378 h 557348"/>
              <a:gd name="T6" fmla="*/ 3954084 w 3954840"/>
              <a:gd name="T7" fmla="*/ 466878 h 557348"/>
              <a:gd name="T8" fmla="*/ 3834772 w 3954840"/>
              <a:gd name="T9" fmla="*/ 560256 h 557348"/>
              <a:gd name="T10" fmla="*/ 0 w 3954840"/>
              <a:gd name="T11" fmla="*/ 560256 h 557348"/>
              <a:gd name="T12" fmla="*/ 45930 w 3954840"/>
              <a:gd name="T13" fmla="*/ 535192 h 557348"/>
              <a:gd name="T14" fmla="*/ 180816 w 3954840"/>
              <a:gd name="T15" fmla="*/ 280128 h 557348"/>
              <a:gd name="T16" fmla="*/ 45930 w 3954840"/>
              <a:gd name="T17" fmla="*/ 25064 h 5573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54840"/>
              <a:gd name="T28" fmla="*/ 0 h 557348"/>
              <a:gd name="T29" fmla="*/ 3954840 w 3954840"/>
              <a:gd name="T30" fmla="*/ 557348 h 5573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lnTo>
                  <a:pt x="0" y="0"/>
                </a:lnTo>
                <a:close/>
              </a:path>
            </a:pathLst>
          </a:custGeom>
          <a:solidFill>
            <a:srgbClr val="C00000"/>
          </a:solidFill>
          <a:ln w="9525">
            <a:noFill/>
            <a:miter lim="800000"/>
          </a:ln>
        </p:spPr>
        <p:txBody>
          <a:bodyPr lIns="252000" tIns="36000" rIns="36000" bIns="36000" anchor="ctr"/>
          <a:lstStyle/>
          <a:p>
            <a:r>
              <a:rPr lang="zh-CN" altLang="en-US" sz="2400" b="1" dirty="0" smtClean="0">
                <a:solidFill>
                  <a:srgbClr val="FFFFFF"/>
                </a:solidFill>
                <a:latin typeface="幼圆" panose="02010509060101010101" pitchFamily="49" charset="-122"/>
                <a:ea typeface="幼圆" panose="02010509060101010101" pitchFamily="49" charset="-122"/>
              </a:rPr>
              <a:t>公司存在职业病危害因素种类</a:t>
            </a:r>
            <a:endParaRPr lang="zh-CN" altLang="en-US" sz="2400" b="1" dirty="0">
              <a:solidFill>
                <a:srgbClr val="FFFFFF"/>
              </a:solidFill>
              <a:latin typeface="幼圆" panose="02010509060101010101" pitchFamily="49" charset="-122"/>
              <a:ea typeface="幼圆" panose="02010509060101010101" pitchFamily="49" charset="-122"/>
            </a:endParaRPr>
          </a:p>
        </p:txBody>
      </p:sp>
      <p:sp>
        <p:nvSpPr>
          <p:cNvPr id="39" name="椭圆 22"/>
          <p:cNvSpPr>
            <a:spLocks noChangeArrowheads="1"/>
          </p:cNvSpPr>
          <p:nvPr/>
        </p:nvSpPr>
        <p:spPr bwMode="auto">
          <a:xfrm>
            <a:off x="3819525" y="3184525"/>
            <a:ext cx="533076" cy="577994"/>
          </a:xfrm>
          <a:prstGeom prst="ellipse">
            <a:avLst/>
          </a:prstGeom>
          <a:solidFill>
            <a:srgbClr val="C00000"/>
          </a:solidFill>
          <a:ln w="9525">
            <a:noFill/>
            <a:round/>
          </a:ln>
        </p:spPr>
        <p:txBody>
          <a:bodyPr anchor="ctr"/>
          <a:lstStyle/>
          <a:p>
            <a:pPr algn="ctr"/>
            <a:r>
              <a:rPr lang="en-US" altLang="zh-CN" sz="2400" b="1">
                <a:solidFill>
                  <a:srgbClr val="FFFFFF"/>
                </a:solidFill>
                <a:latin typeface="Broadway" panose="04040905080B02020502" pitchFamily="82" charset="0"/>
                <a:ea typeface="幼圆" panose="02010509060101010101" pitchFamily="49" charset="-122"/>
              </a:rPr>
              <a:t>3</a:t>
            </a:r>
            <a:endParaRPr lang="zh-CN" altLang="en-US" sz="2400" b="1">
              <a:solidFill>
                <a:srgbClr val="FFFFFF"/>
              </a:solidFill>
              <a:latin typeface="Broadway" panose="04040905080B02020502" pitchFamily="82" charset="0"/>
              <a:ea typeface="幼圆" panose="02010509060101010101" pitchFamily="49" charset="-122"/>
            </a:endParaRPr>
          </a:p>
        </p:txBody>
      </p:sp>
      <p:sp>
        <p:nvSpPr>
          <p:cNvPr id="40" name="任意多边形 23"/>
          <p:cNvSpPr>
            <a:spLocks noChangeArrowheads="1"/>
          </p:cNvSpPr>
          <p:nvPr/>
        </p:nvSpPr>
        <p:spPr bwMode="auto">
          <a:xfrm>
            <a:off x="4217988" y="3903662"/>
            <a:ext cx="4325378" cy="658688"/>
          </a:xfrm>
          <a:custGeom>
            <a:avLst/>
            <a:gdLst>
              <a:gd name="T0" fmla="*/ 0 w 3954840"/>
              <a:gd name="T1" fmla="*/ 0 h 557348"/>
              <a:gd name="T2" fmla="*/ 3834772 w 3954840"/>
              <a:gd name="T3" fmla="*/ 0 h 557348"/>
              <a:gd name="T4" fmla="*/ 3954084 w 3954840"/>
              <a:gd name="T5" fmla="*/ 92847 h 557348"/>
              <a:gd name="T6" fmla="*/ 3954084 w 3954840"/>
              <a:gd name="T7" fmla="*/ 464229 h 557348"/>
              <a:gd name="T8" fmla="*/ 3834772 w 3954840"/>
              <a:gd name="T9" fmla="*/ 557076 h 557348"/>
              <a:gd name="T10" fmla="*/ 0 w 3954840"/>
              <a:gd name="T11" fmla="*/ 557076 h 557348"/>
              <a:gd name="T12" fmla="*/ 45930 w 3954840"/>
              <a:gd name="T13" fmla="*/ 532154 h 557348"/>
              <a:gd name="T14" fmla="*/ 180816 w 3954840"/>
              <a:gd name="T15" fmla="*/ 278538 h 557348"/>
              <a:gd name="T16" fmla="*/ 45930 w 3954840"/>
              <a:gd name="T17" fmla="*/ 24922 h 5573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54840"/>
              <a:gd name="T28" fmla="*/ 0 h 557348"/>
              <a:gd name="T29" fmla="*/ 3954840 w 3954840"/>
              <a:gd name="T30" fmla="*/ 557348 h 5573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lnTo>
                  <a:pt x="0" y="0"/>
                </a:lnTo>
                <a:close/>
              </a:path>
            </a:pathLst>
          </a:custGeom>
          <a:solidFill>
            <a:srgbClr val="C00000"/>
          </a:solidFill>
          <a:ln w="9525">
            <a:noFill/>
            <a:miter lim="800000"/>
          </a:ln>
        </p:spPr>
        <p:txBody>
          <a:bodyPr lIns="252000" tIns="36000" rIns="36000" bIns="36000" anchor="ctr"/>
          <a:lstStyle/>
          <a:p>
            <a:r>
              <a:rPr lang="zh-CN" altLang="en-US" sz="2400" b="1" dirty="0" smtClean="0">
                <a:solidFill>
                  <a:srgbClr val="FFFFFF"/>
                </a:solidFill>
                <a:latin typeface="幼圆" panose="02010509060101010101" pitchFamily="49" charset="-122"/>
                <a:ea typeface="幼圆" panose="02010509060101010101" pitchFamily="49" charset="-122"/>
              </a:rPr>
              <a:t>如何做好职业病的防护 </a:t>
            </a:r>
            <a:endParaRPr lang="zh-CN" altLang="en-US" sz="2400" b="1" dirty="0">
              <a:solidFill>
                <a:srgbClr val="FFFFFF"/>
              </a:solidFill>
              <a:latin typeface="幼圆" panose="02010509060101010101" pitchFamily="49" charset="-122"/>
              <a:ea typeface="幼圆" panose="02010509060101010101" pitchFamily="49" charset="-122"/>
            </a:endParaRPr>
          </a:p>
        </p:txBody>
      </p:sp>
      <p:sp>
        <p:nvSpPr>
          <p:cNvPr id="41" name="椭圆 24"/>
          <p:cNvSpPr>
            <a:spLocks noChangeArrowheads="1"/>
          </p:cNvSpPr>
          <p:nvPr/>
        </p:nvSpPr>
        <p:spPr bwMode="auto">
          <a:xfrm>
            <a:off x="3813175" y="3938588"/>
            <a:ext cx="533076" cy="576118"/>
          </a:xfrm>
          <a:prstGeom prst="ellipse">
            <a:avLst/>
          </a:prstGeom>
          <a:solidFill>
            <a:srgbClr val="C00000"/>
          </a:solidFill>
          <a:ln w="9525">
            <a:noFill/>
            <a:round/>
          </a:ln>
        </p:spPr>
        <p:txBody>
          <a:bodyPr anchor="ctr"/>
          <a:lstStyle/>
          <a:p>
            <a:pPr algn="ctr"/>
            <a:r>
              <a:rPr lang="en-US" altLang="zh-CN" sz="2400" b="1">
                <a:solidFill>
                  <a:srgbClr val="FFFFFF"/>
                </a:solidFill>
                <a:latin typeface="Broadway" panose="04040905080B02020502" pitchFamily="82" charset="0"/>
                <a:ea typeface="幼圆" panose="02010509060101010101" pitchFamily="49" charset="-122"/>
              </a:rPr>
              <a:t>4</a:t>
            </a:r>
            <a:endParaRPr lang="zh-CN" altLang="en-US" sz="2400" b="1">
              <a:solidFill>
                <a:srgbClr val="FFFFFF"/>
              </a:solidFill>
              <a:latin typeface="Broadway" panose="04040905080B02020502" pitchFamily="82" charset="0"/>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AutoShape 3"/>
          <p:cNvSpPr>
            <a:spLocks noChangeArrowheads="1"/>
          </p:cNvSpPr>
          <p:nvPr/>
        </p:nvSpPr>
        <p:spPr bwMode="auto">
          <a:xfrm>
            <a:off x="4368334" y="2563813"/>
            <a:ext cx="2819400" cy="2030413"/>
          </a:xfrm>
          <a:prstGeom prst="hexagon">
            <a:avLst>
              <a:gd name="adj" fmla="val 34715"/>
              <a:gd name="vf" fmla="val 115470"/>
            </a:avLst>
          </a:prstGeom>
          <a:solidFill>
            <a:srgbClr val="CC99FF"/>
          </a:solidFill>
          <a:ln w="9525">
            <a:solidFill>
              <a:schemeClr val="tx1"/>
            </a:solidFill>
            <a:miter lim="800000"/>
          </a:ln>
        </p:spPr>
        <p:txBody>
          <a:bodyPr wrap="none" anchor="ctr"/>
          <a:lstStyle/>
          <a:p>
            <a:pPr algn="ctr"/>
            <a:r>
              <a:rPr lang="zh-CN" altLang="en-US" sz="4000" b="1" dirty="0">
                <a:latin typeface="Century Schoolbook" panose="02040604050505020304" pitchFamily="18" charset="0"/>
                <a:ea typeface="黑体" panose="02010609060101010101" pitchFamily="49" charset="-122"/>
              </a:rPr>
              <a:t>预防手段</a:t>
            </a:r>
            <a:endParaRPr lang="zh-CN" altLang="en-US" sz="4000" b="1" dirty="0">
              <a:latin typeface="Century Schoolbook" panose="02040604050505020304" pitchFamily="18" charset="0"/>
              <a:ea typeface="黑体" panose="02010609060101010101" pitchFamily="49" charset="-122"/>
            </a:endParaRPr>
          </a:p>
        </p:txBody>
      </p:sp>
      <p:sp>
        <p:nvSpPr>
          <p:cNvPr id="6" name="AutoShape 4"/>
          <p:cNvSpPr>
            <a:spLocks noChangeArrowheads="1"/>
          </p:cNvSpPr>
          <p:nvPr/>
        </p:nvSpPr>
        <p:spPr bwMode="auto">
          <a:xfrm>
            <a:off x="2144246" y="1682751"/>
            <a:ext cx="2357438" cy="838200"/>
          </a:xfrm>
          <a:prstGeom prst="roundRect">
            <a:avLst>
              <a:gd name="adj" fmla="val 16667"/>
            </a:avLst>
          </a:prstGeom>
          <a:solidFill>
            <a:srgbClr val="99CCFF"/>
          </a:solidFill>
          <a:ln w="9525">
            <a:solidFill>
              <a:schemeClr val="tx1"/>
            </a:solidFill>
            <a:round/>
          </a:ln>
        </p:spPr>
        <p:txBody>
          <a:bodyPr wrap="none" anchor="ctr"/>
          <a:lstStyle/>
          <a:p>
            <a:pPr algn="ctr"/>
            <a:r>
              <a:rPr lang="zh-CN" altLang="en-US" sz="2400" b="1" dirty="0">
                <a:latin typeface="Century Schoolbook" panose="02040604050505020304" pitchFamily="18" charset="0"/>
              </a:rPr>
              <a:t>检测与评价</a:t>
            </a:r>
            <a:endParaRPr lang="zh-CN" altLang="en-US" sz="2400" b="1" dirty="0">
              <a:latin typeface="Century Schoolbook" panose="02040604050505020304" pitchFamily="18" charset="0"/>
            </a:endParaRPr>
          </a:p>
        </p:txBody>
      </p:sp>
      <p:sp>
        <p:nvSpPr>
          <p:cNvPr id="7" name="AutoShape 5"/>
          <p:cNvSpPr>
            <a:spLocks noChangeArrowheads="1"/>
          </p:cNvSpPr>
          <p:nvPr/>
        </p:nvSpPr>
        <p:spPr bwMode="auto">
          <a:xfrm>
            <a:off x="2002959" y="4675188"/>
            <a:ext cx="2435225" cy="838200"/>
          </a:xfrm>
          <a:prstGeom prst="roundRect">
            <a:avLst>
              <a:gd name="adj" fmla="val 16667"/>
            </a:avLst>
          </a:prstGeom>
          <a:solidFill>
            <a:srgbClr val="FFFF99"/>
          </a:solidFill>
          <a:ln w="9525">
            <a:solidFill>
              <a:schemeClr val="tx1"/>
            </a:solidFill>
            <a:round/>
          </a:ln>
        </p:spPr>
        <p:txBody>
          <a:bodyPr wrap="none" anchor="ctr"/>
          <a:lstStyle/>
          <a:p>
            <a:pPr algn="ctr"/>
            <a:endParaRPr lang="zh-CN" altLang="en-US" b="1">
              <a:latin typeface="Century Schoolbook" panose="02040604050505020304" pitchFamily="18" charset="0"/>
            </a:endParaRPr>
          </a:p>
        </p:txBody>
      </p:sp>
      <p:sp>
        <p:nvSpPr>
          <p:cNvPr id="8" name="AutoShape 8"/>
          <p:cNvSpPr>
            <a:spLocks noChangeArrowheads="1"/>
          </p:cNvSpPr>
          <p:nvPr/>
        </p:nvSpPr>
        <p:spPr bwMode="auto">
          <a:xfrm>
            <a:off x="7759234" y="3152776"/>
            <a:ext cx="2578100" cy="838200"/>
          </a:xfrm>
          <a:prstGeom prst="roundRect">
            <a:avLst>
              <a:gd name="adj" fmla="val 16667"/>
            </a:avLst>
          </a:prstGeom>
          <a:solidFill>
            <a:srgbClr val="CCFFCC"/>
          </a:solidFill>
          <a:ln w="9525">
            <a:solidFill>
              <a:schemeClr val="tx1"/>
            </a:solidFill>
            <a:round/>
          </a:ln>
        </p:spPr>
        <p:txBody>
          <a:bodyPr wrap="none" anchor="ctr"/>
          <a:lstStyle/>
          <a:p>
            <a:pPr algn="ctr"/>
            <a:r>
              <a:rPr lang="zh-CN" altLang="en-US" sz="2400" b="1">
                <a:latin typeface="Century Schoolbook" panose="02040604050505020304" pitchFamily="18" charset="0"/>
              </a:rPr>
              <a:t>职业健康监护</a:t>
            </a:r>
            <a:endParaRPr lang="zh-CN" altLang="en-US" sz="2400" b="1">
              <a:latin typeface="Century Schoolbook" panose="02040604050505020304" pitchFamily="18" charset="0"/>
            </a:endParaRPr>
          </a:p>
        </p:txBody>
      </p:sp>
      <p:sp>
        <p:nvSpPr>
          <p:cNvPr id="9" name="AutoShape 9"/>
          <p:cNvSpPr>
            <a:spLocks noChangeArrowheads="1"/>
          </p:cNvSpPr>
          <p:nvPr/>
        </p:nvSpPr>
        <p:spPr bwMode="auto">
          <a:xfrm>
            <a:off x="7000409" y="1743076"/>
            <a:ext cx="2632075" cy="838200"/>
          </a:xfrm>
          <a:prstGeom prst="roundRect">
            <a:avLst>
              <a:gd name="adj" fmla="val 16667"/>
            </a:avLst>
          </a:prstGeom>
          <a:solidFill>
            <a:srgbClr val="FF00FF"/>
          </a:solidFill>
          <a:ln w="9525">
            <a:solidFill>
              <a:schemeClr val="tx1"/>
            </a:solidFill>
            <a:round/>
          </a:ln>
        </p:spPr>
        <p:txBody>
          <a:bodyPr wrap="none" anchor="ctr"/>
          <a:lstStyle/>
          <a:p>
            <a:pPr algn="ctr"/>
            <a:r>
              <a:rPr lang="zh-CN" altLang="en-US" sz="2400" b="1">
                <a:latin typeface="Century Schoolbook" panose="02040604050505020304" pitchFamily="18" charset="0"/>
              </a:rPr>
              <a:t>应急救援</a:t>
            </a:r>
            <a:endParaRPr lang="zh-CN" altLang="en-US" sz="2400" b="1">
              <a:latin typeface="Century Schoolbook" panose="02040604050505020304" pitchFamily="18" charset="0"/>
            </a:endParaRPr>
          </a:p>
        </p:txBody>
      </p:sp>
      <p:sp>
        <p:nvSpPr>
          <p:cNvPr id="11" name="Text Box 11"/>
          <p:cNvSpPr txBox="1">
            <a:spLocks noChangeArrowheads="1"/>
          </p:cNvSpPr>
          <p:nvPr/>
        </p:nvSpPr>
        <p:spPr bwMode="auto">
          <a:xfrm>
            <a:off x="2434759" y="4895851"/>
            <a:ext cx="1535112" cy="461962"/>
          </a:xfrm>
          <a:prstGeom prst="rect">
            <a:avLst/>
          </a:prstGeom>
          <a:noFill/>
          <a:ln w="9525">
            <a:noFill/>
            <a:miter lim="800000"/>
          </a:ln>
        </p:spPr>
        <p:txBody>
          <a:bodyPr>
            <a:spAutoFit/>
          </a:bodyPr>
          <a:lstStyle/>
          <a:p>
            <a:pPr algn="ctr">
              <a:spcBef>
                <a:spcPct val="50000"/>
              </a:spcBef>
            </a:pPr>
            <a:r>
              <a:rPr lang="zh-CN" altLang="en-US" sz="2400" b="1">
                <a:latin typeface="Century Schoolbook" panose="02040604050505020304" pitchFamily="18" charset="0"/>
              </a:rPr>
              <a:t>个体防护</a:t>
            </a:r>
            <a:endParaRPr lang="en-US" sz="2400" b="1">
              <a:latin typeface="Century Schoolbook" panose="02040604050505020304" pitchFamily="18" charset="0"/>
            </a:endParaRPr>
          </a:p>
        </p:txBody>
      </p:sp>
      <p:sp>
        <p:nvSpPr>
          <p:cNvPr id="12" name="Line 14"/>
          <p:cNvSpPr>
            <a:spLocks noChangeShapeType="1"/>
          </p:cNvSpPr>
          <p:nvPr/>
        </p:nvSpPr>
        <p:spPr bwMode="auto">
          <a:xfrm flipH="1" flipV="1">
            <a:off x="4679484" y="2290763"/>
            <a:ext cx="374650" cy="298450"/>
          </a:xfrm>
          <a:prstGeom prst="line">
            <a:avLst/>
          </a:prstGeom>
          <a:noFill/>
          <a:ln w="76200">
            <a:solidFill>
              <a:srgbClr val="99CCFF"/>
            </a:solidFill>
            <a:round/>
            <a:tailEnd type="triangle" w="med" len="med"/>
          </a:ln>
        </p:spPr>
        <p:txBody>
          <a:bodyPr/>
          <a:lstStyle/>
          <a:p>
            <a:pPr algn="ctr"/>
            <a:endParaRPr lang="zh-CN" altLang="en-US" b="1"/>
          </a:p>
        </p:txBody>
      </p:sp>
      <p:sp>
        <p:nvSpPr>
          <p:cNvPr id="13" name="Line 15"/>
          <p:cNvSpPr>
            <a:spLocks noChangeShapeType="1"/>
          </p:cNvSpPr>
          <p:nvPr/>
        </p:nvSpPr>
        <p:spPr bwMode="auto">
          <a:xfrm flipV="1">
            <a:off x="6508284" y="2357438"/>
            <a:ext cx="352425" cy="220663"/>
          </a:xfrm>
          <a:prstGeom prst="line">
            <a:avLst/>
          </a:prstGeom>
          <a:noFill/>
          <a:ln w="76200">
            <a:solidFill>
              <a:srgbClr val="FF00FF"/>
            </a:solidFill>
            <a:round/>
            <a:tailEnd type="triangle" w="med" len="med"/>
          </a:ln>
        </p:spPr>
        <p:txBody>
          <a:bodyPr/>
          <a:lstStyle/>
          <a:p>
            <a:pPr algn="ctr"/>
            <a:endParaRPr lang="zh-CN" altLang="en-US" b="1"/>
          </a:p>
        </p:txBody>
      </p:sp>
      <p:sp>
        <p:nvSpPr>
          <p:cNvPr id="14" name="Line 16"/>
          <p:cNvSpPr>
            <a:spLocks noChangeShapeType="1"/>
          </p:cNvSpPr>
          <p:nvPr/>
        </p:nvSpPr>
        <p:spPr bwMode="auto">
          <a:xfrm flipH="1">
            <a:off x="3919071" y="3568701"/>
            <a:ext cx="450850" cy="0"/>
          </a:xfrm>
          <a:prstGeom prst="line">
            <a:avLst/>
          </a:prstGeom>
          <a:noFill/>
          <a:ln w="76200">
            <a:solidFill>
              <a:srgbClr val="FF99CC"/>
            </a:solidFill>
            <a:round/>
            <a:tailEnd type="triangle" w="med" len="med"/>
          </a:ln>
        </p:spPr>
        <p:txBody>
          <a:bodyPr/>
          <a:lstStyle/>
          <a:p>
            <a:pPr algn="ctr"/>
            <a:endParaRPr lang="zh-CN" altLang="en-US" b="1"/>
          </a:p>
        </p:txBody>
      </p:sp>
      <p:sp>
        <p:nvSpPr>
          <p:cNvPr id="15" name="Line 17"/>
          <p:cNvSpPr>
            <a:spLocks noChangeShapeType="1"/>
          </p:cNvSpPr>
          <p:nvPr/>
        </p:nvSpPr>
        <p:spPr bwMode="auto">
          <a:xfrm>
            <a:off x="7202021" y="3557588"/>
            <a:ext cx="450850" cy="0"/>
          </a:xfrm>
          <a:prstGeom prst="line">
            <a:avLst/>
          </a:prstGeom>
          <a:noFill/>
          <a:ln w="76200">
            <a:solidFill>
              <a:srgbClr val="CCFFCC"/>
            </a:solidFill>
            <a:round/>
            <a:tailEnd type="triangle" w="med" len="med"/>
          </a:ln>
        </p:spPr>
        <p:txBody>
          <a:bodyPr/>
          <a:lstStyle/>
          <a:p>
            <a:pPr algn="ctr"/>
            <a:endParaRPr lang="zh-CN" altLang="en-US" b="1"/>
          </a:p>
        </p:txBody>
      </p:sp>
      <p:sp>
        <p:nvSpPr>
          <p:cNvPr id="16" name="Line 18"/>
          <p:cNvSpPr>
            <a:spLocks noChangeShapeType="1"/>
          </p:cNvSpPr>
          <p:nvPr/>
        </p:nvSpPr>
        <p:spPr bwMode="auto">
          <a:xfrm flipH="1">
            <a:off x="4679484" y="4614863"/>
            <a:ext cx="363537" cy="198438"/>
          </a:xfrm>
          <a:prstGeom prst="line">
            <a:avLst/>
          </a:prstGeom>
          <a:noFill/>
          <a:ln w="76200">
            <a:solidFill>
              <a:srgbClr val="FFFF99"/>
            </a:solidFill>
            <a:round/>
            <a:tailEnd type="triangle" w="med" len="med"/>
          </a:ln>
        </p:spPr>
        <p:txBody>
          <a:bodyPr/>
          <a:lstStyle/>
          <a:p>
            <a:pPr algn="ctr"/>
            <a:endParaRPr lang="zh-CN" altLang="en-US" b="1"/>
          </a:p>
        </p:txBody>
      </p:sp>
      <p:sp>
        <p:nvSpPr>
          <p:cNvPr id="17" name="Line 19"/>
          <p:cNvSpPr>
            <a:spLocks noChangeShapeType="1"/>
          </p:cNvSpPr>
          <p:nvPr/>
        </p:nvSpPr>
        <p:spPr bwMode="auto">
          <a:xfrm>
            <a:off x="6486059" y="4603751"/>
            <a:ext cx="374650" cy="187325"/>
          </a:xfrm>
          <a:prstGeom prst="line">
            <a:avLst/>
          </a:prstGeom>
          <a:noFill/>
          <a:ln w="76200">
            <a:solidFill>
              <a:srgbClr val="FFCC99"/>
            </a:solidFill>
            <a:round/>
            <a:tailEnd type="triangle" w="med" len="med"/>
          </a:ln>
        </p:spPr>
        <p:txBody>
          <a:bodyPr/>
          <a:lstStyle/>
          <a:p>
            <a:pPr algn="ctr"/>
            <a:endParaRPr lang="zh-CN" altLang="en-US" b="1"/>
          </a:p>
        </p:txBody>
      </p:sp>
      <p:sp>
        <p:nvSpPr>
          <p:cNvPr id="18" name="AutoShape 5"/>
          <p:cNvSpPr>
            <a:spLocks noChangeArrowheads="1"/>
          </p:cNvSpPr>
          <p:nvPr/>
        </p:nvSpPr>
        <p:spPr bwMode="auto">
          <a:xfrm>
            <a:off x="7006759" y="4681538"/>
            <a:ext cx="2435225" cy="838200"/>
          </a:xfrm>
          <a:prstGeom prst="roundRect">
            <a:avLst>
              <a:gd name="adj" fmla="val 16667"/>
            </a:avLst>
          </a:prstGeom>
          <a:solidFill>
            <a:srgbClr val="FFFF99"/>
          </a:solidFill>
          <a:ln w="9525">
            <a:solidFill>
              <a:schemeClr val="tx1"/>
            </a:solidFill>
            <a:round/>
          </a:ln>
        </p:spPr>
        <p:txBody>
          <a:bodyPr wrap="none" anchor="ctr"/>
          <a:lstStyle/>
          <a:p>
            <a:pPr algn="ctr"/>
            <a:r>
              <a:rPr lang="zh-CN" altLang="en-US" sz="2400" b="1">
                <a:latin typeface="Century Schoolbook" panose="02040604050505020304" pitchFamily="18" charset="0"/>
              </a:rPr>
              <a:t>职业卫生管理</a:t>
            </a:r>
            <a:endParaRPr lang="zh-CN" altLang="en-US" sz="2400" b="1">
              <a:latin typeface="Century Schoolbook" panose="02040604050505020304" pitchFamily="18" charset="0"/>
            </a:endParaRPr>
          </a:p>
        </p:txBody>
      </p:sp>
      <p:sp>
        <p:nvSpPr>
          <p:cNvPr id="20" name="AutoShape 6"/>
          <p:cNvSpPr>
            <a:spLocks noChangeArrowheads="1"/>
          </p:cNvSpPr>
          <p:nvPr/>
        </p:nvSpPr>
        <p:spPr bwMode="auto">
          <a:xfrm>
            <a:off x="1514945" y="3204615"/>
            <a:ext cx="2105025" cy="838200"/>
          </a:xfrm>
          <a:prstGeom prst="roundRect">
            <a:avLst>
              <a:gd name="adj" fmla="val 16667"/>
            </a:avLst>
          </a:prstGeom>
          <a:solidFill>
            <a:srgbClr val="FF99CC"/>
          </a:solidFill>
          <a:ln w="9525">
            <a:solidFill>
              <a:schemeClr val="tx1"/>
            </a:solidFill>
            <a:round/>
          </a:ln>
        </p:spPr>
        <p:txBody>
          <a:bodyPr wrap="none" anchor="ctr"/>
          <a:lstStyle/>
          <a:p>
            <a:pPr algn="ctr">
              <a:spcBef>
                <a:spcPct val="50000"/>
              </a:spcBef>
            </a:pPr>
            <a:r>
              <a:rPr lang="zh-CN" altLang="en-US" sz="2400" b="1" dirty="0">
                <a:latin typeface="Century Schoolbook" panose="02040604050505020304" pitchFamily="18" charset="0"/>
              </a:rPr>
              <a:t>工程防护</a:t>
            </a:r>
            <a:endParaRPr lang="en-US" altLang="zh-CN" sz="2400" b="1" dirty="0">
              <a:latin typeface="Century Schoolbook" panose="02040604050505020304" pitchFamily="18" charset="0"/>
            </a:endParaRPr>
          </a:p>
        </p:txBody>
      </p:sp>
      <p:sp>
        <p:nvSpPr>
          <p:cNvPr id="21" name="文本框 28"/>
          <p:cNvSpPr txBox="1"/>
          <p:nvPr/>
        </p:nvSpPr>
        <p:spPr>
          <a:xfrm>
            <a:off x="3000364" y="714356"/>
            <a:ext cx="5354742" cy="646331"/>
          </a:xfrm>
          <a:prstGeom prst="rect">
            <a:avLst/>
          </a:prstGeom>
          <a:noFill/>
        </p:spPr>
        <p:txBody>
          <a:bodyPr wrap="square">
            <a:spAutoFit/>
          </a:bodyPr>
          <a:lstStyle/>
          <a:p>
            <a:pPr algn="ctr">
              <a:defRPr/>
            </a:pPr>
            <a:r>
              <a:rPr lang="en-US" altLang="zh-CN" sz="3600" b="1" dirty="0" smtClean="0">
                <a:latin typeface="微软雅黑" panose="020B0503020204020204" pitchFamily="34" charset="-122"/>
                <a:ea typeface="微软雅黑" panose="020B0503020204020204" pitchFamily="34" charset="-122"/>
              </a:rPr>
              <a:t>4.1</a:t>
            </a:r>
            <a:r>
              <a:rPr lang="zh-CN" altLang="en-US" sz="3600" b="1" dirty="0" smtClean="0">
                <a:latin typeface="微软雅黑" panose="020B0503020204020204" pitchFamily="34" charset="-122"/>
                <a:ea typeface="微软雅黑" panose="020B0503020204020204" pitchFamily="34" charset="-122"/>
              </a:rPr>
              <a:t>职业病预防</a:t>
            </a:r>
            <a:endParaRPr lang="zh-CN" altLang="en-US" sz="36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28"/>
          <p:cNvSpPr txBox="1"/>
          <p:nvPr/>
        </p:nvSpPr>
        <p:spPr>
          <a:xfrm>
            <a:off x="2882153" y="658813"/>
            <a:ext cx="4755776" cy="646331"/>
          </a:xfrm>
          <a:prstGeom prst="rect">
            <a:avLst/>
          </a:prstGeom>
          <a:noFill/>
        </p:spPr>
        <p:txBody>
          <a:bodyPr wrap="square">
            <a:spAutoFit/>
          </a:bodyPr>
          <a:lstStyle/>
          <a:p>
            <a:pPr algn="ctr">
              <a:defRPr/>
            </a:pPr>
            <a:r>
              <a:rPr lang="en-US" altLang="zh-CN" sz="3600" b="1" dirty="0" smtClean="0">
                <a:latin typeface="微软雅黑" panose="020B0503020204020204" pitchFamily="34" charset="-122"/>
                <a:ea typeface="微软雅黑" panose="020B0503020204020204" pitchFamily="34" charset="-122"/>
              </a:rPr>
              <a:t>4.1.1</a:t>
            </a:r>
            <a:r>
              <a:rPr lang="zh-CN" altLang="en-US" sz="3600" b="1" dirty="0" smtClean="0">
                <a:latin typeface="微软雅黑" panose="020B0503020204020204" pitchFamily="34" charset="-122"/>
                <a:ea typeface="微软雅黑" panose="020B0503020204020204" pitchFamily="34" charset="-122"/>
              </a:rPr>
              <a:t>检测</a:t>
            </a:r>
            <a:r>
              <a:rPr lang="zh-CN" altLang="en-US" sz="3600" b="1" dirty="0">
                <a:latin typeface="微软雅黑" panose="020B0503020204020204" pitchFamily="34" charset="-122"/>
                <a:ea typeface="微软雅黑" panose="020B0503020204020204" pitchFamily="34" charset="-122"/>
              </a:rPr>
              <a:t>与评价</a:t>
            </a:r>
            <a:endParaRPr lang="zh-CN" altLang="en-US" sz="3600" b="1" dirty="0">
              <a:latin typeface="微软雅黑" panose="020B0503020204020204" pitchFamily="34" charset="-122"/>
              <a:ea typeface="微软雅黑" panose="020B0503020204020204" pitchFamily="34" charset="-122"/>
            </a:endParaRPr>
          </a:p>
        </p:txBody>
      </p:sp>
      <p:sp>
        <p:nvSpPr>
          <p:cNvPr id="6" name="TextBox 2"/>
          <p:cNvSpPr txBox="1">
            <a:spLocks noChangeArrowheads="1"/>
          </p:cNvSpPr>
          <p:nvPr/>
        </p:nvSpPr>
        <p:spPr bwMode="auto">
          <a:xfrm>
            <a:off x="928688" y="1857375"/>
            <a:ext cx="7921625" cy="3157788"/>
          </a:xfrm>
          <a:prstGeom prst="rect">
            <a:avLst/>
          </a:prstGeom>
          <a:noFill/>
          <a:ln w="9525">
            <a:noFill/>
            <a:miter lim="800000"/>
          </a:ln>
        </p:spPr>
        <p:txBody>
          <a:bodyPr>
            <a:spAutoFit/>
          </a:bodyPr>
          <a:lstStyle/>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检测目的之一</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明确各个岗位存在的危害因素种类及其对健康的影响</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检测目的之二</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明确各个岗位危害因素的水平（浓度或强度</a:t>
            </a:r>
            <a:r>
              <a:rPr lang="zh-CN" altLang="en-US" sz="2400" b="1" dirty="0" smtClean="0">
                <a:latin typeface="微软雅黑" panose="020B0503020204020204" pitchFamily="34" charset="-122"/>
                <a:ea typeface="微软雅黑" panose="020B0503020204020204" pitchFamily="34" charset="-122"/>
              </a:rPr>
              <a:t>）</a:t>
            </a:r>
            <a:endParaRPr lang="en-US" altLang="zh-CN" sz="2400" b="1" dirty="0" smtClean="0">
              <a:latin typeface="微软雅黑" panose="020B0503020204020204" pitchFamily="34" charset="-122"/>
              <a:ea typeface="微软雅黑" panose="020B0503020204020204" pitchFamily="34" charset="-122"/>
            </a:endParaRPr>
          </a:p>
          <a:p>
            <a:pPr>
              <a:lnSpc>
                <a:spcPct val="150000"/>
              </a:lnSpc>
              <a:spcBef>
                <a:spcPct val="20000"/>
              </a:spcBef>
            </a:pPr>
            <a:r>
              <a:rPr lang="zh-CN" altLang="en-US" sz="2400" b="1" dirty="0" smtClean="0">
                <a:latin typeface="微软雅黑" panose="020B0503020204020204" pitchFamily="34" charset="-122"/>
                <a:ea typeface="微软雅黑" panose="020B0503020204020204" pitchFamily="34" charset="-122"/>
              </a:rPr>
              <a:t>备注：公司已开展并通过职业危害预评价和控制效果评价</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28"/>
          <p:cNvSpPr txBox="1"/>
          <p:nvPr/>
        </p:nvSpPr>
        <p:spPr>
          <a:xfrm>
            <a:off x="2857500" y="658813"/>
            <a:ext cx="5775512" cy="646331"/>
          </a:xfrm>
          <a:prstGeom prst="rect">
            <a:avLst/>
          </a:prstGeom>
          <a:noFill/>
        </p:spPr>
        <p:txBody>
          <a:bodyPr wrap="square">
            <a:spAutoFit/>
          </a:bodyPr>
          <a:lstStyle/>
          <a:p>
            <a:pPr algn="ctr">
              <a:defRPr/>
            </a:pPr>
            <a:r>
              <a:rPr lang="en-US" altLang="zh-CN" sz="3600" b="1" dirty="0" smtClean="0">
                <a:latin typeface="微软雅黑" panose="020B0503020204020204" pitchFamily="34" charset="-122"/>
                <a:ea typeface="微软雅黑" panose="020B0503020204020204" pitchFamily="34" charset="-122"/>
              </a:rPr>
              <a:t>4.1.2</a:t>
            </a:r>
            <a:r>
              <a:rPr lang="zh-CN" altLang="en-US" sz="3600" b="1" dirty="0" smtClean="0">
                <a:latin typeface="微软雅黑" panose="020B0503020204020204" pitchFamily="34" charset="-122"/>
                <a:ea typeface="微软雅黑" panose="020B0503020204020204" pitchFamily="34" charset="-122"/>
              </a:rPr>
              <a:t>工程</a:t>
            </a:r>
            <a:r>
              <a:rPr lang="zh-CN" altLang="en-US" sz="3600" b="1" dirty="0">
                <a:latin typeface="微软雅黑" panose="020B0503020204020204" pitchFamily="34" charset="-122"/>
                <a:ea typeface="微软雅黑" panose="020B0503020204020204" pitchFamily="34" charset="-122"/>
              </a:rPr>
              <a:t>防护</a:t>
            </a:r>
            <a:endParaRPr lang="zh-CN" altLang="en-US" sz="3600" b="1" dirty="0">
              <a:latin typeface="微软雅黑" panose="020B0503020204020204" pitchFamily="34" charset="-122"/>
              <a:ea typeface="微软雅黑" panose="020B0503020204020204" pitchFamily="34" charset="-122"/>
            </a:endParaRPr>
          </a:p>
        </p:txBody>
      </p:sp>
      <p:sp>
        <p:nvSpPr>
          <p:cNvPr id="6" name="TextBox 2"/>
          <p:cNvSpPr txBox="1">
            <a:spLocks noChangeArrowheads="1"/>
          </p:cNvSpPr>
          <p:nvPr/>
        </p:nvSpPr>
        <p:spPr bwMode="auto">
          <a:xfrm>
            <a:off x="821112" y="1740834"/>
            <a:ext cx="7921625" cy="3157538"/>
          </a:xfrm>
          <a:prstGeom prst="rect">
            <a:avLst/>
          </a:prstGeom>
          <a:noFill/>
          <a:ln w="9525">
            <a:noFill/>
            <a:miter lim="800000"/>
          </a:ln>
        </p:spPr>
        <p:txBody>
          <a:bodyPr>
            <a:spAutoFit/>
          </a:bodyPr>
          <a:lstStyle/>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无毒代有毒，低毒代高毒</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改善工艺与作业方法</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自动化、密闭化</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全面通风与局部通风措施</a:t>
            </a:r>
            <a:endParaRPr lang="en-US" altLang="zh-CN" sz="2400" b="1" dirty="0">
              <a:latin typeface="微软雅黑" panose="020B0503020204020204" pitchFamily="34" charset="-122"/>
              <a:ea typeface="微软雅黑" panose="020B0503020204020204" pitchFamily="34" charset="-122"/>
            </a:endParaRPr>
          </a:p>
          <a:p>
            <a:pPr>
              <a:lnSpc>
                <a:spcPct val="150000"/>
              </a:lnSpc>
              <a:spcBef>
                <a:spcPct val="20000"/>
              </a:spcBef>
              <a:buFontTx/>
              <a:buChar char="•"/>
            </a:pPr>
            <a:r>
              <a:rPr lang="zh-CN" altLang="en-US" sz="2400" b="1" dirty="0">
                <a:latin typeface="微软雅黑" panose="020B0503020204020204" pitchFamily="34" charset="-122"/>
                <a:ea typeface="微软雅黑" panose="020B0503020204020204" pitchFamily="34" charset="-122"/>
              </a:rPr>
              <a:t>减少人员接触机会</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3"/>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28"/>
          <p:cNvSpPr txBox="1"/>
          <p:nvPr/>
        </p:nvSpPr>
        <p:spPr>
          <a:xfrm>
            <a:off x="2428874" y="785813"/>
            <a:ext cx="6508937" cy="646331"/>
          </a:xfrm>
          <a:prstGeom prst="rect">
            <a:avLst/>
          </a:prstGeom>
          <a:noFill/>
        </p:spPr>
        <p:txBody>
          <a:bodyPr wrap="square">
            <a:spAutoFit/>
          </a:bodyPr>
          <a:lstStyle/>
          <a:p>
            <a:pPr>
              <a:defRPr/>
            </a:pPr>
            <a:r>
              <a:rPr lang="en-US" altLang="zh-CN" sz="3600" b="1" dirty="0" smtClean="0">
                <a:latin typeface="微软雅黑" panose="020B0503020204020204" pitchFamily="34" charset="-122"/>
                <a:ea typeface="微软雅黑" panose="020B0503020204020204" pitchFamily="34" charset="-122"/>
              </a:rPr>
              <a:t>4.1.3</a:t>
            </a:r>
            <a:r>
              <a:rPr lang="zh-CN" altLang="en-US" sz="3600" b="1" dirty="0" smtClean="0">
                <a:latin typeface="微软雅黑" panose="020B0503020204020204" pitchFamily="34" charset="-122"/>
                <a:ea typeface="微软雅黑" panose="020B0503020204020204" pitchFamily="34" charset="-122"/>
              </a:rPr>
              <a:t>工程</a:t>
            </a:r>
            <a:r>
              <a:rPr lang="zh-CN" altLang="en-US" sz="3600" b="1" dirty="0">
                <a:latin typeface="微软雅黑" panose="020B0503020204020204" pitchFamily="34" charset="-122"/>
                <a:ea typeface="微软雅黑" panose="020B0503020204020204" pitchFamily="34" charset="-122"/>
              </a:rPr>
              <a:t>控制</a:t>
            </a:r>
            <a:r>
              <a:rPr lang="zh-CN" altLang="en-US" sz="3600" b="1" dirty="0" smtClean="0">
                <a:latin typeface="微软雅黑" panose="020B0503020204020204" pitchFamily="34" charset="-122"/>
                <a:ea typeface="微软雅黑" panose="020B0503020204020204" pitchFamily="34" charset="-122"/>
              </a:rPr>
              <a:t>措施</a:t>
            </a:r>
            <a:endParaRPr lang="zh-CN" altLang="en-US" sz="3600" b="1" dirty="0">
              <a:latin typeface="微软雅黑" panose="020B0503020204020204" pitchFamily="34" charset="-122"/>
              <a:ea typeface="微软雅黑" panose="020B0503020204020204" pitchFamily="34" charset="-122"/>
            </a:endParaRPr>
          </a:p>
        </p:txBody>
      </p:sp>
      <p:sp>
        <p:nvSpPr>
          <p:cNvPr id="7" name="文本框 1"/>
          <p:cNvSpPr txBox="1"/>
          <p:nvPr/>
        </p:nvSpPr>
        <p:spPr>
          <a:xfrm>
            <a:off x="572725" y="5484420"/>
            <a:ext cx="1709457" cy="368300"/>
          </a:xfrm>
          <a:prstGeom prst="rect">
            <a:avLst/>
          </a:prstGeom>
          <a:noFill/>
        </p:spPr>
        <p:txBody>
          <a:bodyPr wrap="square" rtlCol="0">
            <a:spAutoFit/>
          </a:bodyPr>
          <a:lstStyle/>
          <a:p>
            <a:r>
              <a:rPr lang="zh-CN" altLang="en-US" b="1" dirty="0">
                <a:solidFill>
                  <a:srgbClr val="FF0000"/>
                </a:solidFill>
              </a:rPr>
              <a:t>镭雕代替丝印</a:t>
            </a:r>
            <a:endParaRPr lang="zh-CN" altLang="en-US" b="1" dirty="0">
              <a:solidFill>
                <a:srgbClr val="FF0000"/>
              </a:solidFill>
            </a:endParaRPr>
          </a:p>
        </p:txBody>
      </p:sp>
      <p:sp>
        <p:nvSpPr>
          <p:cNvPr id="2" name="矩形 1"/>
          <p:cNvSpPr/>
          <p:nvPr/>
        </p:nvSpPr>
        <p:spPr>
          <a:xfrm>
            <a:off x="420778" y="1827911"/>
            <a:ext cx="1309974" cy="369332"/>
          </a:xfrm>
          <a:prstGeom prst="rect">
            <a:avLst/>
          </a:prstGeom>
        </p:spPr>
        <p:txBody>
          <a:bodyPr wrap="none">
            <a:spAutoFit/>
          </a:bodyPr>
          <a:lstStyle/>
          <a:p>
            <a:pPr>
              <a:defRPr/>
            </a:pP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原料替换</a:t>
            </a:r>
            <a:endParaRPr lang="zh-CN" altLang="en-US" b="1" dirty="0">
              <a:latin typeface="微软雅黑" panose="020B0503020204020204" pitchFamily="34" charset="-122"/>
              <a:ea typeface="微软雅黑" panose="020B0503020204020204" pitchFamily="34" charset="-122"/>
            </a:endParaRPr>
          </a:p>
        </p:txBody>
      </p:sp>
      <p:sp>
        <p:nvSpPr>
          <p:cNvPr id="8" name="矩形 7"/>
          <p:cNvSpPr/>
          <p:nvPr/>
        </p:nvSpPr>
        <p:spPr>
          <a:xfrm>
            <a:off x="303583" y="4405644"/>
            <a:ext cx="1309974" cy="369332"/>
          </a:xfrm>
          <a:prstGeom prst="rect">
            <a:avLst/>
          </a:prstGeom>
        </p:spPr>
        <p:txBody>
          <a:bodyPr wrap="none">
            <a:spAutoFit/>
          </a:bodyPr>
          <a:lstStyle/>
          <a:p>
            <a:pPr>
              <a:defRPr/>
            </a:pP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工艺改善</a:t>
            </a:r>
            <a:endParaRPr lang="zh-CN" altLang="en-US" b="1" dirty="0">
              <a:latin typeface="微软雅黑" panose="020B0503020204020204" pitchFamily="34" charset="-122"/>
              <a:ea typeface="微软雅黑" panose="020B0503020204020204" pitchFamily="34" charset="-122"/>
            </a:endParaRPr>
          </a:p>
        </p:txBody>
      </p:sp>
      <p:sp>
        <p:nvSpPr>
          <p:cNvPr id="9" name="文本框 28"/>
          <p:cNvSpPr txBox="1"/>
          <p:nvPr/>
        </p:nvSpPr>
        <p:spPr>
          <a:xfrm>
            <a:off x="7687054" y="3011184"/>
            <a:ext cx="1992698" cy="369332"/>
          </a:xfrm>
          <a:prstGeom prst="rect">
            <a:avLst/>
          </a:prstGeom>
          <a:noFill/>
        </p:spPr>
        <p:txBody>
          <a:bodyPr wrap="square">
            <a:spAutoFit/>
          </a:bodyPr>
          <a:lstStyle/>
          <a:p>
            <a:pPr>
              <a:defRPr/>
            </a:pP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通风</a:t>
            </a:r>
            <a:endParaRPr lang="zh-CN" altLang="en-US" b="1" dirty="0">
              <a:latin typeface="微软雅黑" panose="020B0503020204020204" pitchFamily="34" charset="-122"/>
              <a:ea typeface="微软雅黑" panose="020B0503020204020204" pitchFamily="34" charset="-122"/>
            </a:endParaRPr>
          </a:p>
        </p:txBody>
      </p:sp>
      <p:pic>
        <p:nvPicPr>
          <p:cNvPr id="10" name="图片 3" descr="QQ图片20150505223036.png"/>
          <p:cNvPicPr>
            <a:picLocks noChangeAspect="1"/>
          </p:cNvPicPr>
          <p:nvPr/>
        </p:nvPicPr>
        <p:blipFill>
          <a:blip r:embed="rId2"/>
          <a:srcRect/>
          <a:stretch>
            <a:fillRect/>
          </a:stretch>
        </p:blipFill>
        <p:spPr bwMode="auto">
          <a:xfrm>
            <a:off x="5074215" y="4032560"/>
            <a:ext cx="4396816" cy="2612500"/>
          </a:xfrm>
          <a:prstGeom prst="rect">
            <a:avLst/>
          </a:prstGeom>
          <a:noFill/>
          <a:ln w="9525">
            <a:noFill/>
            <a:miter lim="800000"/>
            <a:headEnd/>
            <a:tailEnd/>
          </a:ln>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13777" y="4087904"/>
            <a:ext cx="1791842" cy="2557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778" y="3123341"/>
            <a:ext cx="6038850"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7" name="文本框 3"/>
          <p:cNvSpPr txBox="1"/>
          <p:nvPr/>
        </p:nvSpPr>
        <p:spPr>
          <a:xfrm>
            <a:off x="2734945"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4.1.4</a:t>
            </a:r>
            <a:r>
              <a:rPr lang="zh-CN" altLang="en-US" sz="3600" b="1" dirty="0" smtClean="0">
                <a:latin typeface="+mj-ea"/>
                <a:ea typeface="+mj-ea"/>
                <a:sym typeface="+mn-ea"/>
              </a:rPr>
              <a:t>个体防护</a:t>
            </a:r>
            <a:endParaRPr lang="zh-CN" altLang="en-US" sz="3600" b="1" dirty="0" smtClean="0">
              <a:latin typeface="+mj-ea"/>
              <a:ea typeface="+mj-ea"/>
              <a:sym typeface="+mn-ea"/>
            </a:endParaRPr>
          </a:p>
        </p:txBody>
      </p:sp>
      <p:sp>
        <p:nvSpPr>
          <p:cNvPr id="8" name="TextBox 2"/>
          <p:cNvSpPr txBox="1">
            <a:spLocks noChangeArrowheads="1"/>
          </p:cNvSpPr>
          <p:nvPr/>
        </p:nvSpPr>
        <p:spPr bwMode="auto">
          <a:xfrm>
            <a:off x="66675" y="1284605"/>
            <a:ext cx="11166101" cy="5138073"/>
          </a:xfrm>
          <a:prstGeom prst="rect">
            <a:avLst/>
          </a:prstGeom>
          <a:noFill/>
          <a:ln w="9525">
            <a:noFill/>
            <a:miter lim="800000"/>
          </a:ln>
        </p:spPr>
        <p:txBody>
          <a:bodyPr wrap="square">
            <a:spAutoFit/>
          </a:bodyPr>
          <a:lstStyle/>
          <a:p>
            <a:pPr algn="just" eaLnBrk="1" latinLnBrk="0" hangingPunct="1">
              <a:lnSpc>
                <a:spcPts val="3300"/>
              </a:lnSpc>
            </a:pPr>
            <a:r>
              <a:rPr sz="2400" b="1" dirty="0" smtClean="0">
                <a:latin typeface="+mn-ea"/>
                <a:ea typeface="+mn-ea"/>
                <a:sym typeface="+mn-ea"/>
              </a:rPr>
              <a:t>（一） 国家有关防护用品法规</a:t>
            </a:r>
            <a:endParaRPr sz="2400" b="1" dirty="0" smtClean="0">
              <a:latin typeface="+mn-ea"/>
              <a:ea typeface="+mn-ea"/>
              <a:sym typeface="+mn-ea"/>
            </a:endParaRPr>
          </a:p>
          <a:p>
            <a:pPr algn="just" eaLnBrk="1" latinLnBrk="0" hangingPunct="1">
              <a:lnSpc>
                <a:spcPts val="3300"/>
              </a:lnSpc>
            </a:pPr>
            <a:r>
              <a:rPr sz="2400" b="1" dirty="0" smtClean="0">
                <a:latin typeface="+mn-ea"/>
                <a:ea typeface="+mn-ea"/>
                <a:sym typeface="+mn-ea"/>
              </a:rPr>
              <a:t>    1.《中华人民共和国劳动法》第五十四条规定：用人单位必须为劳动者提供符合国家规定的劳动安全卫生条件和必要的劳动防护用品。</a:t>
            </a:r>
            <a:endParaRPr sz="2400" b="1" dirty="0" smtClean="0">
              <a:latin typeface="+mn-ea"/>
              <a:ea typeface="+mn-ea"/>
              <a:sym typeface="+mn-ea"/>
            </a:endParaRPr>
          </a:p>
          <a:p>
            <a:pPr algn="just" eaLnBrk="1" latinLnBrk="0" hangingPunct="1">
              <a:lnSpc>
                <a:spcPts val="3300"/>
              </a:lnSpc>
            </a:pPr>
            <a:r>
              <a:rPr sz="2400" b="1" dirty="0" smtClean="0">
                <a:latin typeface="+mn-ea"/>
                <a:ea typeface="+mn-ea"/>
                <a:sym typeface="+mn-ea"/>
              </a:rPr>
              <a:t>    2.《中华人民共和国职业病防治法（修订后）》第二十二条规定： 用人单位必须采用有效的职业病防护设施，并为劳动者提供个人使用的职业病防护用品。用人单位为劳动者个人提供的职业病防护用品必须符合防治职业病的要求；不符合要求的，不得使用。</a:t>
            </a:r>
            <a:endParaRPr sz="2400" b="1" dirty="0" smtClean="0">
              <a:latin typeface="+mn-ea"/>
              <a:ea typeface="+mn-ea"/>
              <a:sym typeface="+mn-ea"/>
            </a:endParaRPr>
          </a:p>
          <a:p>
            <a:pPr algn="just" eaLnBrk="1" latinLnBrk="0" hangingPunct="1">
              <a:lnSpc>
                <a:spcPts val="3300"/>
              </a:lnSpc>
            </a:pPr>
            <a:r>
              <a:rPr lang="zh-CN" sz="2400" b="1" dirty="0" smtClean="0">
                <a:latin typeface="+mn-ea"/>
                <a:ea typeface="+mn-ea"/>
                <a:sym typeface="+mn-ea"/>
              </a:rPr>
              <a:t>（二）</a:t>
            </a:r>
            <a:r>
              <a:rPr sz="2400" b="1" dirty="0" err="1" smtClean="0">
                <a:latin typeface="+mn-ea"/>
                <a:ea typeface="+mn-ea"/>
                <a:sym typeface="+mn-ea"/>
              </a:rPr>
              <a:t>个人防护用品</a:t>
            </a:r>
            <a:r>
              <a:rPr lang="zh-CN" altLang="en-US" sz="2400" b="1" dirty="0">
                <a:latin typeface="+mn-ea"/>
                <a:sym typeface="+mn-ea"/>
              </a:rPr>
              <a:t>定义</a:t>
            </a:r>
            <a:endParaRPr sz="2400" b="1" dirty="0" smtClean="0">
              <a:latin typeface="+mn-ea"/>
              <a:ea typeface="+mn-ea"/>
              <a:sym typeface="+mn-ea"/>
            </a:endParaRPr>
          </a:p>
          <a:p>
            <a:pPr algn="just" eaLnBrk="1" latinLnBrk="0" hangingPunct="1">
              <a:lnSpc>
                <a:spcPts val="3300"/>
              </a:lnSpc>
            </a:pPr>
            <a:r>
              <a:rPr sz="2400" b="1" dirty="0" smtClean="0">
                <a:latin typeface="+mn-ea"/>
                <a:ea typeface="+mn-ea"/>
                <a:sym typeface="+mn-ea"/>
              </a:rPr>
              <a:t>    1.个人防护用品（又称劳动保护用品</a:t>
            </a:r>
            <a:r>
              <a:rPr lang="en-US" sz="2400" b="1" dirty="0" smtClean="0">
                <a:latin typeface="+mn-ea"/>
                <a:ea typeface="+mn-ea"/>
                <a:sym typeface="+mn-ea"/>
              </a:rPr>
              <a:t>:PPE</a:t>
            </a:r>
            <a:r>
              <a:rPr sz="2400" b="1" dirty="0" smtClean="0">
                <a:latin typeface="+mn-ea"/>
                <a:ea typeface="+mn-ea"/>
                <a:sym typeface="+mn-ea"/>
              </a:rPr>
              <a:t>），是指劳动者在劳动中为防御物理、化学、生物等外界因素伤害人体而穿戴和配备的各种物品的总称。</a:t>
            </a:r>
            <a:endParaRPr sz="2400" b="1" dirty="0" smtClean="0">
              <a:latin typeface="+mn-ea"/>
              <a:ea typeface="+mn-ea"/>
              <a:sym typeface="+mn-ea"/>
            </a:endParaRPr>
          </a:p>
          <a:p>
            <a:pPr algn="just" eaLnBrk="1" latinLnBrk="0" hangingPunct="1">
              <a:lnSpc>
                <a:spcPts val="3300"/>
              </a:lnSpc>
            </a:pPr>
            <a:r>
              <a:rPr sz="2400" b="1" dirty="0" smtClean="0">
                <a:latin typeface="+mn-ea"/>
                <a:ea typeface="+mn-ea"/>
                <a:sym typeface="+mn-ea"/>
              </a:rPr>
              <a:t>    2.个人防护用品的作用，是使用一定的屏蔽体，采取隔离、封闭、吸收、分散等手段，保护机体或全身免受外界危害因素的侵害。</a:t>
            </a:r>
            <a:endParaRPr sz="2400" b="1" dirty="0" smtClean="0">
              <a:solidFill>
                <a:srgbClr val="F74B29"/>
              </a:solidFill>
              <a:latin typeface="+mn-ea"/>
              <a:ea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6" name="文本框 3"/>
          <p:cNvSpPr txBox="1"/>
          <p:nvPr/>
        </p:nvSpPr>
        <p:spPr>
          <a:xfrm>
            <a:off x="2734944"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4.1.4</a:t>
            </a:r>
            <a:r>
              <a:rPr lang="zh-CN" altLang="en-US" sz="3600" b="1" dirty="0" smtClean="0">
                <a:latin typeface="+mj-ea"/>
                <a:ea typeface="+mj-ea"/>
                <a:sym typeface="+mn-ea"/>
              </a:rPr>
              <a:t>个体防护</a:t>
            </a:r>
            <a:endParaRPr lang="zh-CN" altLang="en-US" sz="3600" b="1" dirty="0" smtClean="0">
              <a:latin typeface="+mj-ea"/>
              <a:ea typeface="+mj-ea"/>
              <a:sym typeface="+mn-ea"/>
            </a:endParaRPr>
          </a:p>
        </p:txBody>
      </p:sp>
      <p:sp>
        <p:nvSpPr>
          <p:cNvPr id="7" name="TextBox 2"/>
          <p:cNvSpPr txBox="1">
            <a:spLocks noChangeArrowheads="1"/>
          </p:cNvSpPr>
          <p:nvPr/>
        </p:nvSpPr>
        <p:spPr bwMode="auto">
          <a:xfrm>
            <a:off x="416298" y="1288119"/>
            <a:ext cx="9113184" cy="5170646"/>
          </a:xfrm>
          <a:prstGeom prst="rect">
            <a:avLst/>
          </a:prstGeom>
          <a:noFill/>
          <a:ln w="9525">
            <a:noFill/>
            <a:miter lim="800000"/>
          </a:ln>
        </p:spPr>
        <p:txBody>
          <a:bodyPr wrap="square">
            <a:spAutoFit/>
          </a:bodyPr>
          <a:lstStyle/>
          <a:p>
            <a:pPr algn="just">
              <a:lnSpc>
                <a:spcPts val="2200"/>
              </a:lnSpc>
            </a:pPr>
            <a:r>
              <a:rPr sz="2400" b="1" dirty="0" smtClean="0">
                <a:latin typeface="+mn-ea"/>
                <a:sym typeface="+mn-ea"/>
              </a:rPr>
              <a:t> </a:t>
            </a:r>
            <a:r>
              <a:rPr lang="zh-CN" altLang="zh-CN" sz="2400" b="1" dirty="0" smtClean="0">
                <a:latin typeface="+mn-ea"/>
                <a:sym typeface="+mn-ea"/>
              </a:rPr>
              <a:t>（</a:t>
            </a:r>
            <a:r>
              <a:rPr lang="zh-CN" altLang="en-US" sz="2400" b="1" dirty="0" smtClean="0">
                <a:latin typeface="+mn-ea"/>
                <a:sym typeface="+mn-ea"/>
              </a:rPr>
              <a:t>三</a:t>
            </a:r>
            <a:r>
              <a:rPr lang="zh-CN" altLang="zh-CN" sz="2400" b="1" dirty="0" smtClean="0">
                <a:latin typeface="+mn-ea"/>
                <a:sym typeface="+mn-ea"/>
              </a:rPr>
              <a:t>）</a:t>
            </a:r>
            <a:r>
              <a:rPr lang="zh-CN" altLang="en-US" sz="2400" b="1" dirty="0" smtClean="0">
                <a:latin typeface="+mn-ea"/>
                <a:sym typeface="+mn-ea"/>
              </a:rPr>
              <a:t>个体防护用品分类</a:t>
            </a:r>
            <a:r>
              <a:rPr sz="2400" b="1" dirty="0" smtClean="0">
                <a:latin typeface="+mn-ea"/>
                <a:sym typeface="+mn-ea"/>
              </a:rPr>
              <a:t>。</a:t>
            </a:r>
            <a:endParaRPr lang="en-US" sz="2400" b="1" dirty="0" smtClean="0">
              <a:latin typeface="+mn-ea"/>
              <a:sym typeface="+mn-ea"/>
            </a:endParaRPr>
          </a:p>
          <a:p>
            <a:pPr algn="just">
              <a:lnSpc>
                <a:spcPts val="2200"/>
              </a:lnSpc>
            </a:pPr>
            <a:r>
              <a:rPr lang="en-US" sz="1600" b="1" dirty="0" smtClean="0">
                <a:latin typeface="+mn-ea"/>
                <a:sym typeface="+mn-ea"/>
              </a:rPr>
              <a:t>1.</a:t>
            </a:r>
            <a:r>
              <a:rPr lang="zh-CN" altLang="en-US" sz="1600" b="1" dirty="0" smtClean="0">
                <a:latin typeface="+mn-ea"/>
                <a:sym typeface="+mn-ea"/>
              </a:rPr>
              <a:t>功能分类</a:t>
            </a:r>
            <a:endParaRPr sz="1600" b="1" dirty="0" smtClean="0">
              <a:latin typeface="+mn-ea"/>
              <a:sym typeface="+mn-ea"/>
            </a:endParaRPr>
          </a:p>
          <a:p>
            <a:pPr algn="just" eaLnBrk="1" latinLnBrk="0" hangingPunct="1">
              <a:lnSpc>
                <a:spcPts val="2200"/>
              </a:lnSpc>
            </a:pPr>
            <a:r>
              <a:rPr sz="1600" b="1" dirty="0" smtClean="0">
                <a:latin typeface="+mn-ea"/>
                <a:sym typeface="+mn-ea"/>
              </a:rPr>
              <a:t>    ａ</a:t>
            </a:r>
            <a:r>
              <a:rPr lang="en-US" sz="1600" b="1" dirty="0" smtClean="0">
                <a:latin typeface="+mn-ea"/>
                <a:sym typeface="+mn-ea"/>
              </a:rPr>
              <a:t>.</a:t>
            </a:r>
            <a:r>
              <a:rPr sz="1600" b="1" dirty="0" smtClean="0">
                <a:latin typeface="+mn-ea"/>
                <a:sym typeface="+mn-ea"/>
              </a:rPr>
              <a:t>防尘用品，如防尘口罩、防尘服</a:t>
            </a:r>
            <a:r>
              <a:rPr lang="zh-CN" sz="1600" b="1" dirty="0" smtClean="0">
                <a:latin typeface="+mn-ea"/>
                <a:sym typeface="+mn-ea"/>
              </a:rPr>
              <a:t>、防尘帽</a:t>
            </a:r>
            <a:r>
              <a:rPr sz="1600" b="1" dirty="0" smtClean="0">
                <a:latin typeface="+mn-ea"/>
                <a:sym typeface="+mn-ea"/>
              </a:rPr>
              <a:t>等；　　</a:t>
            </a:r>
            <a:endParaRPr sz="1600" b="1" dirty="0" smtClean="0">
              <a:latin typeface="+mn-ea"/>
              <a:sym typeface="+mn-ea"/>
            </a:endParaRPr>
          </a:p>
          <a:p>
            <a:pPr algn="just" eaLnBrk="1" latinLnBrk="0" hangingPunct="1">
              <a:lnSpc>
                <a:spcPts val="2200"/>
              </a:lnSpc>
            </a:pPr>
            <a:r>
              <a:rPr sz="1600" b="1" dirty="0" smtClean="0">
                <a:latin typeface="+mn-ea"/>
                <a:sym typeface="+mn-ea"/>
              </a:rPr>
              <a:t>    ｂ</a:t>
            </a:r>
            <a:r>
              <a:rPr lang="en-US" sz="1600" b="1" dirty="0" smtClean="0">
                <a:latin typeface="+mn-ea"/>
                <a:sym typeface="+mn-ea"/>
              </a:rPr>
              <a:t>.</a:t>
            </a:r>
            <a:r>
              <a:rPr sz="1600" b="1" dirty="0" smtClean="0">
                <a:latin typeface="+mn-ea"/>
                <a:sym typeface="+mn-ea"/>
              </a:rPr>
              <a:t>防毒用品，如防毒面具、防毒服等；　　</a:t>
            </a:r>
            <a:endParaRPr sz="1600" b="1" dirty="0" smtClean="0">
              <a:latin typeface="+mn-ea"/>
              <a:sym typeface="+mn-ea"/>
            </a:endParaRPr>
          </a:p>
          <a:p>
            <a:pPr algn="just" eaLnBrk="1" latinLnBrk="0" hangingPunct="1">
              <a:lnSpc>
                <a:spcPts val="2200"/>
              </a:lnSpc>
            </a:pPr>
            <a:r>
              <a:rPr sz="1600" b="1" dirty="0" smtClean="0">
                <a:latin typeface="+mn-ea"/>
                <a:sym typeface="+mn-ea"/>
              </a:rPr>
              <a:t>    ｃ</a:t>
            </a:r>
            <a:r>
              <a:rPr lang="en-US" sz="1600" b="1" dirty="0" smtClean="0">
                <a:latin typeface="+mn-ea"/>
                <a:sym typeface="+mn-ea"/>
              </a:rPr>
              <a:t>.</a:t>
            </a:r>
            <a:r>
              <a:rPr sz="1600" b="1" dirty="0" smtClean="0">
                <a:latin typeface="+mn-ea"/>
                <a:sym typeface="+mn-ea"/>
              </a:rPr>
              <a:t>防放射性用品，如防辐射服、铅玻璃眼镜等；　　</a:t>
            </a:r>
            <a:endParaRPr sz="1600" b="1" dirty="0" smtClean="0">
              <a:latin typeface="+mn-ea"/>
              <a:sym typeface="+mn-ea"/>
            </a:endParaRPr>
          </a:p>
          <a:p>
            <a:pPr algn="just" eaLnBrk="1" latinLnBrk="0" hangingPunct="1">
              <a:lnSpc>
                <a:spcPts val="2200"/>
              </a:lnSpc>
            </a:pPr>
            <a:r>
              <a:rPr sz="1600" b="1" dirty="0" smtClean="0">
                <a:latin typeface="+mn-ea"/>
                <a:sym typeface="+mn-ea"/>
              </a:rPr>
              <a:t>    ｄ</a:t>
            </a:r>
            <a:r>
              <a:rPr lang="en-US" sz="1600" b="1" dirty="0" smtClean="0">
                <a:latin typeface="+mn-ea"/>
                <a:sym typeface="+mn-ea"/>
              </a:rPr>
              <a:t>.</a:t>
            </a:r>
            <a:r>
              <a:rPr sz="1600" b="1" dirty="0" smtClean="0">
                <a:latin typeface="+mn-ea"/>
                <a:sym typeface="+mn-ea"/>
              </a:rPr>
              <a:t>防热辐射用品，如隔热防火服、防辐射隔热面罩、电焊手套、有机防护眼镜等；　　</a:t>
            </a:r>
            <a:endParaRPr sz="1600" b="1" dirty="0" smtClean="0">
              <a:latin typeface="+mn-ea"/>
              <a:sym typeface="+mn-ea"/>
            </a:endParaRPr>
          </a:p>
          <a:p>
            <a:pPr algn="just" eaLnBrk="1" latinLnBrk="0" hangingPunct="1">
              <a:lnSpc>
                <a:spcPts val="2200"/>
              </a:lnSpc>
            </a:pPr>
            <a:r>
              <a:rPr sz="1600" b="1" dirty="0" smtClean="0">
                <a:latin typeface="+mn-ea"/>
                <a:sym typeface="+mn-ea"/>
              </a:rPr>
              <a:t>    </a:t>
            </a:r>
            <a:r>
              <a:rPr sz="1600" b="1" dirty="0" err="1" smtClean="0">
                <a:latin typeface="+mn-ea"/>
                <a:sym typeface="+mn-ea"/>
              </a:rPr>
              <a:t>ｅ</a:t>
            </a:r>
            <a:r>
              <a:rPr lang="en-US" sz="1600" b="1" dirty="0" err="1" smtClean="0">
                <a:latin typeface="+mn-ea"/>
                <a:sym typeface="+mn-ea"/>
              </a:rPr>
              <a:t>.</a:t>
            </a:r>
            <a:r>
              <a:rPr sz="1600" b="1" dirty="0" err="1" smtClean="0">
                <a:latin typeface="+mn-ea"/>
                <a:sym typeface="+mn-ea"/>
              </a:rPr>
              <a:t>防噪声用品，如耳塞、耳罩、耳帽等</a:t>
            </a:r>
            <a:r>
              <a:rPr sz="1600" b="1" dirty="0" smtClean="0">
                <a:latin typeface="+mn-ea"/>
                <a:sym typeface="+mn-ea"/>
              </a:rPr>
              <a:t>。</a:t>
            </a:r>
            <a:endParaRPr lang="en-US" sz="1600" b="1" dirty="0" smtClean="0">
              <a:latin typeface="+mn-ea"/>
              <a:sym typeface="+mn-ea"/>
            </a:endParaRPr>
          </a:p>
          <a:p>
            <a:pPr algn="just">
              <a:lnSpc>
                <a:spcPts val="2200"/>
              </a:lnSpc>
            </a:pPr>
            <a:r>
              <a:rPr lang="en-US" altLang="zh-CN" sz="1600" b="1" dirty="0">
                <a:latin typeface="+mn-ea"/>
                <a:sym typeface="+mn-ea"/>
              </a:rPr>
              <a:t>2.</a:t>
            </a:r>
            <a:r>
              <a:rPr lang="zh-CN" altLang="en-US" sz="1600" b="1" dirty="0">
                <a:latin typeface="+mn-ea"/>
                <a:sym typeface="+mn-ea"/>
              </a:rPr>
              <a:t>以人体防护部位分类</a:t>
            </a:r>
            <a:endParaRPr lang="zh-CN" altLang="en-US" sz="1600" b="1" dirty="0">
              <a:latin typeface="+mn-ea"/>
              <a:sym typeface="+mn-ea"/>
            </a:endParaRPr>
          </a:p>
          <a:p>
            <a:pPr algn="just">
              <a:lnSpc>
                <a:spcPts val="2200"/>
              </a:lnSpc>
            </a:pPr>
            <a:r>
              <a:rPr lang="zh-CN" altLang="en-US" sz="1600" b="1" dirty="0">
                <a:latin typeface="+mn-ea"/>
                <a:sym typeface="+mn-ea"/>
              </a:rPr>
              <a:t>    </a:t>
            </a:r>
            <a:r>
              <a:rPr lang="en-US" altLang="zh-CN" sz="1600" b="1" dirty="0">
                <a:latin typeface="+mn-ea"/>
                <a:sym typeface="+mn-ea"/>
              </a:rPr>
              <a:t>(1)</a:t>
            </a:r>
            <a:r>
              <a:rPr lang="zh-CN" altLang="en-US" sz="1600" b="1" dirty="0">
                <a:latin typeface="+mn-ea"/>
                <a:sym typeface="+mn-ea"/>
              </a:rPr>
              <a:t>头部防护用品，如防护帽、安全帽、防寒帽、防昆虫帽等；　　</a:t>
            </a:r>
            <a:endParaRPr lang="zh-CN" altLang="en-US" sz="1600" b="1" dirty="0">
              <a:latin typeface="+mn-ea"/>
              <a:sym typeface="+mn-ea"/>
            </a:endParaRPr>
          </a:p>
          <a:p>
            <a:pPr algn="just">
              <a:lnSpc>
                <a:spcPts val="2200"/>
              </a:lnSpc>
            </a:pPr>
            <a:r>
              <a:rPr lang="zh-CN" altLang="en-US" sz="1600" b="1" dirty="0">
                <a:latin typeface="+mn-ea"/>
                <a:sym typeface="+mn-ea"/>
              </a:rPr>
              <a:t>    </a:t>
            </a:r>
            <a:r>
              <a:rPr lang="en-US" altLang="zh-CN" sz="1600" b="1" dirty="0">
                <a:latin typeface="+mn-ea"/>
                <a:sym typeface="+mn-ea"/>
              </a:rPr>
              <a:t>(2)</a:t>
            </a:r>
            <a:r>
              <a:rPr lang="zh-CN" altLang="en-US" sz="1600" b="1" dirty="0">
                <a:latin typeface="+mn-ea"/>
                <a:sym typeface="+mn-ea"/>
              </a:rPr>
              <a:t>呼吸器官防护用品，如防尘口罩（面罩）、防毒口罩（面罩）等；　　</a:t>
            </a:r>
            <a:endParaRPr lang="zh-CN" altLang="en-US" sz="1600" b="1" dirty="0">
              <a:latin typeface="+mn-ea"/>
              <a:sym typeface="+mn-ea"/>
            </a:endParaRPr>
          </a:p>
          <a:p>
            <a:pPr algn="just">
              <a:lnSpc>
                <a:spcPts val="2200"/>
              </a:lnSpc>
            </a:pPr>
            <a:r>
              <a:rPr lang="zh-CN" altLang="en-US" sz="1600" b="1" dirty="0">
                <a:latin typeface="+mn-ea"/>
                <a:sym typeface="+mn-ea"/>
              </a:rPr>
              <a:t>    </a:t>
            </a:r>
            <a:r>
              <a:rPr lang="en-US" altLang="zh-CN" sz="1600" b="1" dirty="0">
                <a:latin typeface="+mn-ea"/>
                <a:sym typeface="+mn-ea"/>
              </a:rPr>
              <a:t>(3)</a:t>
            </a:r>
            <a:r>
              <a:rPr lang="zh-CN" altLang="en-US" sz="1600" b="1" dirty="0">
                <a:latin typeface="+mn-ea"/>
                <a:sym typeface="+mn-ea"/>
              </a:rPr>
              <a:t>眼面部防护用品，如焊接护目镜、炉窑护目镜、防冲击护目镜等；　　</a:t>
            </a:r>
            <a:endParaRPr lang="zh-CN" altLang="en-US" sz="1600" b="1" dirty="0">
              <a:latin typeface="+mn-ea"/>
              <a:sym typeface="+mn-ea"/>
            </a:endParaRPr>
          </a:p>
          <a:p>
            <a:pPr algn="just">
              <a:lnSpc>
                <a:spcPts val="2200"/>
              </a:lnSpc>
            </a:pPr>
            <a:r>
              <a:rPr lang="zh-CN" altLang="en-US" sz="1600" b="1" dirty="0">
                <a:latin typeface="+mn-ea"/>
                <a:sym typeface="+mn-ea"/>
              </a:rPr>
              <a:t>    </a:t>
            </a:r>
            <a:r>
              <a:rPr lang="en-US" altLang="zh-CN" sz="1600" b="1" dirty="0">
                <a:latin typeface="+mn-ea"/>
                <a:sym typeface="+mn-ea"/>
              </a:rPr>
              <a:t>(4)</a:t>
            </a:r>
            <a:r>
              <a:rPr lang="zh-CN" altLang="en-US" sz="1600" b="1" dirty="0">
                <a:latin typeface="+mn-ea"/>
                <a:sym typeface="+mn-ea"/>
              </a:rPr>
              <a:t>手部防护用品，如一般防护手套、各种特殊防护（防水、防寒、防</a:t>
            </a:r>
            <a:endParaRPr lang="zh-CN" altLang="en-US" sz="1600" b="1" dirty="0">
              <a:latin typeface="+mn-ea"/>
              <a:sym typeface="+mn-ea"/>
            </a:endParaRPr>
          </a:p>
          <a:p>
            <a:pPr algn="just">
              <a:lnSpc>
                <a:spcPts val="2200"/>
              </a:lnSpc>
            </a:pPr>
            <a:r>
              <a:rPr lang="zh-CN" altLang="en-US" sz="1600" b="1" dirty="0">
                <a:latin typeface="+mn-ea"/>
                <a:sym typeface="+mn-ea"/>
              </a:rPr>
              <a:t>高温、防振）手套、绝缘手套等；　　</a:t>
            </a:r>
            <a:endParaRPr lang="zh-CN" altLang="en-US" sz="1600" b="1" dirty="0">
              <a:latin typeface="+mn-ea"/>
              <a:sym typeface="+mn-ea"/>
            </a:endParaRPr>
          </a:p>
          <a:p>
            <a:pPr algn="just">
              <a:lnSpc>
                <a:spcPts val="2200"/>
              </a:lnSpc>
            </a:pPr>
            <a:r>
              <a:rPr lang="zh-CN" altLang="en-US" sz="1600" b="1" dirty="0">
                <a:latin typeface="+mn-ea"/>
                <a:sym typeface="+mn-ea"/>
              </a:rPr>
              <a:t>    </a:t>
            </a:r>
            <a:r>
              <a:rPr lang="en-US" altLang="zh-CN" sz="1600" b="1" dirty="0">
                <a:latin typeface="+mn-ea"/>
                <a:sym typeface="+mn-ea"/>
              </a:rPr>
              <a:t>(5)</a:t>
            </a:r>
            <a:r>
              <a:rPr lang="zh-CN" altLang="en-US" sz="1600" b="1" dirty="0">
                <a:latin typeface="+mn-ea"/>
                <a:sym typeface="+mn-ea"/>
              </a:rPr>
              <a:t>足部防护用品，如防水、防油、防滑、防高温、防酸碱鞋（靴）及</a:t>
            </a:r>
            <a:endParaRPr lang="zh-CN" altLang="en-US" sz="1600" b="1" dirty="0">
              <a:latin typeface="+mn-ea"/>
              <a:sym typeface="+mn-ea"/>
            </a:endParaRPr>
          </a:p>
          <a:p>
            <a:pPr algn="just">
              <a:lnSpc>
                <a:spcPts val="2200"/>
              </a:lnSpc>
            </a:pPr>
            <a:r>
              <a:rPr lang="zh-CN" altLang="en-US" sz="1600" b="1" dirty="0">
                <a:latin typeface="+mn-ea"/>
                <a:sym typeface="+mn-ea"/>
              </a:rPr>
              <a:t>电绝缘鞋（靴）等；　　</a:t>
            </a:r>
            <a:endParaRPr lang="zh-CN" altLang="en-US" sz="1600" b="1" dirty="0">
              <a:latin typeface="+mn-ea"/>
              <a:sym typeface="+mn-ea"/>
            </a:endParaRPr>
          </a:p>
          <a:p>
            <a:pPr algn="just">
              <a:lnSpc>
                <a:spcPts val="2200"/>
              </a:lnSpc>
            </a:pPr>
            <a:r>
              <a:rPr lang="zh-CN" altLang="en-US" sz="1600" b="1" dirty="0">
                <a:latin typeface="+mn-ea"/>
                <a:sym typeface="+mn-ea"/>
              </a:rPr>
              <a:t>    </a:t>
            </a:r>
            <a:r>
              <a:rPr lang="en-US" altLang="zh-CN" sz="1600" b="1" dirty="0">
                <a:latin typeface="+mn-ea"/>
                <a:sym typeface="+mn-ea"/>
              </a:rPr>
              <a:t>(6)</a:t>
            </a:r>
            <a:r>
              <a:rPr lang="zh-CN" altLang="en-US" sz="1600" b="1" dirty="0">
                <a:latin typeface="+mn-ea"/>
                <a:sym typeface="+mn-ea"/>
              </a:rPr>
              <a:t>躯干防护用品，通常称为防护服，如一般防护服、防油服、放电磁</a:t>
            </a:r>
            <a:endParaRPr lang="zh-CN" altLang="en-US" sz="1600" b="1" dirty="0">
              <a:latin typeface="+mn-ea"/>
              <a:sym typeface="+mn-ea"/>
            </a:endParaRPr>
          </a:p>
          <a:p>
            <a:pPr algn="just">
              <a:lnSpc>
                <a:spcPts val="2200"/>
              </a:lnSpc>
            </a:pPr>
            <a:r>
              <a:rPr lang="zh-CN" altLang="en-US" sz="1600" b="1" dirty="0">
                <a:latin typeface="+mn-ea"/>
                <a:sym typeface="+mn-ea"/>
              </a:rPr>
              <a:t>辐射服、隔热服、防酸碱服等。</a:t>
            </a:r>
            <a:endParaRPr lang="zh-CN" altLang="en-US" sz="1600" b="1" dirty="0"/>
          </a:p>
          <a:p>
            <a:pPr algn="just" eaLnBrk="1" latinLnBrk="0" hangingPunct="1">
              <a:lnSpc>
                <a:spcPts val="2200"/>
              </a:lnSpc>
            </a:pPr>
            <a:endParaRPr sz="1600" b="1" dirty="0" smtClean="0">
              <a:latin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3"/>
          <p:cNvSpPr txBox="1"/>
          <p:nvPr/>
        </p:nvSpPr>
        <p:spPr>
          <a:xfrm>
            <a:off x="2734945" y="534035"/>
            <a:ext cx="4888865" cy="518160"/>
          </a:xfrm>
          <a:prstGeom prst="rect">
            <a:avLst/>
          </a:prstGeom>
          <a:noFill/>
        </p:spPr>
        <p:txBody>
          <a:bodyPr wrap="square" rtlCol="0">
            <a:spAutoFit/>
          </a:bodyPr>
          <a:lstStyle/>
          <a:p>
            <a:pPr algn="ctr"/>
            <a:endParaRPr lang="zh-CN" altLang="en-US" sz="2800" dirty="0" smtClean="0">
              <a:latin typeface="仿宋_GB2312" panose="02010609030101010101" pitchFamily="49" charset="-122"/>
              <a:ea typeface="仿宋_GB2312" panose="02010609030101010101" pitchFamily="49" charset="-122"/>
              <a:sym typeface="+mn-ea"/>
            </a:endParaRPr>
          </a:p>
        </p:txBody>
      </p:sp>
      <p:sp>
        <p:nvSpPr>
          <p:cNvPr id="6" name="Rectangle 2"/>
          <p:cNvSpPr txBox="1">
            <a:spLocks noChangeArrowheads="1"/>
          </p:cNvSpPr>
          <p:nvPr/>
        </p:nvSpPr>
        <p:spPr bwMode="auto">
          <a:xfrm>
            <a:off x="2570330" y="566354"/>
            <a:ext cx="6741459" cy="692219"/>
          </a:xfrm>
          <a:prstGeom prst="rect">
            <a:avLst/>
          </a:prstGeom>
          <a:noFill/>
          <a:ln w="9525">
            <a:noFill/>
            <a:miter lim="800000"/>
          </a:ln>
        </p:spPr>
        <p:txBody>
          <a:bodyPr anchor="b"/>
          <a:lstStyle/>
          <a:p>
            <a:pPr algn="ctr"/>
            <a:r>
              <a:rPr lang="en-US" altLang="zh-CN" sz="4000" b="1" dirty="0">
                <a:latin typeface="+mj-ea"/>
                <a:ea typeface="+mj-ea"/>
                <a:sym typeface="+mn-ea"/>
              </a:rPr>
              <a:t>4.1.4</a:t>
            </a:r>
            <a:r>
              <a:rPr lang="zh-CN" altLang="en-US" sz="4000" b="1" dirty="0">
                <a:latin typeface="+mj-ea"/>
                <a:ea typeface="+mj-ea"/>
                <a:sym typeface="+mn-ea"/>
              </a:rPr>
              <a:t>个体防护</a:t>
            </a:r>
            <a:endParaRPr lang="zh-CN" altLang="en-US" sz="4000" b="1" dirty="0">
              <a:latin typeface="+mj-ea"/>
              <a:ea typeface="+mj-ea"/>
              <a:sym typeface="+mn-ea"/>
            </a:endParaRPr>
          </a:p>
        </p:txBody>
      </p:sp>
      <p:sp>
        <p:nvSpPr>
          <p:cNvPr id="7" name="TextBox 2"/>
          <p:cNvSpPr txBox="1">
            <a:spLocks noChangeArrowheads="1"/>
          </p:cNvSpPr>
          <p:nvPr/>
        </p:nvSpPr>
        <p:spPr bwMode="auto">
          <a:xfrm>
            <a:off x="76461" y="1284605"/>
            <a:ext cx="10026763" cy="1438855"/>
          </a:xfrm>
          <a:prstGeom prst="rect">
            <a:avLst/>
          </a:prstGeom>
          <a:noFill/>
          <a:ln w="9525">
            <a:noFill/>
            <a:miter lim="800000"/>
          </a:ln>
        </p:spPr>
        <p:txBody>
          <a:bodyPr wrap="square">
            <a:spAutoFit/>
          </a:bodyPr>
          <a:lstStyle/>
          <a:p>
            <a:pPr algn="just" eaLnBrk="1" latinLnBrk="0" hangingPunct="1">
              <a:lnSpc>
                <a:spcPts val="3500"/>
              </a:lnSpc>
            </a:pPr>
            <a:r>
              <a:rPr lang="zh-CN" sz="2400" b="1" dirty="0" smtClean="0">
                <a:latin typeface="+mn-ea"/>
                <a:ea typeface="+mn-ea"/>
                <a:sym typeface="+mn-ea"/>
              </a:rPr>
              <a:t>(</a:t>
            </a:r>
            <a:r>
              <a:rPr lang="zh-CN" altLang="en-US" sz="2400" b="1" dirty="0" smtClean="0">
                <a:latin typeface="+mn-ea"/>
                <a:ea typeface="+mn-ea"/>
                <a:sym typeface="+mn-ea"/>
              </a:rPr>
              <a:t>四</a:t>
            </a:r>
            <a:r>
              <a:rPr lang="zh-CN" sz="2400" b="1" dirty="0" smtClean="0">
                <a:latin typeface="+mn-ea"/>
                <a:ea typeface="+mn-ea"/>
                <a:sym typeface="+mn-ea"/>
              </a:rPr>
              <a:t>) 一些常见</a:t>
            </a:r>
            <a:r>
              <a:rPr lang="zh-CN" altLang="en-US" sz="2400" b="1" dirty="0">
                <a:latin typeface="+mn-ea"/>
                <a:sym typeface="+mn-ea"/>
              </a:rPr>
              <a:t>个体</a:t>
            </a:r>
            <a:r>
              <a:rPr lang="zh-CN" sz="2400" b="1" dirty="0" smtClean="0">
                <a:latin typeface="+mn-ea"/>
                <a:ea typeface="+mn-ea"/>
                <a:sym typeface="+mn-ea"/>
              </a:rPr>
              <a:t>防护用品的简单介绍</a:t>
            </a:r>
            <a:endParaRPr lang="zh-CN" sz="2400" b="1" dirty="0" smtClean="0">
              <a:latin typeface="+mn-ea"/>
              <a:ea typeface="+mn-ea"/>
              <a:sym typeface="+mn-ea"/>
            </a:endParaRPr>
          </a:p>
          <a:p>
            <a:pPr algn="just" eaLnBrk="1" latinLnBrk="0" hangingPunct="1">
              <a:lnSpc>
                <a:spcPts val="3500"/>
              </a:lnSpc>
            </a:pPr>
            <a:r>
              <a:rPr lang="zh-CN" sz="2400" b="1" dirty="0" smtClean="0">
                <a:latin typeface="+mn-ea"/>
                <a:ea typeface="+mn-ea"/>
                <a:sym typeface="+mn-ea"/>
              </a:rPr>
              <a:t>    1.防尘口罩：</a:t>
            </a:r>
            <a:endParaRPr lang="zh-CN" sz="2400" b="1" dirty="0" smtClean="0">
              <a:latin typeface="+mn-ea"/>
              <a:ea typeface="+mn-ea"/>
              <a:sym typeface="+mn-ea"/>
            </a:endParaRPr>
          </a:p>
          <a:p>
            <a:pPr algn="just" eaLnBrk="1" latinLnBrk="0" hangingPunct="1">
              <a:lnSpc>
                <a:spcPts val="3500"/>
              </a:lnSpc>
            </a:pPr>
            <a:r>
              <a:rPr lang="zh-CN" sz="2400" b="1" dirty="0" smtClean="0">
                <a:latin typeface="+mn-ea"/>
                <a:ea typeface="+mn-ea"/>
                <a:sym typeface="+mn-ea"/>
              </a:rPr>
              <a:t>    劳动者在工作中接触粉尘的生产作业产所，可以有效预防尘肺等。</a:t>
            </a:r>
            <a:endParaRPr lang="zh-CN" sz="2400" b="1" dirty="0" smtClean="0">
              <a:latin typeface="+mn-ea"/>
              <a:ea typeface="+mn-ea"/>
              <a:sym typeface="+mn-ea"/>
            </a:endParaRPr>
          </a:p>
        </p:txBody>
      </p:sp>
      <p:pic>
        <p:nvPicPr>
          <p:cNvPr id="8" name="图片 7"/>
          <p:cNvPicPr>
            <a:picLocks noChangeAspect="1"/>
          </p:cNvPicPr>
          <p:nvPr/>
        </p:nvPicPr>
        <p:blipFill>
          <a:blip r:embed="rId2"/>
          <a:stretch>
            <a:fillRect/>
          </a:stretch>
        </p:blipFill>
        <p:spPr>
          <a:xfrm>
            <a:off x="3114899" y="2959100"/>
            <a:ext cx="3062605" cy="2469515"/>
          </a:xfrm>
          <a:prstGeom prst="rect">
            <a:avLst/>
          </a:prstGeom>
        </p:spPr>
      </p:pic>
      <p:pic>
        <p:nvPicPr>
          <p:cNvPr id="9" name="图片 8"/>
          <p:cNvPicPr>
            <a:picLocks noChangeAspect="1"/>
          </p:cNvPicPr>
          <p:nvPr/>
        </p:nvPicPr>
        <p:blipFill>
          <a:blip r:embed="rId3"/>
          <a:stretch>
            <a:fillRect/>
          </a:stretch>
        </p:blipFill>
        <p:spPr>
          <a:xfrm>
            <a:off x="237005" y="2866764"/>
            <a:ext cx="3218815" cy="2409825"/>
          </a:xfrm>
          <a:prstGeom prst="rect">
            <a:avLst/>
          </a:prstGeom>
        </p:spPr>
      </p:pic>
      <p:pic>
        <p:nvPicPr>
          <p:cNvPr id="10" name="图片 9"/>
          <p:cNvPicPr>
            <a:picLocks noChangeAspect="1"/>
          </p:cNvPicPr>
          <p:nvPr/>
        </p:nvPicPr>
        <p:blipFill>
          <a:blip r:embed="rId4"/>
          <a:stretch>
            <a:fillRect/>
          </a:stretch>
        </p:blipFill>
        <p:spPr>
          <a:xfrm>
            <a:off x="6177504" y="2866764"/>
            <a:ext cx="3554095" cy="2905760"/>
          </a:xfrm>
          <a:prstGeom prst="rect">
            <a:avLst/>
          </a:prstGeom>
        </p:spPr>
      </p:pic>
      <p:pic>
        <p:nvPicPr>
          <p:cNvPr id="11" name="图片 10"/>
          <p:cNvPicPr>
            <a:picLocks noChangeAspect="1"/>
          </p:cNvPicPr>
          <p:nvPr/>
        </p:nvPicPr>
        <p:blipFill>
          <a:blip r:embed="rId5"/>
          <a:stretch>
            <a:fillRect/>
          </a:stretch>
        </p:blipFill>
        <p:spPr>
          <a:xfrm>
            <a:off x="3889375" y="5910580"/>
            <a:ext cx="5123815" cy="4064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6"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66675" y="1284605"/>
            <a:ext cx="8946515" cy="1869440"/>
          </a:xfrm>
          <a:prstGeom prst="rect">
            <a:avLst/>
          </a:prstGeom>
          <a:noFill/>
          <a:ln w="9525">
            <a:noFill/>
            <a:miter lim="800000"/>
          </a:ln>
        </p:spPr>
        <p:txBody>
          <a:bodyPr wrap="square">
            <a:spAutoFit/>
          </a:bodyPr>
          <a:lstStyle/>
          <a:p>
            <a:pPr algn="just" eaLnBrk="1" latinLnBrk="0" hangingPunct="1">
              <a:lnSpc>
                <a:spcPts val="3500"/>
              </a:lnSpc>
            </a:pPr>
            <a:r>
              <a:rPr lang="en-US" altLang="zh-CN" sz="2400" b="1" dirty="0" smtClean="0">
                <a:latin typeface="+mn-ea"/>
                <a:ea typeface="+mn-ea"/>
                <a:sym typeface="+mn-ea"/>
              </a:rPr>
              <a:t>    </a:t>
            </a:r>
            <a:r>
              <a:rPr lang="zh-CN" sz="2400" b="1" dirty="0" smtClean="0">
                <a:latin typeface="+mn-ea"/>
                <a:ea typeface="+mn-ea"/>
                <a:sym typeface="+mn-ea"/>
              </a:rPr>
              <a:t>2.防噪耳塞：</a:t>
            </a:r>
            <a:endParaRPr lang="zh-CN" sz="2400" b="1" dirty="0" smtClean="0">
              <a:latin typeface="+mn-ea"/>
              <a:ea typeface="+mn-ea"/>
              <a:sym typeface="+mn-ea"/>
            </a:endParaRPr>
          </a:p>
          <a:p>
            <a:pPr algn="just" eaLnBrk="1" latinLnBrk="0" hangingPunct="1">
              <a:lnSpc>
                <a:spcPts val="3500"/>
              </a:lnSpc>
            </a:pPr>
            <a:r>
              <a:rPr lang="zh-CN" sz="2400" b="1" dirty="0" smtClean="0">
                <a:latin typeface="+mn-ea"/>
                <a:ea typeface="+mn-ea"/>
                <a:sym typeface="+mn-ea"/>
              </a:rPr>
              <a:t>    插入耳道后与外耳道紧密接触，以隔绝声音进入中耳和内耳（耳鼓），能防止机器发出的声音导致的耳膜不适，达到隔音的目的，从而保护工人听力。</a:t>
            </a:r>
            <a:endParaRPr lang="zh-CN" sz="2400" b="1" dirty="0" smtClean="0">
              <a:latin typeface="+mn-ea"/>
              <a:ea typeface="+mn-ea"/>
              <a:sym typeface="+mn-ea"/>
            </a:endParaRPr>
          </a:p>
        </p:txBody>
      </p:sp>
      <p:pic>
        <p:nvPicPr>
          <p:cNvPr id="6" name="图片 5"/>
          <p:cNvPicPr>
            <a:picLocks noChangeAspect="1"/>
          </p:cNvPicPr>
          <p:nvPr/>
        </p:nvPicPr>
        <p:blipFill>
          <a:blip r:embed="rId2"/>
          <a:stretch>
            <a:fillRect/>
          </a:stretch>
        </p:blipFill>
        <p:spPr>
          <a:xfrm>
            <a:off x="66675" y="4391025"/>
            <a:ext cx="3114040" cy="1965960"/>
          </a:xfrm>
          <a:prstGeom prst="rect">
            <a:avLst/>
          </a:prstGeom>
        </p:spPr>
      </p:pic>
      <p:pic>
        <p:nvPicPr>
          <p:cNvPr id="7" name="图片 6"/>
          <p:cNvPicPr>
            <a:picLocks noChangeAspect="1"/>
          </p:cNvPicPr>
          <p:nvPr/>
        </p:nvPicPr>
        <p:blipFill>
          <a:blip r:embed="rId3"/>
          <a:stretch>
            <a:fillRect/>
          </a:stretch>
        </p:blipFill>
        <p:spPr>
          <a:xfrm>
            <a:off x="3063240" y="3154045"/>
            <a:ext cx="3091815" cy="1664335"/>
          </a:xfrm>
          <a:prstGeom prst="rect">
            <a:avLst/>
          </a:prstGeom>
        </p:spPr>
      </p:pic>
      <p:pic>
        <p:nvPicPr>
          <p:cNvPr id="8" name="图片 7"/>
          <p:cNvPicPr>
            <a:picLocks noChangeAspect="1"/>
          </p:cNvPicPr>
          <p:nvPr/>
        </p:nvPicPr>
        <p:blipFill>
          <a:blip r:embed="rId4"/>
          <a:stretch>
            <a:fillRect/>
          </a:stretch>
        </p:blipFill>
        <p:spPr>
          <a:xfrm>
            <a:off x="6579235" y="3989070"/>
            <a:ext cx="2266950" cy="2162175"/>
          </a:xfrm>
          <a:prstGeom prst="rect">
            <a:avLst/>
          </a:prstGeom>
        </p:spPr>
      </p:pic>
      <p:sp>
        <p:nvSpPr>
          <p:cNvPr id="9" name="Rectangle 2"/>
          <p:cNvSpPr txBox="1">
            <a:spLocks noChangeArrowheads="1"/>
          </p:cNvSpPr>
          <p:nvPr/>
        </p:nvSpPr>
        <p:spPr bwMode="auto">
          <a:xfrm>
            <a:off x="3281081" y="566354"/>
            <a:ext cx="6741459" cy="692219"/>
          </a:xfrm>
          <a:prstGeom prst="rect">
            <a:avLst/>
          </a:prstGeom>
          <a:noFill/>
          <a:ln w="9525">
            <a:noFill/>
            <a:miter lim="800000"/>
          </a:ln>
        </p:spPr>
        <p:txBody>
          <a:bodyPr anchor="b"/>
          <a:lstStyle/>
          <a:p>
            <a:pPr algn="ctr"/>
            <a:r>
              <a:rPr lang="en-US" altLang="zh-CN" sz="3600" b="1" dirty="0">
                <a:latin typeface="+mj-ea"/>
                <a:ea typeface="+mj-ea"/>
                <a:sym typeface="+mn-ea"/>
              </a:rPr>
              <a:t>4.1.4</a:t>
            </a:r>
            <a:r>
              <a:rPr lang="zh-CN" altLang="en-US" sz="3600" b="1" dirty="0">
                <a:latin typeface="+mj-ea"/>
                <a:ea typeface="+mj-ea"/>
                <a:sym typeface="+mn-ea"/>
              </a:rPr>
              <a:t>个体防护</a:t>
            </a:r>
            <a:endParaRPr lang="zh-CN" altLang="en-US" sz="3600" b="1" dirty="0">
              <a:latin typeface="+mj-ea"/>
              <a:ea typeface="+mj-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2" name="矩形 1"/>
          <p:cNvSpPr/>
          <p:nvPr/>
        </p:nvSpPr>
        <p:spPr>
          <a:xfrm>
            <a:off x="555810" y="1258573"/>
            <a:ext cx="10005509" cy="1887696"/>
          </a:xfrm>
          <a:prstGeom prst="rect">
            <a:avLst/>
          </a:prstGeom>
        </p:spPr>
        <p:txBody>
          <a:bodyPr wrap="square">
            <a:spAutoFit/>
          </a:bodyPr>
          <a:lstStyle/>
          <a:p>
            <a:pPr algn="just">
              <a:lnSpc>
                <a:spcPts val="3500"/>
              </a:lnSpc>
            </a:pPr>
            <a:r>
              <a:rPr lang="en-US" altLang="zh-CN" sz="2400" b="1" dirty="0">
                <a:latin typeface="+mn-ea"/>
                <a:sym typeface="+mn-ea"/>
              </a:rPr>
              <a:t> </a:t>
            </a:r>
            <a:r>
              <a:rPr lang="zh-CN" altLang="zh-CN" sz="2400" b="1" dirty="0">
                <a:latin typeface="+mn-ea"/>
                <a:sym typeface="+mn-ea"/>
              </a:rPr>
              <a:t>3.防毒口罩</a:t>
            </a:r>
            <a:endParaRPr lang="en-US" altLang="zh-CN" sz="2400" b="1" dirty="0">
              <a:latin typeface="+mn-ea"/>
              <a:sym typeface="+mn-ea"/>
            </a:endParaRPr>
          </a:p>
          <a:p>
            <a:pPr algn="just">
              <a:lnSpc>
                <a:spcPts val="3500"/>
              </a:lnSpc>
            </a:pPr>
            <a:r>
              <a:rPr lang="zh-CN" altLang="zh-CN" sz="2400" b="1" dirty="0">
                <a:latin typeface="+mn-ea"/>
                <a:sym typeface="+mn-ea"/>
              </a:rPr>
              <a:t>    防毒口罩是一种保护人员呼吸系统的特种劳保用品，一般由滤毒盒或滤毒罐和面罩主体组成。面罩主体隔绝空气，起到密封作用；滤毒盒滤毒罐起到过滤毒气的作用。</a:t>
            </a:r>
            <a:endParaRPr lang="zh-CN" altLang="en-US" sz="2400" b="1" dirty="0"/>
          </a:p>
        </p:txBody>
      </p:sp>
      <p:pic>
        <p:nvPicPr>
          <p:cNvPr id="5" name="图片 4"/>
          <p:cNvPicPr>
            <a:picLocks noChangeAspect="1"/>
          </p:cNvPicPr>
          <p:nvPr/>
        </p:nvPicPr>
        <p:blipFill>
          <a:blip r:embed="rId2"/>
          <a:stretch>
            <a:fillRect/>
          </a:stretch>
        </p:blipFill>
        <p:spPr>
          <a:xfrm>
            <a:off x="251497" y="3178056"/>
            <a:ext cx="3029585" cy="2851150"/>
          </a:xfrm>
          <a:prstGeom prst="rect">
            <a:avLst/>
          </a:prstGeom>
        </p:spPr>
      </p:pic>
      <p:pic>
        <p:nvPicPr>
          <p:cNvPr id="6" name="图片 5"/>
          <p:cNvPicPr>
            <a:picLocks noChangeAspect="1"/>
          </p:cNvPicPr>
          <p:nvPr/>
        </p:nvPicPr>
        <p:blipFill>
          <a:blip r:embed="rId3"/>
          <a:stretch>
            <a:fillRect/>
          </a:stretch>
        </p:blipFill>
        <p:spPr>
          <a:xfrm>
            <a:off x="3705487" y="3146269"/>
            <a:ext cx="3855720" cy="2379345"/>
          </a:xfrm>
          <a:prstGeom prst="rect">
            <a:avLst/>
          </a:prstGeom>
        </p:spPr>
      </p:pic>
      <p:pic>
        <p:nvPicPr>
          <p:cNvPr id="7" name="图片 6"/>
          <p:cNvPicPr>
            <a:picLocks noChangeAspect="1"/>
          </p:cNvPicPr>
          <p:nvPr/>
        </p:nvPicPr>
        <p:blipFill>
          <a:blip r:embed="rId4"/>
          <a:stretch>
            <a:fillRect/>
          </a:stretch>
        </p:blipFill>
        <p:spPr>
          <a:xfrm>
            <a:off x="8220225" y="3367405"/>
            <a:ext cx="3061335" cy="2276475"/>
          </a:xfrm>
          <a:prstGeom prst="rect">
            <a:avLst/>
          </a:prstGeom>
        </p:spPr>
      </p:pic>
      <p:sp>
        <p:nvSpPr>
          <p:cNvPr id="8" name="文本框 2"/>
          <p:cNvSpPr txBox="1"/>
          <p:nvPr/>
        </p:nvSpPr>
        <p:spPr>
          <a:xfrm>
            <a:off x="3960794" y="5846482"/>
            <a:ext cx="3788410" cy="640080"/>
          </a:xfrm>
          <a:prstGeom prst="rect">
            <a:avLst/>
          </a:prstGeom>
          <a:noFill/>
        </p:spPr>
        <p:txBody>
          <a:bodyPr wrap="square" rtlCol="0" anchor="t">
            <a:spAutoFit/>
          </a:bodyPr>
          <a:lstStyle/>
          <a:p>
            <a:pPr algn="just"/>
            <a:r>
              <a:rPr lang="zh-CN" altLang="en-US" dirty="0">
                <a:solidFill>
                  <a:srgbClr val="FF0000"/>
                </a:solidFill>
              </a:rPr>
              <a:t>三证一标志：生产许可证、产品合格证、安全鉴定证、安全标志。</a:t>
            </a:r>
            <a:endParaRPr lang="zh-CN" altLang="en-US" dirty="0">
              <a:solidFill>
                <a:srgbClr val="FF0000"/>
              </a:solidFill>
            </a:endParaRPr>
          </a:p>
        </p:txBody>
      </p:sp>
      <p:sp>
        <p:nvSpPr>
          <p:cNvPr id="9" name="Rectangle 2"/>
          <p:cNvSpPr txBox="1">
            <a:spLocks noChangeArrowheads="1"/>
          </p:cNvSpPr>
          <p:nvPr/>
        </p:nvSpPr>
        <p:spPr bwMode="auto">
          <a:xfrm>
            <a:off x="3281082" y="566354"/>
            <a:ext cx="6741459" cy="692219"/>
          </a:xfrm>
          <a:prstGeom prst="rect">
            <a:avLst/>
          </a:prstGeom>
          <a:noFill/>
          <a:ln w="9525">
            <a:noFill/>
            <a:miter lim="800000"/>
          </a:ln>
        </p:spPr>
        <p:txBody>
          <a:bodyPr anchor="b"/>
          <a:lstStyle/>
          <a:p>
            <a:pPr algn="ctr"/>
            <a:r>
              <a:rPr lang="en-US" altLang="zh-CN" sz="3600" b="1" dirty="0">
                <a:latin typeface="+mj-ea"/>
                <a:ea typeface="+mj-ea"/>
                <a:sym typeface="+mn-ea"/>
              </a:rPr>
              <a:t>4.1.4</a:t>
            </a:r>
            <a:r>
              <a:rPr lang="zh-CN" altLang="en-US" sz="3600" b="1" dirty="0">
                <a:latin typeface="+mj-ea"/>
                <a:ea typeface="+mj-ea"/>
                <a:sym typeface="+mn-ea"/>
              </a:rPr>
              <a:t>个体防护</a:t>
            </a:r>
            <a:endParaRPr lang="zh-CN" altLang="en-US" sz="3600" b="1" dirty="0">
              <a:latin typeface="+mj-ea"/>
              <a:ea typeface="+mj-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66675" y="1284605"/>
            <a:ext cx="8946515" cy="1424940"/>
          </a:xfrm>
          <a:prstGeom prst="rect">
            <a:avLst/>
          </a:prstGeom>
          <a:noFill/>
          <a:ln w="9525">
            <a:noFill/>
            <a:miter lim="800000"/>
          </a:ln>
        </p:spPr>
        <p:txBody>
          <a:bodyPr wrap="square">
            <a:spAutoFit/>
          </a:bodyPr>
          <a:lstStyle/>
          <a:p>
            <a:pPr algn="just" eaLnBrk="1" latinLnBrk="0" hangingPunct="1">
              <a:lnSpc>
                <a:spcPts val="3500"/>
              </a:lnSpc>
            </a:pPr>
            <a:r>
              <a:rPr lang="en-US" altLang="zh-CN" sz="2400" b="1" dirty="0" smtClean="0">
                <a:latin typeface="+mn-ea"/>
                <a:ea typeface="+mn-ea"/>
                <a:sym typeface="+mn-ea"/>
              </a:rPr>
              <a:t>    4</a:t>
            </a:r>
            <a:r>
              <a:rPr lang="zh-CN" sz="2400" b="1" dirty="0" smtClean="0">
                <a:latin typeface="+mn-ea"/>
                <a:ea typeface="+mn-ea"/>
                <a:sym typeface="+mn-ea"/>
              </a:rPr>
              <a:t>.防护手套</a:t>
            </a:r>
            <a:endParaRPr lang="zh-CN" sz="2400" b="1" dirty="0" smtClean="0">
              <a:latin typeface="+mn-ea"/>
              <a:ea typeface="+mn-ea"/>
              <a:sym typeface="+mn-ea"/>
            </a:endParaRPr>
          </a:p>
          <a:p>
            <a:pPr algn="just" eaLnBrk="1" latinLnBrk="0" hangingPunct="1">
              <a:lnSpc>
                <a:spcPts val="3500"/>
              </a:lnSpc>
            </a:pPr>
            <a:r>
              <a:rPr lang="zh-CN" sz="2400" b="1" dirty="0" smtClean="0">
                <a:latin typeface="+mn-ea"/>
                <a:ea typeface="+mn-ea"/>
                <a:sym typeface="+mn-ea"/>
              </a:rPr>
              <a:t>    可以防多种油类，漆类和有机溶剂及其他化学物质，具有良好的耐寒耐热性能，可以有效防止有毒物质引起中毒和皮肤病变。</a:t>
            </a:r>
            <a:endParaRPr lang="zh-CN" sz="2400" b="1" dirty="0" smtClean="0">
              <a:latin typeface="+mn-ea"/>
              <a:ea typeface="+mn-ea"/>
              <a:sym typeface="+mn-ea"/>
            </a:endParaRPr>
          </a:p>
        </p:txBody>
      </p:sp>
      <p:pic>
        <p:nvPicPr>
          <p:cNvPr id="6" name="图片 5"/>
          <p:cNvPicPr>
            <a:picLocks noChangeAspect="1"/>
          </p:cNvPicPr>
          <p:nvPr/>
        </p:nvPicPr>
        <p:blipFill>
          <a:blip r:embed="rId2"/>
          <a:stretch>
            <a:fillRect/>
          </a:stretch>
        </p:blipFill>
        <p:spPr>
          <a:xfrm>
            <a:off x="-17145" y="3458210"/>
            <a:ext cx="3289935" cy="2096770"/>
          </a:xfrm>
          <a:prstGeom prst="rect">
            <a:avLst/>
          </a:prstGeom>
        </p:spPr>
      </p:pic>
      <p:pic>
        <p:nvPicPr>
          <p:cNvPr id="7" name="图片 6"/>
          <p:cNvPicPr>
            <a:picLocks noChangeAspect="1"/>
          </p:cNvPicPr>
          <p:nvPr/>
        </p:nvPicPr>
        <p:blipFill>
          <a:blip r:embed="rId3"/>
          <a:stretch>
            <a:fillRect/>
          </a:stretch>
        </p:blipFill>
        <p:spPr>
          <a:xfrm>
            <a:off x="3416300" y="2624455"/>
            <a:ext cx="2703195" cy="3764280"/>
          </a:xfrm>
          <a:prstGeom prst="rect">
            <a:avLst/>
          </a:prstGeom>
        </p:spPr>
      </p:pic>
      <p:pic>
        <p:nvPicPr>
          <p:cNvPr id="8" name="图片 7"/>
          <p:cNvPicPr>
            <a:picLocks noChangeAspect="1"/>
          </p:cNvPicPr>
          <p:nvPr/>
        </p:nvPicPr>
        <p:blipFill>
          <a:blip r:embed="rId4"/>
          <a:stretch>
            <a:fillRect/>
          </a:stretch>
        </p:blipFill>
        <p:spPr>
          <a:xfrm>
            <a:off x="6184900" y="2826385"/>
            <a:ext cx="2710815" cy="3137535"/>
          </a:xfrm>
          <a:prstGeom prst="rect">
            <a:avLst/>
          </a:prstGeom>
        </p:spPr>
      </p:pic>
      <p:sp>
        <p:nvSpPr>
          <p:cNvPr id="9" name="Rectangle 2"/>
          <p:cNvSpPr txBox="1">
            <a:spLocks noChangeArrowheads="1"/>
          </p:cNvSpPr>
          <p:nvPr/>
        </p:nvSpPr>
        <p:spPr bwMode="auto">
          <a:xfrm>
            <a:off x="3281081" y="566354"/>
            <a:ext cx="6741459" cy="692219"/>
          </a:xfrm>
          <a:prstGeom prst="rect">
            <a:avLst/>
          </a:prstGeom>
          <a:noFill/>
          <a:ln w="9525">
            <a:noFill/>
            <a:miter lim="800000"/>
          </a:ln>
        </p:spPr>
        <p:txBody>
          <a:bodyPr anchor="b"/>
          <a:lstStyle/>
          <a:p>
            <a:pPr algn="ctr"/>
            <a:r>
              <a:rPr lang="en-US" altLang="zh-CN" sz="3600" b="1" dirty="0">
                <a:latin typeface="+mj-ea"/>
                <a:ea typeface="+mj-ea"/>
                <a:sym typeface="+mn-ea"/>
              </a:rPr>
              <a:t>4.1.4</a:t>
            </a:r>
            <a:r>
              <a:rPr lang="zh-CN" altLang="en-US" sz="3600" b="1" dirty="0">
                <a:latin typeface="+mj-ea"/>
                <a:ea typeface="+mj-ea"/>
                <a:sym typeface="+mn-ea"/>
              </a:rPr>
              <a:t>个体防护</a:t>
            </a:r>
            <a:endParaRPr lang="zh-CN" altLang="en-US" sz="3600" b="1" dirty="0">
              <a:latin typeface="+mj-ea"/>
              <a:ea typeface="+mj-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18" name="文本框 28"/>
          <p:cNvSpPr txBox="1"/>
          <p:nvPr/>
        </p:nvSpPr>
        <p:spPr>
          <a:xfrm>
            <a:off x="4034661" y="2628969"/>
            <a:ext cx="4801314" cy="707886"/>
          </a:xfrm>
          <a:prstGeom prst="rect">
            <a:avLst/>
          </a:prstGeom>
          <a:noFill/>
        </p:spPr>
        <p:txBody>
          <a:bodyPr wrap="none">
            <a:spAutoFit/>
          </a:bodyPr>
          <a:lstStyle/>
          <a:p>
            <a:pPr algn="ctr">
              <a:defRPr/>
            </a:pPr>
            <a:r>
              <a:rPr lang="zh-CN" altLang="en-US" sz="4000" b="1" dirty="0" smtClean="0">
                <a:latin typeface="微软雅黑" panose="020B0503020204020204" pitchFamily="34" charset="-122"/>
                <a:ea typeface="微软雅黑" panose="020B0503020204020204" pitchFamily="34" charset="-122"/>
              </a:rPr>
              <a:t>职业病相关基础知识</a:t>
            </a:r>
            <a:endParaRPr lang="zh-CN" altLang="en-US" sz="4000" b="1" dirty="0">
              <a:latin typeface="微软雅黑" panose="020B0503020204020204" pitchFamily="34" charset="-122"/>
              <a:ea typeface="微软雅黑" panose="020B0503020204020204" pitchFamily="34" charset="-122"/>
            </a:endParaRPr>
          </a:p>
        </p:txBody>
      </p:sp>
      <p:grpSp>
        <p:nvGrpSpPr>
          <p:cNvPr id="20" name="组合 19"/>
          <p:cNvGrpSpPr/>
          <p:nvPr/>
        </p:nvGrpSpPr>
        <p:grpSpPr bwMode="auto">
          <a:xfrm>
            <a:off x="2640387" y="2428874"/>
            <a:ext cx="698500" cy="1108075"/>
            <a:chOff x="1843002" y="215053"/>
            <a:chExt cx="1355850" cy="1529845"/>
          </a:xfrm>
        </p:grpSpPr>
        <p:sp>
          <p:nvSpPr>
            <p:cNvPr id="21" name="矩形 20"/>
            <p:cNvSpPr/>
            <p:nvPr/>
          </p:nvSpPr>
          <p:spPr>
            <a:xfrm>
              <a:off x="1843002" y="313683"/>
              <a:ext cx="1355850" cy="1222999"/>
            </a:xfrm>
            <a:prstGeom prst="rect">
              <a:avLst/>
            </a:prstGeom>
            <a:noFill/>
            <a:ln w="603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02060"/>
                </a:solidFill>
              </a:endParaRPr>
            </a:p>
          </p:txBody>
        </p:sp>
        <p:sp>
          <p:nvSpPr>
            <p:cNvPr id="22" name="文本框 9"/>
            <p:cNvSpPr txBox="1">
              <a:spLocks noChangeArrowheads="1"/>
            </p:cNvSpPr>
            <p:nvPr/>
          </p:nvSpPr>
          <p:spPr bwMode="auto">
            <a:xfrm>
              <a:off x="1843002" y="215053"/>
              <a:ext cx="1185036" cy="1529845"/>
            </a:xfrm>
            <a:prstGeom prst="rect">
              <a:avLst/>
            </a:prstGeom>
            <a:noFill/>
            <a:ln w="9525">
              <a:noFill/>
              <a:miter lim="800000"/>
            </a:ln>
          </p:spPr>
          <p:txBody>
            <a:bodyPr wrap="none">
              <a:spAutoFit/>
            </a:bodyPr>
            <a:lstStyle/>
            <a:p>
              <a:pPr algn="ctr"/>
              <a:r>
                <a:rPr lang="en-US" altLang="zh-CN" sz="6600" b="1" dirty="0">
                  <a:latin typeface="汉仪菱心体简"/>
                  <a:ea typeface="汉仪菱心体简"/>
                  <a:cs typeface="汉仪菱心体简"/>
                </a:rPr>
                <a:t>1</a:t>
              </a:r>
              <a:endParaRPr lang="zh-CN" altLang="en-US" sz="6600" b="1" dirty="0">
                <a:latin typeface="汉仪菱心体简"/>
                <a:ea typeface="汉仪菱心体简"/>
                <a:cs typeface="汉仪菱心体简"/>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3"/>
          <p:cNvSpPr txBox="1"/>
          <p:nvPr/>
        </p:nvSpPr>
        <p:spPr>
          <a:xfrm>
            <a:off x="3072876" y="448709"/>
            <a:ext cx="4888865" cy="646331"/>
          </a:xfrm>
          <a:prstGeom prst="rect">
            <a:avLst/>
          </a:prstGeom>
          <a:noFill/>
        </p:spPr>
        <p:txBody>
          <a:bodyPr wrap="square" rtlCol="0">
            <a:spAutoFit/>
          </a:bodyPr>
          <a:lstStyle/>
          <a:p>
            <a:pPr algn="ctr"/>
            <a:r>
              <a:rPr lang="en-US" altLang="zh-CN" sz="3600" b="1" dirty="0">
                <a:latin typeface="+mj-ea"/>
                <a:ea typeface="+mj-ea"/>
                <a:sym typeface="+mn-ea"/>
              </a:rPr>
              <a:t>4.1.4</a:t>
            </a:r>
            <a:r>
              <a:rPr lang="zh-CN" altLang="en-US" sz="3600" b="1" dirty="0">
                <a:latin typeface="+mj-ea"/>
                <a:ea typeface="+mj-ea"/>
                <a:sym typeface="+mn-ea"/>
              </a:rPr>
              <a:t>个体防护</a:t>
            </a:r>
            <a:endParaRPr lang="zh-CN" altLang="en-US" sz="3600" b="1" dirty="0">
              <a:latin typeface="+mj-ea"/>
              <a:ea typeface="+mj-ea"/>
              <a:sym typeface="+mn-ea"/>
            </a:endParaRPr>
          </a:p>
        </p:txBody>
      </p:sp>
      <p:pic>
        <p:nvPicPr>
          <p:cNvPr id="6" name="图片 5"/>
          <p:cNvPicPr>
            <a:picLocks noChangeAspect="1"/>
          </p:cNvPicPr>
          <p:nvPr/>
        </p:nvPicPr>
        <p:blipFill>
          <a:blip r:embed="rId2"/>
          <a:stretch>
            <a:fillRect/>
          </a:stretch>
        </p:blipFill>
        <p:spPr>
          <a:xfrm>
            <a:off x="826739" y="1981282"/>
            <a:ext cx="2083137" cy="1285850"/>
          </a:xfrm>
          <a:prstGeom prst="rect">
            <a:avLst/>
          </a:prstGeom>
        </p:spPr>
      </p:pic>
      <p:pic>
        <p:nvPicPr>
          <p:cNvPr id="7" name="图片 6"/>
          <p:cNvPicPr>
            <a:picLocks noChangeAspect="1"/>
          </p:cNvPicPr>
          <p:nvPr/>
        </p:nvPicPr>
        <p:blipFill>
          <a:blip r:embed="rId3"/>
          <a:stretch>
            <a:fillRect/>
          </a:stretch>
        </p:blipFill>
        <p:spPr>
          <a:xfrm>
            <a:off x="4618467" y="1430486"/>
            <a:ext cx="2233930" cy="2153285"/>
          </a:xfrm>
          <a:prstGeom prst="rect">
            <a:avLst/>
          </a:prstGeom>
        </p:spPr>
      </p:pic>
      <p:pic>
        <p:nvPicPr>
          <p:cNvPr id="8" name="图片 7"/>
          <p:cNvPicPr>
            <a:picLocks noChangeAspect="1"/>
          </p:cNvPicPr>
          <p:nvPr/>
        </p:nvPicPr>
        <p:blipFill>
          <a:blip r:embed="rId4"/>
          <a:stretch>
            <a:fillRect/>
          </a:stretch>
        </p:blipFill>
        <p:spPr>
          <a:xfrm>
            <a:off x="4489991" y="3376930"/>
            <a:ext cx="2670175" cy="3481070"/>
          </a:xfrm>
          <a:prstGeom prst="rect">
            <a:avLst/>
          </a:prstGeom>
        </p:spPr>
      </p:pic>
      <p:pic>
        <p:nvPicPr>
          <p:cNvPr id="9" name="图片 8"/>
          <p:cNvPicPr>
            <a:picLocks noChangeAspect="1"/>
          </p:cNvPicPr>
          <p:nvPr/>
        </p:nvPicPr>
        <p:blipFill>
          <a:blip r:embed="rId5"/>
          <a:stretch>
            <a:fillRect/>
          </a:stretch>
        </p:blipFill>
        <p:spPr>
          <a:xfrm>
            <a:off x="8172302" y="1942204"/>
            <a:ext cx="3546475" cy="2649855"/>
          </a:xfrm>
          <a:prstGeom prst="rect">
            <a:avLst/>
          </a:prstGeom>
        </p:spPr>
      </p:pic>
      <p:pic>
        <p:nvPicPr>
          <p:cNvPr id="11" name="图片 10"/>
          <p:cNvPicPr>
            <a:picLocks noChangeAspect="1"/>
          </p:cNvPicPr>
          <p:nvPr/>
        </p:nvPicPr>
        <p:blipFill>
          <a:blip r:embed="rId6"/>
          <a:stretch>
            <a:fillRect/>
          </a:stretch>
        </p:blipFill>
        <p:spPr>
          <a:xfrm>
            <a:off x="461123" y="3267132"/>
            <a:ext cx="2323402" cy="3382102"/>
          </a:xfrm>
          <a:prstGeom prst="rect">
            <a:avLst/>
          </a:prstGeom>
        </p:spPr>
      </p:pic>
      <p:sp>
        <p:nvSpPr>
          <p:cNvPr id="2" name="矩形 1"/>
          <p:cNvSpPr/>
          <p:nvPr/>
        </p:nvSpPr>
        <p:spPr>
          <a:xfrm>
            <a:off x="240381" y="1258573"/>
            <a:ext cx="3255854" cy="541174"/>
          </a:xfrm>
          <a:prstGeom prst="rect">
            <a:avLst/>
          </a:prstGeom>
        </p:spPr>
        <p:txBody>
          <a:bodyPr wrap="square">
            <a:spAutoFit/>
          </a:bodyPr>
          <a:lstStyle/>
          <a:p>
            <a:pPr algn="just">
              <a:lnSpc>
                <a:spcPts val="3500"/>
              </a:lnSpc>
            </a:pPr>
            <a:r>
              <a:rPr lang="en-US" altLang="zh-CN" sz="2400" b="1" dirty="0" smtClean="0">
                <a:latin typeface="+mn-ea"/>
                <a:sym typeface="+mn-ea"/>
              </a:rPr>
              <a:t>5</a:t>
            </a:r>
            <a:r>
              <a:rPr lang="en-US" altLang="zh-CN" sz="2400" b="1" dirty="0">
                <a:latin typeface="+mn-ea"/>
                <a:sym typeface="+mn-ea"/>
              </a:rPr>
              <a:t>.</a:t>
            </a:r>
            <a:r>
              <a:rPr lang="zh-CN" altLang="en-US" sz="2400" b="1" dirty="0" smtClean="0">
                <a:latin typeface="+mn-ea"/>
                <a:sym typeface="+mn-ea"/>
              </a:rPr>
              <a:t>其个体他</a:t>
            </a:r>
            <a:r>
              <a:rPr lang="zh-CN" altLang="zh-CN" sz="2400" b="1" dirty="0" smtClean="0">
                <a:latin typeface="+mn-ea"/>
                <a:sym typeface="+mn-ea"/>
              </a:rPr>
              <a:t>防护</a:t>
            </a:r>
            <a:r>
              <a:rPr lang="zh-CN" altLang="en-US" sz="2400" b="1" dirty="0" smtClean="0">
                <a:latin typeface="+mn-ea"/>
                <a:sym typeface="+mn-ea"/>
              </a:rPr>
              <a:t>用品</a:t>
            </a:r>
            <a:endParaRPr lang="zh-CN" altLang="zh-CN" sz="2400" b="1" dirty="0">
              <a:latin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3"/>
          <p:cNvSpPr txBox="1"/>
          <p:nvPr/>
        </p:nvSpPr>
        <p:spPr>
          <a:xfrm>
            <a:off x="2734945"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4.1.5</a:t>
            </a:r>
            <a:r>
              <a:rPr lang="zh-CN" altLang="en-US" sz="3600" b="1" dirty="0" smtClean="0">
                <a:latin typeface="+mj-ea"/>
                <a:ea typeface="+mj-ea"/>
                <a:sym typeface="+mn-ea"/>
              </a:rPr>
              <a:t>职业健康检查</a:t>
            </a:r>
            <a:endParaRPr lang="zh-CN" altLang="en-US" sz="3600" b="1" dirty="0" smtClean="0">
              <a:latin typeface="+mj-ea"/>
              <a:ea typeface="+mj-ea"/>
              <a:sym typeface="+mn-ea"/>
            </a:endParaRPr>
          </a:p>
        </p:txBody>
      </p:sp>
      <p:sp>
        <p:nvSpPr>
          <p:cNvPr id="6" name="TextBox 2"/>
          <p:cNvSpPr txBox="1">
            <a:spLocks noChangeArrowheads="1"/>
          </p:cNvSpPr>
          <p:nvPr/>
        </p:nvSpPr>
        <p:spPr bwMode="auto">
          <a:xfrm>
            <a:off x="806824" y="1258570"/>
            <a:ext cx="10255623" cy="5029582"/>
          </a:xfrm>
          <a:prstGeom prst="rect">
            <a:avLst/>
          </a:prstGeom>
          <a:noFill/>
          <a:ln w="9525">
            <a:noFill/>
            <a:miter lim="800000"/>
          </a:ln>
        </p:spPr>
        <p:txBody>
          <a:bodyPr wrap="square">
            <a:spAutoFit/>
          </a:bodyPr>
          <a:lstStyle/>
          <a:p>
            <a:pPr algn="just" eaLnBrk="1" latinLnBrk="0" hangingPunct="1">
              <a:lnSpc>
                <a:spcPts val="3500"/>
              </a:lnSpc>
            </a:pPr>
            <a:r>
              <a:rPr lang="en-US" sz="2400" b="1" dirty="0" smtClean="0">
                <a:latin typeface="+mn-ea"/>
                <a:ea typeface="+mn-ea"/>
                <a:sym typeface="+mn-ea"/>
              </a:rPr>
              <a:t>     </a:t>
            </a:r>
            <a:r>
              <a:rPr sz="2400" b="1" dirty="0" smtClean="0">
                <a:latin typeface="+mn-ea"/>
                <a:ea typeface="+mn-ea"/>
                <a:sym typeface="+mn-ea"/>
              </a:rPr>
              <a:t>《中华人民共和国职业病防治法（修订后）》第三十五条规定：对从事接触职业病危害的作业的劳动者，用人单位应当按照国务院安全生产监督管理部门、卫生行政部门的规定组织上岗前、在岗期间和离岗时的职业健康检查，并将检查结果书面告知劳动者。职业健康检查费用由用人单位承担。</a:t>
            </a:r>
            <a:endParaRPr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a:t>
            </a:r>
            <a:r>
              <a:rPr lang="en-US" sz="2400" b="1" dirty="0" smtClean="0">
                <a:latin typeface="+mn-ea"/>
                <a:ea typeface="+mn-ea"/>
                <a:sym typeface="+mn-ea"/>
              </a:rPr>
              <a:t>  </a:t>
            </a:r>
            <a:r>
              <a:rPr sz="2400" b="1" dirty="0" smtClean="0">
                <a:latin typeface="+mn-ea"/>
                <a:ea typeface="+mn-ea"/>
                <a:sym typeface="+mn-ea"/>
              </a:rPr>
              <a:t>用人单位不得安排未经上岗前职业健康检查的劳动者从事接触职业病危害的作业；不得安排有职业禁忌的劳动者从事其所禁忌的作业；对在职业健康检查中发现有与所从事的职业相关的健康损害的劳动者，应当调离原工作岗位，并妥善安置；对未进行离岗前职业健康检查的劳动者不得解除或者终止与其订立的劳动合同。</a:t>
            </a:r>
            <a:endParaRPr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a:t>
            </a:r>
            <a:r>
              <a:rPr lang="en-US" sz="2400" b="1" dirty="0" smtClean="0">
                <a:latin typeface="+mn-ea"/>
                <a:ea typeface="+mn-ea"/>
                <a:sym typeface="+mn-ea"/>
              </a:rPr>
              <a:t>   </a:t>
            </a:r>
            <a:r>
              <a:rPr sz="2400" b="1" dirty="0" err="1" smtClean="0">
                <a:latin typeface="+mn-ea"/>
                <a:ea typeface="+mn-ea"/>
                <a:sym typeface="+mn-ea"/>
              </a:rPr>
              <a:t>职业健康检查应当由省级以上人民政府卫生行政部门批准的医疗卫生机构承担</a:t>
            </a:r>
            <a:r>
              <a:rPr sz="2400" b="1" dirty="0" smtClean="0">
                <a:latin typeface="+mn-ea"/>
                <a:ea typeface="+mn-ea"/>
                <a:sym typeface="+mn-ea"/>
              </a:rPr>
              <a:t>。</a:t>
            </a:r>
            <a:endParaRPr sz="2400" b="1" dirty="0" smtClean="0">
              <a:latin typeface="+mn-ea"/>
              <a:ea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6" name="TextBox 2"/>
          <p:cNvSpPr txBox="1">
            <a:spLocks noChangeArrowheads="1"/>
          </p:cNvSpPr>
          <p:nvPr/>
        </p:nvSpPr>
        <p:spPr bwMode="auto">
          <a:xfrm>
            <a:off x="3333750" y="1284605"/>
            <a:ext cx="6921874" cy="5029582"/>
          </a:xfrm>
          <a:prstGeom prst="rect">
            <a:avLst/>
          </a:prstGeom>
          <a:noFill/>
          <a:ln w="9525">
            <a:noFill/>
            <a:miter lim="800000"/>
          </a:ln>
        </p:spPr>
        <p:txBody>
          <a:bodyPr wrap="square">
            <a:spAutoFit/>
          </a:bodyPr>
          <a:lstStyle/>
          <a:p>
            <a:pPr algn="just" eaLnBrk="1" latinLnBrk="0" hangingPunct="1">
              <a:lnSpc>
                <a:spcPts val="3500"/>
              </a:lnSpc>
            </a:pPr>
            <a:r>
              <a:rPr sz="2400" b="1" dirty="0" smtClean="0">
                <a:solidFill>
                  <a:schemeClr val="tx1"/>
                </a:solidFill>
                <a:latin typeface="+mn-ea"/>
                <a:ea typeface="+mn-ea"/>
                <a:sym typeface="+mn-ea"/>
              </a:rPr>
              <a:t>权利：</a:t>
            </a:r>
            <a:endParaRPr sz="2400" b="1" dirty="0" smtClean="0">
              <a:solidFill>
                <a:schemeClr val="tx1"/>
              </a:solidFill>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获得职业卫生培训教育</a:t>
            </a:r>
            <a:endParaRPr sz="2400" b="1" dirty="0" smtClean="0">
              <a:solidFill>
                <a:schemeClr val="tx1"/>
              </a:solidFill>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获得职业卫生防护</a:t>
            </a:r>
            <a:endParaRPr sz="2400" b="1" dirty="0" smtClean="0">
              <a:solidFill>
                <a:schemeClr val="tx1"/>
              </a:solidFill>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接受职业健康检查、职业病诊疗、康复服务</a:t>
            </a:r>
            <a:endParaRPr sz="2400" b="1" dirty="0" smtClean="0">
              <a:solidFill>
                <a:schemeClr val="tx1"/>
              </a:solidFill>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知情权：危害、危害后果、防护条件</a:t>
            </a:r>
            <a:endParaRPr sz="2400" b="1" dirty="0" smtClean="0">
              <a:solidFill>
                <a:schemeClr val="tx1"/>
              </a:solidFill>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要求改善工作条件</a:t>
            </a:r>
            <a:endParaRPr sz="2400" b="1" dirty="0" smtClean="0">
              <a:solidFill>
                <a:schemeClr val="tx1"/>
              </a:solidFill>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拒绝强令违章操作、冒险作业</a:t>
            </a:r>
            <a:endParaRPr sz="2400" b="1" dirty="0" smtClean="0">
              <a:solidFill>
                <a:schemeClr val="tx1"/>
              </a:solidFill>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批评、检举、控告</a:t>
            </a:r>
            <a:endParaRPr sz="2400" b="1" dirty="0" smtClean="0">
              <a:solidFill>
                <a:schemeClr val="tx1"/>
              </a:solidFill>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参与民主管理</a:t>
            </a:r>
            <a:endParaRPr sz="2400" b="1" dirty="0" smtClean="0">
              <a:solidFill>
                <a:schemeClr val="tx1"/>
              </a:solidFill>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享受国家规定的工伤保险待遇</a:t>
            </a:r>
            <a:endParaRPr sz="2400" b="1" dirty="0" smtClean="0">
              <a:solidFill>
                <a:schemeClr val="tx1"/>
              </a:solidFill>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solidFill>
                  <a:schemeClr val="tx1"/>
                </a:solidFill>
                <a:latin typeface="+mn-ea"/>
                <a:ea typeface="+mn-ea"/>
                <a:sym typeface="+mn-ea"/>
              </a:rPr>
              <a:t>要求并获得健康损害赔偿</a:t>
            </a:r>
            <a:endParaRPr sz="2400" b="1" dirty="0" smtClean="0">
              <a:solidFill>
                <a:schemeClr val="tx1"/>
              </a:solidFill>
              <a:latin typeface="+mn-ea"/>
              <a:ea typeface="+mn-ea"/>
              <a:sym typeface="+mn-ea"/>
            </a:endParaRPr>
          </a:p>
        </p:txBody>
      </p:sp>
      <p:grpSp>
        <p:nvGrpSpPr>
          <p:cNvPr id="7" name="Group 1030"/>
          <p:cNvGrpSpPr/>
          <p:nvPr/>
        </p:nvGrpSpPr>
        <p:grpSpPr>
          <a:xfrm>
            <a:off x="542290" y="2113915"/>
            <a:ext cx="2434590" cy="2719820"/>
            <a:chOff x="576" y="2784"/>
            <a:chExt cx="1008" cy="1127"/>
          </a:xfrm>
        </p:grpSpPr>
        <p:grpSp>
          <p:nvGrpSpPr>
            <p:cNvPr id="8" name="Group 1031"/>
            <p:cNvGrpSpPr/>
            <p:nvPr/>
          </p:nvGrpSpPr>
          <p:grpSpPr>
            <a:xfrm>
              <a:off x="576" y="2784"/>
              <a:ext cx="1008" cy="960"/>
              <a:chOff x="755" y="2645"/>
              <a:chExt cx="1034" cy="1067"/>
            </a:xfrm>
          </p:grpSpPr>
          <p:sp>
            <p:nvSpPr>
              <p:cNvPr id="10" name="Freeform 1032"/>
              <p:cNvSpPr/>
              <p:nvPr/>
            </p:nvSpPr>
            <p:spPr>
              <a:xfrm>
                <a:off x="872" y="2841"/>
                <a:ext cx="589" cy="320"/>
              </a:xfrm>
              <a:custGeom>
                <a:avLst/>
                <a:gdLst/>
                <a:ahLst/>
                <a:cxnLst>
                  <a:cxn ang="0">
                    <a:pos x="17" y="99"/>
                  </a:cxn>
                  <a:cxn ang="0">
                    <a:pos x="31" y="99"/>
                  </a:cxn>
                  <a:cxn ang="0">
                    <a:pos x="42" y="99"/>
                  </a:cxn>
                  <a:cxn ang="0">
                    <a:pos x="45" y="71"/>
                  </a:cxn>
                  <a:cxn ang="0">
                    <a:pos x="37" y="67"/>
                  </a:cxn>
                  <a:cxn ang="0">
                    <a:pos x="38" y="62"/>
                  </a:cxn>
                  <a:cxn ang="0">
                    <a:pos x="65" y="61"/>
                  </a:cxn>
                  <a:cxn ang="0">
                    <a:pos x="85" y="53"/>
                  </a:cxn>
                  <a:cxn ang="0">
                    <a:pos x="83" y="96"/>
                  </a:cxn>
                  <a:cxn ang="0">
                    <a:pos x="160" y="100"/>
                  </a:cxn>
                  <a:cxn ang="0">
                    <a:pos x="177" y="106"/>
                  </a:cxn>
                  <a:cxn ang="0">
                    <a:pos x="196" y="97"/>
                  </a:cxn>
                  <a:cxn ang="0">
                    <a:pos x="191" y="70"/>
                  </a:cxn>
                  <a:cxn ang="0">
                    <a:pos x="182" y="68"/>
                  </a:cxn>
                  <a:cxn ang="0">
                    <a:pos x="169" y="16"/>
                  </a:cxn>
                  <a:cxn ang="0">
                    <a:pos x="150" y="6"/>
                  </a:cxn>
                  <a:cxn ang="0">
                    <a:pos x="112" y="0"/>
                  </a:cxn>
                  <a:cxn ang="0">
                    <a:pos x="91" y="2"/>
                  </a:cxn>
                  <a:cxn ang="0">
                    <a:pos x="57" y="12"/>
                  </a:cxn>
                  <a:cxn ang="0">
                    <a:pos x="17" y="28"/>
                  </a:cxn>
                  <a:cxn ang="0">
                    <a:pos x="9" y="35"/>
                  </a:cxn>
                  <a:cxn ang="0">
                    <a:pos x="5" y="65"/>
                  </a:cxn>
                  <a:cxn ang="0">
                    <a:pos x="0" y="71"/>
                  </a:cxn>
                  <a:cxn ang="0">
                    <a:pos x="8" y="93"/>
                  </a:cxn>
                  <a:cxn ang="0">
                    <a:pos x="17" y="99"/>
                  </a:cxn>
                  <a:cxn ang="0">
                    <a:pos x="17" y="99"/>
                  </a:cxn>
                </a:cxnLst>
                <a:rect l="0" t="0" r="0" b="0"/>
                <a:pathLst>
                  <a:path w="1769" h="962">
                    <a:moveTo>
                      <a:pt x="156" y="897"/>
                    </a:moveTo>
                    <a:lnTo>
                      <a:pt x="282" y="897"/>
                    </a:lnTo>
                    <a:lnTo>
                      <a:pt x="377" y="892"/>
                    </a:lnTo>
                    <a:lnTo>
                      <a:pt x="404" y="639"/>
                    </a:lnTo>
                    <a:lnTo>
                      <a:pt x="335" y="605"/>
                    </a:lnTo>
                    <a:lnTo>
                      <a:pt x="344" y="556"/>
                    </a:lnTo>
                    <a:lnTo>
                      <a:pt x="582" y="546"/>
                    </a:lnTo>
                    <a:lnTo>
                      <a:pt x="768" y="476"/>
                    </a:lnTo>
                    <a:lnTo>
                      <a:pt x="745" y="868"/>
                    </a:lnTo>
                    <a:lnTo>
                      <a:pt x="1442" y="903"/>
                    </a:lnTo>
                    <a:lnTo>
                      <a:pt x="1601" y="962"/>
                    </a:lnTo>
                    <a:lnTo>
                      <a:pt x="1769" y="876"/>
                    </a:lnTo>
                    <a:lnTo>
                      <a:pt x="1721" y="629"/>
                    </a:lnTo>
                    <a:lnTo>
                      <a:pt x="1647" y="610"/>
                    </a:lnTo>
                    <a:lnTo>
                      <a:pt x="1525" y="148"/>
                    </a:lnTo>
                    <a:lnTo>
                      <a:pt x="1358" y="55"/>
                    </a:lnTo>
                    <a:lnTo>
                      <a:pt x="1010" y="0"/>
                    </a:lnTo>
                    <a:lnTo>
                      <a:pt x="818" y="14"/>
                    </a:lnTo>
                    <a:lnTo>
                      <a:pt x="511" y="105"/>
                    </a:lnTo>
                    <a:lnTo>
                      <a:pt x="149" y="249"/>
                    </a:lnTo>
                    <a:lnTo>
                      <a:pt x="79" y="318"/>
                    </a:lnTo>
                    <a:lnTo>
                      <a:pt x="49" y="587"/>
                    </a:lnTo>
                    <a:lnTo>
                      <a:pt x="0" y="639"/>
                    </a:lnTo>
                    <a:lnTo>
                      <a:pt x="72" y="844"/>
                    </a:lnTo>
                    <a:lnTo>
                      <a:pt x="156" y="897"/>
                    </a:lnTo>
                    <a:close/>
                  </a:path>
                </a:pathLst>
              </a:custGeom>
              <a:solidFill>
                <a:srgbClr val="F0EAB2"/>
              </a:solidFill>
              <a:ln w="9525">
                <a:noFill/>
              </a:ln>
            </p:spPr>
            <p:txBody>
              <a:bodyPr/>
              <a:lstStyle/>
              <a:p>
                <a:endParaRPr lang="zh-CN" altLang="en-US"/>
              </a:p>
            </p:txBody>
          </p:sp>
          <p:sp>
            <p:nvSpPr>
              <p:cNvPr id="11" name="Freeform 1033"/>
              <p:cNvSpPr/>
              <p:nvPr/>
            </p:nvSpPr>
            <p:spPr>
              <a:xfrm>
                <a:off x="891" y="2840"/>
                <a:ext cx="404" cy="208"/>
              </a:xfrm>
              <a:custGeom>
                <a:avLst/>
                <a:gdLst/>
                <a:ahLst/>
                <a:cxnLst>
                  <a:cxn ang="0">
                    <a:pos x="10" y="31"/>
                  </a:cxn>
                  <a:cxn ang="0">
                    <a:pos x="6" y="39"/>
                  </a:cxn>
                  <a:cxn ang="0">
                    <a:pos x="7" y="43"/>
                  </a:cxn>
                  <a:cxn ang="0">
                    <a:pos x="9" y="44"/>
                  </a:cxn>
                  <a:cxn ang="0">
                    <a:pos x="12" y="40"/>
                  </a:cxn>
                  <a:cxn ang="0">
                    <a:pos x="14" y="42"/>
                  </a:cxn>
                  <a:cxn ang="0">
                    <a:pos x="22" y="47"/>
                  </a:cxn>
                  <a:cxn ang="0">
                    <a:pos x="38" y="51"/>
                  </a:cxn>
                  <a:cxn ang="0">
                    <a:pos x="56" y="50"/>
                  </a:cxn>
                  <a:cxn ang="0">
                    <a:pos x="69" y="41"/>
                  </a:cxn>
                  <a:cxn ang="0">
                    <a:pos x="75" y="30"/>
                  </a:cxn>
                  <a:cxn ang="0">
                    <a:pos x="76" y="16"/>
                  </a:cxn>
                  <a:cxn ang="0">
                    <a:pos x="73" y="11"/>
                  </a:cxn>
                  <a:cxn ang="0">
                    <a:pos x="80" y="13"/>
                  </a:cxn>
                  <a:cxn ang="0">
                    <a:pos x="81" y="8"/>
                  </a:cxn>
                  <a:cxn ang="0">
                    <a:pos x="82" y="5"/>
                  </a:cxn>
                  <a:cxn ang="0">
                    <a:pos x="87" y="2"/>
                  </a:cxn>
                  <a:cxn ang="0">
                    <a:pos x="103" y="0"/>
                  </a:cxn>
                  <a:cxn ang="0">
                    <a:pos x="105" y="13"/>
                  </a:cxn>
                  <a:cxn ang="0">
                    <a:pos x="112" y="21"/>
                  </a:cxn>
                  <a:cxn ang="0">
                    <a:pos x="125" y="23"/>
                  </a:cxn>
                  <a:cxn ang="0">
                    <a:pos x="126" y="28"/>
                  </a:cxn>
                  <a:cxn ang="0">
                    <a:pos x="135" y="46"/>
                  </a:cxn>
                  <a:cxn ang="0">
                    <a:pos x="119" y="32"/>
                  </a:cxn>
                  <a:cxn ang="0">
                    <a:pos x="109" y="36"/>
                  </a:cxn>
                  <a:cxn ang="0">
                    <a:pos x="101" y="46"/>
                  </a:cxn>
                  <a:cxn ang="0">
                    <a:pos x="72" y="63"/>
                  </a:cxn>
                  <a:cxn ang="0">
                    <a:pos x="27" y="58"/>
                  </a:cxn>
                  <a:cxn ang="0">
                    <a:pos x="17" y="68"/>
                  </a:cxn>
                  <a:cxn ang="0">
                    <a:pos x="0" y="69"/>
                  </a:cxn>
                  <a:cxn ang="0">
                    <a:pos x="0" y="39"/>
                  </a:cxn>
                  <a:cxn ang="0">
                    <a:pos x="10" y="31"/>
                  </a:cxn>
                  <a:cxn ang="0">
                    <a:pos x="10" y="31"/>
                  </a:cxn>
                </a:cxnLst>
                <a:rect l="0" t="0" r="0" b="0"/>
                <a:pathLst>
                  <a:path w="1212" h="624">
                    <a:moveTo>
                      <a:pt x="91" y="275"/>
                    </a:moveTo>
                    <a:lnTo>
                      <a:pt x="56" y="354"/>
                    </a:lnTo>
                    <a:lnTo>
                      <a:pt x="62" y="390"/>
                    </a:lnTo>
                    <a:lnTo>
                      <a:pt x="81" y="396"/>
                    </a:lnTo>
                    <a:lnTo>
                      <a:pt x="107" y="356"/>
                    </a:lnTo>
                    <a:lnTo>
                      <a:pt x="125" y="379"/>
                    </a:lnTo>
                    <a:lnTo>
                      <a:pt x="198" y="424"/>
                    </a:lnTo>
                    <a:lnTo>
                      <a:pt x="342" y="461"/>
                    </a:lnTo>
                    <a:lnTo>
                      <a:pt x="503" y="451"/>
                    </a:lnTo>
                    <a:lnTo>
                      <a:pt x="617" y="373"/>
                    </a:lnTo>
                    <a:lnTo>
                      <a:pt x="677" y="272"/>
                    </a:lnTo>
                    <a:lnTo>
                      <a:pt x="687" y="146"/>
                    </a:lnTo>
                    <a:lnTo>
                      <a:pt x="653" y="97"/>
                    </a:lnTo>
                    <a:lnTo>
                      <a:pt x="721" y="117"/>
                    </a:lnTo>
                    <a:lnTo>
                      <a:pt x="731" y="69"/>
                    </a:lnTo>
                    <a:lnTo>
                      <a:pt x="739" y="43"/>
                    </a:lnTo>
                    <a:lnTo>
                      <a:pt x="786" y="22"/>
                    </a:lnTo>
                    <a:lnTo>
                      <a:pt x="928" y="0"/>
                    </a:lnTo>
                    <a:lnTo>
                      <a:pt x="948" y="119"/>
                    </a:lnTo>
                    <a:lnTo>
                      <a:pt x="1010" y="193"/>
                    </a:lnTo>
                    <a:lnTo>
                      <a:pt x="1121" y="208"/>
                    </a:lnTo>
                    <a:lnTo>
                      <a:pt x="1138" y="255"/>
                    </a:lnTo>
                    <a:lnTo>
                      <a:pt x="1212" y="414"/>
                    </a:lnTo>
                    <a:lnTo>
                      <a:pt x="1070" y="284"/>
                    </a:lnTo>
                    <a:lnTo>
                      <a:pt x="979" y="328"/>
                    </a:lnTo>
                    <a:lnTo>
                      <a:pt x="910" y="410"/>
                    </a:lnTo>
                    <a:lnTo>
                      <a:pt x="649" y="569"/>
                    </a:lnTo>
                    <a:lnTo>
                      <a:pt x="245" y="519"/>
                    </a:lnTo>
                    <a:lnTo>
                      <a:pt x="152" y="615"/>
                    </a:lnTo>
                    <a:lnTo>
                      <a:pt x="0" y="624"/>
                    </a:lnTo>
                    <a:lnTo>
                      <a:pt x="3" y="352"/>
                    </a:lnTo>
                    <a:lnTo>
                      <a:pt x="91" y="275"/>
                    </a:lnTo>
                    <a:close/>
                  </a:path>
                </a:pathLst>
              </a:custGeom>
              <a:solidFill>
                <a:srgbClr val="CCC480"/>
              </a:solidFill>
              <a:ln w="9525">
                <a:noFill/>
              </a:ln>
            </p:spPr>
            <p:txBody>
              <a:bodyPr/>
              <a:lstStyle/>
              <a:p>
                <a:endParaRPr lang="zh-CN" altLang="en-US"/>
              </a:p>
            </p:txBody>
          </p:sp>
          <p:sp>
            <p:nvSpPr>
              <p:cNvPr id="12" name="Freeform 1034"/>
              <p:cNvSpPr/>
              <p:nvPr/>
            </p:nvSpPr>
            <p:spPr>
              <a:xfrm>
                <a:off x="901" y="2873"/>
                <a:ext cx="636" cy="753"/>
              </a:xfrm>
              <a:custGeom>
                <a:avLst/>
                <a:gdLst/>
                <a:ahLst/>
                <a:cxnLst>
                  <a:cxn ang="0">
                    <a:pos x="0" y="227"/>
                  </a:cxn>
                  <a:cxn ang="0">
                    <a:pos x="15" y="173"/>
                  </a:cxn>
                  <a:cxn ang="0">
                    <a:pos x="43" y="147"/>
                  </a:cxn>
                  <a:cxn ang="0">
                    <a:pos x="45" y="114"/>
                  </a:cxn>
                  <a:cxn ang="0">
                    <a:pos x="69" y="96"/>
                  </a:cxn>
                  <a:cxn ang="0">
                    <a:pos x="80" y="41"/>
                  </a:cxn>
                  <a:cxn ang="0">
                    <a:pos x="81" y="25"/>
                  </a:cxn>
                  <a:cxn ang="0">
                    <a:pos x="81" y="0"/>
                  </a:cxn>
                  <a:cxn ang="0">
                    <a:pos x="87" y="0"/>
                  </a:cxn>
                  <a:cxn ang="0">
                    <a:pos x="94" y="16"/>
                  </a:cxn>
                  <a:cxn ang="0">
                    <a:pos x="99" y="48"/>
                  </a:cxn>
                  <a:cxn ang="0">
                    <a:pos x="96" y="78"/>
                  </a:cxn>
                  <a:cxn ang="0">
                    <a:pos x="128" y="78"/>
                  </a:cxn>
                  <a:cxn ang="0">
                    <a:pos x="137" y="35"/>
                  </a:cxn>
                  <a:cxn ang="0">
                    <a:pos x="137" y="3"/>
                  </a:cxn>
                  <a:cxn ang="0">
                    <a:pos x="141" y="6"/>
                  </a:cxn>
                  <a:cxn ang="0">
                    <a:pos x="148" y="35"/>
                  </a:cxn>
                  <a:cxn ang="0">
                    <a:pos x="144" y="82"/>
                  </a:cxn>
                  <a:cxn ang="0">
                    <a:pos x="135" y="117"/>
                  </a:cxn>
                  <a:cxn ang="0">
                    <a:pos x="159" y="128"/>
                  </a:cxn>
                  <a:cxn ang="0">
                    <a:pos x="184" y="153"/>
                  </a:cxn>
                  <a:cxn ang="0">
                    <a:pos x="201" y="186"/>
                  </a:cxn>
                  <a:cxn ang="0">
                    <a:pos x="208" y="218"/>
                  </a:cxn>
                  <a:cxn ang="0">
                    <a:pos x="212" y="248"/>
                  </a:cxn>
                  <a:cxn ang="0">
                    <a:pos x="178" y="251"/>
                  </a:cxn>
                  <a:cxn ang="0">
                    <a:pos x="161" y="191"/>
                  </a:cxn>
                  <a:cxn ang="0">
                    <a:pos x="147" y="175"/>
                  </a:cxn>
                  <a:cxn ang="0">
                    <a:pos x="111" y="160"/>
                  </a:cxn>
                  <a:cxn ang="0">
                    <a:pos x="96" y="161"/>
                  </a:cxn>
                  <a:cxn ang="0">
                    <a:pos x="75" y="175"/>
                  </a:cxn>
                  <a:cxn ang="0">
                    <a:pos x="55" y="198"/>
                  </a:cxn>
                  <a:cxn ang="0">
                    <a:pos x="43" y="217"/>
                  </a:cxn>
                  <a:cxn ang="0">
                    <a:pos x="37" y="245"/>
                  </a:cxn>
                  <a:cxn ang="0">
                    <a:pos x="12" y="248"/>
                  </a:cxn>
                  <a:cxn ang="0">
                    <a:pos x="0" y="227"/>
                  </a:cxn>
                  <a:cxn ang="0">
                    <a:pos x="0" y="227"/>
                  </a:cxn>
                </a:cxnLst>
                <a:rect l="0" t="0" r="0" b="0"/>
                <a:pathLst>
                  <a:path w="1908" h="2259">
                    <a:moveTo>
                      <a:pt x="0" y="2039"/>
                    </a:moveTo>
                    <a:lnTo>
                      <a:pt x="135" y="1555"/>
                    </a:lnTo>
                    <a:lnTo>
                      <a:pt x="383" y="1323"/>
                    </a:lnTo>
                    <a:lnTo>
                      <a:pt x="407" y="1030"/>
                    </a:lnTo>
                    <a:lnTo>
                      <a:pt x="617" y="864"/>
                    </a:lnTo>
                    <a:lnTo>
                      <a:pt x="724" y="368"/>
                    </a:lnTo>
                    <a:lnTo>
                      <a:pt x="731" y="225"/>
                    </a:lnTo>
                    <a:lnTo>
                      <a:pt x="727" y="2"/>
                    </a:lnTo>
                    <a:lnTo>
                      <a:pt x="781" y="0"/>
                    </a:lnTo>
                    <a:lnTo>
                      <a:pt x="842" y="144"/>
                    </a:lnTo>
                    <a:lnTo>
                      <a:pt x="888" y="433"/>
                    </a:lnTo>
                    <a:lnTo>
                      <a:pt x="867" y="700"/>
                    </a:lnTo>
                    <a:lnTo>
                      <a:pt x="1149" y="704"/>
                    </a:lnTo>
                    <a:lnTo>
                      <a:pt x="1231" y="312"/>
                    </a:lnTo>
                    <a:lnTo>
                      <a:pt x="1231" y="28"/>
                    </a:lnTo>
                    <a:lnTo>
                      <a:pt x="1266" y="58"/>
                    </a:lnTo>
                    <a:lnTo>
                      <a:pt x="1335" y="319"/>
                    </a:lnTo>
                    <a:lnTo>
                      <a:pt x="1296" y="738"/>
                    </a:lnTo>
                    <a:lnTo>
                      <a:pt x="1212" y="1057"/>
                    </a:lnTo>
                    <a:lnTo>
                      <a:pt x="1434" y="1153"/>
                    </a:lnTo>
                    <a:lnTo>
                      <a:pt x="1655" y="1373"/>
                    </a:lnTo>
                    <a:lnTo>
                      <a:pt x="1808" y="1677"/>
                    </a:lnTo>
                    <a:lnTo>
                      <a:pt x="1873" y="1965"/>
                    </a:lnTo>
                    <a:lnTo>
                      <a:pt x="1908" y="2236"/>
                    </a:lnTo>
                    <a:lnTo>
                      <a:pt x="1603" y="2259"/>
                    </a:lnTo>
                    <a:lnTo>
                      <a:pt x="1449" y="1716"/>
                    </a:lnTo>
                    <a:lnTo>
                      <a:pt x="1319" y="1574"/>
                    </a:lnTo>
                    <a:lnTo>
                      <a:pt x="998" y="1438"/>
                    </a:lnTo>
                    <a:lnTo>
                      <a:pt x="863" y="1449"/>
                    </a:lnTo>
                    <a:lnTo>
                      <a:pt x="677" y="1574"/>
                    </a:lnTo>
                    <a:lnTo>
                      <a:pt x="496" y="1783"/>
                    </a:lnTo>
                    <a:lnTo>
                      <a:pt x="383" y="1953"/>
                    </a:lnTo>
                    <a:lnTo>
                      <a:pt x="335" y="2209"/>
                    </a:lnTo>
                    <a:lnTo>
                      <a:pt x="104" y="2228"/>
                    </a:lnTo>
                    <a:lnTo>
                      <a:pt x="0" y="2039"/>
                    </a:lnTo>
                    <a:close/>
                  </a:path>
                </a:pathLst>
              </a:custGeom>
              <a:solidFill>
                <a:srgbClr val="857D33"/>
              </a:solidFill>
              <a:ln w="9525">
                <a:noFill/>
              </a:ln>
            </p:spPr>
            <p:txBody>
              <a:bodyPr/>
              <a:lstStyle/>
              <a:p>
                <a:endParaRPr lang="zh-CN" altLang="en-US"/>
              </a:p>
            </p:txBody>
          </p:sp>
          <p:sp>
            <p:nvSpPr>
              <p:cNvPr id="13" name="Freeform 1035"/>
              <p:cNvSpPr/>
              <p:nvPr/>
            </p:nvSpPr>
            <p:spPr>
              <a:xfrm>
                <a:off x="761" y="3205"/>
                <a:ext cx="372" cy="147"/>
              </a:xfrm>
              <a:custGeom>
                <a:avLst/>
                <a:gdLst/>
                <a:ahLst/>
                <a:cxnLst>
                  <a:cxn ang="0">
                    <a:pos x="0" y="10"/>
                  </a:cxn>
                  <a:cxn ang="0">
                    <a:pos x="5" y="0"/>
                  </a:cxn>
                  <a:cxn ang="0">
                    <a:pos x="27" y="0"/>
                  </a:cxn>
                  <a:cxn ang="0">
                    <a:pos x="31" y="12"/>
                  </a:cxn>
                  <a:cxn ang="0">
                    <a:pos x="42" y="14"/>
                  </a:cxn>
                  <a:cxn ang="0">
                    <a:pos x="91" y="16"/>
                  </a:cxn>
                  <a:cxn ang="0">
                    <a:pos x="101" y="10"/>
                  </a:cxn>
                  <a:cxn ang="0">
                    <a:pos x="120" y="12"/>
                  </a:cxn>
                  <a:cxn ang="0">
                    <a:pos x="122" y="27"/>
                  </a:cxn>
                  <a:cxn ang="0">
                    <a:pos x="103" y="26"/>
                  </a:cxn>
                  <a:cxn ang="0">
                    <a:pos x="105" y="35"/>
                  </a:cxn>
                  <a:cxn ang="0">
                    <a:pos x="124" y="40"/>
                  </a:cxn>
                  <a:cxn ang="0">
                    <a:pos x="123" y="44"/>
                  </a:cxn>
                  <a:cxn ang="0">
                    <a:pos x="116" y="49"/>
                  </a:cxn>
                  <a:cxn ang="0">
                    <a:pos x="96" y="48"/>
                  </a:cxn>
                  <a:cxn ang="0">
                    <a:pos x="89" y="36"/>
                  </a:cxn>
                  <a:cxn ang="0">
                    <a:pos x="34" y="28"/>
                  </a:cxn>
                  <a:cxn ang="0">
                    <a:pos x="25" y="38"/>
                  </a:cxn>
                  <a:cxn ang="0">
                    <a:pos x="9" y="39"/>
                  </a:cxn>
                  <a:cxn ang="0">
                    <a:pos x="1" y="24"/>
                  </a:cxn>
                  <a:cxn ang="0">
                    <a:pos x="18" y="24"/>
                  </a:cxn>
                  <a:cxn ang="0">
                    <a:pos x="17" y="12"/>
                  </a:cxn>
                  <a:cxn ang="0">
                    <a:pos x="0" y="10"/>
                  </a:cxn>
                  <a:cxn ang="0">
                    <a:pos x="0" y="10"/>
                  </a:cxn>
                </a:cxnLst>
                <a:rect l="0" t="0" r="0" b="0"/>
                <a:pathLst>
                  <a:path w="1117" h="442">
                    <a:moveTo>
                      <a:pt x="0" y="92"/>
                    </a:moveTo>
                    <a:lnTo>
                      <a:pt x="46" y="0"/>
                    </a:lnTo>
                    <a:lnTo>
                      <a:pt x="246" y="4"/>
                    </a:lnTo>
                    <a:lnTo>
                      <a:pt x="281" y="107"/>
                    </a:lnTo>
                    <a:lnTo>
                      <a:pt x="381" y="126"/>
                    </a:lnTo>
                    <a:lnTo>
                      <a:pt x="821" y="141"/>
                    </a:lnTo>
                    <a:lnTo>
                      <a:pt x="914" y="92"/>
                    </a:lnTo>
                    <a:lnTo>
                      <a:pt x="1081" y="110"/>
                    </a:lnTo>
                    <a:lnTo>
                      <a:pt x="1102" y="240"/>
                    </a:lnTo>
                    <a:lnTo>
                      <a:pt x="931" y="231"/>
                    </a:lnTo>
                    <a:lnTo>
                      <a:pt x="942" y="319"/>
                    </a:lnTo>
                    <a:lnTo>
                      <a:pt x="1117" y="357"/>
                    </a:lnTo>
                    <a:lnTo>
                      <a:pt x="1107" y="395"/>
                    </a:lnTo>
                    <a:lnTo>
                      <a:pt x="1042" y="442"/>
                    </a:lnTo>
                    <a:lnTo>
                      <a:pt x="867" y="437"/>
                    </a:lnTo>
                    <a:lnTo>
                      <a:pt x="804" y="327"/>
                    </a:lnTo>
                    <a:lnTo>
                      <a:pt x="307" y="255"/>
                    </a:lnTo>
                    <a:lnTo>
                      <a:pt x="228" y="346"/>
                    </a:lnTo>
                    <a:lnTo>
                      <a:pt x="81" y="354"/>
                    </a:lnTo>
                    <a:lnTo>
                      <a:pt x="7" y="217"/>
                    </a:lnTo>
                    <a:lnTo>
                      <a:pt x="160" y="213"/>
                    </a:lnTo>
                    <a:lnTo>
                      <a:pt x="157" y="110"/>
                    </a:lnTo>
                    <a:lnTo>
                      <a:pt x="0" y="92"/>
                    </a:lnTo>
                    <a:close/>
                  </a:path>
                </a:pathLst>
              </a:custGeom>
              <a:solidFill>
                <a:srgbClr val="CCCCFF"/>
              </a:solidFill>
              <a:ln w="9525">
                <a:noFill/>
              </a:ln>
            </p:spPr>
            <p:txBody>
              <a:bodyPr/>
              <a:lstStyle/>
              <a:p>
                <a:endParaRPr lang="zh-CN" altLang="en-US"/>
              </a:p>
            </p:txBody>
          </p:sp>
          <p:sp>
            <p:nvSpPr>
              <p:cNvPr id="14" name="Freeform 1036"/>
              <p:cNvSpPr/>
              <p:nvPr/>
            </p:nvSpPr>
            <p:spPr>
              <a:xfrm>
                <a:off x="888" y="3140"/>
                <a:ext cx="102" cy="185"/>
              </a:xfrm>
              <a:custGeom>
                <a:avLst/>
                <a:gdLst/>
                <a:ahLst/>
                <a:cxnLst>
                  <a:cxn ang="0">
                    <a:pos x="8" y="1"/>
                  </a:cxn>
                  <a:cxn ang="0">
                    <a:pos x="26" y="0"/>
                  </a:cxn>
                  <a:cxn ang="0">
                    <a:pos x="25" y="22"/>
                  </a:cxn>
                  <a:cxn ang="0">
                    <a:pos x="33" y="29"/>
                  </a:cxn>
                  <a:cxn ang="0">
                    <a:pos x="30" y="35"/>
                  </a:cxn>
                  <a:cxn ang="0">
                    <a:pos x="29" y="44"/>
                  </a:cxn>
                  <a:cxn ang="0">
                    <a:pos x="34" y="60"/>
                  </a:cxn>
                  <a:cxn ang="0">
                    <a:pos x="21" y="62"/>
                  </a:cxn>
                  <a:cxn ang="0">
                    <a:pos x="20" y="51"/>
                  </a:cxn>
                  <a:cxn ang="0">
                    <a:pos x="13" y="56"/>
                  </a:cxn>
                  <a:cxn ang="0">
                    <a:pos x="0" y="52"/>
                  </a:cxn>
                  <a:cxn ang="0">
                    <a:pos x="0" y="36"/>
                  </a:cxn>
                  <a:cxn ang="0">
                    <a:pos x="8" y="25"/>
                  </a:cxn>
                  <a:cxn ang="0">
                    <a:pos x="8" y="1"/>
                  </a:cxn>
                  <a:cxn ang="0">
                    <a:pos x="8" y="1"/>
                  </a:cxn>
                </a:cxnLst>
                <a:rect l="0" t="0" r="0" b="0"/>
                <a:pathLst>
                  <a:path w="305" h="555">
                    <a:moveTo>
                      <a:pt x="68" y="9"/>
                    </a:moveTo>
                    <a:lnTo>
                      <a:pt x="233" y="0"/>
                    </a:lnTo>
                    <a:lnTo>
                      <a:pt x="221" y="195"/>
                    </a:lnTo>
                    <a:lnTo>
                      <a:pt x="297" y="264"/>
                    </a:lnTo>
                    <a:lnTo>
                      <a:pt x="272" y="316"/>
                    </a:lnTo>
                    <a:lnTo>
                      <a:pt x="258" y="397"/>
                    </a:lnTo>
                    <a:lnTo>
                      <a:pt x="305" y="541"/>
                    </a:lnTo>
                    <a:lnTo>
                      <a:pt x="188" y="555"/>
                    </a:lnTo>
                    <a:lnTo>
                      <a:pt x="175" y="458"/>
                    </a:lnTo>
                    <a:lnTo>
                      <a:pt x="119" y="505"/>
                    </a:lnTo>
                    <a:lnTo>
                      <a:pt x="0" y="465"/>
                    </a:lnTo>
                    <a:lnTo>
                      <a:pt x="0" y="321"/>
                    </a:lnTo>
                    <a:lnTo>
                      <a:pt x="72" y="222"/>
                    </a:lnTo>
                    <a:lnTo>
                      <a:pt x="68" y="9"/>
                    </a:lnTo>
                    <a:close/>
                  </a:path>
                </a:pathLst>
              </a:custGeom>
              <a:solidFill>
                <a:srgbClr val="FFC7B0"/>
              </a:solidFill>
              <a:ln w="9525">
                <a:noFill/>
              </a:ln>
            </p:spPr>
            <p:txBody>
              <a:bodyPr/>
              <a:lstStyle/>
              <a:p>
                <a:endParaRPr lang="zh-CN" altLang="en-US"/>
              </a:p>
            </p:txBody>
          </p:sp>
          <p:sp>
            <p:nvSpPr>
              <p:cNvPr id="15" name="Freeform 1037"/>
              <p:cNvSpPr/>
              <p:nvPr/>
            </p:nvSpPr>
            <p:spPr>
              <a:xfrm>
                <a:off x="1405" y="3133"/>
                <a:ext cx="305" cy="99"/>
              </a:xfrm>
              <a:custGeom>
                <a:avLst/>
                <a:gdLst/>
                <a:ahLst/>
                <a:cxnLst>
                  <a:cxn ang="0">
                    <a:pos x="0" y="10"/>
                  </a:cxn>
                  <a:cxn ang="0">
                    <a:pos x="19" y="0"/>
                  </a:cxn>
                  <a:cxn ang="0">
                    <a:pos x="47" y="8"/>
                  </a:cxn>
                  <a:cxn ang="0">
                    <a:pos x="60" y="4"/>
                  </a:cxn>
                  <a:cxn ang="0">
                    <a:pos x="61" y="14"/>
                  </a:cxn>
                  <a:cxn ang="0">
                    <a:pos x="75" y="16"/>
                  </a:cxn>
                  <a:cxn ang="0">
                    <a:pos x="77" y="6"/>
                  </a:cxn>
                  <a:cxn ang="0">
                    <a:pos x="91" y="6"/>
                  </a:cxn>
                  <a:cxn ang="0">
                    <a:pos x="82" y="16"/>
                  </a:cxn>
                  <a:cxn ang="0">
                    <a:pos x="98" y="20"/>
                  </a:cxn>
                  <a:cxn ang="0">
                    <a:pos x="102" y="28"/>
                  </a:cxn>
                  <a:cxn ang="0">
                    <a:pos x="93" y="32"/>
                  </a:cxn>
                  <a:cxn ang="0">
                    <a:pos x="63" y="33"/>
                  </a:cxn>
                  <a:cxn ang="0">
                    <a:pos x="42" y="22"/>
                  </a:cxn>
                  <a:cxn ang="0">
                    <a:pos x="8" y="24"/>
                  </a:cxn>
                  <a:cxn ang="0">
                    <a:pos x="0" y="10"/>
                  </a:cxn>
                  <a:cxn ang="0">
                    <a:pos x="0" y="10"/>
                  </a:cxn>
                </a:cxnLst>
                <a:rect l="0" t="0" r="0" b="0"/>
                <a:pathLst>
                  <a:path w="915" h="297">
                    <a:moveTo>
                      <a:pt x="0" y="86"/>
                    </a:moveTo>
                    <a:lnTo>
                      <a:pt x="168" y="0"/>
                    </a:lnTo>
                    <a:lnTo>
                      <a:pt x="426" y="75"/>
                    </a:lnTo>
                    <a:lnTo>
                      <a:pt x="543" y="37"/>
                    </a:lnTo>
                    <a:lnTo>
                      <a:pt x="547" y="129"/>
                    </a:lnTo>
                    <a:lnTo>
                      <a:pt x="675" y="140"/>
                    </a:lnTo>
                    <a:lnTo>
                      <a:pt x="696" y="57"/>
                    </a:lnTo>
                    <a:lnTo>
                      <a:pt x="822" y="57"/>
                    </a:lnTo>
                    <a:lnTo>
                      <a:pt x="736" y="144"/>
                    </a:lnTo>
                    <a:lnTo>
                      <a:pt x="882" y="178"/>
                    </a:lnTo>
                    <a:lnTo>
                      <a:pt x="915" y="254"/>
                    </a:lnTo>
                    <a:lnTo>
                      <a:pt x="836" y="288"/>
                    </a:lnTo>
                    <a:lnTo>
                      <a:pt x="568" y="297"/>
                    </a:lnTo>
                    <a:lnTo>
                      <a:pt x="379" y="198"/>
                    </a:lnTo>
                    <a:lnTo>
                      <a:pt x="75" y="220"/>
                    </a:lnTo>
                    <a:lnTo>
                      <a:pt x="0" y="86"/>
                    </a:lnTo>
                    <a:close/>
                  </a:path>
                </a:pathLst>
              </a:custGeom>
              <a:solidFill>
                <a:srgbClr val="FFC7B0"/>
              </a:solidFill>
              <a:ln w="9525">
                <a:noFill/>
              </a:ln>
            </p:spPr>
            <p:txBody>
              <a:bodyPr/>
              <a:lstStyle/>
              <a:p>
                <a:endParaRPr lang="zh-CN" altLang="en-US"/>
              </a:p>
            </p:txBody>
          </p:sp>
          <p:sp>
            <p:nvSpPr>
              <p:cNvPr id="16" name="Freeform 1038"/>
              <p:cNvSpPr/>
              <p:nvPr/>
            </p:nvSpPr>
            <p:spPr>
              <a:xfrm>
                <a:off x="884" y="3143"/>
                <a:ext cx="95" cy="173"/>
              </a:xfrm>
              <a:custGeom>
                <a:avLst/>
                <a:gdLst/>
                <a:ahLst/>
                <a:cxnLst>
                  <a:cxn ang="0">
                    <a:pos x="9" y="0"/>
                  </a:cxn>
                  <a:cxn ang="0">
                    <a:pos x="29" y="1"/>
                  </a:cxn>
                  <a:cxn ang="0">
                    <a:pos x="26" y="21"/>
                  </a:cxn>
                  <a:cxn ang="0">
                    <a:pos x="20" y="17"/>
                  </a:cxn>
                  <a:cxn ang="0">
                    <a:pos x="14" y="20"/>
                  </a:cxn>
                  <a:cxn ang="0">
                    <a:pos x="17" y="28"/>
                  </a:cxn>
                  <a:cxn ang="0">
                    <a:pos x="13" y="32"/>
                  </a:cxn>
                  <a:cxn ang="0">
                    <a:pos x="9" y="35"/>
                  </a:cxn>
                  <a:cxn ang="0">
                    <a:pos x="9" y="38"/>
                  </a:cxn>
                  <a:cxn ang="0">
                    <a:pos x="12" y="40"/>
                  </a:cxn>
                  <a:cxn ang="0">
                    <a:pos x="17" y="39"/>
                  </a:cxn>
                  <a:cxn ang="0">
                    <a:pos x="20" y="36"/>
                  </a:cxn>
                  <a:cxn ang="0">
                    <a:pos x="22" y="36"/>
                  </a:cxn>
                  <a:cxn ang="0">
                    <a:pos x="24" y="50"/>
                  </a:cxn>
                  <a:cxn ang="0">
                    <a:pos x="27" y="46"/>
                  </a:cxn>
                  <a:cxn ang="0">
                    <a:pos x="30" y="43"/>
                  </a:cxn>
                  <a:cxn ang="0">
                    <a:pos x="32" y="56"/>
                  </a:cxn>
                  <a:cxn ang="0">
                    <a:pos x="25" y="58"/>
                  </a:cxn>
                  <a:cxn ang="0">
                    <a:pos x="20" y="53"/>
                  </a:cxn>
                  <a:cxn ang="0">
                    <a:pos x="13" y="57"/>
                  </a:cxn>
                  <a:cxn ang="0">
                    <a:pos x="4" y="52"/>
                  </a:cxn>
                  <a:cxn ang="0">
                    <a:pos x="0" y="32"/>
                  </a:cxn>
                  <a:cxn ang="0">
                    <a:pos x="9" y="24"/>
                  </a:cxn>
                  <a:cxn ang="0">
                    <a:pos x="9" y="0"/>
                  </a:cxn>
                  <a:cxn ang="0">
                    <a:pos x="9" y="0"/>
                  </a:cxn>
                </a:cxnLst>
                <a:rect l="0" t="0" r="0" b="0"/>
                <a:pathLst>
                  <a:path w="283" h="520">
                    <a:moveTo>
                      <a:pt x="79" y="0"/>
                    </a:moveTo>
                    <a:lnTo>
                      <a:pt x="258" y="7"/>
                    </a:lnTo>
                    <a:lnTo>
                      <a:pt x="232" y="186"/>
                    </a:lnTo>
                    <a:lnTo>
                      <a:pt x="182" y="151"/>
                    </a:lnTo>
                    <a:lnTo>
                      <a:pt x="125" y="179"/>
                    </a:lnTo>
                    <a:lnTo>
                      <a:pt x="148" y="255"/>
                    </a:lnTo>
                    <a:lnTo>
                      <a:pt x="113" y="288"/>
                    </a:lnTo>
                    <a:lnTo>
                      <a:pt x="76" y="316"/>
                    </a:lnTo>
                    <a:lnTo>
                      <a:pt x="83" y="340"/>
                    </a:lnTo>
                    <a:lnTo>
                      <a:pt x="111" y="357"/>
                    </a:lnTo>
                    <a:lnTo>
                      <a:pt x="155" y="354"/>
                    </a:lnTo>
                    <a:lnTo>
                      <a:pt x="177" y="324"/>
                    </a:lnTo>
                    <a:lnTo>
                      <a:pt x="197" y="327"/>
                    </a:lnTo>
                    <a:lnTo>
                      <a:pt x="215" y="449"/>
                    </a:lnTo>
                    <a:lnTo>
                      <a:pt x="241" y="415"/>
                    </a:lnTo>
                    <a:lnTo>
                      <a:pt x="269" y="388"/>
                    </a:lnTo>
                    <a:lnTo>
                      <a:pt x="283" y="509"/>
                    </a:lnTo>
                    <a:lnTo>
                      <a:pt x="218" y="520"/>
                    </a:lnTo>
                    <a:lnTo>
                      <a:pt x="176" y="474"/>
                    </a:lnTo>
                    <a:lnTo>
                      <a:pt x="118" y="513"/>
                    </a:lnTo>
                    <a:lnTo>
                      <a:pt x="39" y="467"/>
                    </a:lnTo>
                    <a:lnTo>
                      <a:pt x="0" y="291"/>
                    </a:lnTo>
                    <a:lnTo>
                      <a:pt x="83" y="213"/>
                    </a:lnTo>
                    <a:lnTo>
                      <a:pt x="79" y="0"/>
                    </a:lnTo>
                    <a:close/>
                  </a:path>
                </a:pathLst>
              </a:custGeom>
              <a:solidFill>
                <a:srgbClr val="E89678"/>
              </a:solidFill>
              <a:ln w="9525">
                <a:noFill/>
              </a:ln>
            </p:spPr>
            <p:txBody>
              <a:bodyPr/>
              <a:lstStyle/>
              <a:p>
                <a:endParaRPr lang="zh-CN" altLang="en-US"/>
              </a:p>
            </p:txBody>
          </p:sp>
          <p:sp>
            <p:nvSpPr>
              <p:cNvPr id="17" name="Freeform 1039"/>
              <p:cNvSpPr/>
              <p:nvPr/>
            </p:nvSpPr>
            <p:spPr>
              <a:xfrm>
                <a:off x="1396" y="3134"/>
                <a:ext cx="283" cy="98"/>
              </a:xfrm>
              <a:custGeom>
                <a:avLst/>
                <a:gdLst/>
                <a:ahLst/>
                <a:cxnLst>
                  <a:cxn ang="0">
                    <a:pos x="26" y="0"/>
                  </a:cxn>
                  <a:cxn ang="0">
                    <a:pos x="20" y="5"/>
                  </a:cxn>
                  <a:cxn ang="0">
                    <a:pos x="21" y="11"/>
                  </a:cxn>
                  <a:cxn ang="0">
                    <a:pos x="25" y="15"/>
                  </a:cxn>
                  <a:cxn ang="0">
                    <a:pos x="33" y="17"/>
                  </a:cxn>
                  <a:cxn ang="0">
                    <a:pos x="50" y="16"/>
                  </a:cxn>
                  <a:cxn ang="0">
                    <a:pos x="53" y="21"/>
                  </a:cxn>
                  <a:cxn ang="0">
                    <a:pos x="58" y="20"/>
                  </a:cxn>
                  <a:cxn ang="0">
                    <a:pos x="63" y="16"/>
                  </a:cxn>
                  <a:cxn ang="0">
                    <a:pos x="74" y="11"/>
                  </a:cxn>
                  <a:cxn ang="0">
                    <a:pos x="91" y="18"/>
                  </a:cxn>
                  <a:cxn ang="0">
                    <a:pos x="91" y="23"/>
                  </a:cxn>
                  <a:cxn ang="0">
                    <a:pos x="80" y="22"/>
                  </a:cxn>
                  <a:cxn ang="0">
                    <a:pos x="83" y="26"/>
                  </a:cxn>
                  <a:cxn ang="0">
                    <a:pos x="92" y="28"/>
                  </a:cxn>
                  <a:cxn ang="0">
                    <a:pos x="94" y="32"/>
                  </a:cxn>
                  <a:cxn ang="0">
                    <a:pos x="60" y="30"/>
                  </a:cxn>
                  <a:cxn ang="0">
                    <a:pos x="45" y="22"/>
                  </a:cxn>
                  <a:cxn ang="0">
                    <a:pos x="13" y="25"/>
                  </a:cxn>
                  <a:cxn ang="0">
                    <a:pos x="0" y="11"/>
                  </a:cxn>
                  <a:cxn ang="0">
                    <a:pos x="8" y="5"/>
                  </a:cxn>
                  <a:cxn ang="0">
                    <a:pos x="19" y="0"/>
                  </a:cxn>
                  <a:cxn ang="0">
                    <a:pos x="26" y="0"/>
                  </a:cxn>
                  <a:cxn ang="0">
                    <a:pos x="26" y="0"/>
                  </a:cxn>
                </a:cxnLst>
                <a:rect l="0" t="0" r="0" b="0"/>
                <a:pathLst>
                  <a:path w="850" h="296">
                    <a:moveTo>
                      <a:pt x="236" y="0"/>
                    </a:moveTo>
                    <a:lnTo>
                      <a:pt x="179" y="42"/>
                    </a:lnTo>
                    <a:lnTo>
                      <a:pt x="186" y="103"/>
                    </a:lnTo>
                    <a:lnTo>
                      <a:pt x="223" y="134"/>
                    </a:lnTo>
                    <a:lnTo>
                      <a:pt x="293" y="152"/>
                    </a:lnTo>
                    <a:lnTo>
                      <a:pt x="451" y="141"/>
                    </a:lnTo>
                    <a:lnTo>
                      <a:pt x="478" y="186"/>
                    </a:lnTo>
                    <a:lnTo>
                      <a:pt x="524" y="179"/>
                    </a:lnTo>
                    <a:lnTo>
                      <a:pt x="565" y="145"/>
                    </a:lnTo>
                    <a:lnTo>
                      <a:pt x="671" y="103"/>
                    </a:lnTo>
                    <a:lnTo>
                      <a:pt x="820" y="164"/>
                    </a:lnTo>
                    <a:lnTo>
                      <a:pt x="824" y="209"/>
                    </a:lnTo>
                    <a:lnTo>
                      <a:pt x="724" y="203"/>
                    </a:lnTo>
                    <a:lnTo>
                      <a:pt x="751" y="239"/>
                    </a:lnTo>
                    <a:lnTo>
                      <a:pt x="829" y="258"/>
                    </a:lnTo>
                    <a:lnTo>
                      <a:pt x="850" y="296"/>
                    </a:lnTo>
                    <a:lnTo>
                      <a:pt x="545" y="278"/>
                    </a:lnTo>
                    <a:lnTo>
                      <a:pt x="407" y="195"/>
                    </a:lnTo>
                    <a:lnTo>
                      <a:pt x="121" y="229"/>
                    </a:lnTo>
                    <a:lnTo>
                      <a:pt x="0" y="99"/>
                    </a:lnTo>
                    <a:lnTo>
                      <a:pt x="76" y="44"/>
                    </a:lnTo>
                    <a:lnTo>
                      <a:pt x="171" y="0"/>
                    </a:lnTo>
                    <a:lnTo>
                      <a:pt x="236" y="0"/>
                    </a:lnTo>
                    <a:close/>
                  </a:path>
                </a:pathLst>
              </a:custGeom>
              <a:solidFill>
                <a:srgbClr val="E89678"/>
              </a:solidFill>
              <a:ln w="9525">
                <a:noFill/>
              </a:ln>
            </p:spPr>
            <p:txBody>
              <a:bodyPr/>
              <a:lstStyle/>
              <a:p>
                <a:endParaRPr lang="zh-CN" altLang="en-US"/>
              </a:p>
            </p:txBody>
          </p:sp>
          <p:sp>
            <p:nvSpPr>
              <p:cNvPr id="18" name="Freeform 1040"/>
              <p:cNvSpPr/>
              <p:nvPr/>
            </p:nvSpPr>
            <p:spPr>
              <a:xfrm>
                <a:off x="1180" y="2689"/>
                <a:ext cx="174" cy="220"/>
              </a:xfrm>
              <a:custGeom>
                <a:avLst/>
                <a:gdLst/>
                <a:ahLst/>
                <a:cxnLst>
                  <a:cxn ang="0">
                    <a:pos x="12" y="16"/>
                  </a:cxn>
                  <a:cxn ang="0">
                    <a:pos x="40" y="8"/>
                  </a:cxn>
                  <a:cxn ang="0">
                    <a:pos x="46" y="0"/>
                  </a:cxn>
                  <a:cxn ang="0">
                    <a:pos x="52" y="9"/>
                  </a:cxn>
                  <a:cxn ang="0">
                    <a:pos x="57" y="23"/>
                  </a:cxn>
                  <a:cxn ang="0">
                    <a:pos x="58" y="41"/>
                  </a:cxn>
                  <a:cxn ang="0">
                    <a:pos x="52" y="52"/>
                  </a:cxn>
                  <a:cxn ang="0">
                    <a:pos x="42" y="59"/>
                  </a:cxn>
                  <a:cxn ang="0">
                    <a:pos x="30" y="72"/>
                  </a:cxn>
                  <a:cxn ang="0">
                    <a:pos x="25" y="73"/>
                  </a:cxn>
                  <a:cxn ang="0">
                    <a:pos x="14" y="68"/>
                  </a:cxn>
                  <a:cxn ang="0">
                    <a:pos x="10" y="50"/>
                  </a:cxn>
                  <a:cxn ang="0">
                    <a:pos x="0" y="32"/>
                  </a:cxn>
                  <a:cxn ang="0">
                    <a:pos x="12" y="16"/>
                  </a:cxn>
                  <a:cxn ang="0">
                    <a:pos x="12" y="16"/>
                  </a:cxn>
                </a:cxnLst>
                <a:rect l="0" t="0" r="0" b="0"/>
                <a:pathLst>
                  <a:path w="523" h="661">
                    <a:moveTo>
                      <a:pt x="104" y="141"/>
                    </a:moveTo>
                    <a:lnTo>
                      <a:pt x="362" y="76"/>
                    </a:lnTo>
                    <a:lnTo>
                      <a:pt x="411" y="0"/>
                    </a:lnTo>
                    <a:lnTo>
                      <a:pt x="472" y="83"/>
                    </a:lnTo>
                    <a:lnTo>
                      <a:pt x="514" y="203"/>
                    </a:lnTo>
                    <a:lnTo>
                      <a:pt x="523" y="366"/>
                    </a:lnTo>
                    <a:lnTo>
                      <a:pt x="468" y="472"/>
                    </a:lnTo>
                    <a:lnTo>
                      <a:pt x="376" y="530"/>
                    </a:lnTo>
                    <a:lnTo>
                      <a:pt x="269" y="646"/>
                    </a:lnTo>
                    <a:lnTo>
                      <a:pt x="228" y="661"/>
                    </a:lnTo>
                    <a:lnTo>
                      <a:pt x="125" y="613"/>
                    </a:lnTo>
                    <a:lnTo>
                      <a:pt x="86" y="455"/>
                    </a:lnTo>
                    <a:lnTo>
                      <a:pt x="0" y="292"/>
                    </a:lnTo>
                    <a:lnTo>
                      <a:pt x="104" y="141"/>
                    </a:lnTo>
                    <a:close/>
                  </a:path>
                </a:pathLst>
              </a:custGeom>
              <a:solidFill>
                <a:srgbClr val="FFC7B0"/>
              </a:solidFill>
              <a:ln w="9525">
                <a:noFill/>
              </a:ln>
            </p:spPr>
            <p:txBody>
              <a:bodyPr/>
              <a:lstStyle/>
              <a:p>
                <a:endParaRPr lang="zh-CN" altLang="en-US"/>
              </a:p>
            </p:txBody>
          </p:sp>
          <p:sp>
            <p:nvSpPr>
              <p:cNvPr id="20" name="Freeform 1041"/>
              <p:cNvSpPr/>
              <p:nvPr/>
            </p:nvSpPr>
            <p:spPr>
              <a:xfrm>
                <a:off x="1185" y="2692"/>
                <a:ext cx="157" cy="219"/>
              </a:xfrm>
              <a:custGeom>
                <a:avLst/>
                <a:gdLst/>
                <a:ahLst/>
                <a:cxnLst>
                  <a:cxn ang="0">
                    <a:pos x="53" y="11"/>
                  </a:cxn>
                  <a:cxn ang="0">
                    <a:pos x="46" y="9"/>
                  </a:cxn>
                  <a:cxn ang="0">
                    <a:pos x="32" y="12"/>
                  </a:cxn>
                  <a:cxn ang="0">
                    <a:pos x="25" y="18"/>
                  </a:cxn>
                  <a:cxn ang="0">
                    <a:pos x="32" y="17"/>
                  </a:cxn>
                  <a:cxn ang="0">
                    <a:pos x="38" y="16"/>
                  </a:cxn>
                  <a:cxn ang="0">
                    <a:pos x="37" y="26"/>
                  </a:cxn>
                  <a:cxn ang="0">
                    <a:pos x="40" y="32"/>
                  </a:cxn>
                  <a:cxn ang="0">
                    <a:pos x="35" y="32"/>
                  </a:cxn>
                  <a:cxn ang="0">
                    <a:pos x="32" y="37"/>
                  </a:cxn>
                  <a:cxn ang="0">
                    <a:pos x="45" y="36"/>
                  </a:cxn>
                  <a:cxn ang="0">
                    <a:pos x="44" y="39"/>
                  </a:cxn>
                  <a:cxn ang="0">
                    <a:pos x="40" y="44"/>
                  </a:cxn>
                  <a:cxn ang="0">
                    <a:pos x="37" y="44"/>
                  </a:cxn>
                  <a:cxn ang="0">
                    <a:pos x="36" y="42"/>
                  </a:cxn>
                  <a:cxn ang="0">
                    <a:pos x="31" y="41"/>
                  </a:cxn>
                  <a:cxn ang="0">
                    <a:pos x="26" y="32"/>
                  </a:cxn>
                  <a:cxn ang="0">
                    <a:pos x="25" y="27"/>
                  </a:cxn>
                  <a:cxn ang="0">
                    <a:pos x="20" y="25"/>
                  </a:cxn>
                  <a:cxn ang="0">
                    <a:pos x="21" y="33"/>
                  </a:cxn>
                  <a:cxn ang="0">
                    <a:pos x="17" y="44"/>
                  </a:cxn>
                  <a:cxn ang="0">
                    <a:pos x="22" y="47"/>
                  </a:cxn>
                  <a:cxn ang="0">
                    <a:pos x="23" y="51"/>
                  </a:cxn>
                  <a:cxn ang="0">
                    <a:pos x="32" y="54"/>
                  </a:cxn>
                  <a:cxn ang="0">
                    <a:pos x="31" y="56"/>
                  </a:cxn>
                  <a:cxn ang="0">
                    <a:pos x="23" y="59"/>
                  </a:cxn>
                  <a:cxn ang="0">
                    <a:pos x="22" y="62"/>
                  </a:cxn>
                  <a:cxn ang="0">
                    <a:pos x="25" y="67"/>
                  </a:cxn>
                  <a:cxn ang="0">
                    <a:pos x="27" y="70"/>
                  </a:cxn>
                  <a:cxn ang="0">
                    <a:pos x="19" y="73"/>
                  </a:cxn>
                  <a:cxn ang="0">
                    <a:pos x="10" y="63"/>
                  </a:cxn>
                  <a:cxn ang="0">
                    <a:pos x="8" y="53"/>
                  </a:cxn>
                  <a:cxn ang="0">
                    <a:pos x="1" y="40"/>
                  </a:cxn>
                  <a:cxn ang="0">
                    <a:pos x="0" y="27"/>
                  </a:cxn>
                  <a:cxn ang="0">
                    <a:pos x="3" y="21"/>
                  </a:cxn>
                  <a:cxn ang="0">
                    <a:pos x="6" y="15"/>
                  </a:cxn>
                  <a:cxn ang="0">
                    <a:pos x="32" y="9"/>
                  </a:cxn>
                  <a:cxn ang="0">
                    <a:pos x="41" y="7"/>
                  </a:cxn>
                  <a:cxn ang="0">
                    <a:pos x="44" y="0"/>
                  </a:cxn>
                  <a:cxn ang="0">
                    <a:pos x="51" y="5"/>
                  </a:cxn>
                  <a:cxn ang="0">
                    <a:pos x="53" y="11"/>
                  </a:cxn>
                  <a:cxn ang="0">
                    <a:pos x="53" y="11"/>
                  </a:cxn>
                </a:cxnLst>
                <a:rect l="0" t="0" r="0" b="0"/>
                <a:pathLst>
                  <a:path w="469" h="659">
                    <a:moveTo>
                      <a:pt x="469" y="103"/>
                    </a:moveTo>
                    <a:lnTo>
                      <a:pt x="408" y="85"/>
                    </a:lnTo>
                    <a:lnTo>
                      <a:pt x="283" y="110"/>
                    </a:lnTo>
                    <a:lnTo>
                      <a:pt x="221" y="160"/>
                    </a:lnTo>
                    <a:lnTo>
                      <a:pt x="287" y="151"/>
                    </a:lnTo>
                    <a:lnTo>
                      <a:pt x="345" y="148"/>
                    </a:lnTo>
                    <a:lnTo>
                      <a:pt x="335" y="234"/>
                    </a:lnTo>
                    <a:lnTo>
                      <a:pt x="352" y="285"/>
                    </a:lnTo>
                    <a:lnTo>
                      <a:pt x="314" y="289"/>
                    </a:lnTo>
                    <a:lnTo>
                      <a:pt x="291" y="330"/>
                    </a:lnTo>
                    <a:lnTo>
                      <a:pt x="396" y="323"/>
                    </a:lnTo>
                    <a:lnTo>
                      <a:pt x="387" y="356"/>
                    </a:lnTo>
                    <a:lnTo>
                      <a:pt x="352" y="394"/>
                    </a:lnTo>
                    <a:lnTo>
                      <a:pt x="332" y="397"/>
                    </a:lnTo>
                    <a:lnTo>
                      <a:pt x="324" y="377"/>
                    </a:lnTo>
                    <a:lnTo>
                      <a:pt x="280" y="371"/>
                    </a:lnTo>
                    <a:lnTo>
                      <a:pt x="234" y="289"/>
                    </a:lnTo>
                    <a:lnTo>
                      <a:pt x="220" y="246"/>
                    </a:lnTo>
                    <a:lnTo>
                      <a:pt x="179" y="229"/>
                    </a:lnTo>
                    <a:lnTo>
                      <a:pt x="191" y="298"/>
                    </a:lnTo>
                    <a:lnTo>
                      <a:pt x="149" y="398"/>
                    </a:lnTo>
                    <a:lnTo>
                      <a:pt x="196" y="428"/>
                    </a:lnTo>
                    <a:lnTo>
                      <a:pt x="207" y="459"/>
                    </a:lnTo>
                    <a:lnTo>
                      <a:pt x="286" y="483"/>
                    </a:lnTo>
                    <a:lnTo>
                      <a:pt x="282" y="507"/>
                    </a:lnTo>
                    <a:lnTo>
                      <a:pt x="207" y="533"/>
                    </a:lnTo>
                    <a:lnTo>
                      <a:pt x="197" y="562"/>
                    </a:lnTo>
                    <a:lnTo>
                      <a:pt x="225" y="605"/>
                    </a:lnTo>
                    <a:lnTo>
                      <a:pt x="244" y="631"/>
                    </a:lnTo>
                    <a:lnTo>
                      <a:pt x="167" y="659"/>
                    </a:lnTo>
                    <a:lnTo>
                      <a:pt x="94" y="571"/>
                    </a:lnTo>
                    <a:lnTo>
                      <a:pt x="73" y="476"/>
                    </a:lnTo>
                    <a:lnTo>
                      <a:pt x="5" y="363"/>
                    </a:lnTo>
                    <a:lnTo>
                      <a:pt x="0" y="243"/>
                    </a:lnTo>
                    <a:lnTo>
                      <a:pt x="28" y="188"/>
                    </a:lnTo>
                    <a:lnTo>
                      <a:pt x="58" y="138"/>
                    </a:lnTo>
                    <a:lnTo>
                      <a:pt x="291" y="82"/>
                    </a:lnTo>
                    <a:lnTo>
                      <a:pt x="360" y="61"/>
                    </a:lnTo>
                    <a:lnTo>
                      <a:pt x="391" y="0"/>
                    </a:lnTo>
                    <a:lnTo>
                      <a:pt x="458" y="47"/>
                    </a:lnTo>
                    <a:lnTo>
                      <a:pt x="469" y="103"/>
                    </a:lnTo>
                    <a:close/>
                  </a:path>
                </a:pathLst>
              </a:custGeom>
              <a:solidFill>
                <a:srgbClr val="E89678"/>
              </a:solidFill>
              <a:ln w="9525">
                <a:noFill/>
              </a:ln>
            </p:spPr>
            <p:txBody>
              <a:bodyPr/>
              <a:lstStyle/>
              <a:p>
                <a:endParaRPr lang="zh-CN" altLang="en-US"/>
              </a:p>
            </p:txBody>
          </p:sp>
          <p:sp>
            <p:nvSpPr>
              <p:cNvPr id="21" name="Freeform 1042"/>
              <p:cNvSpPr/>
              <p:nvPr/>
            </p:nvSpPr>
            <p:spPr>
              <a:xfrm>
                <a:off x="1037" y="2868"/>
                <a:ext cx="149" cy="380"/>
              </a:xfrm>
              <a:custGeom>
                <a:avLst/>
                <a:gdLst/>
                <a:ahLst/>
                <a:cxnLst>
                  <a:cxn ang="0">
                    <a:pos x="35" y="0"/>
                  </a:cxn>
                  <a:cxn ang="0">
                    <a:pos x="37" y="9"/>
                  </a:cxn>
                  <a:cxn ang="0">
                    <a:pos x="35" y="54"/>
                  </a:cxn>
                  <a:cxn ang="0">
                    <a:pos x="26" y="97"/>
                  </a:cxn>
                  <a:cxn ang="0">
                    <a:pos x="1" y="113"/>
                  </a:cxn>
                  <a:cxn ang="0">
                    <a:pos x="0" y="127"/>
                  </a:cxn>
                  <a:cxn ang="0">
                    <a:pos x="10" y="120"/>
                  </a:cxn>
                  <a:cxn ang="0">
                    <a:pos x="31" y="126"/>
                  </a:cxn>
                  <a:cxn ang="0">
                    <a:pos x="30" y="118"/>
                  </a:cxn>
                  <a:cxn ang="0">
                    <a:pos x="48" y="117"/>
                  </a:cxn>
                  <a:cxn ang="0">
                    <a:pos x="47" y="114"/>
                  </a:cxn>
                  <a:cxn ang="0">
                    <a:pos x="40" y="111"/>
                  </a:cxn>
                  <a:cxn ang="0">
                    <a:pos x="37" y="101"/>
                  </a:cxn>
                  <a:cxn ang="0">
                    <a:pos x="40" y="73"/>
                  </a:cxn>
                  <a:cxn ang="0">
                    <a:pos x="42" y="45"/>
                  </a:cxn>
                  <a:cxn ang="0">
                    <a:pos x="42" y="34"/>
                  </a:cxn>
                  <a:cxn ang="0">
                    <a:pos x="50" y="30"/>
                  </a:cxn>
                  <a:cxn ang="0">
                    <a:pos x="47" y="16"/>
                  </a:cxn>
                  <a:cxn ang="0">
                    <a:pos x="46" y="9"/>
                  </a:cxn>
                  <a:cxn ang="0">
                    <a:pos x="42" y="0"/>
                  </a:cxn>
                  <a:cxn ang="0">
                    <a:pos x="35" y="0"/>
                  </a:cxn>
                  <a:cxn ang="0">
                    <a:pos x="35" y="0"/>
                  </a:cxn>
                </a:cxnLst>
                <a:rect l="0" t="0" r="0" b="0"/>
                <a:pathLst>
                  <a:path w="446" h="1139">
                    <a:moveTo>
                      <a:pt x="312" y="3"/>
                    </a:moveTo>
                    <a:lnTo>
                      <a:pt x="328" y="81"/>
                    </a:lnTo>
                    <a:lnTo>
                      <a:pt x="314" y="485"/>
                    </a:lnTo>
                    <a:lnTo>
                      <a:pt x="232" y="868"/>
                    </a:lnTo>
                    <a:lnTo>
                      <a:pt x="7" y="1012"/>
                    </a:lnTo>
                    <a:lnTo>
                      <a:pt x="0" y="1139"/>
                    </a:lnTo>
                    <a:lnTo>
                      <a:pt x="93" y="1083"/>
                    </a:lnTo>
                    <a:lnTo>
                      <a:pt x="274" y="1129"/>
                    </a:lnTo>
                    <a:lnTo>
                      <a:pt x="272" y="1064"/>
                    </a:lnTo>
                    <a:lnTo>
                      <a:pt x="435" y="1054"/>
                    </a:lnTo>
                    <a:lnTo>
                      <a:pt x="418" y="1028"/>
                    </a:lnTo>
                    <a:lnTo>
                      <a:pt x="360" y="995"/>
                    </a:lnTo>
                    <a:lnTo>
                      <a:pt x="335" y="907"/>
                    </a:lnTo>
                    <a:lnTo>
                      <a:pt x="355" y="652"/>
                    </a:lnTo>
                    <a:lnTo>
                      <a:pt x="376" y="406"/>
                    </a:lnTo>
                    <a:lnTo>
                      <a:pt x="381" y="302"/>
                    </a:lnTo>
                    <a:lnTo>
                      <a:pt x="446" y="272"/>
                    </a:lnTo>
                    <a:lnTo>
                      <a:pt x="425" y="141"/>
                    </a:lnTo>
                    <a:lnTo>
                      <a:pt x="414" y="79"/>
                    </a:lnTo>
                    <a:lnTo>
                      <a:pt x="379" y="0"/>
                    </a:lnTo>
                    <a:lnTo>
                      <a:pt x="312" y="3"/>
                    </a:lnTo>
                    <a:close/>
                  </a:path>
                </a:pathLst>
              </a:custGeom>
              <a:solidFill>
                <a:srgbClr val="665C00"/>
              </a:solidFill>
              <a:ln w="9525">
                <a:noFill/>
              </a:ln>
            </p:spPr>
            <p:txBody>
              <a:bodyPr/>
              <a:lstStyle/>
              <a:p>
                <a:endParaRPr lang="zh-CN" altLang="en-US"/>
              </a:p>
            </p:txBody>
          </p:sp>
          <p:sp>
            <p:nvSpPr>
              <p:cNvPr id="22" name="Freeform 1043"/>
              <p:cNvSpPr/>
              <p:nvPr/>
            </p:nvSpPr>
            <p:spPr>
              <a:xfrm>
                <a:off x="761" y="3208"/>
                <a:ext cx="58" cy="31"/>
              </a:xfrm>
              <a:custGeom>
                <a:avLst/>
                <a:gdLst/>
                <a:ahLst/>
                <a:cxnLst>
                  <a:cxn ang="0">
                    <a:pos x="6" y="0"/>
                  </a:cxn>
                  <a:cxn ang="0">
                    <a:pos x="7" y="5"/>
                  </a:cxn>
                  <a:cxn ang="0">
                    <a:pos x="19" y="10"/>
                  </a:cxn>
                  <a:cxn ang="0">
                    <a:pos x="0" y="9"/>
                  </a:cxn>
                  <a:cxn ang="0">
                    <a:pos x="6" y="0"/>
                  </a:cxn>
                  <a:cxn ang="0">
                    <a:pos x="6" y="0"/>
                  </a:cxn>
                </a:cxnLst>
                <a:rect l="0" t="0" r="0" b="0"/>
                <a:pathLst>
                  <a:path w="174" h="93">
                    <a:moveTo>
                      <a:pt x="57" y="0"/>
                    </a:moveTo>
                    <a:lnTo>
                      <a:pt x="59" y="48"/>
                    </a:lnTo>
                    <a:lnTo>
                      <a:pt x="174" y="93"/>
                    </a:lnTo>
                    <a:lnTo>
                      <a:pt x="0" y="82"/>
                    </a:lnTo>
                    <a:lnTo>
                      <a:pt x="57" y="0"/>
                    </a:lnTo>
                    <a:close/>
                  </a:path>
                </a:pathLst>
              </a:custGeom>
              <a:solidFill>
                <a:srgbClr val="7A7AAD"/>
              </a:solidFill>
              <a:ln w="9525">
                <a:noFill/>
              </a:ln>
            </p:spPr>
            <p:txBody>
              <a:bodyPr/>
              <a:lstStyle/>
              <a:p>
                <a:endParaRPr lang="zh-CN" altLang="en-US"/>
              </a:p>
            </p:txBody>
          </p:sp>
          <p:sp>
            <p:nvSpPr>
              <p:cNvPr id="23" name="Freeform 1044"/>
              <p:cNvSpPr/>
              <p:nvPr/>
            </p:nvSpPr>
            <p:spPr>
              <a:xfrm>
                <a:off x="765" y="3206"/>
                <a:ext cx="126" cy="117"/>
              </a:xfrm>
              <a:custGeom>
                <a:avLst/>
                <a:gdLst/>
                <a:ahLst/>
                <a:cxnLst>
                  <a:cxn ang="0">
                    <a:pos x="13" y="1"/>
                  </a:cxn>
                  <a:cxn ang="0">
                    <a:pos x="22" y="4"/>
                  </a:cxn>
                  <a:cxn ang="0">
                    <a:pos x="25" y="15"/>
                  </a:cxn>
                  <a:cxn ang="0">
                    <a:pos x="32" y="17"/>
                  </a:cxn>
                  <a:cxn ang="0">
                    <a:pos x="22" y="33"/>
                  </a:cxn>
                  <a:cxn ang="0">
                    <a:pos x="10" y="34"/>
                  </a:cxn>
                  <a:cxn ang="0">
                    <a:pos x="0" y="26"/>
                  </a:cxn>
                  <a:cxn ang="0">
                    <a:pos x="8" y="39"/>
                  </a:cxn>
                  <a:cxn ang="0">
                    <a:pos x="24" y="38"/>
                  </a:cxn>
                  <a:cxn ang="0">
                    <a:pos x="32" y="29"/>
                  </a:cxn>
                  <a:cxn ang="0">
                    <a:pos x="42" y="29"/>
                  </a:cxn>
                  <a:cxn ang="0">
                    <a:pos x="41" y="14"/>
                  </a:cxn>
                  <a:cxn ang="0">
                    <a:pos x="31" y="11"/>
                  </a:cxn>
                  <a:cxn ang="0">
                    <a:pos x="26" y="0"/>
                  </a:cxn>
                  <a:cxn ang="0">
                    <a:pos x="13" y="1"/>
                  </a:cxn>
                  <a:cxn ang="0">
                    <a:pos x="13" y="1"/>
                  </a:cxn>
                </a:cxnLst>
                <a:rect l="0" t="0" r="0" b="0"/>
                <a:pathLst>
                  <a:path w="380" h="350">
                    <a:moveTo>
                      <a:pt x="117" y="6"/>
                    </a:moveTo>
                    <a:lnTo>
                      <a:pt x="200" y="37"/>
                    </a:lnTo>
                    <a:lnTo>
                      <a:pt x="228" y="137"/>
                    </a:lnTo>
                    <a:lnTo>
                      <a:pt x="289" y="157"/>
                    </a:lnTo>
                    <a:lnTo>
                      <a:pt x="203" y="295"/>
                    </a:lnTo>
                    <a:lnTo>
                      <a:pt x="93" y="306"/>
                    </a:lnTo>
                    <a:lnTo>
                      <a:pt x="0" y="229"/>
                    </a:lnTo>
                    <a:lnTo>
                      <a:pt x="70" y="350"/>
                    </a:lnTo>
                    <a:lnTo>
                      <a:pt x="217" y="342"/>
                    </a:lnTo>
                    <a:lnTo>
                      <a:pt x="286" y="261"/>
                    </a:lnTo>
                    <a:lnTo>
                      <a:pt x="380" y="261"/>
                    </a:lnTo>
                    <a:lnTo>
                      <a:pt x="370" y="122"/>
                    </a:lnTo>
                    <a:lnTo>
                      <a:pt x="282" y="96"/>
                    </a:lnTo>
                    <a:lnTo>
                      <a:pt x="235" y="0"/>
                    </a:lnTo>
                    <a:lnTo>
                      <a:pt x="117" y="6"/>
                    </a:lnTo>
                    <a:close/>
                  </a:path>
                </a:pathLst>
              </a:custGeom>
              <a:solidFill>
                <a:srgbClr val="7A7AAD"/>
              </a:solidFill>
              <a:ln w="9525">
                <a:noFill/>
              </a:ln>
            </p:spPr>
            <p:txBody>
              <a:bodyPr/>
              <a:lstStyle/>
              <a:p>
                <a:endParaRPr lang="zh-CN" altLang="en-US"/>
              </a:p>
            </p:txBody>
          </p:sp>
          <p:sp>
            <p:nvSpPr>
              <p:cNvPr id="24" name="Freeform 1045"/>
              <p:cNvSpPr/>
              <p:nvPr/>
            </p:nvSpPr>
            <p:spPr>
              <a:xfrm>
                <a:off x="971" y="3232"/>
                <a:ext cx="150" cy="120"/>
              </a:xfrm>
              <a:custGeom>
                <a:avLst/>
                <a:gdLst/>
                <a:ahLst/>
                <a:cxnLst>
                  <a:cxn ang="0">
                    <a:pos x="50" y="6"/>
                  </a:cxn>
                  <a:cxn ang="0">
                    <a:pos x="33" y="3"/>
                  </a:cxn>
                  <a:cxn ang="0">
                    <a:pos x="23" y="12"/>
                  </a:cxn>
                  <a:cxn ang="0">
                    <a:pos x="13" y="11"/>
                  </a:cxn>
                  <a:cxn ang="0">
                    <a:pos x="7" y="17"/>
                  </a:cxn>
                  <a:cxn ang="0">
                    <a:pos x="16" y="21"/>
                  </a:cxn>
                  <a:cxn ang="0">
                    <a:pos x="22" y="18"/>
                  </a:cxn>
                  <a:cxn ang="0">
                    <a:pos x="27" y="35"/>
                  </a:cxn>
                  <a:cxn ang="0">
                    <a:pos x="46" y="40"/>
                  </a:cxn>
                  <a:cxn ang="0">
                    <a:pos x="26" y="39"/>
                  </a:cxn>
                  <a:cxn ang="0">
                    <a:pos x="19" y="25"/>
                  </a:cxn>
                  <a:cxn ang="0">
                    <a:pos x="4" y="24"/>
                  </a:cxn>
                  <a:cxn ang="0">
                    <a:pos x="0" y="15"/>
                  </a:cxn>
                  <a:cxn ang="0">
                    <a:pos x="3" y="3"/>
                  </a:cxn>
                  <a:cxn ang="0">
                    <a:pos x="22" y="6"/>
                  </a:cxn>
                  <a:cxn ang="0">
                    <a:pos x="33" y="0"/>
                  </a:cxn>
                  <a:cxn ang="0">
                    <a:pos x="50" y="6"/>
                  </a:cxn>
                  <a:cxn ang="0">
                    <a:pos x="50" y="6"/>
                  </a:cxn>
                </a:cxnLst>
                <a:rect l="0" t="0" r="0" b="0"/>
                <a:pathLst>
                  <a:path w="450" h="360">
                    <a:moveTo>
                      <a:pt x="450" y="54"/>
                    </a:moveTo>
                    <a:lnTo>
                      <a:pt x="293" y="25"/>
                    </a:lnTo>
                    <a:lnTo>
                      <a:pt x="204" y="111"/>
                    </a:lnTo>
                    <a:lnTo>
                      <a:pt x="115" y="100"/>
                    </a:lnTo>
                    <a:lnTo>
                      <a:pt x="63" y="149"/>
                    </a:lnTo>
                    <a:lnTo>
                      <a:pt x="143" y="185"/>
                    </a:lnTo>
                    <a:lnTo>
                      <a:pt x="195" y="158"/>
                    </a:lnTo>
                    <a:lnTo>
                      <a:pt x="247" y="312"/>
                    </a:lnTo>
                    <a:lnTo>
                      <a:pt x="411" y="360"/>
                    </a:lnTo>
                    <a:lnTo>
                      <a:pt x="236" y="355"/>
                    </a:lnTo>
                    <a:lnTo>
                      <a:pt x="170" y="228"/>
                    </a:lnTo>
                    <a:lnTo>
                      <a:pt x="40" y="220"/>
                    </a:lnTo>
                    <a:lnTo>
                      <a:pt x="0" y="135"/>
                    </a:lnTo>
                    <a:lnTo>
                      <a:pt x="31" y="25"/>
                    </a:lnTo>
                    <a:lnTo>
                      <a:pt x="200" y="54"/>
                    </a:lnTo>
                    <a:lnTo>
                      <a:pt x="297" y="0"/>
                    </a:lnTo>
                    <a:lnTo>
                      <a:pt x="450" y="54"/>
                    </a:lnTo>
                    <a:close/>
                  </a:path>
                </a:pathLst>
              </a:custGeom>
              <a:solidFill>
                <a:srgbClr val="7A7AAD"/>
              </a:solidFill>
              <a:ln w="9525">
                <a:noFill/>
              </a:ln>
            </p:spPr>
            <p:txBody>
              <a:bodyPr/>
              <a:lstStyle/>
              <a:p>
                <a:endParaRPr lang="zh-CN" altLang="en-US"/>
              </a:p>
            </p:txBody>
          </p:sp>
          <p:sp>
            <p:nvSpPr>
              <p:cNvPr id="25" name="Freeform 1046"/>
              <p:cNvSpPr/>
              <p:nvPr/>
            </p:nvSpPr>
            <p:spPr>
              <a:xfrm>
                <a:off x="1521" y="2940"/>
                <a:ext cx="223" cy="239"/>
              </a:xfrm>
              <a:custGeom>
                <a:avLst/>
                <a:gdLst/>
                <a:ahLst/>
                <a:cxnLst>
                  <a:cxn ang="0">
                    <a:pos x="4" y="18"/>
                  </a:cxn>
                  <a:cxn ang="0">
                    <a:pos x="17" y="8"/>
                  </a:cxn>
                  <a:cxn ang="0">
                    <a:pos x="25" y="19"/>
                  </a:cxn>
                  <a:cxn ang="0">
                    <a:pos x="32" y="15"/>
                  </a:cxn>
                  <a:cxn ang="0">
                    <a:pos x="36" y="0"/>
                  </a:cxn>
                  <a:cxn ang="0">
                    <a:pos x="51" y="3"/>
                  </a:cxn>
                  <a:cxn ang="0">
                    <a:pos x="49" y="18"/>
                  </a:cxn>
                  <a:cxn ang="0">
                    <a:pos x="55" y="24"/>
                  </a:cxn>
                  <a:cxn ang="0">
                    <a:pos x="69" y="20"/>
                  </a:cxn>
                  <a:cxn ang="0">
                    <a:pos x="74" y="34"/>
                  </a:cxn>
                  <a:cxn ang="0">
                    <a:pos x="64" y="39"/>
                  </a:cxn>
                  <a:cxn ang="0">
                    <a:pos x="61" y="56"/>
                  </a:cxn>
                  <a:cxn ang="0">
                    <a:pos x="68" y="63"/>
                  </a:cxn>
                  <a:cxn ang="0">
                    <a:pos x="58" y="77"/>
                  </a:cxn>
                  <a:cxn ang="0">
                    <a:pos x="49" y="68"/>
                  </a:cxn>
                  <a:cxn ang="0">
                    <a:pos x="39" y="70"/>
                  </a:cxn>
                  <a:cxn ang="0">
                    <a:pos x="36" y="80"/>
                  </a:cxn>
                  <a:cxn ang="0">
                    <a:pos x="22" y="78"/>
                  </a:cxn>
                  <a:cxn ang="0">
                    <a:pos x="22" y="68"/>
                  </a:cxn>
                  <a:cxn ang="0">
                    <a:pos x="14" y="59"/>
                  </a:cxn>
                  <a:cxn ang="0">
                    <a:pos x="4" y="62"/>
                  </a:cxn>
                  <a:cxn ang="0">
                    <a:pos x="0" y="45"/>
                  </a:cxn>
                  <a:cxn ang="0">
                    <a:pos x="9" y="40"/>
                  </a:cxn>
                  <a:cxn ang="0">
                    <a:pos x="10" y="29"/>
                  </a:cxn>
                  <a:cxn ang="0">
                    <a:pos x="4" y="18"/>
                  </a:cxn>
                  <a:cxn ang="0">
                    <a:pos x="4" y="18"/>
                  </a:cxn>
                </a:cxnLst>
                <a:rect l="0" t="0" r="0" b="0"/>
                <a:pathLst>
                  <a:path w="670" h="718">
                    <a:moveTo>
                      <a:pt x="39" y="164"/>
                    </a:moveTo>
                    <a:lnTo>
                      <a:pt x="153" y="76"/>
                    </a:lnTo>
                    <a:lnTo>
                      <a:pt x="221" y="175"/>
                    </a:lnTo>
                    <a:lnTo>
                      <a:pt x="289" y="133"/>
                    </a:lnTo>
                    <a:lnTo>
                      <a:pt x="324" y="0"/>
                    </a:lnTo>
                    <a:lnTo>
                      <a:pt x="456" y="30"/>
                    </a:lnTo>
                    <a:lnTo>
                      <a:pt x="438" y="164"/>
                    </a:lnTo>
                    <a:lnTo>
                      <a:pt x="499" y="213"/>
                    </a:lnTo>
                    <a:lnTo>
                      <a:pt x="624" y="182"/>
                    </a:lnTo>
                    <a:lnTo>
                      <a:pt x="670" y="307"/>
                    </a:lnTo>
                    <a:lnTo>
                      <a:pt x="577" y="350"/>
                    </a:lnTo>
                    <a:lnTo>
                      <a:pt x="549" y="505"/>
                    </a:lnTo>
                    <a:lnTo>
                      <a:pt x="610" y="566"/>
                    </a:lnTo>
                    <a:lnTo>
                      <a:pt x="521" y="695"/>
                    </a:lnTo>
                    <a:lnTo>
                      <a:pt x="442" y="612"/>
                    </a:lnTo>
                    <a:lnTo>
                      <a:pt x="349" y="635"/>
                    </a:lnTo>
                    <a:lnTo>
                      <a:pt x="328" y="718"/>
                    </a:lnTo>
                    <a:lnTo>
                      <a:pt x="200" y="707"/>
                    </a:lnTo>
                    <a:lnTo>
                      <a:pt x="196" y="615"/>
                    </a:lnTo>
                    <a:lnTo>
                      <a:pt x="125" y="536"/>
                    </a:lnTo>
                    <a:lnTo>
                      <a:pt x="39" y="559"/>
                    </a:lnTo>
                    <a:lnTo>
                      <a:pt x="0" y="403"/>
                    </a:lnTo>
                    <a:lnTo>
                      <a:pt x="79" y="361"/>
                    </a:lnTo>
                    <a:lnTo>
                      <a:pt x="93" y="258"/>
                    </a:lnTo>
                    <a:lnTo>
                      <a:pt x="39" y="164"/>
                    </a:lnTo>
                    <a:close/>
                  </a:path>
                </a:pathLst>
              </a:custGeom>
              <a:solidFill>
                <a:srgbClr val="CCCCFF"/>
              </a:solidFill>
              <a:ln w="9525">
                <a:noFill/>
              </a:ln>
            </p:spPr>
            <p:txBody>
              <a:bodyPr/>
              <a:lstStyle/>
              <a:p>
                <a:endParaRPr lang="zh-CN" altLang="en-US"/>
              </a:p>
            </p:txBody>
          </p:sp>
          <p:sp>
            <p:nvSpPr>
              <p:cNvPr id="26" name="Freeform 1047"/>
              <p:cNvSpPr/>
              <p:nvPr/>
            </p:nvSpPr>
            <p:spPr>
              <a:xfrm>
                <a:off x="1574" y="3024"/>
                <a:ext cx="98" cy="115"/>
              </a:xfrm>
              <a:custGeom>
                <a:avLst/>
                <a:gdLst/>
                <a:ahLst/>
                <a:cxnLst>
                  <a:cxn ang="0">
                    <a:pos x="15" y="0"/>
                  </a:cxn>
                  <a:cxn ang="0">
                    <a:pos x="12" y="11"/>
                  </a:cxn>
                  <a:cxn ang="0">
                    <a:pos x="16" y="20"/>
                  </a:cxn>
                  <a:cxn ang="0">
                    <a:pos x="25" y="20"/>
                  </a:cxn>
                  <a:cxn ang="0">
                    <a:pos x="33" y="14"/>
                  </a:cxn>
                  <a:cxn ang="0">
                    <a:pos x="31" y="32"/>
                  </a:cxn>
                  <a:cxn ang="0">
                    <a:pos x="20" y="38"/>
                  </a:cxn>
                  <a:cxn ang="0">
                    <a:pos x="4" y="32"/>
                  </a:cxn>
                  <a:cxn ang="0">
                    <a:pos x="0" y="21"/>
                  </a:cxn>
                  <a:cxn ang="0">
                    <a:pos x="8" y="7"/>
                  </a:cxn>
                  <a:cxn ang="0">
                    <a:pos x="15" y="0"/>
                  </a:cxn>
                  <a:cxn ang="0">
                    <a:pos x="15" y="0"/>
                  </a:cxn>
                </a:cxnLst>
                <a:rect l="0" t="0" r="0" b="0"/>
                <a:pathLst>
                  <a:path w="294" h="345">
                    <a:moveTo>
                      <a:pt x="139" y="0"/>
                    </a:moveTo>
                    <a:lnTo>
                      <a:pt x="108" y="99"/>
                    </a:lnTo>
                    <a:lnTo>
                      <a:pt x="141" y="180"/>
                    </a:lnTo>
                    <a:lnTo>
                      <a:pt x="221" y="180"/>
                    </a:lnTo>
                    <a:lnTo>
                      <a:pt x="294" y="129"/>
                    </a:lnTo>
                    <a:lnTo>
                      <a:pt x="276" y="288"/>
                    </a:lnTo>
                    <a:lnTo>
                      <a:pt x="179" y="345"/>
                    </a:lnTo>
                    <a:lnTo>
                      <a:pt x="39" y="285"/>
                    </a:lnTo>
                    <a:lnTo>
                      <a:pt x="0" y="189"/>
                    </a:lnTo>
                    <a:lnTo>
                      <a:pt x="69" y="63"/>
                    </a:lnTo>
                    <a:lnTo>
                      <a:pt x="139" y="0"/>
                    </a:lnTo>
                    <a:close/>
                  </a:path>
                </a:pathLst>
              </a:custGeom>
              <a:solidFill>
                <a:srgbClr val="7A7AAD"/>
              </a:solidFill>
              <a:ln w="9525">
                <a:noFill/>
              </a:ln>
            </p:spPr>
            <p:txBody>
              <a:bodyPr/>
              <a:lstStyle/>
              <a:p>
                <a:endParaRPr lang="zh-CN" altLang="en-US"/>
              </a:p>
            </p:txBody>
          </p:sp>
          <p:sp>
            <p:nvSpPr>
              <p:cNvPr id="27" name="Freeform 1048"/>
              <p:cNvSpPr/>
              <p:nvPr/>
            </p:nvSpPr>
            <p:spPr>
              <a:xfrm>
                <a:off x="1536" y="2988"/>
                <a:ext cx="41" cy="78"/>
              </a:xfrm>
              <a:custGeom>
                <a:avLst/>
                <a:gdLst/>
                <a:ahLst/>
                <a:cxnLst>
                  <a:cxn ang="0">
                    <a:pos x="3" y="0"/>
                  </a:cxn>
                  <a:cxn ang="0">
                    <a:pos x="14" y="10"/>
                  </a:cxn>
                  <a:cxn ang="0">
                    <a:pos x="9" y="16"/>
                  </a:cxn>
                  <a:cxn ang="0">
                    <a:pos x="8" y="26"/>
                  </a:cxn>
                  <a:cxn ang="0">
                    <a:pos x="4" y="24"/>
                  </a:cxn>
                  <a:cxn ang="0">
                    <a:pos x="5" y="13"/>
                  </a:cxn>
                  <a:cxn ang="0">
                    <a:pos x="0" y="4"/>
                  </a:cxn>
                  <a:cxn ang="0">
                    <a:pos x="3" y="0"/>
                  </a:cxn>
                  <a:cxn ang="0">
                    <a:pos x="3" y="0"/>
                  </a:cxn>
                </a:cxnLst>
                <a:rect l="0" t="0" r="0" b="0"/>
                <a:pathLst>
                  <a:path w="124" h="233">
                    <a:moveTo>
                      <a:pt x="31" y="0"/>
                    </a:moveTo>
                    <a:lnTo>
                      <a:pt x="124" y="86"/>
                    </a:lnTo>
                    <a:lnTo>
                      <a:pt x="85" y="145"/>
                    </a:lnTo>
                    <a:lnTo>
                      <a:pt x="70" y="233"/>
                    </a:lnTo>
                    <a:lnTo>
                      <a:pt x="34" y="217"/>
                    </a:lnTo>
                    <a:lnTo>
                      <a:pt x="48" y="114"/>
                    </a:lnTo>
                    <a:lnTo>
                      <a:pt x="0" y="34"/>
                    </a:lnTo>
                    <a:lnTo>
                      <a:pt x="31" y="0"/>
                    </a:lnTo>
                    <a:close/>
                  </a:path>
                </a:pathLst>
              </a:custGeom>
              <a:solidFill>
                <a:srgbClr val="7A7AAD"/>
              </a:solidFill>
              <a:ln w="9525">
                <a:noFill/>
              </a:ln>
            </p:spPr>
            <p:txBody>
              <a:bodyPr/>
              <a:lstStyle/>
              <a:p>
                <a:endParaRPr lang="zh-CN" altLang="en-US"/>
              </a:p>
            </p:txBody>
          </p:sp>
          <p:sp>
            <p:nvSpPr>
              <p:cNvPr id="28" name="Freeform 1049"/>
              <p:cNvSpPr/>
              <p:nvPr/>
            </p:nvSpPr>
            <p:spPr>
              <a:xfrm>
                <a:off x="1527" y="3079"/>
                <a:ext cx="197" cy="105"/>
              </a:xfrm>
              <a:custGeom>
                <a:avLst/>
                <a:gdLst/>
                <a:ahLst/>
                <a:cxnLst>
                  <a:cxn ang="0">
                    <a:pos x="0" y="2"/>
                  </a:cxn>
                  <a:cxn ang="0">
                    <a:pos x="4" y="10"/>
                  </a:cxn>
                  <a:cxn ang="0">
                    <a:pos x="13" y="6"/>
                  </a:cxn>
                  <a:cxn ang="0">
                    <a:pos x="18" y="0"/>
                  </a:cxn>
                  <a:cxn ang="0">
                    <a:pos x="32" y="17"/>
                  </a:cxn>
                  <a:cxn ang="0">
                    <a:pos x="46" y="14"/>
                  </a:cxn>
                  <a:cxn ang="0">
                    <a:pos x="51" y="12"/>
                  </a:cxn>
                  <a:cxn ang="0">
                    <a:pos x="50" y="18"/>
                  </a:cxn>
                  <a:cxn ang="0">
                    <a:pos x="55" y="24"/>
                  </a:cxn>
                  <a:cxn ang="0">
                    <a:pos x="66" y="17"/>
                  </a:cxn>
                  <a:cxn ang="0">
                    <a:pos x="56" y="30"/>
                  </a:cxn>
                  <a:cxn ang="0">
                    <a:pos x="47" y="23"/>
                  </a:cxn>
                  <a:cxn ang="0">
                    <a:pos x="38" y="24"/>
                  </a:cxn>
                  <a:cxn ang="0">
                    <a:pos x="34" y="35"/>
                  </a:cxn>
                  <a:cxn ang="0">
                    <a:pos x="19" y="34"/>
                  </a:cxn>
                  <a:cxn ang="0">
                    <a:pos x="20" y="22"/>
                  </a:cxn>
                  <a:cxn ang="0">
                    <a:pos x="12" y="13"/>
                  </a:cxn>
                  <a:cxn ang="0">
                    <a:pos x="2" y="17"/>
                  </a:cxn>
                  <a:cxn ang="0">
                    <a:pos x="0" y="2"/>
                  </a:cxn>
                  <a:cxn ang="0">
                    <a:pos x="0" y="2"/>
                  </a:cxn>
                </a:cxnLst>
                <a:rect l="0" t="0" r="0" b="0"/>
                <a:pathLst>
                  <a:path w="592" h="317">
                    <a:moveTo>
                      <a:pt x="0" y="20"/>
                    </a:moveTo>
                    <a:lnTo>
                      <a:pt x="34" y="88"/>
                    </a:lnTo>
                    <a:lnTo>
                      <a:pt x="113" y="57"/>
                    </a:lnTo>
                    <a:lnTo>
                      <a:pt x="162" y="0"/>
                    </a:lnTo>
                    <a:lnTo>
                      <a:pt x="290" y="154"/>
                    </a:lnTo>
                    <a:lnTo>
                      <a:pt x="416" y="124"/>
                    </a:lnTo>
                    <a:lnTo>
                      <a:pt x="461" y="107"/>
                    </a:lnTo>
                    <a:lnTo>
                      <a:pt x="447" y="167"/>
                    </a:lnTo>
                    <a:lnTo>
                      <a:pt x="495" y="213"/>
                    </a:lnTo>
                    <a:lnTo>
                      <a:pt x="592" y="150"/>
                    </a:lnTo>
                    <a:lnTo>
                      <a:pt x="503" y="279"/>
                    </a:lnTo>
                    <a:lnTo>
                      <a:pt x="420" y="210"/>
                    </a:lnTo>
                    <a:lnTo>
                      <a:pt x="347" y="213"/>
                    </a:lnTo>
                    <a:lnTo>
                      <a:pt x="309" y="317"/>
                    </a:lnTo>
                    <a:lnTo>
                      <a:pt x="172" y="310"/>
                    </a:lnTo>
                    <a:lnTo>
                      <a:pt x="178" y="199"/>
                    </a:lnTo>
                    <a:lnTo>
                      <a:pt x="107" y="120"/>
                    </a:lnTo>
                    <a:lnTo>
                      <a:pt x="21" y="158"/>
                    </a:lnTo>
                    <a:lnTo>
                      <a:pt x="0" y="20"/>
                    </a:lnTo>
                    <a:close/>
                  </a:path>
                </a:pathLst>
              </a:custGeom>
              <a:solidFill>
                <a:srgbClr val="7A7AAD"/>
              </a:solidFill>
              <a:ln w="9525">
                <a:noFill/>
              </a:ln>
            </p:spPr>
            <p:txBody>
              <a:bodyPr/>
              <a:lstStyle/>
              <a:p>
                <a:endParaRPr lang="zh-CN" altLang="en-US"/>
              </a:p>
            </p:txBody>
          </p:sp>
          <p:sp>
            <p:nvSpPr>
              <p:cNvPr id="29" name="Freeform 1050"/>
              <p:cNvSpPr/>
              <p:nvPr/>
            </p:nvSpPr>
            <p:spPr>
              <a:xfrm>
                <a:off x="1328" y="3075"/>
                <a:ext cx="131" cy="89"/>
              </a:xfrm>
              <a:custGeom>
                <a:avLst/>
                <a:gdLst/>
                <a:ahLst/>
                <a:cxnLst>
                  <a:cxn ang="0">
                    <a:pos x="4" y="5"/>
                  </a:cxn>
                  <a:cxn ang="0">
                    <a:pos x="8" y="3"/>
                  </a:cxn>
                  <a:cxn ang="0">
                    <a:pos x="17" y="0"/>
                  </a:cxn>
                  <a:cxn ang="0">
                    <a:pos x="29" y="2"/>
                  </a:cxn>
                  <a:cxn ang="0">
                    <a:pos x="32" y="13"/>
                  </a:cxn>
                  <a:cxn ang="0">
                    <a:pos x="39" y="17"/>
                  </a:cxn>
                  <a:cxn ang="0">
                    <a:pos x="44" y="18"/>
                  </a:cxn>
                  <a:cxn ang="0">
                    <a:pos x="27" y="30"/>
                  </a:cxn>
                  <a:cxn ang="0">
                    <a:pos x="0" y="24"/>
                  </a:cxn>
                  <a:cxn ang="0">
                    <a:pos x="4" y="5"/>
                  </a:cxn>
                  <a:cxn ang="0">
                    <a:pos x="4" y="5"/>
                  </a:cxn>
                </a:cxnLst>
                <a:rect l="0" t="0" r="0" b="0"/>
                <a:pathLst>
                  <a:path w="393" h="265">
                    <a:moveTo>
                      <a:pt x="32" y="48"/>
                    </a:moveTo>
                    <a:lnTo>
                      <a:pt x="74" y="28"/>
                    </a:lnTo>
                    <a:lnTo>
                      <a:pt x="157" y="0"/>
                    </a:lnTo>
                    <a:lnTo>
                      <a:pt x="257" y="20"/>
                    </a:lnTo>
                    <a:lnTo>
                      <a:pt x="288" y="117"/>
                    </a:lnTo>
                    <a:lnTo>
                      <a:pt x="352" y="150"/>
                    </a:lnTo>
                    <a:lnTo>
                      <a:pt x="393" y="161"/>
                    </a:lnTo>
                    <a:lnTo>
                      <a:pt x="245" y="265"/>
                    </a:lnTo>
                    <a:lnTo>
                      <a:pt x="0" y="210"/>
                    </a:lnTo>
                    <a:lnTo>
                      <a:pt x="32" y="48"/>
                    </a:lnTo>
                    <a:close/>
                  </a:path>
                </a:pathLst>
              </a:custGeom>
              <a:solidFill>
                <a:srgbClr val="CCC480"/>
              </a:solidFill>
              <a:ln w="9525">
                <a:noFill/>
              </a:ln>
            </p:spPr>
            <p:txBody>
              <a:bodyPr/>
              <a:lstStyle/>
              <a:p>
                <a:endParaRPr lang="zh-CN" altLang="en-US"/>
              </a:p>
            </p:txBody>
          </p:sp>
          <p:sp>
            <p:nvSpPr>
              <p:cNvPr id="30" name="Freeform 1051"/>
              <p:cNvSpPr/>
              <p:nvPr/>
            </p:nvSpPr>
            <p:spPr>
              <a:xfrm>
                <a:off x="1166" y="2649"/>
                <a:ext cx="164" cy="96"/>
              </a:xfrm>
              <a:custGeom>
                <a:avLst/>
                <a:gdLst/>
                <a:ahLst/>
                <a:cxnLst>
                  <a:cxn ang="0">
                    <a:pos x="0" y="15"/>
                  </a:cxn>
                  <a:cxn ang="0">
                    <a:pos x="13" y="5"/>
                  </a:cxn>
                  <a:cxn ang="0">
                    <a:pos x="27" y="0"/>
                  </a:cxn>
                  <a:cxn ang="0">
                    <a:pos x="39" y="1"/>
                  </a:cxn>
                  <a:cxn ang="0">
                    <a:pos x="41" y="10"/>
                  </a:cxn>
                  <a:cxn ang="0">
                    <a:pos x="55" y="6"/>
                  </a:cxn>
                  <a:cxn ang="0">
                    <a:pos x="45" y="22"/>
                  </a:cxn>
                  <a:cxn ang="0">
                    <a:pos x="15" y="32"/>
                  </a:cxn>
                  <a:cxn ang="0">
                    <a:pos x="0" y="15"/>
                  </a:cxn>
                  <a:cxn ang="0">
                    <a:pos x="0" y="15"/>
                  </a:cxn>
                </a:cxnLst>
                <a:rect l="0" t="0" r="0" b="0"/>
                <a:pathLst>
                  <a:path w="493" h="289">
                    <a:moveTo>
                      <a:pt x="0" y="139"/>
                    </a:moveTo>
                    <a:lnTo>
                      <a:pt x="114" y="48"/>
                    </a:lnTo>
                    <a:lnTo>
                      <a:pt x="243" y="0"/>
                    </a:lnTo>
                    <a:lnTo>
                      <a:pt x="356" y="12"/>
                    </a:lnTo>
                    <a:lnTo>
                      <a:pt x="369" y="87"/>
                    </a:lnTo>
                    <a:lnTo>
                      <a:pt x="493" y="58"/>
                    </a:lnTo>
                    <a:lnTo>
                      <a:pt x="404" y="196"/>
                    </a:lnTo>
                    <a:lnTo>
                      <a:pt x="132" y="289"/>
                    </a:lnTo>
                    <a:lnTo>
                      <a:pt x="0" y="139"/>
                    </a:lnTo>
                    <a:close/>
                  </a:path>
                </a:pathLst>
              </a:custGeom>
              <a:solidFill>
                <a:srgbClr val="665C00"/>
              </a:solidFill>
              <a:ln w="9525">
                <a:noFill/>
              </a:ln>
            </p:spPr>
            <p:txBody>
              <a:bodyPr/>
              <a:lstStyle/>
              <a:p>
                <a:endParaRPr lang="zh-CN" altLang="en-US"/>
              </a:p>
            </p:txBody>
          </p:sp>
          <p:sp>
            <p:nvSpPr>
              <p:cNvPr id="31" name="Freeform 1052"/>
              <p:cNvSpPr/>
              <p:nvPr/>
            </p:nvSpPr>
            <p:spPr>
              <a:xfrm>
                <a:off x="848" y="3538"/>
                <a:ext cx="194" cy="174"/>
              </a:xfrm>
              <a:custGeom>
                <a:avLst/>
                <a:gdLst/>
                <a:ahLst/>
                <a:cxnLst>
                  <a:cxn ang="0">
                    <a:pos x="0" y="1"/>
                  </a:cxn>
                  <a:cxn ang="0">
                    <a:pos x="23" y="0"/>
                  </a:cxn>
                  <a:cxn ang="0">
                    <a:pos x="36" y="4"/>
                  </a:cxn>
                  <a:cxn ang="0">
                    <a:pos x="32" y="19"/>
                  </a:cxn>
                  <a:cxn ang="0">
                    <a:pos x="34" y="34"/>
                  </a:cxn>
                  <a:cxn ang="0">
                    <a:pos x="47" y="34"/>
                  </a:cxn>
                  <a:cxn ang="0">
                    <a:pos x="60" y="39"/>
                  </a:cxn>
                  <a:cxn ang="0">
                    <a:pos x="65" y="54"/>
                  </a:cxn>
                  <a:cxn ang="0">
                    <a:pos x="49" y="55"/>
                  </a:cxn>
                  <a:cxn ang="0">
                    <a:pos x="4" y="58"/>
                  </a:cxn>
                  <a:cxn ang="0">
                    <a:pos x="4" y="45"/>
                  </a:cxn>
                  <a:cxn ang="0">
                    <a:pos x="15" y="29"/>
                  </a:cxn>
                  <a:cxn ang="0">
                    <a:pos x="0" y="1"/>
                  </a:cxn>
                  <a:cxn ang="0">
                    <a:pos x="0" y="1"/>
                  </a:cxn>
                </a:cxnLst>
                <a:rect l="0" t="0" r="0" b="0"/>
                <a:pathLst>
                  <a:path w="580" h="521">
                    <a:moveTo>
                      <a:pt x="0" y="6"/>
                    </a:moveTo>
                    <a:lnTo>
                      <a:pt x="205" y="0"/>
                    </a:lnTo>
                    <a:lnTo>
                      <a:pt x="326" y="34"/>
                    </a:lnTo>
                    <a:lnTo>
                      <a:pt x="287" y="175"/>
                    </a:lnTo>
                    <a:lnTo>
                      <a:pt x="302" y="304"/>
                    </a:lnTo>
                    <a:lnTo>
                      <a:pt x="419" y="301"/>
                    </a:lnTo>
                    <a:lnTo>
                      <a:pt x="531" y="346"/>
                    </a:lnTo>
                    <a:lnTo>
                      <a:pt x="580" y="483"/>
                    </a:lnTo>
                    <a:lnTo>
                      <a:pt x="438" y="491"/>
                    </a:lnTo>
                    <a:lnTo>
                      <a:pt x="32" y="521"/>
                    </a:lnTo>
                    <a:lnTo>
                      <a:pt x="36" y="405"/>
                    </a:lnTo>
                    <a:lnTo>
                      <a:pt x="138" y="258"/>
                    </a:lnTo>
                    <a:lnTo>
                      <a:pt x="0" y="6"/>
                    </a:lnTo>
                    <a:close/>
                  </a:path>
                </a:pathLst>
              </a:custGeom>
              <a:solidFill>
                <a:srgbClr val="E08238"/>
              </a:solidFill>
              <a:ln w="9525">
                <a:noFill/>
              </a:ln>
            </p:spPr>
            <p:txBody>
              <a:bodyPr/>
              <a:lstStyle/>
              <a:p>
                <a:endParaRPr lang="zh-CN" altLang="en-US"/>
              </a:p>
            </p:txBody>
          </p:sp>
          <p:sp>
            <p:nvSpPr>
              <p:cNvPr id="32" name="Freeform 1053"/>
              <p:cNvSpPr/>
              <p:nvPr/>
            </p:nvSpPr>
            <p:spPr>
              <a:xfrm>
                <a:off x="1367" y="3553"/>
                <a:ext cx="199" cy="151"/>
              </a:xfrm>
              <a:custGeom>
                <a:avLst/>
                <a:gdLst/>
                <a:ahLst/>
                <a:cxnLst>
                  <a:cxn ang="0">
                    <a:pos x="0" y="0"/>
                  </a:cxn>
                  <a:cxn ang="0">
                    <a:pos x="39" y="2"/>
                  </a:cxn>
                  <a:cxn ang="0">
                    <a:pos x="33" y="26"/>
                  </a:cxn>
                  <a:cxn ang="0">
                    <a:pos x="49" y="30"/>
                  </a:cxn>
                  <a:cxn ang="0">
                    <a:pos x="63" y="34"/>
                  </a:cxn>
                  <a:cxn ang="0">
                    <a:pos x="66" y="46"/>
                  </a:cxn>
                  <a:cxn ang="0">
                    <a:pos x="49" y="48"/>
                  </a:cxn>
                  <a:cxn ang="0">
                    <a:pos x="18" y="50"/>
                  </a:cxn>
                  <a:cxn ang="0">
                    <a:pos x="5" y="50"/>
                  </a:cxn>
                  <a:cxn ang="0">
                    <a:pos x="5" y="43"/>
                  </a:cxn>
                  <a:cxn ang="0">
                    <a:pos x="14" y="30"/>
                  </a:cxn>
                  <a:cxn ang="0">
                    <a:pos x="0" y="0"/>
                  </a:cxn>
                  <a:cxn ang="0">
                    <a:pos x="0" y="0"/>
                  </a:cxn>
                </a:cxnLst>
                <a:rect l="0" t="0" r="0" b="0"/>
                <a:pathLst>
                  <a:path w="598" h="453">
                    <a:moveTo>
                      <a:pt x="0" y="0"/>
                    </a:moveTo>
                    <a:lnTo>
                      <a:pt x="349" y="16"/>
                    </a:lnTo>
                    <a:lnTo>
                      <a:pt x="295" y="236"/>
                    </a:lnTo>
                    <a:lnTo>
                      <a:pt x="445" y="267"/>
                    </a:lnTo>
                    <a:lnTo>
                      <a:pt x="566" y="309"/>
                    </a:lnTo>
                    <a:lnTo>
                      <a:pt x="598" y="411"/>
                    </a:lnTo>
                    <a:lnTo>
                      <a:pt x="442" y="433"/>
                    </a:lnTo>
                    <a:lnTo>
                      <a:pt x="163" y="453"/>
                    </a:lnTo>
                    <a:lnTo>
                      <a:pt x="49" y="446"/>
                    </a:lnTo>
                    <a:lnTo>
                      <a:pt x="45" y="387"/>
                    </a:lnTo>
                    <a:lnTo>
                      <a:pt x="128" y="267"/>
                    </a:lnTo>
                    <a:lnTo>
                      <a:pt x="0" y="0"/>
                    </a:lnTo>
                    <a:close/>
                  </a:path>
                </a:pathLst>
              </a:custGeom>
              <a:solidFill>
                <a:srgbClr val="E08238"/>
              </a:solidFill>
              <a:ln w="9525">
                <a:noFill/>
              </a:ln>
            </p:spPr>
            <p:txBody>
              <a:bodyPr/>
              <a:lstStyle/>
              <a:p>
                <a:endParaRPr lang="zh-CN" altLang="en-US"/>
              </a:p>
            </p:txBody>
          </p:sp>
          <p:sp>
            <p:nvSpPr>
              <p:cNvPr id="33" name="Freeform 1054"/>
              <p:cNvSpPr/>
              <p:nvPr/>
            </p:nvSpPr>
            <p:spPr>
              <a:xfrm>
                <a:off x="755" y="3200"/>
                <a:ext cx="138" cy="81"/>
              </a:xfrm>
              <a:custGeom>
                <a:avLst/>
                <a:gdLst/>
                <a:ahLst/>
                <a:cxnLst>
                  <a:cxn ang="0">
                    <a:pos x="10" y="0"/>
                  </a:cxn>
                  <a:cxn ang="0">
                    <a:pos x="30" y="1"/>
                  </a:cxn>
                  <a:cxn ang="0">
                    <a:pos x="38" y="12"/>
                  </a:cxn>
                  <a:cxn ang="0">
                    <a:pos x="46" y="13"/>
                  </a:cxn>
                  <a:cxn ang="0">
                    <a:pos x="46" y="17"/>
                  </a:cxn>
                  <a:cxn ang="0">
                    <a:pos x="32" y="16"/>
                  </a:cxn>
                  <a:cxn ang="0">
                    <a:pos x="27" y="4"/>
                  </a:cxn>
                  <a:cxn ang="0">
                    <a:pos x="8" y="4"/>
                  </a:cxn>
                  <a:cxn ang="0">
                    <a:pos x="4" y="10"/>
                  </a:cxn>
                  <a:cxn ang="0">
                    <a:pos x="22" y="13"/>
                  </a:cxn>
                  <a:cxn ang="0">
                    <a:pos x="22" y="26"/>
                  </a:cxn>
                  <a:cxn ang="0">
                    <a:pos x="18" y="27"/>
                  </a:cxn>
                  <a:cxn ang="0">
                    <a:pos x="19" y="16"/>
                  </a:cxn>
                  <a:cxn ang="0">
                    <a:pos x="0" y="13"/>
                  </a:cxn>
                  <a:cxn ang="0">
                    <a:pos x="6" y="2"/>
                  </a:cxn>
                  <a:cxn ang="0">
                    <a:pos x="10" y="0"/>
                  </a:cxn>
                  <a:cxn ang="0">
                    <a:pos x="10" y="0"/>
                  </a:cxn>
                </a:cxnLst>
                <a:rect l="0" t="0" r="0" b="0"/>
                <a:pathLst>
                  <a:path w="414" h="243">
                    <a:moveTo>
                      <a:pt x="86" y="0"/>
                    </a:moveTo>
                    <a:lnTo>
                      <a:pt x="269" y="6"/>
                    </a:lnTo>
                    <a:lnTo>
                      <a:pt x="339" y="110"/>
                    </a:lnTo>
                    <a:lnTo>
                      <a:pt x="414" y="121"/>
                    </a:lnTo>
                    <a:lnTo>
                      <a:pt x="411" y="155"/>
                    </a:lnTo>
                    <a:lnTo>
                      <a:pt x="291" y="140"/>
                    </a:lnTo>
                    <a:lnTo>
                      <a:pt x="243" y="34"/>
                    </a:lnTo>
                    <a:lnTo>
                      <a:pt x="71" y="34"/>
                    </a:lnTo>
                    <a:lnTo>
                      <a:pt x="38" y="92"/>
                    </a:lnTo>
                    <a:lnTo>
                      <a:pt x="195" y="116"/>
                    </a:lnTo>
                    <a:lnTo>
                      <a:pt x="201" y="237"/>
                    </a:lnTo>
                    <a:lnTo>
                      <a:pt x="164" y="243"/>
                    </a:lnTo>
                    <a:lnTo>
                      <a:pt x="169" y="143"/>
                    </a:lnTo>
                    <a:lnTo>
                      <a:pt x="0" y="116"/>
                    </a:lnTo>
                    <a:lnTo>
                      <a:pt x="53" y="18"/>
                    </a:lnTo>
                    <a:lnTo>
                      <a:pt x="86" y="0"/>
                    </a:lnTo>
                    <a:close/>
                  </a:path>
                </a:pathLst>
              </a:custGeom>
              <a:solidFill>
                <a:srgbClr val="000000"/>
              </a:solidFill>
              <a:ln w="9525">
                <a:noFill/>
              </a:ln>
            </p:spPr>
            <p:txBody>
              <a:bodyPr/>
              <a:lstStyle/>
              <a:p>
                <a:endParaRPr lang="zh-CN" altLang="en-US"/>
              </a:p>
            </p:txBody>
          </p:sp>
          <p:sp>
            <p:nvSpPr>
              <p:cNvPr id="34" name="Freeform 1055"/>
              <p:cNvSpPr/>
              <p:nvPr/>
            </p:nvSpPr>
            <p:spPr>
              <a:xfrm>
                <a:off x="755" y="3268"/>
                <a:ext cx="142" cy="59"/>
              </a:xfrm>
              <a:custGeom>
                <a:avLst/>
                <a:gdLst/>
                <a:ahLst/>
                <a:cxnLst>
                  <a:cxn ang="0">
                    <a:pos x="0" y="3"/>
                  </a:cxn>
                  <a:cxn ang="0">
                    <a:pos x="5" y="0"/>
                  </a:cxn>
                  <a:cxn ang="0">
                    <a:pos x="22" y="0"/>
                  </a:cxn>
                  <a:cxn ang="0">
                    <a:pos x="22" y="4"/>
                  </a:cxn>
                  <a:cxn ang="0">
                    <a:pos x="4" y="6"/>
                  </a:cxn>
                  <a:cxn ang="0">
                    <a:pos x="11" y="16"/>
                  </a:cxn>
                  <a:cxn ang="0">
                    <a:pos x="26" y="17"/>
                  </a:cxn>
                  <a:cxn ang="0">
                    <a:pos x="35" y="6"/>
                  </a:cxn>
                  <a:cxn ang="0">
                    <a:pos x="44" y="7"/>
                  </a:cxn>
                  <a:cxn ang="0">
                    <a:pos x="47" y="10"/>
                  </a:cxn>
                  <a:cxn ang="0">
                    <a:pos x="36" y="10"/>
                  </a:cxn>
                  <a:cxn ang="0">
                    <a:pos x="28" y="20"/>
                  </a:cxn>
                  <a:cxn ang="0">
                    <a:pos x="10" y="19"/>
                  </a:cxn>
                  <a:cxn ang="0">
                    <a:pos x="0" y="3"/>
                  </a:cxn>
                  <a:cxn ang="0">
                    <a:pos x="0" y="3"/>
                  </a:cxn>
                </a:cxnLst>
                <a:rect l="0" t="0" r="0" b="0"/>
                <a:pathLst>
                  <a:path w="426" h="178">
                    <a:moveTo>
                      <a:pt x="0" y="26"/>
                    </a:moveTo>
                    <a:lnTo>
                      <a:pt x="49" y="0"/>
                    </a:lnTo>
                    <a:lnTo>
                      <a:pt x="195" y="4"/>
                    </a:lnTo>
                    <a:lnTo>
                      <a:pt x="201" y="34"/>
                    </a:lnTo>
                    <a:lnTo>
                      <a:pt x="38" y="50"/>
                    </a:lnTo>
                    <a:lnTo>
                      <a:pt x="97" y="144"/>
                    </a:lnTo>
                    <a:lnTo>
                      <a:pt x="236" y="150"/>
                    </a:lnTo>
                    <a:lnTo>
                      <a:pt x="311" y="52"/>
                    </a:lnTo>
                    <a:lnTo>
                      <a:pt x="397" y="61"/>
                    </a:lnTo>
                    <a:lnTo>
                      <a:pt x="426" y="92"/>
                    </a:lnTo>
                    <a:lnTo>
                      <a:pt x="322" y="89"/>
                    </a:lnTo>
                    <a:lnTo>
                      <a:pt x="253" y="178"/>
                    </a:lnTo>
                    <a:lnTo>
                      <a:pt x="94" y="175"/>
                    </a:lnTo>
                    <a:lnTo>
                      <a:pt x="0" y="26"/>
                    </a:lnTo>
                    <a:close/>
                  </a:path>
                </a:pathLst>
              </a:custGeom>
              <a:solidFill>
                <a:srgbClr val="000000"/>
              </a:solidFill>
              <a:ln w="9525">
                <a:noFill/>
              </a:ln>
            </p:spPr>
            <p:txBody>
              <a:bodyPr/>
              <a:lstStyle/>
              <a:p>
                <a:endParaRPr lang="zh-CN" altLang="en-US"/>
              </a:p>
            </p:txBody>
          </p:sp>
          <p:sp>
            <p:nvSpPr>
              <p:cNvPr id="35" name="Freeform 1056"/>
              <p:cNvSpPr/>
              <p:nvPr/>
            </p:nvSpPr>
            <p:spPr>
              <a:xfrm>
                <a:off x="976" y="3226"/>
                <a:ext cx="170" cy="105"/>
              </a:xfrm>
              <a:custGeom>
                <a:avLst/>
                <a:gdLst/>
                <a:ahLst/>
                <a:cxnLst>
                  <a:cxn ang="0">
                    <a:pos x="2" y="5"/>
                  </a:cxn>
                  <a:cxn ang="0">
                    <a:pos x="21" y="6"/>
                  </a:cxn>
                  <a:cxn ang="0">
                    <a:pos x="30" y="0"/>
                  </a:cxn>
                  <a:cxn ang="0">
                    <a:pos x="48" y="3"/>
                  </a:cxn>
                  <a:cxn ang="0">
                    <a:pos x="52" y="7"/>
                  </a:cxn>
                  <a:cxn ang="0">
                    <a:pos x="57" y="20"/>
                  </a:cxn>
                  <a:cxn ang="0">
                    <a:pos x="50" y="22"/>
                  </a:cxn>
                  <a:cxn ang="0">
                    <a:pos x="36" y="20"/>
                  </a:cxn>
                  <a:cxn ang="0">
                    <a:pos x="36" y="28"/>
                  </a:cxn>
                  <a:cxn ang="0">
                    <a:pos x="55" y="32"/>
                  </a:cxn>
                  <a:cxn ang="0">
                    <a:pos x="44" y="35"/>
                  </a:cxn>
                  <a:cxn ang="0">
                    <a:pos x="30" y="31"/>
                  </a:cxn>
                  <a:cxn ang="0">
                    <a:pos x="30" y="17"/>
                  </a:cxn>
                  <a:cxn ang="0">
                    <a:pos x="48" y="18"/>
                  </a:cxn>
                  <a:cxn ang="0">
                    <a:pos x="47" y="8"/>
                  </a:cxn>
                  <a:cxn ang="0">
                    <a:pos x="30" y="4"/>
                  </a:cxn>
                  <a:cxn ang="0">
                    <a:pos x="20" y="11"/>
                  </a:cxn>
                  <a:cxn ang="0">
                    <a:pos x="0" y="8"/>
                  </a:cxn>
                  <a:cxn ang="0">
                    <a:pos x="2" y="5"/>
                  </a:cxn>
                  <a:cxn ang="0">
                    <a:pos x="2" y="5"/>
                  </a:cxn>
                </a:cxnLst>
                <a:rect l="0" t="0" r="0" b="0"/>
                <a:pathLst>
                  <a:path w="511" h="313">
                    <a:moveTo>
                      <a:pt x="18" y="48"/>
                    </a:moveTo>
                    <a:lnTo>
                      <a:pt x="186" y="55"/>
                    </a:lnTo>
                    <a:lnTo>
                      <a:pt x="270" y="0"/>
                    </a:lnTo>
                    <a:lnTo>
                      <a:pt x="432" y="27"/>
                    </a:lnTo>
                    <a:lnTo>
                      <a:pt x="472" y="64"/>
                    </a:lnTo>
                    <a:lnTo>
                      <a:pt x="511" y="182"/>
                    </a:lnTo>
                    <a:lnTo>
                      <a:pt x="452" y="198"/>
                    </a:lnTo>
                    <a:lnTo>
                      <a:pt x="321" y="176"/>
                    </a:lnTo>
                    <a:lnTo>
                      <a:pt x="325" y="247"/>
                    </a:lnTo>
                    <a:lnTo>
                      <a:pt x="495" y="286"/>
                    </a:lnTo>
                    <a:lnTo>
                      <a:pt x="397" y="313"/>
                    </a:lnTo>
                    <a:lnTo>
                      <a:pt x="270" y="274"/>
                    </a:lnTo>
                    <a:lnTo>
                      <a:pt x="267" y="155"/>
                    </a:lnTo>
                    <a:lnTo>
                      <a:pt x="433" y="158"/>
                    </a:lnTo>
                    <a:lnTo>
                      <a:pt x="424" y="76"/>
                    </a:lnTo>
                    <a:lnTo>
                      <a:pt x="270" y="34"/>
                    </a:lnTo>
                    <a:lnTo>
                      <a:pt x="180" y="95"/>
                    </a:lnTo>
                    <a:lnTo>
                      <a:pt x="0" y="73"/>
                    </a:lnTo>
                    <a:lnTo>
                      <a:pt x="18" y="48"/>
                    </a:lnTo>
                    <a:close/>
                  </a:path>
                </a:pathLst>
              </a:custGeom>
              <a:solidFill>
                <a:srgbClr val="000000"/>
              </a:solidFill>
              <a:ln w="9525">
                <a:noFill/>
              </a:ln>
            </p:spPr>
            <p:txBody>
              <a:bodyPr/>
              <a:lstStyle/>
              <a:p>
                <a:endParaRPr lang="zh-CN" altLang="en-US"/>
              </a:p>
            </p:txBody>
          </p:sp>
          <p:sp>
            <p:nvSpPr>
              <p:cNvPr id="36" name="Freeform 1057"/>
              <p:cNvSpPr/>
              <p:nvPr/>
            </p:nvSpPr>
            <p:spPr>
              <a:xfrm>
                <a:off x="983" y="3287"/>
                <a:ext cx="158" cy="71"/>
              </a:xfrm>
              <a:custGeom>
                <a:avLst/>
                <a:gdLst/>
                <a:ahLst/>
                <a:cxnLst>
                  <a:cxn ang="0">
                    <a:pos x="0" y="3"/>
                  </a:cxn>
                  <a:cxn ang="0">
                    <a:pos x="14" y="4"/>
                  </a:cxn>
                  <a:cxn ang="0">
                    <a:pos x="16" y="0"/>
                  </a:cxn>
                  <a:cxn ang="0">
                    <a:pos x="23" y="19"/>
                  </a:cxn>
                  <a:cxn ang="0">
                    <a:pos x="39" y="21"/>
                  </a:cxn>
                  <a:cxn ang="0">
                    <a:pos x="45" y="17"/>
                  </a:cxn>
                  <a:cxn ang="0">
                    <a:pos x="49" y="11"/>
                  </a:cxn>
                  <a:cxn ang="0">
                    <a:pos x="53" y="11"/>
                  </a:cxn>
                  <a:cxn ang="0">
                    <a:pos x="50" y="19"/>
                  </a:cxn>
                  <a:cxn ang="0">
                    <a:pos x="42" y="24"/>
                  </a:cxn>
                  <a:cxn ang="0">
                    <a:pos x="21" y="22"/>
                  </a:cxn>
                  <a:cxn ang="0">
                    <a:pos x="14" y="9"/>
                  </a:cxn>
                  <a:cxn ang="0">
                    <a:pos x="1" y="7"/>
                  </a:cxn>
                  <a:cxn ang="0">
                    <a:pos x="0" y="3"/>
                  </a:cxn>
                  <a:cxn ang="0">
                    <a:pos x="0" y="3"/>
                  </a:cxn>
                </a:cxnLst>
                <a:rect l="0" t="0" r="0" b="0"/>
                <a:pathLst>
                  <a:path w="474" h="212">
                    <a:moveTo>
                      <a:pt x="0" y="27"/>
                    </a:moveTo>
                    <a:lnTo>
                      <a:pt x="127" y="40"/>
                    </a:lnTo>
                    <a:lnTo>
                      <a:pt x="148" y="0"/>
                    </a:lnTo>
                    <a:lnTo>
                      <a:pt x="205" y="173"/>
                    </a:lnTo>
                    <a:lnTo>
                      <a:pt x="353" y="192"/>
                    </a:lnTo>
                    <a:lnTo>
                      <a:pt x="408" y="156"/>
                    </a:lnTo>
                    <a:lnTo>
                      <a:pt x="439" y="99"/>
                    </a:lnTo>
                    <a:lnTo>
                      <a:pt x="474" y="103"/>
                    </a:lnTo>
                    <a:lnTo>
                      <a:pt x="453" y="167"/>
                    </a:lnTo>
                    <a:lnTo>
                      <a:pt x="379" y="212"/>
                    </a:lnTo>
                    <a:lnTo>
                      <a:pt x="193" y="199"/>
                    </a:lnTo>
                    <a:lnTo>
                      <a:pt x="128" y="79"/>
                    </a:lnTo>
                    <a:lnTo>
                      <a:pt x="8" y="67"/>
                    </a:lnTo>
                    <a:lnTo>
                      <a:pt x="0" y="27"/>
                    </a:lnTo>
                    <a:close/>
                  </a:path>
                </a:pathLst>
              </a:custGeom>
              <a:solidFill>
                <a:srgbClr val="000000"/>
              </a:solidFill>
              <a:ln w="9525">
                <a:noFill/>
              </a:ln>
            </p:spPr>
            <p:txBody>
              <a:bodyPr/>
              <a:lstStyle/>
              <a:p>
                <a:endParaRPr lang="zh-CN" altLang="en-US"/>
              </a:p>
            </p:txBody>
          </p:sp>
          <p:sp>
            <p:nvSpPr>
              <p:cNvPr id="37" name="Freeform 1058"/>
              <p:cNvSpPr/>
              <p:nvPr/>
            </p:nvSpPr>
            <p:spPr>
              <a:xfrm>
                <a:off x="1374" y="3131"/>
                <a:ext cx="340" cy="109"/>
              </a:xfrm>
              <a:custGeom>
                <a:avLst/>
                <a:gdLst/>
                <a:ahLst/>
                <a:cxnLst>
                  <a:cxn ang="0">
                    <a:pos x="29" y="0"/>
                  </a:cxn>
                  <a:cxn ang="0">
                    <a:pos x="26" y="3"/>
                  </a:cxn>
                  <a:cxn ang="0">
                    <a:pos x="21" y="8"/>
                  </a:cxn>
                  <a:cxn ang="0">
                    <a:pos x="19" y="13"/>
                  </a:cxn>
                  <a:cxn ang="0">
                    <a:pos x="21" y="16"/>
                  </a:cxn>
                  <a:cxn ang="0">
                    <a:pos x="32" y="20"/>
                  </a:cxn>
                  <a:cxn ang="0">
                    <a:pos x="44" y="21"/>
                  </a:cxn>
                  <a:cxn ang="0">
                    <a:pos x="50" y="21"/>
                  </a:cxn>
                  <a:cxn ang="0">
                    <a:pos x="49" y="18"/>
                  </a:cxn>
                  <a:cxn ang="0">
                    <a:pos x="54" y="15"/>
                  </a:cxn>
                  <a:cxn ang="0">
                    <a:pos x="62" y="14"/>
                  </a:cxn>
                  <a:cxn ang="0">
                    <a:pos x="57" y="16"/>
                  </a:cxn>
                  <a:cxn ang="0">
                    <a:pos x="57" y="22"/>
                  </a:cxn>
                  <a:cxn ang="0">
                    <a:pos x="62" y="25"/>
                  </a:cxn>
                  <a:cxn ang="0">
                    <a:pos x="67" y="27"/>
                  </a:cxn>
                  <a:cxn ang="0">
                    <a:pos x="72" y="24"/>
                  </a:cxn>
                  <a:cxn ang="0">
                    <a:pos x="78" y="21"/>
                  </a:cxn>
                  <a:cxn ang="0">
                    <a:pos x="86" y="22"/>
                  </a:cxn>
                  <a:cxn ang="0">
                    <a:pos x="79" y="28"/>
                  </a:cxn>
                  <a:cxn ang="0">
                    <a:pos x="86" y="29"/>
                  </a:cxn>
                  <a:cxn ang="0">
                    <a:pos x="99" y="32"/>
                  </a:cxn>
                  <a:cxn ang="0">
                    <a:pos x="104" y="31"/>
                  </a:cxn>
                  <a:cxn ang="0">
                    <a:pos x="106" y="28"/>
                  </a:cxn>
                  <a:cxn ang="0">
                    <a:pos x="91" y="24"/>
                  </a:cxn>
                  <a:cxn ang="0">
                    <a:pos x="97" y="23"/>
                  </a:cxn>
                  <a:cxn ang="0">
                    <a:pos x="110" y="26"/>
                  </a:cxn>
                  <a:cxn ang="0">
                    <a:pos x="107" y="22"/>
                  </a:cxn>
                  <a:cxn ang="0">
                    <a:pos x="86" y="16"/>
                  </a:cxn>
                  <a:cxn ang="0">
                    <a:pos x="94" y="16"/>
                  </a:cxn>
                  <a:cxn ang="0">
                    <a:pos x="110" y="21"/>
                  </a:cxn>
                  <a:cxn ang="0">
                    <a:pos x="111" y="24"/>
                  </a:cxn>
                  <a:cxn ang="0">
                    <a:pos x="113" y="27"/>
                  </a:cxn>
                  <a:cxn ang="0">
                    <a:pos x="112" y="32"/>
                  </a:cxn>
                  <a:cxn ang="0">
                    <a:pos x="108" y="31"/>
                  </a:cxn>
                  <a:cxn ang="0">
                    <a:pos x="106" y="34"/>
                  </a:cxn>
                  <a:cxn ang="0">
                    <a:pos x="98" y="34"/>
                  </a:cxn>
                  <a:cxn ang="0">
                    <a:pos x="92" y="36"/>
                  </a:cxn>
                  <a:cxn ang="0">
                    <a:pos x="81" y="36"/>
                  </a:cxn>
                  <a:cxn ang="0">
                    <a:pos x="65" y="33"/>
                  </a:cxn>
                  <a:cxn ang="0">
                    <a:pos x="59" y="29"/>
                  </a:cxn>
                  <a:cxn ang="0">
                    <a:pos x="54" y="25"/>
                  </a:cxn>
                  <a:cxn ang="0">
                    <a:pos x="45" y="27"/>
                  </a:cxn>
                  <a:cxn ang="0">
                    <a:pos x="33" y="29"/>
                  </a:cxn>
                  <a:cxn ang="0">
                    <a:pos x="15" y="27"/>
                  </a:cxn>
                  <a:cxn ang="0">
                    <a:pos x="4" y="24"/>
                  </a:cxn>
                  <a:cxn ang="0">
                    <a:pos x="0" y="15"/>
                  </a:cxn>
                  <a:cxn ang="0">
                    <a:pos x="13" y="4"/>
                  </a:cxn>
                  <a:cxn ang="0">
                    <a:pos x="29" y="0"/>
                  </a:cxn>
                  <a:cxn ang="0">
                    <a:pos x="29" y="0"/>
                  </a:cxn>
                </a:cxnLst>
                <a:rect l="0" t="0" r="0" b="0"/>
                <a:pathLst>
                  <a:path w="1021" h="327">
                    <a:moveTo>
                      <a:pt x="262" y="0"/>
                    </a:moveTo>
                    <a:lnTo>
                      <a:pt x="231" y="25"/>
                    </a:lnTo>
                    <a:lnTo>
                      <a:pt x="185" y="75"/>
                    </a:lnTo>
                    <a:lnTo>
                      <a:pt x="173" y="116"/>
                    </a:lnTo>
                    <a:lnTo>
                      <a:pt x="193" y="145"/>
                    </a:lnTo>
                    <a:lnTo>
                      <a:pt x="292" y="179"/>
                    </a:lnTo>
                    <a:lnTo>
                      <a:pt x="397" y="192"/>
                    </a:lnTo>
                    <a:lnTo>
                      <a:pt x="448" y="189"/>
                    </a:lnTo>
                    <a:lnTo>
                      <a:pt x="445" y="158"/>
                    </a:lnTo>
                    <a:lnTo>
                      <a:pt x="485" y="131"/>
                    </a:lnTo>
                    <a:lnTo>
                      <a:pt x="555" y="123"/>
                    </a:lnTo>
                    <a:lnTo>
                      <a:pt x="517" y="148"/>
                    </a:lnTo>
                    <a:lnTo>
                      <a:pt x="514" y="199"/>
                    </a:lnTo>
                    <a:lnTo>
                      <a:pt x="555" y="229"/>
                    </a:lnTo>
                    <a:lnTo>
                      <a:pt x="603" y="243"/>
                    </a:lnTo>
                    <a:lnTo>
                      <a:pt x="651" y="220"/>
                    </a:lnTo>
                    <a:lnTo>
                      <a:pt x="707" y="193"/>
                    </a:lnTo>
                    <a:lnTo>
                      <a:pt x="771" y="200"/>
                    </a:lnTo>
                    <a:lnTo>
                      <a:pt x="713" y="251"/>
                    </a:lnTo>
                    <a:lnTo>
                      <a:pt x="779" y="258"/>
                    </a:lnTo>
                    <a:lnTo>
                      <a:pt x="890" y="286"/>
                    </a:lnTo>
                    <a:lnTo>
                      <a:pt x="938" y="281"/>
                    </a:lnTo>
                    <a:lnTo>
                      <a:pt x="956" y="254"/>
                    </a:lnTo>
                    <a:lnTo>
                      <a:pt x="820" y="213"/>
                    </a:lnTo>
                    <a:lnTo>
                      <a:pt x="871" y="206"/>
                    </a:lnTo>
                    <a:lnTo>
                      <a:pt x="989" y="233"/>
                    </a:lnTo>
                    <a:lnTo>
                      <a:pt x="968" y="199"/>
                    </a:lnTo>
                    <a:lnTo>
                      <a:pt x="778" y="145"/>
                    </a:lnTo>
                    <a:lnTo>
                      <a:pt x="844" y="143"/>
                    </a:lnTo>
                    <a:lnTo>
                      <a:pt x="993" y="186"/>
                    </a:lnTo>
                    <a:lnTo>
                      <a:pt x="1004" y="220"/>
                    </a:lnTo>
                    <a:lnTo>
                      <a:pt x="1021" y="243"/>
                    </a:lnTo>
                    <a:lnTo>
                      <a:pt x="1007" y="284"/>
                    </a:lnTo>
                    <a:lnTo>
                      <a:pt x="973" y="281"/>
                    </a:lnTo>
                    <a:lnTo>
                      <a:pt x="956" y="310"/>
                    </a:lnTo>
                    <a:lnTo>
                      <a:pt x="879" y="310"/>
                    </a:lnTo>
                    <a:lnTo>
                      <a:pt x="828" y="327"/>
                    </a:lnTo>
                    <a:lnTo>
                      <a:pt x="734" y="320"/>
                    </a:lnTo>
                    <a:lnTo>
                      <a:pt x="582" y="301"/>
                    </a:lnTo>
                    <a:lnTo>
                      <a:pt x="528" y="258"/>
                    </a:lnTo>
                    <a:lnTo>
                      <a:pt x="482" y="226"/>
                    </a:lnTo>
                    <a:lnTo>
                      <a:pt x="404" y="247"/>
                    </a:lnTo>
                    <a:lnTo>
                      <a:pt x="300" y="260"/>
                    </a:lnTo>
                    <a:lnTo>
                      <a:pt x="134" y="247"/>
                    </a:lnTo>
                    <a:lnTo>
                      <a:pt x="40" y="220"/>
                    </a:lnTo>
                    <a:lnTo>
                      <a:pt x="0" y="138"/>
                    </a:lnTo>
                    <a:lnTo>
                      <a:pt x="113" y="34"/>
                    </a:lnTo>
                    <a:lnTo>
                      <a:pt x="262" y="0"/>
                    </a:lnTo>
                    <a:close/>
                  </a:path>
                </a:pathLst>
              </a:custGeom>
              <a:solidFill>
                <a:srgbClr val="000000"/>
              </a:solidFill>
              <a:ln w="9525">
                <a:noFill/>
              </a:ln>
            </p:spPr>
            <p:txBody>
              <a:bodyPr/>
              <a:lstStyle/>
              <a:p>
                <a:endParaRPr lang="zh-CN" altLang="en-US"/>
              </a:p>
            </p:txBody>
          </p:sp>
          <p:sp>
            <p:nvSpPr>
              <p:cNvPr id="38" name="Freeform 1059"/>
              <p:cNvSpPr/>
              <p:nvPr/>
            </p:nvSpPr>
            <p:spPr>
              <a:xfrm>
                <a:off x="1443" y="3125"/>
                <a:ext cx="148" cy="43"/>
              </a:xfrm>
              <a:custGeom>
                <a:avLst/>
                <a:gdLst/>
                <a:ahLst/>
                <a:cxnLst>
                  <a:cxn ang="0">
                    <a:pos x="8" y="0"/>
                  </a:cxn>
                  <a:cxn ang="0">
                    <a:pos x="36" y="9"/>
                  </a:cxn>
                  <a:cxn ang="0">
                    <a:pos x="45" y="7"/>
                  </a:cxn>
                  <a:cxn ang="0">
                    <a:pos x="49" y="10"/>
                  </a:cxn>
                  <a:cxn ang="0">
                    <a:pos x="40" y="11"/>
                  </a:cxn>
                  <a:cxn ang="0">
                    <a:pos x="33" y="14"/>
                  </a:cxn>
                  <a:cxn ang="0">
                    <a:pos x="31" y="11"/>
                  </a:cxn>
                  <a:cxn ang="0">
                    <a:pos x="16" y="6"/>
                  </a:cxn>
                  <a:cxn ang="0">
                    <a:pos x="0" y="6"/>
                  </a:cxn>
                  <a:cxn ang="0">
                    <a:pos x="8" y="0"/>
                  </a:cxn>
                  <a:cxn ang="0">
                    <a:pos x="8" y="0"/>
                  </a:cxn>
                </a:cxnLst>
                <a:rect l="0" t="0" r="0" b="0"/>
                <a:pathLst>
                  <a:path w="444" h="130">
                    <a:moveTo>
                      <a:pt x="72" y="0"/>
                    </a:moveTo>
                    <a:lnTo>
                      <a:pt x="321" y="85"/>
                    </a:lnTo>
                    <a:lnTo>
                      <a:pt x="407" y="62"/>
                    </a:lnTo>
                    <a:lnTo>
                      <a:pt x="444" y="91"/>
                    </a:lnTo>
                    <a:lnTo>
                      <a:pt x="362" y="100"/>
                    </a:lnTo>
                    <a:lnTo>
                      <a:pt x="296" y="130"/>
                    </a:lnTo>
                    <a:lnTo>
                      <a:pt x="282" y="99"/>
                    </a:lnTo>
                    <a:lnTo>
                      <a:pt x="144" y="54"/>
                    </a:lnTo>
                    <a:lnTo>
                      <a:pt x="0" y="53"/>
                    </a:lnTo>
                    <a:lnTo>
                      <a:pt x="72" y="0"/>
                    </a:lnTo>
                    <a:close/>
                  </a:path>
                </a:pathLst>
              </a:custGeom>
              <a:solidFill>
                <a:srgbClr val="000000"/>
              </a:solidFill>
              <a:ln w="9525">
                <a:noFill/>
              </a:ln>
            </p:spPr>
            <p:txBody>
              <a:bodyPr/>
              <a:lstStyle/>
              <a:p>
                <a:endParaRPr lang="zh-CN" altLang="en-US"/>
              </a:p>
            </p:txBody>
          </p:sp>
          <p:sp>
            <p:nvSpPr>
              <p:cNvPr id="39" name="Freeform 1060"/>
              <p:cNvSpPr/>
              <p:nvPr/>
            </p:nvSpPr>
            <p:spPr>
              <a:xfrm>
                <a:off x="1631" y="3155"/>
                <a:ext cx="45" cy="30"/>
              </a:xfrm>
              <a:custGeom>
                <a:avLst/>
                <a:gdLst/>
                <a:ahLst/>
                <a:cxnLst>
                  <a:cxn ang="0">
                    <a:pos x="0" y="6"/>
                  </a:cxn>
                  <a:cxn ang="0">
                    <a:pos x="5" y="5"/>
                  </a:cxn>
                  <a:cxn ang="0">
                    <a:pos x="13" y="0"/>
                  </a:cxn>
                  <a:cxn ang="0">
                    <a:pos x="15" y="2"/>
                  </a:cxn>
                  <a:cxn ang="0">
                    <a:pos x="9" y="10"/>
                  </a:cxn>
                  <a:cxn ang="0">
                    <a:pos x="1" y="8"/>
                  </a:cxn>
                  <a:cxn ang="0">
                    <a:pos x="0" y="6"/>
                  </a:cxn>
                  <a:cxn ang="0">
                    <a:pos x="0" y="6"/>
                  </a:cxn>
                </a:cxnLst>
                <a:rect l="0" t="0" r="0" b="0"/>
                <a:pathLst>
                  <a:path w="134" h="91">
                    <a:moveTo>
                      <a:pt x="0" y="55"/>
                    </a:moveTo>
                    <a:lnTo>
                      <a:pt x="45" y="50"/>
                    </a:lnTo>
                    <a:lnTo>
                      <a:pt x="113" y="0"/>
                    </a:lnTo>
                    <a:lnTo>
                      <a:pt x="134" y="21"/>
                    </a:lnTo>
                    <a:lnTo>
                      <a:pt x="77" y="91"/>
                    </a:lnTo>
                    <a:lnTo>
                      <a:pt x="6" y="74"/>
                    </a:lnTo>
                    <a:lnTo>
                      <a:pt x="0" y="55"/>
                    </a:lnTo>
                    <a:close/>
                  </a:path>
                </a:pathLst>
              </a:custGeom>
              <a:solidFill>
                <a:srgbClr val="000000"/>
              </a:solidFill>
              <a:ln w="9525">
                <a:noFill/>
              </a:ln>
            </p:spPr>
            <p:txBody>
              <a:bodyPr/>
              <a:lstStyle/>
              <a:p>
                <a:endParaRPr lang="zh-CN" altLang="en-US"/>
              </a:p>
            </p:txBody>
          </p:sp>
          <p:sp>
            <p:nvSpPr>
              <p:cNvPr id="40" name="Freeform 1061"/>
              <p:cNvSpPr/>
              <p:nvPr/>
            </p:nvSpPr>
            <p:spPr>
              <a:xfrm>
                <a:off x="1510" y="2960"/>
                <a:ext cx="219" cy="231"/>
              </a:xfrm>
              <a:custGeom>
                <a:avLst/>
                <a:gdLst/>
                <a:ahLst/>
                <a:cxnLst>
                  <a:cxn ang="0">
                    <a:pos x="18" y="49"/>
                  </a:cxn>
                  <a:cxn ang="0">
                    <a:pos x="22" y="55"/>
                  </a:cxn>
                  <a:cxn ang="0">
                    <a:pos x="29" y="60"/>
                  </a:cxn>
                  <a:cxn ang="0">
                    <a:pos x="27" y="71"/>
                  </a:cxn>
                  <a:cxn ang="0">
                    <a:pos x="39" y="73"/>
                  </a:cxn>
                  <a:cxn ang="0">
                    <a:pos x="41" y="63"/>
                  </a:cxn>
                  <a:cxn ang="0">
                    <a:pos x="53" y="60"/>
                  </a:cxn>
                  <a:cxn ang="0">
                    <a:pos x="61" y="68"/>
                  </a:cxn>
                  <a:cxn ang="0">
                    <a:pos x="70" y="55"/>
                  </a:cxn>
                  <a:cxn ang="0">
                    <a:pos x="73" y="57"/>
                  </a:cxn>
                  <a:cxn ang="0">
                    <a:pos x="61" y="73"/>
                  </a:cxn>
                  <a:cxn ang="0">
                    <a:pos x="51" y="65"/>
                  </a:cxn>
                  <a:cxn ang="0">
                    <a:pos x="45" y="67"/>
                  </a:cxn>
                  <a:cxn ang="0">
                    <a:pos x="42" y="77"/>
                  </a:cxn>
                  <a:cxn ang="0">
                    <a:pos x="22" y="75"/>
                  </a:cxn>
                  <a:cxn ang="0">
                    <a:pos x="23" y="66"/>
                  </a:cxn>
                  <a:cxn ang="0">
                    <a:pos x="16" y="58"/>
                  </a:cxn>
                  <a:cxn ang="0">
                    <a:pos x="7" y="61"/>
                  </a:cxn>
                  <a:cxn ang="0">
                    <a:pos x="0" y="43"/>
                  </a:cxn>
                  <a:cxn ang="0">
                    <a:pos x="3" y="37"/>
                  </a:cxn>
                  <a:cxn ang="0">
                    <a:pos x="10" y="34"/>
                  </a:cxn>
                  <a:cxn ang="0">
                    <a:pos x="11" y="23"/>
                  </a:cxn>
                  <a:cxn ang="0">
                    <a:pos x="5" y="17"/>
                  </a:cxn>
                  <a:cxn ang="0">
                    <a:pos x="8" y="7"/>
                  </a:cxn>
                  <a:cxn ang="0">
                    <a:pos x="23" y="0"/>
                  </a:cxn>
                  <a:cxn ang="0">
                    <a:pos x="11" y="12"/>
                  </a:cxn>
                  <a:cxn ang="0">
                    <a:pos x="18" y="20"/>
                  </a:cxn>
                  <a:cxn ang="0">
                    <a:pos x="16" y="26"/>
                  </a:cxn>
                  <a:cxn ang="0">
                    <a:pos x="15" y="35"/>
                  </a:cxn>
                  <a:cxn ang="0">
                    <a:pos x="6" y="41"/>
                  </a:cxn>
                  <a:cxn ang="0">
                    <a:pos x="9" y="53"/>
                  </a:cxn>
                  <a:cxn ang="0">
                    <a:pos x="18" y="49"/>
                  </a:cxn>
                  <a:cxn ang="0">
                    <a:pos x="18" y="49"/>
                  </a:cxn>
                </a:cxnLst>
                <a:rect l="0" t="0" r="0" b="0"/>
                <a:pathLst>
                  <a:path w="659" h="691">
                    <a:moveTo>
                      <a:pt x="161" y="436"/>
                    </a:moveTo>
                    <a:lnTo>
                      <a:pt x="202" y="498"/>
                    </a:lnTo>
                    <a:lnTo>
                      <a:pt x="262" y="534"/>
                    </a:lnTo>
                    <a:lnTo>
                      <a:pt x="242" y="632"/>
                    </a:lnTo>
                    <a:lnTo>
                      <a:pt x="349" y="649"/>
                    </a:lnTo>
                    <a:lnTo>
                      <a:pt x="372" y="558"/>
                    </a:lnTo>
                    <a:lnTo>
                      <a:pt x="475" y="537"/>
                    </a:lnTo>
                    <a:lnTo>
                      <a:pt x="551" y="610"/>
                    </a:lnTo>
                    <a:lnTo>
                      <a:pt x="638" y="493"/>
                    </a:lnTo>
                    <a:lnTo>
                      <a:pt x="659" y="512"/>
                    </a:lnTo>
                    <a:lnTo>
                      <a:pt x="558" y="654"/>
                    </a:lnTo>
                    <a:lnTo>
                      <a:pt x="457" y="578"/>
                    </a:lnTo>
                    <a:lnTo>
                      <a:pt x="403" y="595"/>
                    </a:lnTo>
                    <a:lnTo>
                      <a:pt x="376" y="691"/>
                    </a:lnTo>
                    <a:lnTo>
                      <a:pt x="199" y="668"/>
                    </a:lnTo>
                    <a:lnTo>
                      <a:pt x="209" y="588"/>
                    </a:lnTo>
                    <a:lnTo>
                      <a:pt x="142" y="517"/>
                    </a:lnTo>
                    <a:lnTo>
                      <a:pt x="61" y="541"/>
                    </a:lnTo>
                    <a:lnTo>
                      <a:pt x="0" y="389"/>
                    </a:lnTo>
                    <a:lnTo>
                      <a:pt x="23" y="331"/>
                    </a:lnTo>
                    <a:lnTo>
                      <a:pt x="92" y="304"/>
                    </a:lnTo>
                    <a:lnTo>
                      <a:pt x="95" y="207"/>
                    </a:lnTo>
                    <a:lnTo>
                      <a:pt x="45" y="153"/>
                    </a:lnTo>
                    <a:lnTo>
                      <a:pt x="73" y="62"/>
                    </a:lnTo>
                    <a:lnTo>
                      <a:pt x="211" y="0"/>
                    </a:lnTo>
                    <a:lnTo>
                      <a:pt x="97" y="111"/>
                    </a:lnTo>
                    <a:lnTo>
                      <a:pt x="166" y="183"/>
                    </a:lnTo>
                    <a:lnTo>
                      <a:pt x="145" y="230"/>
                    </a:lnTo>
                    <a:lnTo>
                      <a:pt x="138" y="314"/>
                    </a:lnTo>
                    <a:lnTo>
                      <a:pt x="51" y="368"/>
                    </a:lnTo>
                    <a:lnTo>
                      <a:pt x="82" y="479"/>
                    </a:lnTo>
                    <a:lnTo>
                      <a:pt x="161" y="436"/>
                    </a:lnTo>
                    <a:close/>
                  </a:path>
                </a:pathLst>
              </a:custGeom>
              <a:solidFill>
                <a:srgbClr val="000000"/>
              </a:solidFill>
              <a:ln w="9525">
                <a:noFill/>
              </a:ln>
            </p:spPr>
            <p:txBody>
              <a:bodyPr/>
              <a:lstStyle/>
              <a:p>
                <a:endParaRPr lang="zh-CN" altLang="en-US"/>
              </a:p>
            </p:txBody>
          </p:sp>
          <p:sp>
            <p:nvSpPr>
              <p:cNvPr id="41" name="Freeform 1062"/>
              <p:cNvSpPr/>
              <p:nvPr/>
            </p:nvSpPr>
            <p:spPr>
              <a:xfrm>
                <a:off x="1583" y="3024"/>
                <a:ext cx="88" cy="102"/>
              </a:xfrm>
              <a:custGeom>
                <a:avLst/>
                <a:gdLst/>
                <a:ahLst/>
                <a:cxnLst>
                  <a:cxn ang="0">
                    <a:pos x="13" y="0"/>
                  </a:cxn>
                  <a:cxn ang="0">
                    <a:pos x="7" y="9"/>
                  </a:cxn>
                  <a:cxn ang="0">
                    <a:pos x="8" y="21"/>
                  </a:cxn>
                  <a:cxn ang="0">
                    <a:pos x="15" y="25"/>
                  </a:cxn>
                  <a:cxn ang="0">
                    <a:pos x="24" y="23"/>
                  </a:cxn>
                  <a:cxn ang="0">
                    <a:pos x="29" y="15"/>
                  </a:cxn>
                  <a:cxn ang="0">
                    <a:pos x="29" y="25"/>
                  </a:cxn>
                  <a:cxn ang="0">
                    <a:pos x="26" y="29"/>
                  </a:cxn>
                  <a:cxn ang="0">
                    <a:pos x="22" y="32"/>
                  </a:cxn>
                  <a:cxn ang="0">
                    <a:pos x="13" y="34"/>
                  </a:cxn>
                  <a:cxn ang="0">
                    <a:pos x="3" y="28"/>
                  </a:cxn>
                  <a:cxn ang="0">
                    <a:pos x="0" y="19"/>
                  </a:cxn>
                  <a:cxn ang="0">
                    <a:pos x="2" y="8"/>
                  </a:cxn>
                  <a:cxn ang="0">
                    <a:pos x="8" y="3"/>
                  </a:cxn>
                  <a:cxn ang="0">
                    <a:pos x="13" y="0"/>
                  </a:cxn>
                  <a:cxn ang="0">
                    <a:pos x="13" y="0"/>
                  </a:cxn>
                </a:cxnLst>
                <a:rect l="0" t="0" r="0" b="0"/>
                <a:pathLst>
                  <a:path w="265" h="308">
                    <a:moveTo>
                      <a:pt x="117" y="0"/>
                    </a:moveTo>
                    <a:lnTo>
                      <a:pt x="59" y="85"/>
                    </a:lnTo>
                    <a:lnTo>
                      <a:pt x="73" y="186"/>
                    </a:lnTo>
                    <a:lnTo>
                      <a:pt x="132" y="227"/>
                    </a:lnTo>
                    <a:lnTo>
                      <a:pt x="217" y="206"/>
                    </a:lnTo>
                    <a:lnTo>
                      <a:pt x="265" y="135"/>
                    </a:lnTo>
                    <a:lnTo>
                      <a:pt x="258" y="226"/>
                    </a:lnTo>
                    <a:lnTo>
                      <a:pt x="234" y="267"/>
                    </a:lnTo>
                    <a:lnTo>
                      <a:pt x="198" y="291"/>
                    </a:lnTo>
                    <a:lnTo>
                      <a:pt x="113" y="308"/>
                    </a:lnTo>
                    <a:lnTo>
                      <a:pt x="25" y="257"/>
                    </a:lnTo>
                    <a:lnTo>
                      <a:pt x="0" y="169"/>
                    </a:lnTo>
                    <a:lnTo>
                      <a:pt x="22" y="75"/>
                    </a:lnTo>
                    <a:lnTo>
                      <a:pt x="69" y="27"/>
                    </a:lnTo>
                    <a:lnTo>
                      <a:pt x="117" y="0"/>
                    </a:lnTo>
                    <a:close/>
                  </a:path>
                </a:pathLst>
              </a:custGeom>
              <a:solidFill>
                <a:srgbClr val="000000"/>
              </a:solidFill>
              <a:ln w="9525">
                <a:noFill/>
              </a:ln>
            </p:spPr>
            <p:txBody>
              <a:bodyPr/>
              <a:lstStyle/>
              <a:p>
                <a:endParaRPr lang="zh-CN" altLang="en-US"/>
              </a:p>
            </p:txBody>
          </p:sp>
          <p:sp>
            <p:nvSpPr>
              <p:cNvPr id="42" name="Freeform 1063"/>
              <p:cNvSpPr/>
              <p:nvPr/>
            </p:nvSpPr>
            <p:spPr>
              <a:xfrm>
                <a:off x="1569" y="2933"/>
                <a:ext cx="187" cy="198"/>
              </a:xfrm>
              <a:custGeom>
                <a:avLst/>
                <a:gdLst/>
                <a:ahLst/>
                <a:cxnLst>
                  <a:cxn ang="0">
                    <a:pos x="4" y="9"/>
                  </a:cxn>
                  <a:cxn ang="0">
                    <a:pos x="9" y="19"/>
                  </a:cxn>
                  <a:cxn ang="0">
                    <a:pos x="14" y="17"/>
                  </a:cxn>
                  <a:cxn ang="0">
                    <a:pos x="14" y="4"/>
                  </a:cxn>
                  <a:cxn ang="0">
                    <a:pos x="21" y="0"/>
                  </a:cxn>
                  <a:cxn ang="0">
                    <a:pos x="38" y="6"/>
                  </a:cxn>
                  <a:cxn ang="0">
                    <a:pos x="34" y="20"/>
                  </a:cxn>
                  <a:cxn ang="0">
                    <a:pos x="40" y="23"/>
                  </a:cxn>
                  <a:cxn ang="0">
                    <a:pos x="55" y="19"/>
                  </a:cxn>
                  <a:cxn ang="0">
                    <a:pos x="62" y="38"/>
                  </a:cxn>
                  <a:cxn ang="0">
                    <a:pos x="49" y="43"/>
                  </a:cxn>
                  <a:cxn ang="0">
                    <a:pos x="47" y="57"/>
                  </a:cxn>
                  <a:cxn ang="0">
                    <a:pos x="53" y="66"/>
                  </a:cxn>
                  <a:cxn ang="0">
                    <a:pos x="42" y="60"/>
                  </a:cxn>
                  <a:cxn ang="0">
                    <a:pos x="45" y="44"/>
                  </a:cxn>
                  <a:cxn ang="0">
                    <a:pos x="44" y="36"/>
                  </a:cxn>
                  <a:cxn ang="0">
                    <a:pos x="47" y="39"/>
                  </a:cxn>
                  <a:cxn ang="0">
                    <a:pos x="57" y="36"/>
                  </a:cxn>
                  <a:cxn ang="0">
                    <a:pos x="51" y="24"/>
                  </a:cxn>
                  <a:cxn ang="0">
                    <a:pos x="39" y="28"/>
                  </a:cxn>
                  <a:cxn ang="0">
                    <a:pos x="30" y="23"/>
                  </a:cxn>
                  <a:cxn ang="0">
                    <a:pos x="33" y="8"/>
                  </a:cxn>
                  <a:cxn ang="0">
                    <a:pos x="21" y="4"/>
                  </a:cxn>
                  <a:cxn ang="0">
                    <a:pos x="19" y="19"/>
                  </a:cxn>
                  <a:cxn ang="0">
                    <a:pos x="6" y="25"/>
                  </a:cxn>
                  <a:cxn ang="0">
                    <a:pos x="6" y="21"/>
                  </a:cxn>
                  <a:cxn ang="0">
                    <a:pos x="0" y="11"/>
                  </a:cxn>
                  <a:cxn ang="0">
                    <a:pos x="4" y="9"/>
                  </a:cxn>
                  <a:cxn ang="0">
                    <a:pos x="4" y="9"/>
                  </a:cxn>
                </a:cxnLst>
                <a:rect l="0" t="0" r="0" b="0"/>
                <a:pathLst>
                  <a:path w="561" h="593">
                    <a:moveTo>
                      <a:pt x="32" y="81"/>
                    </a:moveTo>
                    <a:lnTo>
                      <a:pt x="83" y="172"/>
                    </a:lnTo>
                    <a:lnTo>
                      <a:pt x="130" y="155"/>
                    </a:lnTo>
                    <a:lnTo>
                      <a:pt x="127" y="34"/>
                    </a:lnTo>
                    <a:lnTo>
                      <a:pt x="189" y="0"/>
                    </a:lnTo>
                    <a:lnTo>
                      <a:pt x="341" y="54"/>
                    </a:lnTo>
                    <a:lnTo>
                      <a:pt x="306" y="177"/>
                    </a:lnTo>
                    <a:lnTo>
                      <a:pt x="359" y="206"/>
                    </a:lnTo>
                    <a:lnTo>
                      <a:pt x="492" y="172"/>
                    </a:lnTo>
                    <a:lnTo>
                      <a:pt x="561" y="343"/>
                    </a:lnTo>
                    <a:lnTo>
                      <a:pt x="444" y="385"/>
                    </a:lnTo>
                    <a:lnTo>
                      <a:pt x="423" y="508"/>
                    </a:lnTo>
                    <a:lnTo>
                      <a:pt x="480" y="593"/>
                    </a:lnTo>
                    <a:lnTo>
                      <a:pt x="382" y="538"/>
                    </a:lnTo>
                    <a:lnTo>
                      <a:pt x="406" y="399"/>
                    </a:lnTo>
                    <a:lnTo>
                      <a:pt x="394" y="327"/>
                    </a:lnTo>
                    <a:lnTo>
                      <a:pt x="423" y="351"/>
                    </a:lnTo>
                    <a:lnTo>
                      <a:pt x="516" y="322"/>
                    </a:lnTo>
                    <a:lnTo>
                      <a:pt x="456" y="213"/>
                    </a:lnTo>
                    <a:lnTo>
                      <a:pt x="347" y="254"/>
                    </a:lnTo>
                    <a:lnTo>
                      <a:pt x="268" y="206"/>
                    </a:lnTo>
                    <a:lnTo>
                      <a:pt x="300" y="68"/>
                    </a:lnTo>
                    <a:lnTo>
                      <a:pt x="186" y="37"/>
                    </a:lnTo>
                    <a:lnTo>
                      <a:pt x="168" y="168"/>
                    </a:lnTo>
                    <a:lnTo>
                      <a:pt x="52" y="226"/>
                    </a:lnTo>
                    <a:lnTo>
                      <a:pt x="56" y="193"/>
                    </a:lnTo>
                    <a:lnTo>
                      <a:pt x="0" y="102"/>
                    </a:lnTo>
                    <a:lnTo>
                      <a:pt x="32" y="81"/>
                    </a:lnTo>
                    <a:close/>
                  </a:path>
                </a:pathLst>
              </a:custGeom>
              <a:solidFill>
                <a:srgbClr val="000000"/>
              </a:solidFill>
              <a:ln w="9525">
                <a:noFill/>
              </a:ln>
            </p:spPr>
            <p:txBody>
              <a:bodyPr/>
              <a:lstStyle/>
              <a:p>
                <a:endParaRPr lang="zh-CN" altLang="en-US"/>
              </a:p>
            </p:txBody>
          </p:sp>
          <p:sp>
            <p:nvSpPr>
              <p:cNvPr id="43" name="Freeform 1064"/>
              <p:cNvSpPr/>
              <p:nvPr/>
            </p:nvSpPr>
            <p:spPr>
              <a:xfrm>
                <a:off x="1493" y="2935"/>
                <a:ext cx="67" cy="89"/>
              </a:xfrm>
              <a:custGeom>
                <a:avLst/>
                <a:gdLst/>
                <a:ahLst/>
                <a:cxnLst>
                  <a:cxn ang="0">
                    <a:pos x="22" y="0"/>
                  </a:cxn>
                  <a:cxn ang="0">
                    <a:pos x="6" y="6"/>
                  </a:cxn>
                  <a:cxn ang="0">
                    <a:pos x="1" y="14"/>
                  </a:cxn>
                  <a:cxn ang="0">
                    <a:pos x="0" y="23"/>
                  </a:cxn>
                  <a:cxn ang="0">
                    <a:pos x="6" y="30"/>
                  </a:cxn>
                  <a:cxn ang="0">
                    <a:pos x="7" y="19"/>
                  </a:cxn>
                  <a:cxn ang="0">
                    <a:pos x="11" y="10"/>
                  </a:cxn>
                  <a:cxn ang="0">
                    <a:pos x="22" y="0"/>
                  </a:cxn>
                  <a:cxn ang="0">
                    <a:pos x="22" y="0"/>
                  </a:cxn>
                </a:cxnLst>
                <a:rect l="0" t="0" r="0" b="0"/>
                <a:pathLst>
                  <a:path w="203" h="267">
                    <a:moveTo>
                      <a:pt x="203" y="0"/>
                    </a:moveTo>
                    <a:lnTo>
                      <a:pt x="57" y="51"/>
                    </a:lnTo>
                    <a:lnTo>
                      <a:pt x="7" y="127"/>
                    </a:lnTo>
                    <a:lnTo>
                      <a:pt x="0" y="205"/>
                    </a:lnTo>
                    <a:lnTo>
                      <a:pt x="50" y="267"/>
                    </a:lnTo>
                    <a:lnTo>
                      <a:pt x="60" y="175"/>
                    </a:lnTo>
                    <a:lnTo>
                      <a:pt x="100" y="88"/>
                    </a:lnTo>
                    <a:lnTo>
                      <a:pt x="203" y="0"/>
                    </a:lnTo>
                    <a:close/>
                  </a:path>
                </a:pathLst>
              </a:custGeom>
              <a:solidFill>
                <a:srgbClr val="000000"/>
              </a:solidFill>
              <a:ln w="9525">
                <a:noFill/>
              </a:ln>
            </p:spPr>
            <p:txBody>
              <a:bodyPr/>
              <a:lstStyle/>
              <a:p>
                <a:endParaRPr lang="zh-CN" altLang="en-US"/>
              </a:p>
            </p:txBody>
          </p:sp>
          <p:sp>
            <p:nvSpPr>
              <p:cNvPr id="44" name="Freeform 1065"/>
              <p:cNvSpPr/>
              <p:nvPr/>
            </p:nvSpPr>
            <p:spPr>
              <a:xfrm>
                <a:off x="1753" y="3019"/>
                <a:ext cx="36" cy="87"/>
              </a:xfrm>
              <a:custGeom>
                <a:avLst/>
                <a:gdLst/>
                <a:ahLst/>
                <a:cxnLst>
                  <a:cxn ang="0">
                    <a:pos x="5" y="0"/>
                  </a:cxn>
                  <a:cxn ang="0">
                    <a:pos x="7" y="12"/>
                  </a:cxn>
                  <a:cxn ang="0">
                    <a:pos x="5" y="20"/>
                  </a:cxn>
                  <a:cxn ang="0">
                    <a:pos x="0" y="29"/>
                  </a:cxn>
                  <a:cxn ang="0">
                    <a:pos x="8" y="24"/>
                  </a:cxn>
                  <a:cxn ang="0">
                    <a:pos x="12" y="15"/>
                  </a:cxn>
                  <a:cxn ang="0">
                    <a:pos x="5" y="0"/>
                  </a:cxn>
                  <a:cxn ang="0">
                    <a:pos x="5" y="0"/>
                  </a:cxn>
                </a:cxnLst>
                <a:rect l="0" t="0" r="0" b="0"/>
                <a:pathLst>
                  <a:path w="106" h="262">
                    <a:moveTo>
                      <a:pt x="40" y="0"/>
                    </a:moveTo>
                    <a:lnTo>
                      <a:pt x="64" y="104"/>
                    </a:lnTo>
                    <a:lnTo>
                      <a:pt x="42" y="183"/>
                    </a:lnTo>
                    <a:lnTo>
                      <a:pt x="0" y="262"/>
                    </a:lnTo>
                    <a:lnTo>
                      <a:pt x="75" y="221"/>
                    </a:lnTo>
                    <a:lnTo>
                      <a:pt x="106" y="131"/>
                    </a:lnTo>
                    <a:lnTo>
                      <a:pt x="40" y="0"/>
                    </a:lnTo>
                    <a:close/>
                  </a:path>
                </a:pathLst>
              </a:custGeom>
              <a:solidFill>
                <a:srgbClr val="000000"/>
              </a:solidFill>
              <a:ln w="9525">
                <a:noFill/>
              </a:ln>
            </p:spPr>
            <p:txBody>
              <a:bodyPr/>
              <a:lstStyle/>
              <a:p>
                <a:endParaRPr lang="zh-CN" altLang="en-US"/>
              </a:p>
            </p:txBody>
          </p:sp>
          <p:sp>
            <p:nvSpPr>
              <p:cNvPr id="45" name="Freeform 1066"/>
              <p:cNvSpPr/>
              <p:nvPr/>
            </p:nvSpPr>
            <p:spPr>
              <a:xfrm>
                <a:off x="1727" y="3106"/>
                <a:ext cx="60" cy="55"/>
              </a:xfrm>
              <a:custGeom>
                <a:avLst/>
                <a:gdLst/>
                <a:ahLst/>
                <a:cxnLst>
                  <a:cxn ang="0">
                    <a:pos x="20" y="0"/>
                  </a:cxn>
                  <a:cxn ang="0">
                    <a:pos x="14" y="8"/>
                  </a:cxn>
                  <a:cxn ang="0">
                    <a:pos x="4" y="14"/>
                  </a:cxn>
                  <a:cxn ang="0">
                    <a:pos x="0" y="18"/>
                  </a:cxn>
                  <a:cxn ang="0">
                    <a:pos x="11" y="17"/>
                  </a:cxn>
                  <a:cxn ang="0">
                    <a:pos x="17" y="10"/>
                  </a:cxn>
                  <a:cxn ang="0">
                    <a:pos x="20" y="0"/>
                  </a:cxn>
                  <a:cxn ang="0">
                    <a:pos x="20" y="0"/>
                  </a:cxn>
                </a:cxnLst>
                <a:rect l="0" t="0" r="0" b="0"/>
                <a:pathLst>
                  <a:path w="179" h="164">
                    <a:moveTo>
                      <a:pt x="179" y="0"/>
                    </a:moveTo>
                    <a:lnTo>
                      <a:pt x="128" y="69"/>
                    </a:lnTo>
                    <a:lnTo>
                      <a:pt x="37" y="123"/>
                    </a:lnTo>
                    <a:lnTo>
                      <a:pt x="0" y="164"/>
                    </a:lnTo>
                    <a:lnTo>
                      <a:pt x="100" y="150"/>
                    </a:lnTo>
                    <a:lnTo>
                      <a:pt x="155" y="93"/>
                    </a:lnTo>
                    <a:lnTo>
                      <a:pt x="179" y="0"/>
                    </a:lnTo>
                    <a:close/>
                  </a:path>
                </a:pathLst>
              </a:custGeom>
              <a:solidFill>
                <a:srgbClr val="000000"/>
              </a:solidFill>
              <a:ln w="9525">
                <a:noFill/>
              </a:ln>
            </p:spPr>
            <p:txBody>
              <a:bodyPr/>
              <a:lstStyle/>
              <a:p>
                <a:endParaRPr lang="zh-CN" altLang="en-US"/>
              </a:p>
            </p:txBody>
          </p:sp>
          <p:sp>
            <p:nvSpPr>
              <p:cNvPr id="46" name="Freeform 1067"/>
              <p:cNvSpPr/>
              <p:nvPr/>
            </p:nvSpPr>
            <p:spPr>
              <a:xfrm>
                <a:off x="1074" y="3320"/>
                <a:ext cx="413" cy="242"/>
              </a:xfrm>
              <a:custGeom>
                <a:avLst/>
                <a:gdLst/>
                <a:ahLst/>
                <a:cxnLst>
                  <a:cxn ang="0">
                    <a:pos x="7" y="32"/>
                  </a:cxn>
                  <a:cxn ang="0">
                    <a:pos x="10" y="29"/>
                  </a:cxn>
                  <a:cxn ang="0">
                    <a:pos x="17" y="22"/>
                  </a:cxn>
                  <a:cxn ang="0">
                    <a:pos x="25" y="14"/>
                  </a:cxn>
                  <a:cxn ang="0">
                    <a:pos x="33" y="6"/>
                  </a:cxn>
                  <a:cxn ang="0">
                    <a:pos x="42" y="0"/>
                  </a:cxn>
                  <a:cxn ang="0">
                    <a:pos x="46" y="1"/>
                  </a:cxn>
                  <a:cxn ang="0">
                    <a:pos x="61" y="3"/>
                  </a:cxn>
                  <a:cxn ang="0">
                    <a:pos x="72" y="0"/>
                  </a:cxn>
                  <a:cxn ang="0">
                    <a:pos x="84" y="0"/>
                  </a:cxn>
                  <a:cxn ang="0">
                    <a:pos x="97" y="6"/>
                  </a:cxn>
                  <a:cxn ang="0">
                    <a:pos x="104" y="17"/>
                  </a:cxn>
                  <a:cxn ang="0">
                    <a:pos x="101" y="27"/>
                  </a:cxn>
                  <a:cxn ang="0">
                    <a:pos x="97" y="31"/>
                  </a:cxn>
                  <a:cxn ang="0">
                    <a:pos x="115" y="30"/>
                  </a:cxn>
                  <a:cxn ang="0">
                    <a:pos x="119" y="34"/>
                  </a:cxn>
                  <a:cxn ang="0">
                    <a:pos x="129" y="46"/>
                  </a:cxn>
                  <a:cxn ang="0">
                    <a:pos x="136" y="65"/>
                  </a:cxn>
                  <a:cxn ang="0">
                    <a:pos x="138" y="74"/>
                  </a:cxn>
                  <a:cxn ang="0">
                    <a:pos x="136" y="80"/>
                  </a:cxn>
                  <a:cxn ang="0">
                    <a:pos x="127" y="81"/>
                  </a:cxn>
                  <a:cxn ang="0">
                    <a:pos x="120" y="78"/>
                  </a:cxn>
                  <a:cxn ang="0">
                    <a:pos x="104" y="44"/>
                  </a:cxn>
                  <a:cxn ang="0">
                    <a:pos x="83" y="24"/>
                  </a:cxn>
                  <a:cxn ang="0">
                    <a:pos x="62" y="12"/>
                  </a:cxn>
                  <a:cxn ang="0">
                    <a:pos x="43" y="12"/>
                  </a:cxn>
                  <a:cxn ang="0">
                    <a:pos x="25" y="18"/>
                  </a:cxn>
                  <a:cxn ang="0">
                    <a:pos x="0" y="44"/>
                  </a:cxn>
                  <a:cxn ang="0">
                    <a:pos x="7" y="32"/>
                  </a:cxn>
                  <a:cxn ang="0">
                    <a:pos x="7" y="32"/>
                  </a:cxn>
                </a:cxnLst>
                <a:rect l="0" t="0" r="0" b="0"/>
                <a:pathLst>
                  <a:path w="1239" h="725">
                    <a:moveTo>
                      <a:pt x="62" y="288"/>
                    </a:moveTo>
                    <a:lnTo>
                      <a:pt x="87" y="262"/>
                    </a:lnTo>
                    <a:lnTo>
                      <a:pt x="150" y="199"/>
                    </a:lnTo>
                    <a:lnTo>
                      <a:pt x="229" y="122"/>
                    </a:lnTo>
                    <a:lnTo>
                      <a:pt x="301" y="55"/>
                    </a:lnTo>
                    <a:lnTo>
                      <a:pt x="380" y="0"/>
                    </a:lnTo>
                    <a:lnTo>
                      <a:pt x="418" y="10"/>
                    </a:lnTo>
                    <a:lnTo>
                      <a:pt x="553" y="25"/>
                    </a:lnTo>
                    <a:lnTo>
                      <a:pt x="645" y="3"/>
                    </a:lnTo>
                    <a:lnTo>
                      <a:pt x="752" y="0"/>
                    </a:lnTo>
                    <a:lnTo>
                      <a:pt x="869" y="56"/>
                    </a:lnTo>
                    <a:lnTo>
                      <a:pt x="933" y="149"/>
                    </a:lnTo>
                    <a:lnTo>
                      <a:pt x="908" y="241"/>
                    </a:lnTo>
                    <a:lnTo>
                      <a:pt x="874" y="283"/>
                    </a:lnTo>
                    <a:lnTo>
                      <a:pt x="1032" y="268"/>
                    </a:lnTo>
                    <a:lnTo>
                      <a:pt x="1073" y="302"/>
                    </a:lnTo>
                    <a:lnTo>
                      <a:pt x="1157" y="412"/>
                    </a:lnTo>
                    <a:lnTo>
                      <a:pt x="1226" y="584"/>
                    </a:lnTo>
                    <a:lnTo>
                      <a:pt x="1239" y="661"/>
                    </a:lnTo>
                    <a:lnTo>
                      <a:pt x="1228" y="715"/>
                    </a:lnTo>
                    <a:lnTo>
                      <a:pt x="1143" y="725"/>
                    </a:lnTo>
                    <a:lnTo>
                      <a:pt x="1083" y="699"/>
                    </a:lnTo>
                    <a:lnTo>
                      <a:pt x="939" y="396"/>
                    </a:lnTo>
                    <a:lnTo>
                      <a:pt x="748" y="218"/>
                    </a:lnTo>
                    <a:lnTo>
                      <a:pt x="562" y="108"/>
                    </a:lnTo>
                    <a:lnTo>
                      <a:pt x="386" y="104"/>
                    </a:lnTo>
                    <a:lnTo>
                      <a:pt x="226" y="159"/>
                    </a:lnTo>
                    <a:lnTo>
                      <a:pt x="0" y="395"/>
                    </a:lnTo>
                    <a:lnTo>
                      <a:pt x="62" y="288"/>
                    </a:lnTo>
                    <a:close/>
                  </a:path>
                </a:pathLst>
              </a:custGeom>
              <a:solidFill>
                <a:srgbClr val="665C00"/>
              </a:solidFill>
              <a:ln w="9525">
                <a:noFill/>
              </a:ln>
            </p:spPr>
            <p:txBody>
              <a:bodyPr/>
              <a:lstStyle/>
              <a:p>
                <a:endParaRPr lang="zh-CN" altLang="en-US"/>
              </a:p>
            </p:txBody>
          </p:sp>
          <p:sp>
            <p:nvSpPr>
              <p:cNvPr id="47" name="Freeform 1068"/>
              <p:cNvSpPr/>
              <p:nvPr/>
            </p:nvSpPr>
            <p:spPr>
              <a:xfrm>
                <a:off x="901" y="2888"/>
                <a:ext cx="254" cy="364"/>
              </a:xfrm>
              <a:custGeom>
                <a:avLst/>
                <a:gdLst/>
                <a:ahLst/>
                <a:cxnLst>
                  <a:cxn ang="0">
                    <a:pos x="10" y="28"/>
                  </a:cxn>
                  <a:cxn ang="0">
                    <a:pos x="16" y="33"/>
                  </a:cxn>
                  <a:cxn ang="0">
                    <a:pos x="32" y="39"/>
                  </a:cxn>
                  <a:cxn ang="0">
                    <a:pos x="50" y="40"/>
                  </a:cxn>
                  <a:cxn ang="0">
                    <a:pos x="66" y="36"/>
                  </a:cxn>
                  <a:cxn ang="0">
                    <a:pos x="75" y="28"/>
                  </a:cxn>
                  <a:cxn ang="0">
                    <a:pos x="79" y="17"/>
                  </a:cxn>
                  <a:cxn ang="0">
                    <a:pos x="82" y="0"/>
                  </a:cxn>
                  <a:cxn ang="0">
                    <a:pos x="85" y="23"/>
                  </a:cxn>
                  <a:cxn ang="0">
                    <a:pos x="83" y="48"/>
                  </a:cxn>
                  <a:cxn ang="0">
                    <a:pos x="79" y="73"/>
                  </a:cxn>
                  <a:cxn ang="0">
                    <a:pos x="74" y="90"/>
                  </a:cxn>
                  <a:cxn ang="0">
                    <a:pos x="72" y="97"/>
                  </a:cxn>
                  <a:cxn ang="0">
                    <a:pos x="47" y="109"/>
                  </a:cxn>
                  <a:cxn ang="0">
                    <a:pos x="47" y="122"/>
                  </a:cxn>
                  <a:cxn ang="0">
                    <a:pos x="42" y="121"/>
                  </a:cxn>
                  <a:cxn ang="0">
                    <a:pos x="41" y="106"/>
                  </a:cxn>
                  <a:cxn ang="0">
                    <a:pos x="49" y="101"/>
                  </a:cxn>
                  <a:cxn ang="0">
                    <a:pos x="45" y="78"/>
                  </a:cxn>
                  <a:cxn ang="0">
                    <a:pos x="46" y="50"/>
                  </a:cxn>
                  <a:cxn ang="0">
                    <a:pos x="35" y="47"/>
                  </a:cxn>
                  <a:cxn ang="0">
                    <a:pos x="32" y="54"/>
                  </a:cxn>
                  <a:cxn ang="0">
                    <a:pos x="0" y="53"/>
                  </a:cxn>
                  <a:cxn ang="0">
                    <a:pos x="13" y="44"/>
                  </a:cxn>
                  <a:cxn ang="0">
                    <a:pos x="12" y="34"/>
                  </a:cxn>
                  <a:cxn ang="0">
                    <a:pos x="10" y="28"/>
                  </a:cxn>
                  <a:cxn ang="0">
                    <a:pos x="10" y="28"/>
                  </a:cxn>
                </a:cxnLst>
                <a:rect l="0" t="0" r="0" b="0"/>
                <a:pathLst>
                  <a:path w="760" h="1090">
                    <a:moveTo>
                      <a:pt x="86" y="255"/>
                    </a:moveTo>
                    <a:lnTo>
                      <a:pt x="146" y="292"/>
                    </a:lnTo>
                    <a:lnTo>
                      <a:pt x="288" y="347"/>
                    </a:lnTo>
                    <a:lnTo>
                      <a:pt x="453" y="360"/>
                    </a:lnTo>
                    <a:lnTo>
                      <a:pt x="590" y="323"/>
                    </a:lnTo>
                    <a:lnTo>
                      <a:pt x="667" y="251"/>
                    </a:lnTo>
                    <a:lnTo>
                      <a:pt x="703" y="152"/>
                    </a:lnTo>
                    <a:lnTo>
                      <a:pt x="732" y="0"/>
                    </a:lnTo>
                    <a:lnTo>
                      <a:pt x="760" y="207"/>
                    </a:lnTo>
                    <a:lnTo>
                      <a:pt x="742" y="433"/>
                    </a:lnTo>
                    <a:lnTo>
                      <a:pt x="703" y="657"/>
                    </a:lnTo>
                    <a:lnTo>
                      <a:pt x="665" y="811"/>
                    </a:lnTo>
                    <a:lnTo>
                      <a:pt x="646" y="865"/>
                    </a:lnTo>
                    <a:lnTo>
                      <a:pt x="425" y="980"/>
                    </a:lnTo>
                    <a:lnTo>
                      <a:pt x="425" y="1090"/>
                    </a:lnTo>
                    <a:lnTo>
                      <a:pt x="380" y="1085"/>
                    </a:lnTo>
                    <a:lnTo>
                      <a:pt x="369" y="951"/>
                    </a:lnTo>
                    <a:lnTo>
                      <a:pt x="442" y="901"/>
                    </a:lnTo>
                    <a:lnTo>
                      <a:pt x="408" y="701"/>
                    </a:lnTo>
                    <a:lnTo>
                      <a:pt x="414" y="451"/>
                    </a:lnTo>
                    <a:lnTo>
                      <a:pt x="312" y="420"/>
                    </a:lnTo>
                    <a:lnTo>
                      <a:pt x="283" y="481"/>
                    </a:lnTo>
                    <a:lnTo>
                      <a:pt x="0" y="475"/>
                    </a:lnTo>
                    <a:lnTo>
                      <a:pt x="114" y="396"/>
                    </a:lnTo>
                    <a:lnTo>
                      <a:pt x="107" y="306"/>
                    </a:lnTo>
                    <a:lnTo>
                      <a:pt x="86" y="255"/>
                    </a:lnTo>
                    <a:close/>
                  </a:path>
                </a:pathLst>
              </a:custGeom>
              <a:solidFill>
                <a:srgbClr val="000000"/>
              </a:solidFill>
              <a:ln w="9525">
                <a:noFill/>
              </a:ln>
            </p:spPr>
            <p:txBody>
              <a:bodyPr/>
              <a:lstStyle/>
              <a:p>
                <a:endParaRPr lang="zh-CN" altLang="en-US"/>
              </a:p>
            </p:txBody>
          </p:sp>
          <p:sp>
            <p:nvSpPr>
              <p:cNvPr id="48" name="Freeform 1069"/>
              <p:cNvSpPr/>
              <p:nvPr/>
            </p:nvSpPr>
            <p:spPr>
              <a:xfrm>
                <a:off x="879" y="2836"/>
                <a:ext cx="315" cy="211"/>
              </a:xfrm>
              <a:custGeom>
                <a:avLst/>
                <a:gdLst/>
                <a:ahLst/>
                <a:cxnLst>
                  <a:cxn ang="0">
                    <a:pos x="105" y="0"/>
                  </a:cxn>
                  <a:cxn ang="0">
                    <a:pos x="82" y="2"/>
                  </a:cxn>
                  <a:cxn ang="0">
                    <a:pos x="51" y="12"/>
                  </a:cxn>
                  <a:cxn ang="0">
                    <a:pos x="39" y="16"/>
                  </a:cxn>
                  <a:cxn ang="0">
                    <a:pos x="27" y="21"/>
                  </a:cxn>
                  <a:cxn ang="0">
                    <a:pos x="7" y="32"/>
                  </a:cxn>
                  <a:cxn ang="0">
                    <a:pos x="1" y="40"/>
                  </a:cxn>
                  <a:cxn ang="0">
                    <a:pos x="3" y="43"/>
                  </a:cxn>
                  <a:cxn ang="0">
                    <a:pos x="0" y="70"/>
                  </a:cxn>
                  <a:cxn ang="0">
                    <a:pos x="8" y="70"/>
                  </a:cxn>
                  <a:cxn ang="0">
                    <a:pos x="7" y="58"/>
                  </a:cxn>
                  <a:cxn ang="0">
                    <a:pos x="9" y="40"/>
                  </a:cxn>
                  <a:cxn ang="0">
                    <a:pos x="15" y="33"/>
                  </a:cxn>
                  <a:cxn ang="0">
                    <a:pos x="26" y="28"/>
                  </a:cxn>
                  <a:cxn ang="0">
                    <a:pos x="40" y="22"/>
                  </a:cxn>
                  <a:cxn ang="0">
                    <a:pos x="55" y="15"/>
                  </a:cxn>
                  <a:cxn ang="0">
                    <a:pos x="68" y="11"/>
                  </a:cxn>
                  <a:cxn ang="0">
                    <a:pos x="81" y="7"/>
                  </a:cxn>
                  <a:cxn ang="0">
                    <a:pos x="103" y="5"/>
                  </a:cxn>
                  <a:cxn ang="0">
                    <a:pos x="105" y="0"/>
                  </a:cxn>
                  <a:cxn ang="0">
                    <a:pos x="105" y="0"/>
                  </a:cxn>
                </a:cxnLst>
                <a:rect l="0" t="0" r="0" b="0"/>
                <a:pathLst>
                  <a:path w="947" h="633">
                    <a:moveTo>
                      <a:pt x="947" y="0"/>
                    </a:moveTo>
                    <a:lnTo>
                      <a:pt x="742" y="18"/>
                    </a:lnTo>
                    <a:lnTo>
                      <a:pt x="459" y="104"/>
                    </a:lnTo>
                    <a:lnTo>
                      <a:pt x="354" y="144"/>
                    </a:lnTo>
                    <a:lnTo>
                      <a:pt x="241" y="190"/>
                    </a:lnTo>
                    <a:lnTo>
                      <a:pt x="62" y="286"/>
                    </a:lnTo>
                    <a:lnTo>
                      <a:pt x="13" y="360"/>
                    </a:lnTo>
                    <a:lnTo>
                      <a:pt x="23" y="389"/>
                    </a:lnTo>
                    <a:lnTo>
                      <a:pt x="0" y="633"/>
                    </a:lnTo>
                    <a:lnTo>
                      <a:pt x="68" y="633"/>
                    </a:lnTo>
                    <a:lnTo>
                      <a:pt x="62" y="518"/>
                    </a:lnTo>
                    <a:lnTo>
                      <a:pt x="79" y="360"/>
                    </a:lnTo>
                    <a:lnTo>
                      <a:pt x="137" y="300"/>
                    </a:lnTo>
                    <a:lnTo>
                      <a:pt x="232" y="249"/>
                    </a:lnTo>
                    <a:lnTo>
                      <a:pt x="363" y="194"/>
                    </a:lnTo>
                    <a:lnTo>
                      <a:pt x="499" y="139"/>
                    </a:lnTo>
                    <a:lnTo>
                      <a:pt x="617" y="97"/>
                    </a:lnTo>
                    <a:lnTo>
                      <a:pt x="737" y="66"/>
                    </a:lnTo>
                    <a:lnTo>
                      <a:pt x="935" y="42"/>
                    </a:lnTo>
                    <a:lnTo>
                      <a:pt x="947" y="0"/>
                    </a:lnTo>
                    <a:close/>
                  </a:path>
                </a:pathLst>
              </a:custGeom>
              <a:solidFill>
                <a:srgbClr val="000000"/>
              </a:solidFill>
              <a:ln w="9525">
                <a:noFill/>
              </a:ln>
            </p:spPr>
            <p:txBody>
              <a:bodyPr/>
              <a:lstStyle/>
              <a:p>
                <a:endParaRPr lang="zh-CN" altLang="en-US"/>
              </a:p>
            </p:txBody>
          </p:sp>
          <p:sp>
            <p:nvSpPr>
              <p:cNvPr id="49" name="Freeform 1070"/>
              <p:cNvSpPr/>
              <p:nvPr/>
            </p:nvSpPr>
            <p:spPr>
              <a:xfrm>
                <a:off x="862" y="3036"/>
                <a:ext cx="153" cy="287"/>
              </a:xfrm>
              <a:custGeom>
                <a:avLst/>
                <a:gdLst/>
                <a:ahLst/>
                <a:cxnLst>
                  <a:cxn ang="0">
                    <a:pos x="9" y="0"/>
                  </a:cxn>
                  <a:cxn ang="0">
                    <a:pos x="43" y="0"/>
                  </a:cxn>
                  <a:cxn ang="0">
                    <a:pos x="51" y="4"/>
                  </a:cxn>
                  <a:cxn ang="0">
                    <a:pos x="45" y="34"/>
                  </a:cxn>
                  <a:cxn ang="0">
                    <a:pos x="38" y="37"/>
                  </a:cxn>
                  <a:cxn ang="0">
                    <a:pos x="35" y="60"/>
                  </a:cxn>
                  <a:cxn ang="0">
                    <a:pos x="31" y="58"/>
                  </a:cxn>
                  <a:cxn ang="0">
                    <a:pos x="31" y="34"/>
                  </a:cxn>
                  <a:cxn ang="0">
                    <a:pos x="43" y="29"/>
                  </a:cxn>
                  <a:cxn ang="0">
                    <a:pos x="47" y="8"/>
                  </a:cxn>
                  <a:cxn ang="0">
                    <a:pos x="6" y="8"/>
                  </a:cxn>
                  <a:cxn ang="0">
                    <a:pos x="11" y="29"/>
                  </a:cxn>
                  <a:cxn ang="0">
                    <a:pos x="21" y="35"/>
                  </a:cxn>
                  <a:cxn ang="0">
                    <a:pos x="17" y="40"/>
                  </a:cxn>
                  <a:cxn ang="0">
                    <a:pos x="20" y="60"/>
                  </a:cxn>
                  <a:cxn ang="0">
                    <a:pos x="13" y="69"/>
                  </a:cxn>
                  <a:cxn ang="0">
                    <a:pos x="12" y="76"/>
                  </a:cxn>
                  <a:cxn ang="0">
                    <a:pos x="17" y="77"/>
                  </a:cxn>
                  <a:cxn ang="0">
                    <a:pos x="17" y="89"/>
                  </a:cxn>
                  <a:cxn ang="0">
                    <a:pos x="22" y="91"/>
                  </a:cxn>
                  <a:cxn ang="0">
                    <a:pos x="29" y="81"/>
                  </a:cxn>
                  <a:cxn ang="0">
                    <a:pos x="31" y="92"/>
                  </a:cxn>
                  <a:cxn ang="0">
                    <a:pos x="26" y="92"/>
                  </a:cxn>
                  <a:cxn ang="0">
                    <a:pos x="23" y="96"/>
                  </a:cxn>
                  <a:cxn ang="0">
                    <a:pos x="13" y="92"/>
                  </a:cxn>
                  <a:cxn ang="0">
                    <a:pos x="8" y="89"/>
                  </a:cxn>
                  <a:cxn ang="0">
                    <a:pos x="8" y="68"/>
                  </a:cxn>
                  <a:cxn ang="0">
                    <a:pos x="15" y="58"/>
                  </a:cxn>
                  <a:cxn ang="0">
                    <a:pos x="14" y="36"/>
                  </a:cxn>
                  <a:cxn ang="0">
                    <a:pos x="8" y="35"/>
                  </a:cxn>
                  <a:cxn ang="0">
                    <a:pos x="0" y="3"/>
                  </a:cxn>
                  <a:cxn ang="0">
                    <a:pos x="9" y="0"/>
                  </a:cxn>
                  <a:cxn ang="0">
                    <a:pos x="9" y="0"/>
                  </a:cxn>
                </a:cxnLst>
                <a:rect l="0" t="0" r="0" b="0"/>
                <a:pathLst>
                  <a:path w="460" h="859">
                    <a:moveTo>
                      <a:pt x="79" y="0"/>
                    </a:moveTo>
                    <a:lnTo>
                      <a:pt x="386" y="0"/>
                    </a:lnTo>
                    <a:lnTo>
                      <a:pt x="460" y="37"/>
                    </a:lnTo>
                    <a:lnTo>
                      <a:pt x="407" y="305"/>
                    </a:lnTo>
                    <a:lnTo>
                      <a:pt x="340" y="329"/>
                    </a:lnTo>
                    <a:lnTo>
                      <a:pt x="317" y="543"/>
                    </a:lnTo>
                    <a:lnTo>
                      <a:pt x="283" y="518"/>
                    </a:lnTo>
                    <a:lnTo>
                      <a:pt x="283" y="305"/>
                    </a:lnTo>
                    <a:lnTo>
                      <a:pt x="386" y="263"/>
                    </a:lnTo>
                    <a:lnTo>
                      <a:pt x="420" y="73"/>
                    </a:lnTo>
                    <a:lnTo>
                      <a:pt x="51" y="73"/>
                    </a:lnTo>
                    <a:lnTo>
                      <a:pt x="102" y="257"/>
                    </a:lnTo>
                    <a:lnTo>
                      <a:pt x="186" y="310"/>
                    </a:lnTo>
                    <a:lnTo>
                      <a:pt x="153" y="360"/>
                    </a:lnTo>
                    <a:lnTo>
                      <a:pt x="181" y="536"/>
                    </a:lnTo>
                    <a:lnTo>
                      <a:pt x="119" y="622"/>
                    </a:lnTo>
                    <a:lnTo>
                      <a:pt x="106" y="677"/>
                    </a:lnTo>
                    <a:lnTo>
                      <a:pt x="151" y="690"/>
                    </a:lnTo>
                    <a:lnTo>
                      <a:pt x="157" y="794"/>
                    </a:lnTo>
                    <a:lnTo>
                      <a:pt x="198" y="815"/>
                    </a:lnTo>
                    <a:lnTo>
                      <a:pt x="258" y="728"/>
                    </a:lnTo>
                    <a:lnTo>
                      <a:pt x="283" y="823"/>
                    </a:lnTo>
                    <a:lnTo>
                      <a:pt x="238" y="823"/>
                    </a:lnTo>
                    <a:lnTo>
                      <a:pt x="205" y="859"/>
                    </a:lnTo>
                    <a:lnTo>
                      <a:pt x="119" y="823"/>
                    </a:lnTo>
                    <a:lnTo>
                      <a:pt x="74" y="793"/>
                    </a:lnTo>
                    <a:lnTo>
                      <a:pt x="68" y="610"/>
                    </a:lnTo>
                    <a:lnTo>
                      <a:pt x="136" y="525"/>
                    </a:lnTo>
                    <a:lnTo>
                      <a:pt x="124" y="323"/>
                    </a:lnTo>
                    <a:lnTo>
                      <a:pt x="74" y="318"/>
                    </a:lnTo>
                    <a:lnTo>
                      <a:pt x="0" y="31"/>
                    </a:lnTo>
                    <a:lnTo>
                      <a:pt x="79" y="0"/>
                    </a:lnTo>
                    <a:close/>
                  </a:path>
                </a:pathLst>
              </a:custGeom>
              <a:solidFill>
                <a:srgbClr val="000000"/>
              </a:solidFill>
              <a:ln w="9525">
                <a:noFill/>
              </a:ln>
            </p:spPr>
            <p:txBody>
              <a:bodyPr/>
              <a:lstStyle/>
              <a:p>
                <a:endParaRPr lang="zh-CN" altLang="en-US"/>
              </a:p>
            </p:txBody>
          </p:sp>
          <p:sp>
            <p:nvSpPr>
              <p:cNvPr id="50" name="Freeform 1071"/>
              <p:cNvSpPr/>
              <p:nvPr/>
            </p:nvSpPr>
            <p:spPr>
              <a:xfrm>
                <a:off x="943" y="3193"/>
                <a:ext cx="59" cy="136"/>
              </a:xfrm>
              <a:custGeom>
                <a:avLst/>
                <a:gdLst/>
                <a:ahLst/>
                <a:cxnLst>
                  <a:cxn ang="0">
                    <a:pos x="1" y="0"/>
                  </a:cxn>
                  <a:cxn ang="0">
                    <a:pos x="17" y="8"/>
                  </a:cxn>
                  <a:cxn ang="0">
                    <a:pos x="20" y="18"/>
                  </a:cxn>
                  <a:cxn ang="0">
                    <a:pos x="15" y="18"/>
                  </a:cxn>
                  <a:cxn ang="0">
                    <a:pos x="12" y="28"/>
                  </a:cxn>
                  <a:cxn ang="0">
                    <a:pos x="17" y="40"/>
                  </a:cxn>
                  <a:cxn ang="0">
                    <a:pos x="12" y="45"/>
                  </a:cxn>
                  <a:cxn ang="0">
                    <a:pos x="3" y="44"/>
                  </a:cxn>
                  <a:cxn ang="0">
                    <a:pos x="0" y="36"/>
                  </a:cxn>
                  <a:cxn ang="0">
                    <a:pos x="2" y="24"/>
                  </a:cxn>
                  <a:cxn ang="0">
                    <a:pos x="4" y="39"/>
                  </a:cxn>
                  <a:cxn ang="0">
                    <a:pos x="12" y="40"/>
                  </a:cxn>
                  <a:cxn ang="0">
                    <a:pos x="8" y="29"/>
                  </a:cxn>
                  <a:cxn ang="0">
                    <a:pos x="9" y="16"/>
                  </a:cxn>
                  <a:cxn ang="0">
                    <a:pos x="13" y="11"/>
                  </a:cxn>
                  <a:cxn ang="0">
                    <a:pos x="4" y="5"/>
                  </a:cxn>
                  <a:cxn ang="0">
                    <a:pos x="1" y="0"/>
                  </a:cxn>
                  <a:cxn ang="0">
                    <a:pos x="1" y="0"/>
                  </a:cxn>
                </a:cxnLst>
                <a:rect l="0" t="0" r="0" b="0"/>
                <a:pathLst>
                  <a:path w="176" h="408">
                    <a:moveTo>
                      <a:pt x="6" y="0"/>
                    </a:moveTo>
                    <a:lnTo>
                      <a:pt x="154" y="73"/>
                    </a:lnTo>
                    <a:lnTo>
                      <a:pt x="176" y="164"/>
                    </a:lnTo>
                    <a:lnTo>
                      <a:pt x="135" y="158"/>
                    </a:lnTo>
                    <a:lnTo>
                      <a:pt x="107" y="250"/>
                    </a:lnTo>
                    <a:lnTo>
                      <a:pt x="154" y="358"/>
                    </a:lnTo>
                    <a:lnTo>
                      <a:pt x="107" y="408"/>
                    </a:lnTo>
                    <a:lnTo>
                      <a:pt x="23" y="395"/>
                    </a:lnTo>
                    <a:lnTo>
                      <a:pt x="0" y="323"/>
                    </a:lnTo>
                    <a:lnTo>
                      <a:pt x="17" y="213"/>
                    </a:lnTo>
                    <a:lnTo>
                      <a:pt x="39" y="353"/>
                    </a:lnTo>
                    <a:lnTo>
                      <a:pt x="107" y="358"/>
                    </a:lnTo>
                    <a:lnTo>
                      <a:pt x="68" y="261"/>
                    </a:lnTo>
                    <a:lnTo>
                      <a:pt x="79" y="140"/>
                    </a:lnTo>
                    <a:lnTo>
                      <a:pt x="113" y="103"/>
                    </a:lnTo>
                    <a:lnTo>
                      <a:pt x="39" y="48"/>
                    </a:lnTo>
                    <a:lnTo>
                      <a:pt x="6" y="0"/>
                    </a:lnTo>
                    <a:close/>
                  </a:path>
                </a:pathLst>
              </a:custGeom>
              <a:solidFill>
                <a:srgbClr val="000000"/>
              </a:solidFill>
              <a:ln w="9525">
                <a:noFill/>
              </a:ln>
            </p:spPr>
            <p:txBody>
              <a:bodyPr/>
              <a:lstStyle/>
              <a:p>
                <a:endParaRPr lang="zh-CN" altLang="en-US"/>
              </a:p>
            </p:txBody>
          </p:sp>
          <p:sp>
            <p:nvSpPr>
              <p:cNvPr id="51" name="Freeform 1072"/>
              <p:cNvSpPr/>
              <p:nvPr/>
            </p:nvSpPr>
            <p:spPr>
              <a:xfrm>
                <a:off x="879" y="3061"/>
                <a:ext cx="105" cy="130"/>
              </a:xfrm>
              <a:custGeom>
                <a:avLst/>
                <a:gdLst/>
                <a:ahLst/>
                <a:cxnLst>
                  <a:cxn ang="0">
                    <a:pos x="0" y="0"/>
                  </a:cxn>
                  <a:cxn ang="0">
                    <a:pos x="10" y="6"/>
                  </a:cxn>
                  <a:cxn ang="0">
                    <a:pos x="23" y="7"/>
                  </a:cxn>
                  <a:cxn ang="0">
                    <a:pos x="27" y="18"/>
                  </a:cxn>
                  <a:cxn ang="0">
                    <a:pos x="35" y="24"/>
                  </a:cxn>
                  <a:cxn ang="0">
                    <a:pos x="28" y="26"/>
                  </a:cxn>
                  <a:cxn ang="0">
                    <a:pos x="27" y="32"/>
                  </a:cxn>
                  <a:cxn ang="0">
                    <a:pos x="19" y="33"/>
                  </a:cxn>
                  <a:cxn ang="0">
                    <a:pos x="12" y="43"/>
                  </a:cxn>
                  <a:cxn ang="0">
                    <a:pos x="8" y="28"/>
                  </a:cxn>
                  <a:cxn ang="0">
                    <a:pos x="6" y="20"/>
                  </a:cxn>
                  <a:cxn ang="0">
                    <a:pos x="0" y="0"/>
                  </a:cxn>
                  <a:cxn ang="0">
                    <a:pos x="0" y="0"/>
                  </a:cxn>
                </a:cxnLst>
                <a:rect l="0" t="0" r="0" b="0"/>
                <a:pathLst>
                  <a:path w="317" h="390">
                    <a:moveTo>
                      <a:pt x="0" y="0"/>
                    </a:moveTo>
                    <a:lnTo>
                      <a:pt x="90" y="50"/>
                    </a:lnTo>
                    <a:lnTo>
                      <a:pt x="204" y="61"/>
                    </a:lnTo>
                    <a:lnTo>
                      <a:pt x="249" y="166"/>
                    </a:lnTo>
                    <a:lnTo>
                      <a:pt x="317" y="219"/>
                    </a:lnTo>
                    <a:lnTo>
                      <a:pt x="261" y="237"/>
                    </a:lnTo>
                    <a:lnTo>
                      <a:pt x="244" y="292"/>
                    </a:lnTo>
                    <a:lnTo>
                      <a:pt x="176" y="300"/>
                    </a:lnTo>
                    <a:lnTo>
                      <a:pt x="113" y="390"/>
                    </a:lnTo>
                    <a:lnTo>
                      <a:pt x="73" y="250"/>
                    </a:lnTo>
                    <a:lnTo>
                      <a:pt x="51" y="184"/>
                    </a:lnTo>
                    <a:lnTo>
                      <a:pt x="0" y="0"/>
                    </a:lnTo>
                    <a:close/>
                  </a:path>
                </a:pathLst>
              </a:custGeom>
              <a:solidFill>
                <a:srgbClr val="000000"/>
              </a:solidFill>
              <a:ln w="9525">
                <a:noFill/>
              </a:ln>
            </p:spPr>
            <p:txBody>
              <a:bodyPr/>
              <a:lstStyle/>
              <a:p>
                <a:endParaRPr lang="zh-CN" altLang="en-US"/>
              </a:p>
            </p:txBody>
          </p:sp>
          <p:sp>
            <p:nvSpPr>
              <p:cNvPr id="52" name="Freeform 1073"/>
              <p:cNvSpPr/>
              <p:nvPr/>
            </p:nvSpPr>
            <p:spPr>
              <a:xfrm>
                <a:off x="1167" y="2874"/>
                <a:ext cx="152" cy="242"/>
              </a:xfrm>
              <a:custGeom>
                <a:avLst/>
                <a:gdLst/>
                <a:ahLst/>
                <a:cxnLst>
                  <a:cxn ang="0">
                    <a:pos x="0" y="0"/>
                  </a:cxn>
                  <a:cxn ang="0">
                    <a:pos x="3" y="13"/>
                  </a:cxn>
                  <a:cxn ang="0">
                    <a:pos x="7" y="39"/>
                  </a:cxn>
                  <a:cxn ang="0">
                    <a:pos x="5" y="80"/>
                  </a:cxn>
                  <a:cxn ang="0">
                    <a:pos x="40" y="81"/>
                  </a:cxn>
                  <a:cxn ang="0">
                    <a:pos x="43" y="73"/>
                  </a:cxn>
                  <a:cxn ang="0">
                    <a:pos x="48" y="56"/>
                  </a:cxn>
                  <a:cxn ang="0">
                    <a:pos x="51" y="27"/>
                  </a:cxn>
                  <a:cxn ang="0">
                    <a:pos x="48" y="3"/>
                  </a:cxn>
                  <a:cxn ang="0">
                    <a:pos x="47" y="22"/>
                  </a:cxn>
                  <a:cxn ang="0">
                    <a:pos x="43" y="32"/>
                  </a:cxn>
                  <a:cxn ang="0">
                    <a:pos x="29" y="16"/>
                  </a:cxn>
                  <a:cxn ang="0">
                    <a:pos x="17" y="25"/>
                  </a:cxn>
                  <a:cxn ang="0">
                    <a:pos x="26" y="26"/>
                  </a:cxn>
                  <a:cxn ang="0">
                    <a:pos x="33" y="31"/>
                  </a:cxn>
                  <a:cxn ang="0">
                    <a:pos x="37" y="33"/>
                  </a:cxn>
                  <a:cxn ang="0">
                    <a:pos x="39" y="54"/>
                  </a:cxn>
                  <a:cxn ang="0">
                    <a:pos x="36" y="69"/>
                  </a:cxn>
                  <a:cxn ang="0">
                    <a:pos x="34" y="77"/>
                  </a:cxn>
                  <a:cxn ang="0">
                    <a:pos x="11" y="75"/>
                  </a:cxn>
                  <a:cxn ang="0">
                    <a:pos x="12" y="43"/>
                  </a:cxn>
                  <a:cxn ang="0">
                    <a:pos x="8" y="21"/>
                  </a:cxn>
                  <a:cxn ang="0">
                    <a:pos x="5" y="11"/>
                  </a:cxn>
                  <a:cxn ang="0">
                    <a:pos x="0" y="0"/>
                  </a:cxn>
                  <a:cxn ang="0">
                    <a:pos x="0" y="0"/>
                  </a:cxn>
                </a:cxnLst>
                <a:rect l="0" t="0" r="0" b="0"/>
                <a:pathLst>
                  <a:path w="457" h="726">
                    <a:moveTo>
                      <a:pt x="0" y="0"/>
                    </a:moveTo>
                    <a:lnTo>
                      <a:pt x="26" y="113"/>
                    </a:lnTo>
                    <a:lnTo>
                      <a:pt x="60" y="353"/>
                    </a:lnTo>
                    <a:lnTo>
                      <a:pt x="49" y="718"/>
                    </a:lnTo>
                    <a:lnTo>
                      <a:pt x="362" y="726"/>
                    </a:lnTo>
                    <a:lnTo>
                      <a:pt x="385" y="658"/>
                    </a:lnTo>
                    <a:lnTo>
                      <a:pt x="429" y="500"/>
                    </a:lnTo>
                    <a:lnTo>
                      <a:pt x="457" y="245"/>
                    </a:lnTo>
                    <a:lnTo>
                      <a:pt x="435" y="24"/>
                    </a:lnTo>
                    <a:lnTo>
                      <a:pt x="423" y="201"/>
                    </a:lnTo>
                    <a:lnTo>
                      <a:pt x="384" y="292"/>
                    </a:lnTo>
                    <a:lnTo>
                      <a:pt x="259" y="140"/>
                    </a:lnTo>
                    <a:lnTo>
                      <a:pt x="152" y="226"/>
                    </a:lnTo>
                    <a:lnTo>
                      <a:pt x="236" y="237"/>
                    </a:lnTo>
                    <a:lnTo>
                      <a:pt x="301" y="276"/>
                    </a:lnTo>
                    <a:lnTo>
                      <a:pt x="333" y="298"/>
                    </a:lnTo>
                    <a:lnTo>
                      <a:pt x="350" y="482"/>
                    </a:lnTo>
                    <a:lnTo>
                      <a:pt x="325" y="625"/>
                    </a:lnTo>
                    <a:lnTo>
                      <a:pt x="304" y="695"/>
                    </a:lnTo>
                    <a:lnTo>
                      <a:pt x="95" y="671"/>
                    </a:lnTo>
                    <a:lnTo>
                      <a:pt x="107" y="390"/>
                    </a:lnTo>
                    <a:lnTo>
                      <a:pt x="73" y="191"/>
                    </a:lnTo>
                    <a:lnTo>
                      <a:pt x="49" y="98"/>
                    </a:lnTo>
                    <a:lnTo>
                      <a:pt x="0" y="0"/>
                    </a:lnTo>
                    <a:close/>
                  </a:path>
                </a:pathLst>
              </a:custGeom>
              <a:solidFill>
                <a:srgbClr val="000000"/>
              </a:solidFill>
              <a:ln w="9525">
                <a:noFill/>
              </a:ln>
            </p:spPr>
            <p:txBody>
              <a:bodyPr/>
              <a:lstStyle/>
              <a:p>
                <a:endParaRPr lang="zh-CN" altLang="en-US"/>
              </a:p>
            </p:txBody>
          </p:sp>
          <p:sp>
            <p:nvSpPr>
              <p:cNvPr id="53" name="Freeform 1074"/>
              <p:cNvSpPr/>
              <p:nvPr/>
            </p:nvSpPr>
            <p:spPr>
              <a:xfrm>
                <a:off x="1278" y="2896"/>
                <a:ext cx="170" cy="336"/>
              </a:xfrm>
              <a:custGeom>
                <a:avLst/>
                <a:gdLst/>
                <a:ahLst/>
                <a:cxnLst>
                  <a:cxn ang="0">
                    <a:pos x="17" y="0"/>
                  </a:cxn>
                  <a:cxn ang="0">
                    <a:pos x="22" y="10"/>
                  </a:cxn>
                  <a:cxn ang="0">
                    <a:pos x="25" y="22"/>
                  </a:cxn>
                  <a:cxn ang="0">
                    <a:pos x="30" y="30"/>
                  </a:cxn>
                  <a:cxn ang="0">
                    <a:pos x="35" y="38"/>
                  </a:cxn>
                  <a:cxn ang="0">
                    <a:pos x="38" y="52"/>
                  </a:cxn>
                  <a:cxn ang="0">
                    <a:pos x="24" y="62"/>
                  </a:cxn>
                  <a:cxn ang="0">
                    <a:pos x="21" y="71"/>
                  </a:cxn>
                  <a:cxn ang="0">
                    <a:pos x="35" y="67"/>
                  </a:cxn>
                  <a:cxn ang="0">
                    <a:pos x="37" y="71"/>
                  </a:cxn>
                  <a:cxn ang="0">
                    <a:pos x="44" y="77"/>
                  </a:cxn>
                  <a:cxn ang="0">
                    <a:pos x="57" y="79"/>
                  </a:cxn>
                  <a:cxn ang="0">
                    <a:pos x="31" y="99"/>
                  </a:cxn>
                  <a:cxn ang="0">
                    <a:pos x="20" y="95"/>
                  </a:cxn>
                  <a:cxn ang="0">
                    <a:pos x="15" y="112"/>
                  </a:cxn>
                  <a:cxn ang="0">
                    <a:pos x="0" y="109"/>
                  </a:cxn>
                  <a:cxn ang="0">
                    <a:pos x="7" y="94"/>
                  </a:cxn>
                  <a:cxn ang="0">
                    <a:pos x="14" y="77"/>
                  </a:cxn>
                  <a:cxn ang="0">
                    <a:pos x="19" y="40"/>
                  </a:cxn>
                  <a:cxn ang="0">
                    <a:pos x="20" y="31"/>
                  </a:cxn>
                  <a:cxn ang="0">
                    <a:pos x="20" y="19"/>
                  </a:cxn>
                  <a:cxn ang="0">
                    <a:pos x="17" y="0"/>
                  </a:cxn>
                  <a:cxn ang="0">
                    <a:pos x="17" y="0"/>
                  </a:cxn>
                </a:cxnLst>
                <a:rect l="0" t="0" r="0" b="0"/>
                <a:pathLst>
                  <a:path w="508" h="1008">
                    <a:moveTo>
                      <a:pt x="148" y="0"/>
                    </a:moveTo>
                    <a:lnTo>
                      <a:pt x="198" y="88"/>
                    </a:lnTo>
                    <a:lnTo>
                      <a:pt x="227" y="199"/>
                    </a:lnTo>
                    <a:lnTo>
                      <a:pt x="269" y="267"/>
                    </a:lnTo>
                    <a:lnTo>
                      <a:pt x="315" y="338"/>
                    </a:lnTo>
                    <a:lnTo>
                      <a:pt x="343" y="472"/>
                    </a:lnTo>
                    <a:lnTo>
                      <a:pt x="214" y="556"/>
                    </a:lnTo>
                    <a:lnTo>
                      <a:pt x="190" y="642"/>
                    </a:lnTo>
                    <a:lnTo>
                      <a:pt x="315" y="600"/>
                    </a:lnTo>
                    <a:lnTo>
                      <a:pt x="334" y="637"/>
                    </a:lnTo>
                    <a:lnTo>
                      <a:pt x="390" y="697"/>
                    </a:lnTo>
                    <a:lnTo>
                      <a:pt x="508" y="714"/>
                    </a:lnTo>
                    <a:lnTo>
                      <a:pt x="281" y="892"/>
                    </a:lnTo>
                    <a:lnTo>
                      <a:pt x="179" y="859"/>
                    </a:lnTo>
                    <a:lnTo>
                      <a:pt x="135" y="1008"/>
                    </a:lnTo>
                    <a:lnTo>
                      <a:pt x="0" y="977"/>
                    </a:lnTo>
                    <a:lnTo>
                      <a:pt x="66" y="844"/>
                    </a:lnTo>
                    <a:lnTo>
                      <a:pt x="122" y="694"/>
                    </a:lnTo>
                    <a:lnTo>
                      <a:pt x="174" y="357"/>
                    </a:lnTo>
                    <a:lnTo>
                      <a:pt x="177" y="277"/>
                    </a:lnTo>
                    <a:lnTo>
                      <a:pt x="176" y="175"/>
                    </a:lnTo>
                    <a:lnTo>
                      <a:pt x="148" y="0"/>
                    </a:lnTo>
                    <a:close/>
                  </a:path>
                </a:pathLst>
              </a:custGeom>
              <a:solidFill>
                <a:srgbClr val="000000"/>
              </a:solidFill>
              <a:ln w="9525">
                <a:noFill/>
              </a:ln>
            </p:spPr>
            <p:txBody>
              <a:bodyPr/>
              <a:lstStyle/>
              <a:p>
                <a:endParaRPr lang="zh-CN" altLang="en-US"/>
              </a:p>
            </p:txBody>
          </p:sp>
          <p:sp>
            <p:nvSpPr>
              <p:cNvPr id="54" name="Freeform 1075"/>
              <p:cNvSpPr/>
              <p:nvPr/>
            </p:nvSpPr>
            <p:spPr>
              <a:xfrm>
                <a:off x="1313" y="2852"/>
                <a:ext cx="165" cy="296"/>
              </a:xfrm>
              <a:custGeom>
                <a:avLst/>
                <a:gdLst/>
                <a:ahLst/>
                <a:cxnLst>
                  <a:cxn ang="0">
                    <a:pos x="5" y="0"/>
                  </a:cxn>
                  <a:cxn ang="0">
                    <a:pos x="22" y="9"/>
                  </a:cxn>
                  <a:cxn ang="0">
                    <a:pos x="30" y="28"/>
                  </a:cxn>
                  <a:cxn ang="0">
                    <a:pos x="35" y="50"/>
                  </a:cxn>
                  <a:cxn ang="0">
                    <a:pos x="38" y="62"/>
                  </a:cxn>
                  <a:cxn ang="0">
                    <a:pos x="47" y="65"/>
                  </a:cxn>
                  <a:cxn ang="0">
                    <a:pos x="48" y="75"/>
                  </a:cxn>
                  <a:cxn ang="0">
                    <a:pos x="52" y="84"/>
                  </a:cxn>
                  <a:cxn ang="0">
                    <a:pos x="55" y="89"/>
                  </a:cxn>
                  <a:cxn ang="0">
                    <a:pos x="54" y="94"/>
                  </a:cxn>
                  <a:cxn ang="0">
                    <a:pos x="43" y="97"/>
                  </a:cxn>
                  <a:cxn ang="0">
                    <a:pos x="36" y="99"/>
                  </a:cxn>
                  <a:cxn ang="0">
                    <a:pos x="48" y="90"/>
                  </a:cxn>
                  <a:cxn ang="0">
                    <a:pos x="42" y="78"/>
                  </a:cxn>
                  <a:cxn ang="0">
                    <a:pos x="40" y="68"/>
                  </a:cxn>
                  <a:cxn ang="0">
                    <a:pos x="33" y="69"/>
                  </a:cxn>
                  <a:cxn ang="0">
                    <a:pos x="22" y="72"/>
                  </a:cxn>
                  <a:cxn ang="0">
                    <a:pos x="8" y="80"/>
                  </a:cxn>
                  <a:cxn ang="0">
                    <a:pos x="16" y="69"/>
                  </a:cxn>
                  <a:cxn ang="0">
                    <a:pos x="32" y="62"/>
                  </a:cxn>
                  <a:cxn ang="0">
                    <a:pos x="27" y="33"/>
                  </a:cxn>
                  <a:cxn ang="0">
                    <a:pos x="20" y="15"/>
                  </a:cxn>
                  <a:cxn ang="0">
                    <a:pos x="0" y="4"/>
                  </a:cxn>
                  <a:cxn ang="0">
                    <a:pos x="5" y="0"/>
                  </a:cxn>
                  <a:cxn ang="0">
                    <a:pos x="5" y="0"/>
                  </a:cxn>
                </a:cxnLst>
                <a:rect l="0" t="0" r="0" b="0"/>
                <a:pathLst>
                  <a:path w="496" h="889">
                    <a:moveTo>
                      <a:pt x="41" y="0"/>
                    </a:moveTo>
                    <a:lnTo>
                      <a:pt x="200" y="85"/>
                    </a:lnTo>
                    <a:lnTo>
                      <a:pt x="269" y="256"/>
                    </a:lnTo>
                    <a:lnTo>
                      <a:pt x="318" y="452"/>
                    </a:lnTo>
                    <a:lnTo>
                      <a:pt x="342" y="560"/>
                    </a:lnTo>
                    <a:lnTo>
                      <a:pt x="427" y="590"/>
                    </a:lnTo>
                    <a:lnTo>
                      <a:pt x="432" y="676"/>
                    </a:lnTo>
                    <a:lnTo>
                      <a:pt x="469" y="758"/>
                    </a:lnTo>
                    <a:lnTo>
                      <a:pt x="496" y="803"/>
                    </a:lnTo>
                    <a:lnTo>
                      <a:pt x="485" y="845"/>
                    </a:lnTo>
                    <a:lnTo>
                      <a:pt x="389" y="875"/>
                    </a:lnTo>
                    <a:lnTo>
                      <a:pt x="325" y="889"/>
                    </a:lnTo>
                    <a:lnTo>
                      <a:pt x="432" y="810"/>
                    </a:lnTo>
                    <a:lnTo>
                      <a:pt x="382" y="700"/>
                    </a:lnTo>
                    <a:lnTo>
                      <a:pt x="365" y="615"/>
                    </a:lnTo>
                    <a:lnTo>
                      <a:pt x="297" y="626"/>
                    </a:lnTo>
                    <a:lnTo>
                      <a:pt x="200" y="650"/>
                    </a:lnTo>
                    <a:lnTo>
                      <a:pt x="76" y="718"/>
                    </a:lnTo>
                    <a:lnTo>
                      <a:pt x="144" y="621"/>
                    </a:lnTo>
                    <a:lnTo>
                      <a:pt x="292" y="560"/>
                    </a:lnTo>
                    <a:lnTo>
                      <a:pt x="239" y="298"/>
                    </a:lnTo>
                    <a:lnTo>
                      <a:pt x="177" y="134"/>
                    </a:lnTo>
                    <a:lnTo>
                      <a:pt x="0" y="40"/>
                    </a:lnTo>
                    <a:lnTo>
                      <a:pt x="41" y="0"/>
                    </a:lnTo>
                    <a:close/>
                  </a:path>
                </a:pathLst>
              </a:custGeom>
              <a:solidFill>
                <a:srgbClr val="000000"/>
              </a:solidFill>
              <a:ln w="9525">
                <a:noFill/>
              </a:ln>
            </p:spPr>
            <p:txBody>
              <a:bodyPr/>
              <a:lstStyle/>
              <a:p>
                <a:endParaRPr lang="zh-CN" altLang="en-US"/>
              </a:p>
            </p:txBody>
          </p:sp>
          <p:sp>
            <p:nvSpPr>
              <p:cNvPr id="55" name="Freeform 1076"/>
              <p:cNvSpPr/>
              <p:nvPr/>
            </p:nvSpPr>
            <p:spPr>
              <a:xfrm>
                <a:off x="1222" y="3219"/>
                <a:ext cx="326" cy="414"/>
              </a:xfrm>
              <a:custGeom>
                <a:avLst/>
                <a:gdLst/>
                <a:ahLst/>
                <a:cxnLst>
                  <a:cxn ang="0">
                    <a:pos x="25" y="0"/>
                  </a:cxn>
                  <a:cxn ang="0">
                    <a:pos x="41" y="3"/>
                  </a:cxn>
                  <a:cxn ang="0">
                    <a:pos x="60" y="15"/>
                  </a:cxn>
                  <a:cxn ang="0">
                    <a:pos x="69" y="24"/>
                  </a:cxn>
                  <a:cxn ang="0">
                    <a:pos x="78" y="35"/>
                  </a:cxn>
                  <a:cxn ang="0">
                    <a:pos x="85" y="47"/>
                  </a:cxn>
                  <a:cxn ang="0">
                    <a:pos x="93" y="62"/>
                  </a:cxn>
                  <a:cxn ang="0">
                    <a:pos x="103" y="93"/>
                  </a:cxn>
                  <a:cxn ang="0">
                    <a:pos x="109" y="135"/>
                  </a:cxn>
                  <a:cxn ang="0">
                    <a:pos x="83" y="138"/>
                  </a:cxn>
                  <a:cxn ang="0">
                    <a:pos x="85" y="130"/>
                  </a:cxn>
                  <a:cxn ang="0">
                    <a:pos x="100" y="131"/>
                  </a:cxn>
                  <a:cxn ang="0">
                    <a:pos x="98" y="96"/>
                  </a:cxn>
                  <a:cxn ang="0">
                    <a:pos x="95" y="84"/>
                  </a:cxn>
                  <a:cxn ang="0">
                    <a:pos x="91" y="73"/>
                  </a:cxn>
                  <a:cxn ang="0">
                    <a:pos x="86" y="62"/>
                  </a:cxn>
                  <a:cxn ang="0">
                    <a:pos x="81" y="52"/>
                  </a:cxn>
                  <a:cxn ang="0">
                    <a:pos x="75" y="42"/>
                  </a:cxn>
                  <a:cxn ang="0">
                    <a:pos x="67" y="31"/>
                  </a:cxn>
                  <a:cxn ang="0">
                    <a:pos x="57" y="21"/>
                  </a:cxn>
                  <a:cxn ang="0">
                    <a:pos x="51" y="16"/>
                  </a:cxn>
                  <a:cxn ang="0">
                    <a:pos x="44" y="12"/>
                  </a:cxn>
                  <a:cxn ang="0">
                    <a:pos x="30" y="7"/>
                  </a:cxn>
                  <a:cxn ang="0">
                    <a:pos x="15" y="4"/>
                  </a:cxn>
                  <a:cxn ang="0">
                    <a:pos x="0" y="3"/>
                  </a:cxn>
                  <a:cxn ang="0">
                    <a:pos x="25" y="0"/>
                  </a:cxn>
                  <a:cxn ang="0">
                    <a:pos x="25" y="0"/>
                  </a:cxn>
                </a:cxnLst>
                <a:rect l="0" t="0" r="0" b="0"/>
                <a:pathLst>
                  <a:path w="978" h="1243">
                    <a:moveTo>
                      <a:pt x="226" y="0"/>
                    </a:moveTo>
                    <a:lnTo>
                      <a:pt x="365" y="31"/>
                    </a:lnTo>
                    <a:lnTo>
                      <a:pt x="542" y="139"/>
                    </a:lnTo>
                    <a:lnTo>
                      <a:pt x="624" y="216"/>
                    </a:lnTo>
                    <a:lnTo>
                      <a:pt x="699" y="312"/>
                    </a:lnTo>
                    <a:lnTo>
                      <a:pt x="769" y="426"/>
                    </a:lnTo>
                    <a:lnTo>
                      <a:pt x="833" y="555"/>
                    </a:lnTo>
                    <a:lnTo>
                      <a:pt x="926" y="836"/>
                    </a:lnTo>
                    <a:lnTo>
                      <a:pt x="978" y="1219"/>
                    </a:lnTo>
                    <a:lnTo>
                      <a:pt x="744" y="1243"/>
                    </a:lnTo>
                    <a:lnTo>
                      <a:pt x="768" y="1171"/>
                    </a:lnTo>
                    <a:lnTo>
                      <a:pt x="903" y="1183"/>
                    </a:lnTo>
                    <a:lnTo>
                      <a:pt x="880" y="867"/>
                    </a:lnTo>
                    <a:lnTo>
                      <a:pt x="854" y="759"/>
                    </a:lnTo>
                    <a:lnTo>
                      <a:pt x="818" y="658"/>
                    </a:lnTo>
                    <a:lnTo>
                      <a:pt x="778" y="562"/>
                    </a:lnTo>
                    <a:lnTo>
                      <a:pt x="733" y="470"/>
                    </a:lnTo>
                    <a:lnTo>
                      <a:pt x="679" y="376"/>
                    </a:lnTo>
                    <a:lnTo>
                      <a:pt x="603" y="278"/>
                    </a:lnTo>
                    <a:lnTo>
                      <a:pt x="509" y="187"/>
                    </a:lnTo>
                    <a:lnTo>
                      <a:pt x="455" y="146"/>
                    </a:lnTo>
                    <a:lnTo>
                      <a:pt x="396" y="110"/>
                    </a:lnTo>
                    <a:lnTo>
                      <a:pt x="266" y="61"/>
                    </a:lnTo>
                    <a:lnTo>
                      <a:pt x="137" y="36"/>
                    </a:lnTo>
                    <a:lnTo>
                      <a:pt x="0" y="27"/>
                    </a:lnTo>
                    <a:lnTo>
                      <a:pt x="226" y="0"/>
                    </a:lnTo>
                    <a:close/>
                  </a:path>
                </a:pathLst>
              </a:custGeom>
              <a:solidFill>
                <a:srgbClr val="000000"/>
              </a:solidFill>
              <a:ln w="9525">
                <a:noFill/>
              </a:ln>
            </p:spPr>
            <p:txBody>
              <a:bodyPr/>
              <a:lstStyle/>
              <a:p>
                <a:endParaRPr lang="zh-CN" altLang="en-US"/>
              </a:p>
            </p:txBody>
          </p:sp>
          <p:sp>
            <p:nvSpPr>
              <p:cNvPr id="56" name="Freeform 1077"/>
              <p:cNvSpPr/>
              <p:nvPr/>
            </p:nvSpPr>
            <p:spPr>
              <a:xfrm>
                <a:off x="947" y="3347"/>
                <a:ext cx="523" cy="275"/>
              </a:xfrm>
              <a:custGeom>
                <a:avLst/>
                <a:gdLst/>
                <a:ahLst/>
                <a:cxnLst>
                  <a:cxn ang="0">
                    <a:pos x="0" y="92"/>
                  </a:cxn>
                  <a:cxn ang="0">
                    <a:pos x="26" y="92"/>
                  </a:cxn>
                  <a:cxn ang="0">
                    <a:pos x="31" y="64"/>
                  </a:cxn>
                  <a:cxn ang="0">
                    <a:pos x="35" y="55"/>
                  </a:cxn>
                  <a:cxn ang="0">
                    <a:pos x="40" y="46"/>
                  </a:cxn>
                  <a:cxn ang="0">
                    <a:pos x="46" y="38"/>
                  </a:cxn>
                  <a:cxn ang="0">
                    <a:pos x="52" y="30"/>
                  </a:cxn>
                  <a:cxn ang="0">
                    <a:pos x="57" y="23"/>
                  </a:cxn>
                  <a:cxn ang="0">
                    <a:pos x="62" y="18"/>
                  </a:cxn>
                  <a:cxn ang="0">
                    <a:pos x="72" y="11"/>
                  </a:cxn>
                  <a:cxn ang="0">
                    <a:pos x="85" y="6"/>
                  </a:cxn>
                  <a:cxn ang="0">
                    <a:pos x="99" y="6"/>
                  </a:cxn>
                  <a:cxn ang="0">
                    <a:pos x="113" y="11"/>
                  </a:cxn>
                  <a:cxn ang="0">
                    <a:pos x="126" y="19"/>
                  </a:cxn>
                  <a:cxn ang="0">
                    <a:pos x="141" y="38"/>
                  </a:cxn>
                  <a:cxn ang="0">
                    <a:pos x="148" y="59"/>
                  </a:cxn>
                  <a:cxn ang="0">
                    <a:pos x="151" y="72"/>
                  </a:cxn>
                  <a:cxn ang="0">
                    <a:pos x="174" y="72"/>
                  </a:cxn>
                  <a:cxn ang="0">
                    <a:pos x="172" y="59"/>
                  </a:cxn>
                  <a:cxn ang="0">
                    <a:pos x="169" y="48"/>
                  </a:cxn>
                  <a:cxn ang="0">
                    <a:pos x="165" y="38"/>
                  </a:cxn>
                  <a:cxn ang="0">
                    <a:pos x="159" y="27"/>
                  </a:cxn>
                  <a:cxn ang="0">
                    <a:pos x="155" y="22"/>
                  </a:cxn>
                  <a:cxn ang="0">
                    <a:pos x="151" y="20"/>
                  </a:cxn>
                  <a:cxn ang="0">
                    <a:pos x="139" y="22"/>
                  </a:cxn>
                  <a:cxn ang="0">
                    <a:pos x="143" y="14"/>
                  </a:cxn>
                  <a:cxn ang="0">
                    <a:pos x="136" y="10"/>
                  </a:cxn>
                  <a:cxn ang="0">
                    <a:pos x="128" y="6"/>
                  </a:cxn>
                  <a:cxn ang="0">
                    <a:pos x="110" y="0"/>
                  </a:cxn>
                  <a:cxn ang="0">
                    <a:pos x="78" y="1"/>
                  </a:cxn>
                  <a:cxn ang="0">
                    <a:pos x="66" y="7"/>
                  </a:cxn>
                  <a:cxn ang="0">
                    <a:pos x="55" y="16"/>
                  </a:cxn>
                  <a:cxn ang="0">
                    <a:pos x="46" y="27"/>
                  </a:cxn>
                  <a:cxn ang="0">
                    <a:pos x="38" y="39"/>
                  </a:cxn>
                  <a:cxn ang="0">
                    <a:pos x="25" y="63"/>
                  </a:cxn>
                  <a:cxn ang="0">
                    <a:pos x="18" y="86"/>
                  </a:cxn>
                  <a:cxn ang="0">
                    <a:pos x="7" y="87"/>
                  </a:cxn>
                  <a:cxn ang="0">
                    <a:pos x="1" y="86"/>
                  </a:cxn>
                  <a:cxn ang="0">
                    <a:pos x="0" y="92"/>
                  </a:cxn>
                  <a:cxn ang="0">
                    <a:pos x="0" y="92"/>
                  </a:cxn>
                </a:cxnLst>
                <a:rect l="0" t="0" r="0" b="0"/>
                <a:pathLst>
                  <a:path w="1571" h="823">
                    <a:moveTo>
                      <a:pt x="0" y="822"/>
                    </a:moveTo>
                    <a:lnTo>
                      <a:pt x="236" y="823"/>
                    </a:lnTo>
                    <a:lnTo>
                      <a:pt x="278" y="578"/>
                    </a:lnTo>
                    <a:lnTo>
                      <a:pt x="312" y="496"/>
                    </a:lnTo>
                    <a:lnTo>
                      <a:pt x="358" y="414"/>
                    </a:lnTo>
                    <a:lnTo>
                      <a:pt x="412" y="337"/>
                    </a:lnTo>
                    <a:lnTo>
                      <a:pt x="465" y="268"/>
                    </a:lnTo>
                    <a:lnTo>
                      <a:pt x="514" y="210"/>
                    </a:lnTo>
                    <a:lnTo>
                      <a:pt x="560" y="163"/>
                    </a:lnTo>
                    <a:lnTo>
                      <a:pt x="652" y="97"/>
                    </a:lnTo>
                    <a:lnTo>
                      <a:pt x="764" y="55"/>
                    </a:lnTo>
                    <a:lnTo>
                      <a:pt x="891" y="55"/>
                    </a:lnTo>
                    <a:lnTo>
                      <a:pt x="1022" y="103"/>
                    </a:lnTo>
                    <a:lnTo>
                      <a:pt x="1134" y="170"/>
                    </a:lnTo>
                    <a:lnTo>
                      <a:pt x="1276" y="340"/>
                    </a:lnTo>
                    <a:lnTo>
                      <a:pt x="1337" y="530"/>
                    </a:lnTo>
                    <a:lnTo>
                      <a:pt x="1368" y="639"/>
                    </a:lnTo>
                    <a:lnTo>
                      <a:pt x="1571" y="644"/>
                    </a:lnTo>
                    <a:lnTo>
                      <a:pt x="1551" y="531"/>
                    </a:lnTo>
                    <a:lnTo>
                      <a:pt x="1526" y="431"/>
                    </a:lnTo>
                    <a:lnTo>
                      <a:pt x="1492" y="340"/>
                    </a:lnTo>
                    <a:lnTo>
                      <a:pt x="1436" y="239"/>
                    </a:lnTo>
                    <a:lnTo>
                      <a:pt x="1402" y="200"/>
                    </a:lnTo>
                    <a:lnTo>
                      <a:pt x="1368" y="180"/>
                    </a:lnTo>
                    <a:lnTo>
                      <a:pt x="1255" y="201"/>
                    </a:lnTo>
                    <a:lnTo>
                      <a:pt x="1296" y="129"/>
                    </a:lnTo>
                    <a:lnTo>
                      <a:pt x="1230" y="86"/>
                    </a:lnTo>
                    <a:lnTo>
                      <a:pt x="1153" y="50"/>
                    </a:lnTo>
                    <a:lnTo>
                      <a:pt x="993" y="0"/>
                    </a:lnTo>
                    <a:lnTo>
                      <a:pt x="703" y="5"/>
                    </a:lnTo>
                    <a:lnTo>
                      <a:pt x="592" y="63"/>
                    </a:lnTo>
                    <a:lnTo>
                      <a:pt x="499" y="145"/>
                    </a:lnTo>
                    <a:lnTo>
                      <a:pt x="417" y="242"/>
                    </a:lnTo>
                    <a:lnTo>
                      <a:pt x="340" y="347"/>
                    </a:lnTo>
                    <a:lnTo>
                      <a:pt x="221" y="565"/>
                    </a:lnTo>
                    <a:lnTo>
                      <a:pt x="159" y="767"/>
                    </a:lnTo>
                    <a:lnTo>
                      <a:pt x="64" y="781"/>
                    </a:lnTo>
                    <a:lnTo>
                      <a:pt x="6" y="773"/>
                    </a:lnTo>
                    <a:lnTo>
                      <a:pt x="0" y="822"/>
                    </a:lnTo>
                    <a:close/>
                  </a:path>
                </a:pathLst>
              </a:custGeom>
              <a:solidFill>
                <a:srgbClr val="000000"/>
              </a:solidFill>
              <a:ln w="9525">
                <a:noFill/>
              </a:ln>
            </p:spPr>
            <p:txBody>
              <a:bodyPr/>
              <a:lstStyle/>
              <a:p>
                <a:endParaRPr lang="zh-CN" altLang="en-US"/>
              </a:p>
            </p:txBody>
          </p:sp>
          <p:sp>
            <p:nvSpPr>
              <p:cNvPr id="57" name="Freeform 1078"/>
              <p:cNvSpPr/>
              <p:nvPr/>
            </p:nvSpPr>
            <p:spPr>
              <a:xfrm>
                <a:off x="1357" y="3544"/>
                <a:ext cx="186" cy="160"/>
              </a:xfrm>
              <a:custGeom>
                <a:avLst/>
                <a:gdLst/>
                <a:ahLst/>
                <a:cxnLst>
                  <a:cxn ang="0">
                    <a:pos x="21" y="0"/>
                  </a:cxn>
                  <a:cxn ang="0">
                    <a:pos x="49" y="3"/>
                  </a:cxn>
                  <a:cxn ang="0">
                    <a:pos x="41" y="32"/>
                  </a:cxn>
                  <a:cxn ang="0">
                    <a:pos x="32" y="37"/>
                  </a:cxn>
                  <a:cxn ang="0">
                    <a:pos x="38" y="6"/>
                  </a:cxn>
                  <a:cxn ang="0">
                    <a:pos x="8" y="7"/>
                  </a:cxn>
                  <a:cxn ang="0">
                    <a:pos x="18" y="18"/>
                  </a:cxn>
                  <a:cxn ang="0">
                    <a:pos x="23" y="28"/>
                  </a:cxn>
                  <a:cxn ang="0">
                    <a:pos x="18" y="41"/>
                  </a:cxn>
                  <a:cxn ang="0">
                    <a:pos x="32" y="46"/>
                  </a:cxn>
                  <a:cxn ang="0">
                    <a:pos x="45" y="40"/>
                  </a:cxn>
                  <a:cxn ang="0">
                    <a:pos x="55" y="43"/>
                  </a:cxn>
                  <a:cxn ang="0">
                    <a:pos x="62" y="53"/>
                  </a:cxn>
                  <a:cxn ang="0">
                    <a:pos x="31" y="53"/>
                  </a:cxn>
                  <a:cxn ang="0">
                    <a:pos x="23" y="47"/>
                  </a:cxn>
                  <a:cxn ang="0">
                    <a:pos x="8" y="46"/>
                  </a:cxn>
                  <a:cxn ang="0">
                    <a:pos x="13" y="29"/>
                  </a:cxn>
                  <a:cxn ang="0">
                    <a:pos x="10" y="20"/>
                  </a:cxn>
                  <a:cxn ang="0">
                    <a:pos x="6" y="11"/>
                  </a:cxn>
                  <a:cxn ang="0">
                    <a:pos x="0" y="2"/>
                  </a:cxn>
                  <a:cxn ang="0">
                    <a:pos x="21" y="0"/>
                  </a:cxn>
                  <a:cxn ang="0">
                    <a:pos x="21" y="0"/>
                  </a:cxn>
                </a:cxnLst>
                <a:rect l="0" t="0" r="0" b="0"/>
                <a:pathLst>
                  <a:path w="557" h="481">
                    <a:moveTo>
                      <a:pt x="193" y="0"/>
                    </a:moveTo>
                    <a:lnTo>
                      <a:pt x="437" y="26"/>
                    </a:lnTo>
                    <a:lnTo>
                      <a:pt x="368" y="287"/>
                    </a:lnTo>
                    <a:lnTo>
                      <a:pt x="284" y="330"/>
                    </a:lnTo>
                    <a:lnTo>
                      <a:pt x="340" y="55"/>
                    </a:lnTo>
                    <a:lnTo>
                      <a:pt x="74" y="62"/>
                    </a:lnTo>
                    <a:lnTo>
                      <a:pt x="165" y="160"/>
                    </a:lnTo>
                    <a:lnTo>
                      <a:pt x="205" y="257"/>
                    </a:lnTo>
                    <a:lnTo>
                      <a:pt x="160" y="373"/>
                    </a:lnTo>
                    <a:lnTo>
                      <a:pt x="289" y="415"/>
                    </a:lnTo>
                    <a:lnTo>
                      <a:pt x="403" y="360"/>
                    </a:lnTo>
                    <a:lnTo>
                      <a:pt x="493" y="391"/>
                    </a:lnTo>
                    <a:lnTo>
                      <a:pt x="557" y="481"/>
                    </a:lnTo>
                    <a:lnTo>
                      <a:pt x="278" y="481"/>
                    </a:lnTo>
                    <a:lnTo>
                      <a:pt x="210" y="428"/>
                    </a:lnTo>
                    <a:lnTo>
                      <a:pt x="74" y="415"/>
                    </a:lnTo>
                    <a:lnTo>
                      <a:pt x="119" y="263"/>
                    </a:lnTo>
                    <a:lnTo>
                      <a:pt x="93" y="182"/>
                    </a:lnTo>
                    <a:lnTo>
                      <a:pt x="53" y="103"/>
                    </a:lnTo>
                    <a:lnTo>
                      <a:pt x="0" y="19"/>
                    </a:lnTo>
                    <a:lnTo>
                      <a:pt x="193" y="0"/>
                    </a:lnTo>
                    <a:close/>
                  </a:path>
                </a:pathLst>
              </a:custGeom>
              <a:solidFill>
                <a:srgbClr val="000000"/>
              </a:solidFill>
              <a:ln w="9525">
                <a:noFill/>
              </a:ln>
            </p:spPr>
            <p:txBody>
              <a:bodyPr/>
              <a:lstStyle/>
              <a:p>
                <a:endParaRPr lang="zh-CN" altLang="en-US"/>
              </a:p>
            </p:txBody>
          </p:sp>
          <p:sp>
            <p:nvSpPr>
              <p:cNvPr id="58" name="Freeform 1079"/>
              <p:cNvSpPr/>
              <p:nvPr/>
            </p:nvSpPr>
            <p:spPr>
              <a:xfrm>
                <a:off x="889" y="3303"/>
                <a:ext cx="191" cy="242"/>
              </a:xfrm>
              <a:custGeom>
                <a:avLst/>
                <a:gdLst/>
                <a:ahLst/>
                <a:cxnLst>
                  <a:cxn ang="0">
                    <a:pos x="26" y="6"/>
                  </a:cxn>
                  <a:cxn ang="0">
                    <a:pos x="20" y="13"/>
                  </a:cxn>
                  <a:cxn ang="0">
                    <a:pos x="10" y="33"/>
                  </a:cxn>
                  <a:cxn ang="0">
                    <a:pos x="3" y="64"/>
                  </a:cxn>
                  <a:cxn ang="0">
                    <a:pos x="0" y="80"/>
                  </a:cxn>
                  <a:cxn ang="0">
                    <a:pos x="17" y="81"/>
                  </a:cxn>
                  <a:cxn ang="0">
                    <a:pos x="17" y="66"/>
                  </a:cxn>
                  <a:cxn ang="0">
                    <a:pos x="21" y="53"/>
                  </a:cxn>
                  <a:cxn ang="0">
                    <a:pos x="26" y="60"/>
                  </a:cxn>
                  <a:cxn ang="0">
                    <a:pos x="29" y="73"/>
                  </a:cxn>
                  <a:cxn ang="0">
                    <a:pos x="46" y="77"/>
                  </a:cxn>
                  <a:cxn ang="0">
                    <a:pos x="47" y="74"/>
                  </a:cxn>
                  <a:cxn ang="0">
                    <a:pos x="42" y="66"/>
                  </a:cxn>
                  <a:cxn ang="0">
                    <a:pos x="39" y="54"/>
                  </a:cxn>
                  <a:cxn ang="0">
                    <a:pos x="49" y="45"/>
                  </a:cxn>
                  <a:cxn ang="0">
                    <a:pos x="57" y="57"/>
                  </a:cxn>
                  <a:cxn ang="0">
                    <a:pos x="62" y="50"/>
                  </a:cxn>
                  <a:cxn ang="0">
                    <a:pos x="64" y="40"/>
                  </a:cxn>
                  <a:cxn ang="0">
                    <a:pos x="59" y="31"/>
                  </a:cxn>
                  <a:cxn ang="0">
                    <a:pos x="53" y="26"/>
                  </a:cxn>
                  <a:cxn ang="0">
                    <a:pos x="49" y="24"/>
                  </a:cxn>
                  <a:cxn ang="0">
                    <a:pos x="36" y="29"/>
                  </a:cxn>
                  <a:cxn ang="0">
                    <a:pos x="33" y="25"/>
                  </a:cxn>
                  <a:cxn ang="0">
                    <a:pos x="37" y="17"/>
                  </a:cxn>
                  <a:cxn ang="0">
                    <a:pos x="46" y="11"/>
                  </a:cxn>
                  <a:cxn ang="0">
                    <a:pos x="51" y="8"/>
                  </a:cxn>
                  <a:cxn ang="0">
                    <a:pos x="47" y="3"/>
                  </a:cxn>
                  <a:cxn ang="0">
                    <a:pos x="34" y="0"/>
                  </a:cxn>
                  <a:cxn ang="0">
                    <a:pos x="29" y="6"/>
                  </a:cxn>
                  <a:cxn ang="0">
                    <a:pos x="26" y="6"/>
                  </a:cxn>
                  <a:cxn ang="0">
                    <a:pos x="26" y="6"/>
                  </a:cxn>
                </a:cxnLst>
                <a:rect l="0" t="0" r="0" b="0"/>
                <a:pathLst>
                  <a:path w="573" h="725">
                    <a:moveTo>
                      <a:pt x="235" y="58"/>
                    </a:moveTo>
                    <a:lnTo>
                      <a:pt x="183" y="116"/>
                    </a:lnTo>
                    <a:lnTo>
                      <a:pt x="89" y="298"/>
                    </a:lnTo>
                    <a:lnTo>
                      <a:pt x="23" y="573"/>
                    </a:lnTo>
                    <a:lnTo>
                      <a:pt x="0" y="721"/>
                    </a:lnTo>
                    <a:lnTo>
                      <a:pt x="156" y="725"/>
                    </a:lnTo>
                    <a:lnTo>
                      <a:pt x="154" y="597"/>
                    </a:lnTo>
                    <a:lnTo>
                      <a:pt x="185" y="476"/>
                    </a:lnTo>
                    <a:lnTo>
                      <a:pt x="238" y="539"/>
                    </a:lnTo>
                    <a:lnTo>
                      <a:pt x="261" y="652"/>
                    </a:lnTo>
                    <a:lnTo>
                      <a:pt x="414" y="694"/>
                    </a:lnTo>
                    <a:lnTo>
                      <a:pt x="420" y="661"/>
                    </a:lnTo>
                    <a:lnTo>
                      <a:pt x="378" y="589"/>
                    </a:lnTo>
                    <a:lnTo>
                      <a:pt x="355" y="487"/>
                    </a:lnTo>
                    <a:lnTo>
                      <a:pt x="445" y="408"/>
                    </a:lnTo>
                    <a:lnTo>
                      <a:pt x="513" y="515"/>
                    </a:lnTo>
                    <a:lnTo>
                      <a:pt x="554" y="445"/>
                    </a:lnTo>
                    <a:lnTo>
                      <a:pt x="573" y="357"/>
                    </a:lnTo>
                    <a:lnTo>
                      <a:pt x="534" y="277"/>
                    </a:lnTo>
                    <a:lnTo>
                      <a:pt x="478" y="232"/>
                    </a:lnTo>
                    <a:lnTo>
                      <a:pt x="445" y="213"/>
                    </a:lnTo>
                    <a:lnTo>
                      <a:pt x="324" y="259"/>
                    </a:lnTo>
                    <a:lnTo>
                      <a:pt x="294" y="226"/>
                    </a:lnTo>
                    <a:lnTo>
                      <a:pt x="332" y="150"/>
                    </a:lnTo>
                    <a:lnTo>
                      <a:pt x="413" y="98"/>
                    </a:lnTo>
                    <a:lnTo>
                      <a:pt x="462" y="74"/>
                    </a:lnTo>
                    <a:lnTo>
                      <a:pt x="420" y="31"/>
                    </a:lnTo>
                    <a:lnTo>
                      <a:pt x="304" y="0"/>
                    </a:lnTo>
                    <a:lnTo>
                      <a:pt x="263" y="50"/>
                    </a:lnTo>
                    <a:lnTo>
                      <a:pt x="235" y="58"/>
                    </a:lnTo>
                    <a:close/>
                  </a:path>
                </a:pathLst>
              </a:custGeom>
              <a:solidFill>
                <a:srgbClr val="000000"/>
              </a:solidFill>
              <a:ln w="9525">
                <a:noFill/>
              </a:ln>
            </p:spPr>
            <p:txBody>
              <a:bodyPr/>
              <a:lstStyle/>
              <a:p>
                <a:endParaRPr lang="zh-CN" altLang="en-US"/>
              </a:p>
            </p:txBody>
          </p:sp>
          <p:sp>
            <p:nvSpPr>
              <p:cNvPr id="59" name="Freeform 1080"/>
              <p:cNvSpPr/>
              <p:nvPr/>
            </p:nvSpPr>
            <p:spPr>
              <a:xfrm>
                <a:off x="848" y="3536"/>
                <a:ext cx="162" cy="172"/>
              </a:xfrm>
              <a:custGeom>
                <a:avLst/>
                <a:gdLst/>
                <a:ahLst/>
                <a:cxnLst>
                  <a:cxn ang="0">
                    <a:pos x="17" y="0"/>
                  </a:cxn>
                  <a:cxn ang="0">
                    <a:pos x="0" y="1"/>
                  </a:cxn>
                  <a:cxn ang="0">
                    <a:pos x="3" y="10"/>
                  </a:cxn>
                  <a:cxn ang="0">
                    <a:pos x="8" y="24"/>
                  </a:cxn>
                  <a:cxn ang="0">
                    <a:pos x="8" y="36"/>
                  </a:cxn>
                  <a:cxn ang="0">
                    <a:pos x="5" y="43"/>
                  </a:cxn>
                  <a:cxn ang="0">
                    <a:pos x="4" y="50"/>
                  </a:cxn>
                  <a:cxn ang="0">
                    <a:pos x="21" y="52"/>
                  </a:cxn>
                  <a:cxn ang="0">
                    <a:pos x="28" y="57"/>
                  </a:cxn>
                  <a:cxn ang="0">
                    <a:pos x="54" y="56"/>
                  </a:cxn>
                  <a:cxn ang="0">
                    <a:pos x="53" y="52"/>
                  </a:cxn>
                  <a:cxn ang="0">
                    <a:pos x="49" y="46"/>
                  </a:cxn>
                  <a:cxn ang="0">
                    <a:pos x="38" y="42"/>
                  </a:cxn>
                  <a:cxn ang="0">
                    <a:pos x="22" y="44"/>
                  </a:cxn>
                  <a:cxn ang="0">
                    <a:pos x="19" y="41"/>
                  </a:cxn>
                  <a:cxn ang="0">
                    <a:pos x="19" y="36"/>
                  </a:cxn>
                  <a:cxn ang="0">
                    <a:pos x="22" y="26"/>
                  </a:cxn>
                  <a:cxn ang="0">
                    <a:pos x="18" y="14"/>
                  </a:cxn>
                  <a:cxn ang="0">
                    <a:pos x="12" y="7"/>
                  </a:cxn>
                  <a:cxn ang="0">
                    <a:pos x="8" y="4"/>
                  </a:cxn>
                  <a:cxn ang="0">
                    <a:pos x="31" y="3"/>
                  </a:cxn>
                  <a:cxn ang="0">
                    <a:pos x="17" y="0"/>
                  </a:cxn>
                  <a:cxn ang="0">
                    <a:pos x="17" y="0"/>
                  </a:cxn>
                </a:cxnLst>
                <a:rect l="0" t="0" r="0" b="0"/>
                <a:pathLst>
                  <a:path w="485" h="518">
                    <a:moveTo>
                      <a:pt x="156" y="0"/>
                    </a:moveTo>
                    <a:lnTo>
                      <a:pt x="0" y="13"/>
                    </a:lnTo>
                    <a:lnTo>
                      <a:pt x="29" y="86"/>
                    </a:lnTo>
                    <a:lnTo>
                      <a:pt x="74" y="216"/>
                    </a:lnTo>
                    <a:lnTo>
                      <a:pt x="71" y="326"/>
                    </a:lnTo>
                    <a:lnTo>
                      <a:pt x="43" y="384"/>
                    </a:lnTo>
                    <a:lnTo>
                      <a:pt x="33" y="454"/>
                    </a:lnTo>
                    <a:lnTo>
                      <a:pt x="187" y="476"/>
                    </a:lnTo>
                    <a:lnTo>
                      <a:pt x="250" y="518"/>
                    </a:lnTo>
                    <a:lnTo>
                      <a:pt x="485" y="505"/>
                    </a:lnTo>
                    <a:lnTo>
                      <a:pt x="477" y="470"/>
                    </a:lnTo>
                    <a:lnTo>
                      <a:pt x="442" y="415"/>
                    </a:lnTo>
                    <a:lnTo>
                      <a:pt x="343" y="378"/>
                    </a:lnTo>
                    <a:lnTo>
                      <a:pt x="195" y="399"/>
                    </a:lnTo>
                    <a:lnTo>
                      <a:pt x="167" y="370"/>
                    </a:lnTo>
                    <a:lnTo>
                      <a:pt x="170" y="326"/>
                    </a:lnTo>
                    <a:lnTo>
                      <a:pt x="198" y="232"/>
                    </a:lnTo>
                    <a:lnTo>
                      <a:pt x="166" y="126"/>
                    </a:lnTo>
                    <a:lnTo>
                      <a:pt x="108" y="65"/>
                    </a:lnTo>
                    <a:lnTo>
                      <a:pt x="74" y="34"/>
                    </a:lnTo>
                    <a:lnTo>
                      <a:pt x="278" y="28"/>
                    </a:lnTo>
                    <a:lnTo>
                      <a:pt x="156" y="0"/>
                    </a:lnTo>
                    <a:close/>
                  </a:path>
                </a:pathLst>
              </a:custGeom>
              <a:solidFill>
                <a:srgbClr val="000000"/>
              </a:solidFill>
              <a:ln w="9525">
                <a:noFill/>
              </a:ln>
            </p:spPr>
            <p:txBody>
              <a:bodyPr/>
              <a:lstStyle/>
              <a:p>
                <a:endParaRPr lang="zh-CN" altLang="en-US"/>
              </a:p>
            </p:txBody>
          </p:sp>
          <p:sp>
            <p:nvSpPr>
              <p:cNvPr id="60" name="Freeform 1081"/>
              <p:cNvSpPr/>
              <p:nvPr/>
            </p:nvSpPr>
            <p:spPr>
              <a:xfrm>
                <a:off x="900" y="3536"/>
                <a:ext cx="151" cy="170"/>
              </a:xfrm>
              <a:custGeom>
                <a:avLst/>
                <a:gdLst/>
                <a:ahLst/>
                <a:cxnLst>
                  <a:cxn ang="0">
                    <a:pos x="0" y="0"/>
                  </a:cxn>
                  <a:cxn ang="0">
                    <a:pos x="25" y="3"/>
                  </a:cxn>
                  <a:cxn ang="0">
                    <a:pos x="22" y="9"/>
                  </a:cxn>
                  <a:cxn ang="0">
                    <a:pos x="18" y="22"/>
                  </a:cxn>
                  <a:cxn ang="0">
                    <a:pos x="20" y="33"/>
                  </a:cxn>
                  <a:cxn ang="0">
                    <a:pos x="33" y="33"/>
                  </a:cxn>
                  <a:cxn ang="0">
                    <a:pos x="45" y="41"/>
                  </a:cxn>
                  <a:cxn ang="0">
                    <a:pos x="50" y="55"/>
                  </a:cxn>
                  <a:cxn ang="0">
                    <a:pos x="42" y="56"/>
                  </a:cxn>
                  <a:cxn ang="0">
                    <a:pos x="20" y="56"/>
                  </a:cxn>
                  <a:cxn ang="0">
                    <a:pos x="44" y="51"/>
                  </a:cxn>
                  <a:cxn ang="0">
                    <a:pos x="40" y="43"/>
                  </a:cxn>
                  <a:cxn ang="0">
                    <a:pos x="37" y="39"/>
                  </a:cxn>
                  <a:cxn ang="0">
                    <a:pos x="32" y="37"/>
                  </a:cxn>
                  <a:cxn ang="0">
                    <a:pos x="19" y="36"/>
                  </a:cxn>
                  <a:cxn ang="0">
                    <a:pos x="9" y="40"/>
                  </a:cxn>
                  <a:cxn ang="0">
                    <a:pos x="14" y="32"/>
                  </a:cxn>
                  <a:cxn ang="0">
                    <a:pos x="13" y="20"/>
                  </a:cxn>
                  <a:cxn ang="0">
                    <a:pos x="15" y="8"/>
                  </a:cxn>
                  <a:cxn ang="0">
                    <a:pos x="0" y="0"/>
                  </a:cxn>
                  <a:cxn ang="0">
                    <a:pos x="0" y="0"/>
                  </a:cxn>
                </a:cxnLst>
                <a:rect l="0" t="0" r="0" b="0"/>
                <a:pathLst>
                  <a:path w="453" h="512">
                    <a:moveTo>
                      <a:pt x="0" y="0"/>
                    </a:moveTo>
                    <a:lnTo>
                      <a:pt x="228" y="23"/>
                    </a:lnTo>
                    <a:lnTo>
                      <a:pt x="197" y="85"/>
                    </a:lnTo>
                    <a:lnTo>
                      <a:pt x="162" y="195"/>
                    </a:lnTo>
                    <a:lnTo>
                      <a:pt x="179" y="296"/>
                    </a:lnTo>
                    <a:lnTo>
                      <a:pt x="296" y="302"/>
                    </a:lnTo>
                    <a:lnTo>
                      <a:pt x="406" y="366"/>
                    </a:lnTo>
                    <a:lnTo>
                      <a:pt x="453" y="502"/>
                    </a:lnTo>
                    <a:lnTo>
                      <a:pt x="380" y="512"/>
                    </a:lnTo>
                    <a:lnTo>
                      <a:pt x="179" y="509"/>
                    </a:lnTo>
                    <a:lnTo>
                      <a:pt x="397" y="466"/>
                    </a:lnTo>
                    <a:lnTo>
                      <a:pt x="359" y="387"/>
                    </a:lnTo>
                    <a:lnTo>
                      <a:pt x="331" y="350"/>
                    </a:lnTo>
                    <a:lnTo>
                      <a:pt x="286" y="332"/>
                    </a:lnTo>
                    <a:lnTo>
                      <a:pt x="167" y="326"/>
                    </a:lnTo>
                    <a:lnTo>
                      <a:pt x="77" y="357"/>
                    </a:lnTo>
                    <a:lnTo>
                      <a:pt x="122" y="292"/>
                    </a:lnTo>
                    <a:lnTo>
                      <a:pt x="117" y="179"/>
                    </a:lnTo>
                    <a:lnTo>
                      <a:pt x="135" y="72"/>
                    </a:lnTo>
                    <a:lnTo>
                      <a:pt x="0" y="0"/>
                    </a:lnTo>
                    <a:close/>
                  </a:path>
                </a:pathLst>
              </a:custGeom>
              <a:solidFill>
                <a:srgbClr val="000000"/>
              </a:solidFill>
              <a:ln w="9525">
                <a:noFill/>
              </a:ln>
            </p:spPr>
            <p:txBody>
              <a:bodyPr/>
              <a:lstStyle/>
              <a:p>
                <a:endParaRPr lang="zh-CN" altLang="en-US"/>
              </a:p>
            </p:txBody>
          </p:sp>
          <p:sp>
            <p:nvSpPr>
              <p:cNvPr id="61" name="Freeform 1082"/>
              <p:cNvSpPr/>
              <p:nvPr/>
            </p:nvSpPr>
            <p:spPr>
              <a:xfrm>
                <a:off x="859" y="3694"/>
                <a:ext cx="51" cy="18"/>
              </a:xfrm>
              <a:custGeom>
                <a:avLst/>
                <a:gdLst/>
                <a:ahLst/>
                <a:cxnLst>
                  <a:cxn ang="0">
                    <a:pos x="1" y="0"/>
                  </a:cxn>
                  <a:cxn ang="0">
                    <a:pos x="15" y="2"/>
                  </a:cxn>
                  <a:cxn ang="0">
                    <a:pos x="17" y="6"/>
                  </a:cxn>
                  <a:cxn ang="0">
                    <a:pos x="0" y="6"/>
                  </a:cxn>
                  <a:cxn ang="0">
                    <a:pos x="1" y="0"/>
                  </a:cxn>
                  <a:cxn ang="0">
                    <a:pos x="1" y="0"/>
                  </a:cxn>
                </a:cxnLst>
                <a:rect l="0" t="0" r="0" b="0"/>
                <a:pathLst>
                  <a:path w="152" h="52">
                    <a:moveTo>
                      <a:pt x="11" y="0"/>
                    </a:moveTo>
                    <a:lnTo>
                      <a:pt x="138" y="18"/>
                    </a:lnTo>
                    <a:lnTo>
                      <a:pt x="152" y="48"/>
                    </a:lnTo>
                    <a:lnTo>
                      <a:pt x="0" y="52"/>
                    </a:lnTo>
                    <a:lnTo>
                      <a:pt x="11" y="0"/>
                    </a:lnTo>
                    <a:close/>
                  </a:path>
                </a:pathLst>
              </a:custGeom>
              <a:solidFill>
                <a:srgbClr val="000000"/>
              </a:solidFill>
              <a:ln w="9525">
                <a:noFill/>
              </a:ln>
            </p:spPr>
            <p:txBody>
              <a:bodyPr/>
              <a:lstStyle/>
              <a:p>
                <a:endParaRPr lang="zh-CN" altLang="en-US"/>
              </a:p>
            </p:txBody>
          </p:sp>
          <p:sp>
            <p:nvSpPr>
              <p:cNvPr id="62" name="Freeform 1083"/>
              <p:cNvSpPr/>
              <p:nvPr/>
            </p:nvSpPr>
            <p:spPr>
              <a:xfrm>
                <a:off x="1375" y="3687"/>
                <a:ext cx="55" cy="19"/>
              </a:xfrm>
              <a:custGeom>
                <a:avLst/>
                <a:gdLst/>
                <a:ahLst/>
                <a:cxnLst>
                  <a:cxn ang="0">
                    <a:pos x="3" y="0"/>
                  </a:cxn>
                  <a:cxn ang="0">
                    <a:pos x="15" y="1"/>
                  </a:cxn>
                  <a:cxn ang="0">
                    <a:pos x="18" y="6"/>
                  </a:cxn>
                  <a:cxn ang="0">
                    <a:pos x="0" y="6"/>
                  </a:cxn>
                  <a:cxn ang="0">
                    <a:pos x="3" y="0"/>
                  </a:cxn>
                  <a:cxn ang="0">
                    <a:pos x="3" y="0"/>
                  </a:cxn>
                </a:cxnLst>
                <a:rect l="0" t="0" r="0" b="0"/>
                <a:pathLst>
                  <a:path w="167" h="58">
                    <a:moveTo>
                      <a:pt x="23" y="0"/>
                    </a:moveTo>
                    <a:lnTo>
                      <a:pt x="143" y="9"/>
                    </a:lnTo>
                    <a:lnTo>
                      <a:pt x="167" y="55"/>
                    </a:lnTo>
                    <a:lnTo>
                      <a:pt x="0" y="58"/>
                    </a:lnTo>
                    <a:lnTo>
                      <a:pt x="23" y="0"/>
                    </a:lnTo>
                    <a:close/>
                  </a:path>
                </a:pathLst>
              </a:custGeom>
              <a:solidFill>
                <a:srgbClr val="000000"/>
              </a:solidFill>
              <a:ln w="9525">
                <a:noFill/>
              </a:ln>
            </p:spPr>
            <p:txBody>
              <a:bodyPr/>
              <a:lstStyle/>
              <a:p>
                <a:endParaRPr lang="zh-CN" altLang="en-US"/>
              </a:p>
            </p:txBody>
          </p:sp>
          <p:sp>
            <p:nvSpPr>
              <p:cNvPr id="63" name="Freeform 1084"/>
              <p:cNvSpPr/>
              <p:nvPr/>
            </p:nvSpPr>
            <p:spPr>
              <a:xfrm>
                <a:off x="1226" y="2979"/>
                <a:ext cx="41" cy="43"/>
              </a:xfrm>
              <a:custGeom>
                <a:avLst/>
                <a:gdLst/>
                <a:ahLst/>
                <a:cxnLst>
                  <a:cxn ang="0">
                    <a:pos x="6" y="0"/>
                  </a:cxn>
                  <a:cxn ang="0">
                    <a:pos x="5" y="9"/>
                  </a:cxn>
                  <a:cxn ang="0">
                    <a:pos x="14" y="11"/>
                  </a:cxn>
                  <a:cxn ang="0">
                    <a:pos x="4" y="14"/>
                  </a:cxn>
                  <a:cxn ang="0">
                    <a:pos x="0" y="13"/>
                  </a:cxn>
                  <a:cxn ang="0">
                    <a:pos x="0" y="8"/>
                  </a:cxn>
                  <a:cxn ang="0">
                    <a:pos x="4" y="3"/>
                  </a:cxn>
                  <a:cxn ang="0">
                    <a:pos x="6" y="0"/>
                  </a:cxn>
                  <a:cxn ang="0">
                    <a:pos x="6" y="0"/>
                  </a:cxn>
                </a:cxnLst>
                <a:rect l="0" t="0" r="0" b="0"/>
                <a:pathLst>
                  <a:path w="123" h="129">
                    <a:moveTo>
                      <a:pt x="57" y="0"/>
                    </a:moveTo>
                    <a:lnTo>
                      <a:pt x="45" y="78"/>
                    </a:lnTo>
                    <a:lnTo>
                      <a:pt x="123" y="102"/>
                    </a:lnTo>
                    <a:lnTo>
                      <a:pt x="36" y="129"/>
                    </a:lnTo>
                    <a:lnTo>
                      <a:pt x="0" y="115"/>
                    </a:lnTo>
                    <a:lnTo>
                      <a:pt x="0" y="74"/>
                    </a:lnTo>
                    <a:lnTo>
                      <a:pt x="34" y="26"/>
                    </a:lnTo>
                    <a:lnTo>
                      <a:pt x="57" y="0"/>
                    </a:lnTo>
                    <a:close/>
                  </a:path>
                </a:pathLst>
              </a:custGeom>
              <a:solidFill>
                <a:srgbClr val="000000"/>
              </a:solidFill>
              <a:ln w="9525">
                <a:noFill/>
              </a:ln>
            </p:spPr>
            <p:txBody>
              <a:bodyPr/>
              <a:lstStyle/>
              <a:p>
                <a:endParaRPr lang="zh-CN" altLang="en-US"/>
              </a:p>
            </p:txBody>
          </p:sp>
          <p:sp>
            <p:nvSpPr>
              <p:cNvPr id="64" name="Freeform 1085"/>
              <p:cNvSpPr/>
              <p:nvPr/>
            </p:nvSpPr>
            <p:spPr>
              <a:xfrm>
                <a:off x="1223" y="3043"/>
                <a:ext cx="43" cy="43"/>
              </a:xfrm>
              <a:custGeom>
                <a:avLst/>
                <a:gdLst/>
                <a:ahLst/>
                <a:cxnLst>
                  <a:cxn ang="0">
                    <a:pos x="6" y="0"/>
                  </a:cxn>
                  <a:cxn ang="0">
                    <a:pos x="5" y="8"/>
                  </a:cxn>
                  <a:cxn ang="0">
                    <a:pos x="14" y="11"/>
                  </a:cxn>
                  <a:cxn ang="0">
                    <a:pos x="7" y="14"/>
                  </a:cxn>
                  <a:cxn ang="0">
                    <a:pos x="2" y="13"/>
                  </a:cxn>
                  <a:cxn ang="0">
                    <a:pos x="0" y="9"/>
                  </a:cxn>
                  <a:cxn ang="0">
                    <a:pos x="3" y="3"/>
                  </a:cxn>
                  <a:cxn ang="0">
                    <a:pos x="6" y="0"/>
                  </a:cxn>
                  <a:cxn ang="0">
                    <a:pos x="6" y="0"/>
                  </a:cxn>
                </a:cxnLst>
                <a:rect l="0" t="0" r="0" b="0"/>
                <a:pathLst>
                  <a:path w="128" h="129">
                    <a:moveTo>
                      <a:pt x="53" y="0"/>
                    </a:moveTo>
                    <a:lnTo>
                      <a:pt x="49" y="72"/>
                    </a:lnTo>
                    <a:lnTo>
                      <a:pt x="128" y="95"/>
                    </a:lnTo>
                    <a:lnTo>
                      <a:pt x="62" y="129"/>
                    </a:lnTo>
                    <a:lnTo>
                      <a:pt x="15" y="120"/>
                    </a:lnTo>
                    <a:lnTo>
                      <a:pt x="0" y="82"/>
                    </a:lnTo>
                    <a:lnTo>
                      <a:pt x="28" y="29"/>
                    </a:lnTo>
                    <a:lnTo>
                      <a:pt x="53" y="0"/>
                    </a:lnTo>
                    <a:close/>
                  </a:path>
                </a:pathLst>
              </a:custGeom>
              <a:solidFill>
                <a:srgbClr val="000000"/>
              </a:solidFill>
              <a:ln w="9525">
                <a:noFill/>
              </a:ln>
            </p:spPr>
            <p:txBody>
              <a:bodyPr/>
              <a:lstStyle/>
              <a:p>
                <a:endParaRPr lang="zh-CN" altLang="en-US"/>
              </a:p>
            </p:txBody>
          </p:sp>
          <p:sp>
            <p:nvSpPr>
              <p:cNvPr id="65" name="Freeform 1086"/>
              <p:cNvSpPr/>
              <p:nvPr/>
            </p:nvSpPr>
            <p:spPr>
              <a:xfrm>
                <a:off x="1175" y="2732"/>
                <a:ext cx="116" cy="184"/>
              </a:xfrm>
              <a:custGeom>
                <a:avLst/>
                <a:gdLst/>
                <a:ahLst/>
                <a:cxnLst>
                  <a:cxn ang="0">
                    <a:pos x="39" y="49"/>
                  </a:cxn>
                  <a:cxn ang="0">
                    <a:pos x="36" y="51"/>
                  </a:cxn>
                  <a:cxn ang="0">
                    <a:pos x="31" y="55"/>
                  </a:cxn>
                  <a:cxn ang="0">
                    <a:pos x="23" y="55"/>
                  </a:cxn>
                  <a:cxn ang="0">
                    <a:pos x="18" y="46"/>
                  </a:cxn>
                  <a:cxn ang="0">
                    <a:pos x="16" y="42"/>
                  </a:cxn>
                  <a:cxn ang="0">
                    <a:pos x="21" y="45"/>
                  </a:cxn>
                  <a:cxn ang="0">
                    <a:pos x="31" y="44"/>
                  </a:cxn>
                  <a:cxn ang="0">
                    <a:pos x="19" y="39"/>
                  </a:cxn>
                  <a:cxn ang="0">
                    <a:pos x="10" y="30"/>
                  </a:cxn>
                  <a:cxn ang="0">
                    <a:pos x="13" y="25"/>
                  </a:cxn>
                  <a:cxn ang="0">
                    <a:pos x="7" y="21"/>
                  </a:cxn>
                  <a:cxn ang="0">
                    <a:pos x="9" y="13"/>
                  </a:cxn>
                  <a:cxn ang="0">
                    <a:pos x="15" y="13"/>
                  </a:cxn>
                  <a:cxn ang="0">
                    <a:pos x="19" y="16"/>
                  </a:cxn>
                  <a:cxn ang="0">
                    <a:pos x="18" y="7"/>
                  </a:cxn>
                  <a:cxn ang="0">
                    <a:pos x="21" y="0"/>
                  </a:cxn>
                  <a:cxn ang="0">
                    <a:pos x="6" y="5"/>
                  </a:cxn>
                  <a:cxn ang="0">
                    <a:pos x="4" y="8"/>
                  </a:cxn>
                  <a:cxn ang="0">
                    <a:pos x="0" y="14"/>
                  </a:cxn>
                  <a:cxn ang="0">
                    <a:pos x="0" y="25"/>
                  </a:cxn>
                  <a:cxn ang="0">
                    <a:pos x="5" y="34"/>
                  </a:cxn>
                  <a:cxn ang="0">
                    <a:pos x="5" y="43"/>
                  </a:cxn>
                  <a:cxn ang="0">
                    <a:pos x="6" y="49"/>
                  </a:cxn>
                  <a:cxn ang="0">
                    <a:pos x="13" y="57"/>
                  </a:cxn>
                  <a:cxn ang="0">
                    <a:pos x="25" y="61"/>
                  </a:cxn>
                  <a:cxn ang="0">
                    <a:pos x="33" y="59"/>
                  </a:cxn>
                  <a:cxn ang="0">
                    <a:pos x="39" y="49"/>
                  </a:cxn>
                  <a:cxn ang="0">
                    <a:pos x="39" y="49"/>
                  </a:cxn>
                </a:cxnLst>
                <a:rect l="0" t="0" r="0" b="0"/>
                <a:pathLst>
                  <a:path w="349" h="554">
                    <a:moveTo>
                      <a:pt x="349" y="446"/>
                    </a:moveTo>
                    <a:lnTo>
                      <a:pt x="325" y="467"/>
                    </a:lnTo>
                    <a:lnTo>
                      <a:pt x="280" y="501"/>
                    </a:lnTo>
                    <a:lnTo>
                      <a:pt x="210" y="504"/>
                    </a:lnTo>
                    <a:lnTo>
                      <a:pt x="158" y="423"/>
                    </a:lnTo>
                    <a:lnTo>
                      <a:pt x="148" y="382"/>
                    </a:lnTo>
                    <a:lnTo>
                      <a:pt x="194" y="402"/>
                    </a:lnTo>
                    <a:lnTo>
                      <a:pt x="276" y="395"/>
                    </a:lnTo>
                    <a:lnTo>
                      <a:pt x="173" y="348"/>
                    </a:lnTo>
                    <a:lnTo>
                      <a:pt x="89" y="271"/>
                    </a:lnTo>
                    <a:lnTo>
                      <a:pt x="117" y="223"/>
                    </a:lnTo>
                    <a:lnTo>
                      <a:pt x="66" y="193"/>
                    </a:lnTo>
                    <a:lnTo>
                      <a:pt x="84" y="119"/>
                    </a:lnTo>
                    <a:lnTo>
                      <a:pt x="132" y="116"/>
                    </a:lnTo>
                    <a:lnTo>
                      <a:pt x="170" y="143"/>
                    </a:lnTo>
                    <a:lnTo>
                      <a:pt x="163" y="62"/>
                    </a:lnTo>
                    <a:lnTo>
                      <a:pt x="191" y="0"/>
                    </a:lnTo>
                    <a:lnTo>
                      <a:pt x="56" y="41"/>
                    </a:lnTo>
                    <a:lnTo>
                      <a:pt x="35" y="71"/>
                    </a:lnTo>
                    <a:lnTo>
                      <a:pt x="0" y="128"/>
                    </a:lnTo>
                    <a:lnTo>
                      <a:pt x="3" y="227"/>
                    </a:lnTo>
                    <a:lnTo>
                      <a:pt x="46" y="308"/>
                    </a:lnTo>
                    <a:lnTo>
                      <a:pt x="41" y="385"/>
                    </a:lnTo>
                    <a:lnTo>
                      <a:pt x="53" y="450"/>
                    </a:lnTo>
                    <a:lnTo>
                      <a:pt x="113" y="518"/>
                    </a:lnTo>
                    <a:lnTo>
                      <a:pt x="227" y="554"/>
                    </a:lnTo>
                    <a:lnTo>
                      <a:pt x="301" y="535"/>
                    </a:lnTo>
                    <a:lnTo>
                      <a:pt x="349" y="446"/>
                    </a:lnTo>
                    <a:close/>
                  </a:path>
                </a:pathLst>
              </a:custGeom>
              <a:solidFill>
                <a:srgbClr val="000000"/>
              </a:solidFill>
              <a:ln w="9525">
                <a:noFill/>
              </a:ln>
            </p:spPr>
            <p:txBody>
              <a:bodyPr/>
              <a:lstStyle/>
              <a:p>
                <a:endParaRPr lang="zh-CN" altLang="en-US"/>
              </a:p>
            </p:txBody>
          </p:sp>
          <p:sp>
            <p:nvSpPr>
              <p:cNvPr id="66" name="Freeform 1087"/>
              <p:cNvSpPr/>
              <p:nvPr/>
            </p:nvSpPr>
            <p:spPr>
              <a:xfrm>
                <a:off x="1148" y="2645"/>
                <a:ext cx="154" cy="116"/>
              </a:xfrm>
              <a:custGeom>
                <a:avLst/>
                <a:gdLst/>
                <a:ahLst/>
                <a:cxnLst>
                  <a:cxn ang="0">
                    <a:pos x="14" y="38"/>
                  </a:cxn>
                  <a:cxn ang="0">
                    <a:pos x="8" y="39"/>
                  </a:cxn>
                  <a:cxn ang="0">
                    <a:pos x="5" y="34"/>
                  </a:cxn>
                  <a:cxn ang="0">
                    <a:pos x="1" y="27"/>
                  </a:cxn>
                  <a:cxn ang="0">
                    <a:pos x="0" y="17"/>
                  </a:cxn>
                  <a:cxn ang="0">
                    <a:pos x="8" y="12"/>
                  </a:cxn>
                  <a:cxn ang="0">
                    <a:pos x="15" y="8"/>
                  </a:cxn>
                  <a:cxn ang="0">
                    <a:pos x="21" y="4"/>
                  </a:cxn>
                  <a:cxn ang="0">
                    <a:pos x="29" y="0"/>
                  </a:cxn>
                  <a:cxn ang="0">
                    <a:pos x="36" y="0"/>
                  </a:cxn>
                  <a:cxn ang="0">
                    <a:pos x="49" y="3"/>
                  </a:cxn>
                  <a:cxn ang="0">
                    <a:pos x="48" y="7"/>
                  </a:cxn>
                  <a:cxn ang="0">
                    <a:pos x="51" y="11"/>
                  </a:cxn>
                  <a:cxn ang="0">
                    <a:pos x="46" y="13"/>
                  </a:cxn>
                  <a:cxn ang="0">
                    <a:pos x="42" y="8"/>
                  </a:cxn>
                  <a:cxn ang="0">
                    <a:pos x="43" y="4"/>
                  </a:cxn>
                  <a:cxn ang="0">
                    <a:pos x="35" y="3"/>
                  </a:cxn>
                  <a:cxn ang="0">
                    <a:pos x="24" y="7"/>
                  </a:cxn>
                  <a:cxn ang="0">
                    <a:pos x="20" y="9"/>
                  </a:cxn>
                  <a:cxn ang="0">
                    <a:pos x="13" y="15"/>
                  </a:cxn>
                  <a:cxn ang="0">
                    <a:pos x="21" y="15"/>
                  </a:cxn>
                  <a:cxn ang="0">
                    <a:pos x="26" y="20"/>
                  </a:cxn>
                  <a:cxn ang="0">
                    <a:pos x="32" y="18"/>
                  </a:cxn>
                  <a:cxn ang="0">
                    <a:pos x="34" y="21"/>
                  </a:cxn>
                  <a:cxn ang="0">
                    <a:pos x="29" y="25"/>
                  </a:cxn>
                  <a:cxn ang="0">
                    <a:pos x="23" y="31"/>
                  </a:cxn>
                  <a:cxn ang="0">
                    <a:pos x="17" y="36"/>
                  </a:cxn>
                  <a:cxn ang="0">
                    <a:pos x="14" y="38"/>
                  </a:cxn>
                  <a:cxn ang="0">
                    <a:pos x="14" y="38"/>
                  </a:cxn>
                </a:cxnLst>
                <a:rect l="0" t="0" r="0" b="0"/>
                <a:pathLst>
                  <a:path w="462" h="348">
                    <a:moveTo>
                      <a:pt x="128" y="344"/>
                    </a:moveTo>
                    <a:lnTo>
                      <a:pt x="75" y="348"/>
                    </a:lnTo>
                    <a:lnTo>
                      <a:pt x="44" y="304"/>
                    </a:lnTo>
                    <a:lnTo>
                      <a:pt x="13" y="246"/>
                    </a:lnTo>
                    <a:lnTo>
                      <a:pt x="0" y="155"/>
                    </a:lnTo>
                    <a:lnTo>
                      <a:pt x="69" y="111"/>
                    </a:lnTo>
                    <a:lnTo>
                      <a:pt x="131" y="71"/>
                    </a:lnTo>
                    <a:lnTo>
                      <a:pt x="192" y="36"/>
                    </a:lnTo>
                    <a:lnTo>
                      <a:pt x="265" y="4"/>
                    </a:lnTo>
                    <a:lnTo>
                      <a:pt x="327" y="0"/>
                    </a:lnTo>
                    <a:lnTo>
                      <a:pt x="441" y="26"/>
                    </a:lnTo>
                    <a:lnTo>
                      <a:pt x="434" y="64"/>
                    </a:lnTo>
                    <a:lnTo>
                      <a:pt x="462" y="98"/>
                    </a:lnTo>
                    <a:lnTo>
                      <a:pt x="416" y="115"/>
                    </a:lnTo>
                    <a:lnTo>
                      <a:pt x="380" y="74"/>
                    </a:lnTo>
                    <a:lnTo>
                      <a:pt x="390" y="33"/>
                    </a:lnTo>
                    <a:lnTo>
                      <a:pt x="319" y="23"/>
                    </a:lnTo>
                    <a:lnTo>
                      <a:pt x="219" y="59"/>
                    </a:lnTo>
                    <a:lnTo>
                      <a:pt x="176" y="81"/>
                    </a:lnTo>
                    <a:lnTo>
                      <a:pt x="120" y="131"/>
                    </a:lnTo>
                    <a:lnTo>
                      <a:pt x="186" y="138"/>
                    </a:lnTo>
                    <a:lnTo>
                      <a:pt x="233" y="179"/>
                    </a:lnTo>
                    <a:lnTo>
                      <a:pt x="292" y="166"/>
                    </a:lnTo>
                    <a:lnTo>
                      <a:pt x="302" y="186"/>
                    </a:lnTo>
                    <a:lnTo>
                      <a:pt x="261" y="228"/>
                    </a:lnTo>
                    <a:lnTo>
                      <a:pt x="203" y="280"/>
                    </a:lnTo>
                    <a:lnTo>
                      <a:pt x="151" y="325"/>
                    </a:lnTo>
                    <a:lnTo>
                      <a:pt x="128" y="344"/>
                    </a:lnTo>
                    <a:close/>
                  </a:path>
                </a:pathLst>
              </a:custGeom>
              <a:solidFill>
                <a:srgbClr val="000000"/>
              </a:solidFill>
              <a:ln w="9525">
                <a:noFill/>
              </a:ln>
            </p:spPr>
            <p:txBody>
              <a:bodyPr/>
              <a:lstStyle/>
              <a:p>
                <a:endParaRPr lang="zh-CN" altLang="en-US"/>
              </a:p>
            </p:txBody>
          </p:sp>
          <p:sp>
            <p:nvSpPr>
              <p:cNvPr id="67" name="Freeform 1088"/>
              <p:cNvSpPr/>
              <p:nvPr/>
            </p:nvSpPr>
            <p:spPr>
              <a:xfrm>
                <a:off x="1207" y="2663"/>
                <a:ext cx="168" cy="82"/>
              </a:xfrm>
              <a:custGeom>
                <a:avLst/>
                <a:gdLst/>
                <a:ahLst/>
                <a:cxnLst>
                  <a:cxn ang="0">
                    <a:pos x="26" y="5"/>
                  </a:cxn>
                  <a:cxn ang="0">
                    <a:pos x="32" y="3"/>
                  </a:cxn>
                  <a:cxn ang="0">
                    <a:pos x="40" y="0"/>
                  </a:cxn>
                  <a:cxn ang="0">
                    <a:pos x="46" y="0"/>
                  </a:cxn>
                  <a:cxn ang="0">
                    <a:pos x="52" y="3"/>
                  </a:cxn>
                  <a:cxn ang="0">
                    <a:pos x="56" y="10"/>
                  </a:cxn>
                  <a:cxn ang="0">
                    <a:pos x="56" y="17"/>
                  </a:cxn>
                  <a:cxn ang="0">
                    <a:pos x="51" y="19"/>
                  </a:cxn>
                  <a:cxn ang="0">
                    <a:pos x="44" y="23"/>
                  </a:cxn>
                  <a:cxn ang="0">
                    <a:pos x="40" y="17"/>
                  </a:cxn>
                  <a:cxn ang="0">
                    <a:pos x="35" y="12"/>
                  </a:cxn>
                  <a:cxn ang="0">
                    <a:pos x="34" y="18"/>
                  </a:cxn>
                  <a:cxn ang="0">
                    <a:pos x="1" y="27"/>
                  </a:cxn>
                  <a:cxn ang="0">
                    <a:pos x="0" y="23"/>
                  </a:cxn>
                  <a:cxn ang="0">
                    <a:pos x="30" y="16"/>
                  </a:cxn>
                  <a:cxn ang="0">
                    <a:pos x="31" y="12"/>
                  </a:cxn>
                  <a:cxn ang="0">
                    <a:pos x="33" y="8"/>
                  </a:cxn>
                  <a:cxn ang="0">
                    <a:pos x="37" y="4"/>
                  </a:cxn>
                  <a:cxn ang="0">
                    <a:pos x="29" y="7"/>
                  </a:cxn>
                  <a:cxn ang="0">
                    <a:pos x="18" y="12"/>
                  </a:cxn>
                  <a:cxn ang="0">
                    <a:pos x="26" y="5"/>
                  </a:cxn>
                  <a:cxn ang="0">
                    <a:pos x="26" y="5"/>
                  </a:cxn>
                </a:cxnLst>
                <a:rect l="0" t="0" r="0" b="0"/>
                <a:pathLst>
                  <a:path w="504" h="247">
                    <a:moveTo>
                      <a:pt x="230" y="44"/>
                    </a:moveTo>
                    <a:lnTo>
                      <a:pt x="287" y="26"/>
                    </a:lnTo>
                    <a:lnTo>
                      <a:pt x="358" y="4"/>
                    </a:lnTo>
                    <a:lnTo>
                      <a:pt x="413" y="0"/>
                    </a:lnTo>
                    <a:lnTo>
                      <a:pt x="472" y="31"/>
                    </a:lnTo>
                    <a:lnTo>
                      <a:pt x="500" y="92"/>
                    </a:lnTo>
                    <a:lnTo>
                      <a:pt x="504" y="150"/>
                    </a:lnTo>
                    <a:lnTo>
                      <a:pt x="458" y="175"/>
                    </a:lnTo>
                    <a:lnTo>
                      <a:pt x="396" y="210"/>
                    </a:lnTo>
                    <a:lnTo>
                      <a:pt x="362" y="150"/>
                    </a:lnTo>
                    <a:lnTo>
                      <a:pt x="318" y="112"/>
                    </a:lnTo>
                    <a:lnTo>
                      <a:pt x="303" y="162"/>
                    </a:lnTo>
                    <a:lnTo>
                      <a:pt x="7" y="247"/>
                    </a:lnTo>
                    <a:lnTo>
                      <a:pt x="0" y="210"/>
                    </a:lnTo>
                    <a:lnTo>
                      <a:pt x="273" y="143"/>
                    </a:lnTo>
                    <a:lnTo>
                      <a:pt x="276" y="105"/>
                    </a:lnTo>
                    <a:lnTo>
                      <a:pt x="294" y="69"/>
                    </a:lnTo>
                    <a:lnTo>
                      <a:pt x="334" y="34"/>
                    </a:lnTo>
                    <a:lnTo>
                      <a:pt x="259" y="65"/>
                    </a:lnTo>
                    <a:lnTo>
                      <a:pt x="159" y="107"/>
                    </a:lnTo>
                    <a:lnTo>
                      <a:pt x="230" y="44"/>
                    </a:lnTo>
                    <a:close/>
                  </a:path>
                </a:pathLst>
              </a:custGeom>
              <a:solidFill>
                <a:srgbClr val="000000"/>
              </a:solidFill>
              <a:ln w="9525">
                <a:noFill/>
              </a:ln>
            </p:spPr>
            <p:txBody>
              <a:bodyPr/>
              <a:lstStyle/>
              <a:p>
                <a:endParaRPr lang="zh-CN" altLang="en-US"/>
              </a:p>
            </p:txBody>
          </p:sp>
          <p:sp>
            <p:nvSpPr>
              <p:cNvPr id="68" name="Freeform 1089"/>
              <p:cNvSpPr/>
              <p:nvPr/>
            </p:nvSpPr>
            <p:spPr>
              <a:xfrm>
                <a:off x="1289" y="2739"/>
                <a:ext cx="47" cy="67"/>
              </a:xfrm>
              <a:custGeom>
                <a:avLst/>
                <a:gdLst/>
                <a:ahLst/>
                <a:cxnLst>
                  <a:cxn ang="0">
                    <a:pos x="6" y="0"/>
                  </a:cxn>
                  <a:cxn ang="0">
                    <a:pos x="9" y="11"/>
                  </a:cxn>
                  <a:cxn ang="0">
                    <a:pos x="13" y="15"/>
                  </a:cxn>
                  <a:cxn ang="0">
                    <a:pos x="16" y="17"/>
                  </a:cxn>
                  <a:cxn ang="0">
                    <a:pos x="10" y="21"/>
                  </a:cxn>
                  <a:cxn ang="0">
                    <a:pos x="0" y="22"/>
                  </a:cxn>
                  <a:cxn ang="0">
                    <a:pos x="4" y="18"/>
                  </a:cxn>
                  <a:cxn ang="0">
                    <a:pos x="8" y="16"/>
                  </a:cxn>
                  <a:cxn ang="0">
                    <a:pos x="4" y="10"/>
                  </a:cxn>
                  <a:cxn ang="0">
                    <a:pos x="6" y="0"/>
                  </a:cxn>
                  <a:cxn ang="0">
                    <a:pos x="6" y="0"/>
                  </a:cxn>
                </a:cxnLst>
                <a:rect l="0" t="0" r="0" b="0"/>
                <a:pathLst>
                  <a:path w="140" h="202">
                    <a:moveTo>
                      <a:pt x="51" y="0"/>
                    </a:moveTo>
                    <a:lnTo>
                      <a:pt x="76" y="98"/>
                    </a:lnTo>
                    <a:lnTo>
                      <a:pt x="116" y="138"/>
                    </a:lnTo>
                    <a:lnTo>
                      <a:pt x="140" y="153"/>
                    </a:lnTo>
                    <a:lnTo>
                      <a:pt x="86" y="192"/>
                    </a:lnTo>
                    <a:lnTo>
                      <a:pt x="0" y="202"/>
                    </a:lnTo>
                    <a:lnTo>
                      <a:pt x="38" y="162"/>
                    </a:lnTo>
                    <a:lnTo>
                      <a:pt x="69" y="147"/>
                    </a:lnTo>
                    <a:lnTo>
                      <a:pt x="38" y="91"/>
                    </a:lnTo>
                    <a:lnTo>
                      <a:pt x="51" y="0"/>
                    </a:lnTo>
                    <a:close/>
                  </a:path>
                </a:pathLst>
              </a:custGeom>
              <a:solidFill>
                <a:srgbClr val="000000"/>
              </a:solidFill>
              <a:ln w="9525">
                <a:noFill/>
              </a:ln>
            </p:spPr>
            <p:txBody>
              <a:bodyPr/>
              <a:lstStyle/>
              <a:p>
                <a:endParaRPr lang="zh-CN" altLang="en-US"/>
              </a:p>
            </p:txBody>
          </p:sp>
          <p:sp>
            <p:nvSpPr>
              <p:cNvPr id="69" name="Freeform 1090"/>
              <p:cNvSpPr/>
              <p:nvPr/>
            </p:nvSpPr>
            <p:spPr>
              <a:xfrm>
                <a:off x="1236" y="2774"/>
                <a:ext cx="85" cy="66"/>
              </a:xfrm>
              <a:custGeom>
                <a:avLst/>
                <a:gdLst/>
                <a:ahLst/>
                <a:cxnLst>
                  <a:cxn ang="0">
                    <a:pos x="8" y="0"/>
                  </a:cxn>
                  <a:cxn ang="0">
                    <a:pos x="11" y="6"/>
                  </a:cxn>
                  <a:cxn ang="0">
                    <a:pos x="10" y="13"/>
                  </a:cxn>
                  <a:cxn ang="0">
                    <a:pos x="16" y="17"/>
                  </a:cxn>
                  <a:cxn ang="0">
                    <a:pos x="28" y="20"/>
                  </a:cxn>
                  <a:cxn ang="0">
                    <a:pos x="15" y="22"/>
                  </a:cxn>
                  <a:cxn ang="0">
                    <a:pos x="8" y="18"/>
                  </a:cxn>
                  <a:cxn ang="0">
                    <a:pos x="0" y="20"/>
                  </a:cxn>
                  <a:cxn ang="0">
                    <a:pos x="6" y="13"/>
                  </a:cxn>
                  <a:cxn ang="0">
                    <a:pos x="7" y="7"/>
                  </a:cxn>
                  <a:cxn ang="0">
                    <a:pos x="8" y="0"/>
                  </a:cxn>
                  <a:cxn ang="0">
                    <a:pos x="8" y="0"/>
                  </a:cxn>
                </a:cxnLst>
                <a:rect l="0" t="0" r="0" b="0"/>
                <a:pathLst>
                  <a:path w="255" h="199">
                    <a:moveTo>
                      <a:pt x="69" y="0"/>
                    </a:moveTo>
                    <a:lnTo>
                      <a:pt x="98" y="57"/>
                    </a:lnTo>
                    <a:lnTo>
                      <a:pt x="91" y="121"/>
                    </a:lnTo>
                    <a:lnTo>
                      <a:pt x="147" y="158"/>
                    </a:lnTo>
                    <a:lnTo>
                      <a:pt x="255" y="179"/>
                    </a:lnTo>
                    <a:lnTo>
                      <a:pt x="132" y="199"/>
                    </a:lnTo>
                    <a:lnTo>
                      <a:pt x="69" y="165"/>
                    </a:lnTo>
                    <a:lnTo>
                      <a:pt x="0" y="179"/>
                    </a:lnTo>
                    <a:lnTo>
                      <a:pt x="55" y="121"/>
                    </a:lnTo>
                    <a:lnTo>
                      <a:pt x="66" y="63"/>
                    </a:lnTo>
                    <a:lnTo>
                      <a:pt x="69" y="0"/>
                    </a:lnTo>
                    <a:close/>
                  </a:path>
                </a:pathLst>
              </a:custGeom>
              <a:solidFill>
                <a:srgbClr val="000000"/>
              </a:solidFill>
              <a:ln w="9525">
                <a:noFill/>
              </a:ln>
            </p:spPr>
            <p:txBody>
              <a:bodyPr/>
              <a:lstStyle/>
              <a:p>
                <a:endParaRPr lang="zh-CN" altLang="en-US"/>
              </a:p>
            </p:txBody>
          </p:sp>
          <p:sp>
            <p:nvSpPr>
              <p:cNvPr id="70" name="Freeform 1091"/>
              <p:cNvSpPr/>
              <p:nvPr/>
            </p:nvSpPr>
            <p:spPr>
              <a:xfrm>
                <a:off x="1445" y="3633"/>
                <a:ext cx="130" cy="70"/>
              </a:xfrm>
              <a:custGeom>
                <a:avLst/>
                <a:gdLst/>
                <a:ahLst/>
                <a:cxnLst>
                  <a:cxn ang="0">
                    <a:pos x="0" y="8"/>
                  </a:cxn>
                  <a:cxn ang="0">
                    <a:pos x="8" y="0"/>
                  </a:cxn>
                  <a:cxn ang="0">
                    <a:pos x="24" y="1"/>
                  </a:cxn>
                  <a:cxn ang="0">
                    <a:pos x="37" y="8"/>
                  </a:cxn>
                  <a:cxn ang="0">
                    <a:pos x="42" y="18"/>
                  </a:cxn>
                  <a:cxn ang="0">
                    <a:pos x="43" y="23"/>
                  </a:cxn>
                  <a:cxn ang="0">
                    <a:pos x="21" y="23"/>
                  </a:cxn>
                  <a:cxn ang="0">
                    <a:pos x="38" y="19"/>
                  </a:cxn>
                  <a:cxn ang="0">
                    <a:pos x="34" y="11"/>
                  </a:cxn>
                  <a:cxn ang="0">
                    <a:pos x="23" y="5"/>
                  </a:cxn>
                  <a:cxn ang="0">
                    <a:pos x="10" y="4"/>
                  </a:cxn>
                  <a:cxn ang="0">
                    <a:pos x="0" y="8"/>
                  </a:cxn>
                  <a:cxn ang="0">
                    <a:pos x="0" y="8"/>
                  </a:cxn>
                </a:cxnLst>
                <a:rect l="0" t="0" r="0" b="0"/>
                <a:pathLst>
                  <a:path w="389" h="209">
                    <a:moveTo>
                      <a:pt x="0" y="76"/>
                    </a:moveTo>
                    <a:lnTo>
                      <a:pt x="76" y="0"/>
                    </a:lnTo>
                    <a:lnTo>
                      <a:pt x="214" y="7"/>
                    </a:lnTo>
                    <a:lnTo>
                      <a:pt x="331" y="69"/>
                    </a:lnTo>
                    <a:lnTo>
                      <a:pt x="381" y="157"/>
                    </a:lnTo>
                    <a:lnTo>
                      <a:pt x="389" y="209"/>
                    </a:lnTo>
                    <a:lnTo>
                      <a:pt x="189" y="206"/>
                    </a:lnTo>
                    <a:lnTo>
                      <a:pt x="342" y="168"/>
                    </a:lnTo>
                    <a:lnTo>
                      <a:pt x="303" y="95"/>
                    </a:lnTo>
                    <a:lnTo>
                      <a:pt x="203" y="45"/>
                    </a:lnTo>
                    <a:lnTo>
                      <a:pt x="89" y="34"/>
                    </a:lnTo>
                    <a:lnTo>
                      <a:pt x="0" y="76"/>
                    </a:lnTo>
                    <a:close/>
                  </a:path>
                </a:pathLst>
              </a:custGeom>
              <a:solidFill>
                <a:srgbClr val="000000"/>
              </a:solidFill>
              <a:ln w="9525">
                <a:noFill/>
              </a:ln>
            </p:spPr>
            <p:txBody>
              <a:bodyPr/>
              <a:lstStyle/>
              <a:p>
                <a:endParaRPr lang="zh-CN" altLang="en-US"/>
              </a:p>
            </p:txBody>
          </p:sp>
          <p:sp>
            <p:nvSpPr>
              <p:cNvPr id="71" name="Freeform 1092"/>
              <p:cNvSpPr/>
              <p:nvPr/>
            </p:nvSpPr>
            <p:spPr>
              <a:xfrm>
                <a:off x="1316" y="2744"/>
                <a:ext cx="40" cy="22"/>
              </a:xfrm>
              <a:custGeom>
                <a:avLst/>
                <a:gdLst/>
                <a:ahLst/>
                <a:cxnLst>
                  <a:cxn ang="0">
                    <a:pos x="11" y="1"/>
                  </a:cxn>
                  <a:cxn ang="0">
                    <a:pos x="13" y="4"/>
                  </a:cxn>
                  <a:cxn ang="0">
                    <a:pos x="10" y="7"/>
                  </a:cxn>
                  <a:cxn ang="0">
                    <a:pos x="5" y="7"/>
                  </a:cxn>
                  <a:cxn ang="0">
                    <a:pos x="0" y="6"/>
                  </a:cxn>
                  <a:cxn ang="0">
                    <a:pos x="0" y="2"/>
                  </a:cxn>
                  <a:cxn ang="0">
                    <a:pos x="6" y="0"/>
                  </a:cxn>
                  <a:cxn ang="0">
                    <a:pos x="11" y="1"/>
                  </a:cxn>
                  <a:cxn ang="0">
                    <a:pos x="11" y="1"/>
                  </a:cxn>
                </a:cxnLst>
                <a:rect l="0" t="0" r="0" b="0"/>
                <a:pathLst>
                  <a:path w="120" h="66">
                    <a:moveTo>
                      <a:pt x="96" y="7"/>
                    </a:moveTo>
                    <a:lnTo>
                      <a:pt x="120" y="34"/>
                    </a:lnTo>
                    <a:lnTo>
                      <a:pt x="91" y="61"/>
                    </a:lnTo>
                    <a:lnTo>
                      <a:pt x="48" y="66"/>
                    </a:lnTo>
                    <a:lnTo>
                      <a:pt x="0" y="54"/>
                    </a:lnTo>
                    <a:lnTo>
                      <a:pt x="4" y="20"/>
                    </a:lnTo>
                    <a:lnTo>
                      <a:pt x="51" y="0"/>
                    </a:lnTo>
                    <a:lnTo>
                      <a:pt x="96" y="7"/>
                    </a:lnTo>
                    <a:close/>
                  </a:path>
                </a:pathLst>
              </a:custGeom>
              <a:solidFill>
                <a:srgbClr val="FFE5E5"/>
              </a:solidFill>
              <a:ln w="9525">
                <a:noFill/>
              </a:ln>
            </p:spPr>
            <p:txBody>
              <a:bodyPr/>
              <a:lstStyle/>
              <a:p>
                <a:endParaRPr lang="zh-CN" altLang="en-US"/>
              </a:p>
            </p:txBody>
          </p:sp>
          <p:sp>
            <p:nvSpPr>
              <p:cNvPr id="72" name="Freeform 1093"/>
              <p:cNvSpPr/>
              <p:nvPr/>
            </p:nvSpPr>
            <p:spPr>
              <a:xfrm>
                <a:off x="1259" y="2742"/>
                <a:ext cx="29" cy="22"/>
              </a:xfrm>
              <a:custGeom>
                <a:avLst/>
                <a:gdLst/>
                <a:ahLst/>
                <a:cxnLst>
                  <a:cxn ang="0">
                    <a:pos x="9" y="0"/>
                  </a:cxn>
                  <a:cxn ang="0">
                    <a:pos x="10" y="4"/>
                  </a:cxn>
                  <a:cxn ang="0">
                    <a:pos x="9" y="6"/>
                  </a:cxn>
                  <a:cxn ang="0">
                    <a:pos x="5" y="7"/>
                  </a:cxn>
                  <a:cxn ang="0">
                    <a:pos x="0" y="4"/>
                  </a:cxn>
                  <a:cxn ang="0">
                    <a:pos x="4" y="1"/>
                  </a:cxn>
                  <a:cxn ang="0">
                    <a:pos x="9" y="0"/>
                  </a:cxn>
                  <a:cxn ang="0">
                    <a:pos x="9" y="0"/>
                  </a:cxn>
                </a:cxnLst>
                <a:rect l="0" t="0" r="0" b="0"/>
                <a:pathLst>
                  <a:path w="86" h="66">
                    <a:moveTo>
                      <a:pt x="82" y="0"/>
                    </a:moveTo>
                    <a:lnTo>
                      <a:pt x="86" y="32"/>
                    </a:lnTo>
                    <a:lnTo>
                      <a:pt x="76" y="58"/>
                    </a:lnTo>
                    <a:lnTo>
                      <a:pt x="46" y="66"/>
                    </a:lnTo>
                    <a:lnTo>
                      <a:pt x="0" y="34"/>
                    </a:lnTo>
                    <a:lnTo>
                      <a:pt x="34" y="7"/>
                    </a:lnTo>
                    <a:lnTo>
                      <a:pt x="82" y="0"/>
                    </a:lnTo>
                    <a:close/>
                  </a:path>
                </a:pathLst>
              </a:custGeom>
              <a:solidFill>
                <a:srgbClr val="FFE5E5"/>
              </a:solidFill>
              <a:ln w="9525">
                <a:noFill/>
              </a:ln>
            </p:spPr>
            <p:txBody>
              <a:bodyPr/>
              <a:lstStyle/>
              <a:p>
                <a:endParaRPr lang="zh-CN" altLang="en-US"/>
              </a:p>
            </p:txBody>
          </p:sp>
          <p:sp>
            <p:nvSpPr>
              <p:cNvPr id="73" name="Freeform 1094"/>
              <p:cNvSpPr/>
              <p:nvPr/>
            </p:nvSpPr>
            <p:spPr>
              <a:xfrm>
                <a:off x="1312" y="2743"/>
                <a:ext cx="44" cy="25"/>
              </a:xfrm>
              <a:custGeom>
                <a:avLst/>
                <a:gdLst/>
                <a:ahLst/>
                <a:cxnLst>
                  <a:cxn ang="0">
                    <a:pos x="14" y="4"/>
                  </a:cxn>
                  <a:cxn ang="0">
                    <a:pos x="12" y="1"/>
                  </a:cxn>
                  <a:cxn ang="0">
                    <a:pos x="6" y="0"/>
                  </a:cxn>
                  <a:cxn ang="0">
                    <a:pos x="0" y="4"/>
                  </a:cxn>
                  <a:cxn ang="0">
                    <a:pos x="1" y="7"/>
                  </a:cxn>
                  <a:cxn ang="0">
                    <a:pos x="6" y="8"/>
                  </a:cxn>
                  <a:cxn ang="0">
                    <a:pos x="8" y="6"/>
                  </a:cxn>
                  <a:cxn ang="0">
                    <a:pos x="5" y="4"/>
                  </a:cxn>
                  <a:cxn ang="0">
                    <a:pos x="9" y="2"/>
                  </a:cxn>
                  <a:cxn ang="0">
                    <a:pos x="14" y="4"/>
                  </a:cxn>
                  <a:cxn ang="0">
                    <a:pos x="14" y="4"/>
                  </a:cxn>
                </a:cxnLst>
                <a:rect l="0" t="0" r="0" b="0"/>
                <a:pathLst>
                  <a:path w="134" h="77">
                    <a:moveTo>
                      <a:pt x="134" y="39"/>
                    </a:moveTo>
                    <a:lnTo>
                      <a:pt x="115" y="7"/>
                    </a:lnTo>
                    <a:lnTo>
                      <a:pt x="55" y="0"/>
                    </a:lnTo>
                    <a:lnTo>
                      <a:pt x="0" y="40"/>
                    </a:lnTo>
                    <a:lnTo>
                      <a:pt x="7" y="70"/>
                    </a:lnTo>
                    <a:lnTo>
                      <a:pt x="55" y="77"/>
                    </a:lnTo>
                    <a:lnTo>
                      <a:pt x="70" y="59"/>
                    </a:lnTo>
                    <a:lnTo>
                      <a:pt x="45" y="38"/>
                    </a:lnTo>
                    <a:lnTo>
                      <a:pt x="83" y="23"/>
                    </a:lnTo>
                    <a:lnTo>
                      <a:pt x="134" y="39"/>
                    </a:lnTo>
                    <a:close/>
                  </a:path>
                </a:pathLst>
              </a:custGeom>
              <a:solidFill>
                <a:srgbClr val="000000"/>
              </a:solidFill>
              <a:ln w="9525">
                <a:noFill/>
              </a:ln>
            </p:spPr>
            <p:txBody>
              <a:bodyPr/>
              <a:lstStyle/>
              <a:p>
                <a:endParaRPr lang="zh-CN" altLang="en-US"/>
              </a:p>
            </p:txBody>
          </p:sp>
          <p:sp>
            <p:nvSpPr>
              <p:cNvPr id="74" name="Freeform 1095"/>
              <p:cNvSpPr/>
              <p:nvPr/>
            </p:nvSpPr>
            <p:spPr>
              <a:xfrm>
                <a:off x="1259" y="2739"/>
                <a:ext cx="30" cy="25"/>
              </a:xfrm>
              <a:custGeom>
                <a:avLst/>
                <a:gdLst/>
                <a:ahLst/>
                <a:cxnLst>
                  <a:cxn ang="0">
                    <a:pos x="10" y="1"/>
                  </a:cxn>
                  <a:cxn ang="0">
                    <a:pos x="6" y="0"/>
                  </a:cxn>
                  <a:cxn ang="0">
                    <a:pos x="3" y="1"/>
                  </a:cxn>
                  <a:cxn ang="0">
                    <a:pos x="0" y="5"/>
                  </a:cxn>
                  <a:cxn ang="0">
                    <a:pos x="1" y="8"/>
                  </a:cxn>
                  <a:cxn ang="0">
                    <a:pos x="5" y="8"/>
                  </a:cxn>
                  <a:cxn ang="0">
                    <a:pos x="7" y="6"/>
                  </a:cxn>
                  <a:cxn ang="0">
                    <a:pos x="4" y="4"/>
                  </a:cxn>
                  <a:cxn ang="0">
                    <a:pos x="6" y="3"/>
                  </a:cxn>
                  <a:cxn ang="0">
                    <a:pos x="10" y="4"/>
                  </a:cxn>
                  <a:cxn ang="0">
                    <a:pos x="10" y="1"/>
                  </a:cxn>
                  <a:cxn ang="0">
                    <a:pos x="10" y="1"/>
                  </a:cxn>
                </a:cxnLst>
                <a:rect l="0" t="0" r="0" b="0"/>
                <a:pathLst>
                  <a:path w="90" h="75">
                    <a:moveTo>
                      <a:pt x="89" y="6"/>
                    </a:moveTo>
                    <a:lnTo>
                      <a:pt x="54" y="0"/>
                    </a:lnTo>
                    <a:lnTo>
                      <a:pt x="23" y="13"/>
                    </a:lnTo>
                    <a:lnTo>
                      <a:pt x="0" y="43"/>
                    </a:lnTo>
                    <a:lnTo>
                      <a:pt x="6" y="71"/>
                    </a:lnTo>
                    <a:lnTo>
                      <a:pt x="46" y="75"/>
                    </a:lnTo>
                    <a:lnTo>
                      <a:pt x="61" y="52"/>
                    </a:lnTo>
                    <a:lnTo>
                      <a:pt x="34" y="40"/>
                    </a:lnTo>
                    <a:lnTo>
                      <a:pt x="56" y="23"/>
                    </a:lnTo>
                    <a:lnTo>
                      <a:pt x="90" y="34"/>
                    </a:lnTo>
                    <a:lnTo>
                      <a:pt x="89" y="6"/>
                    </a:lnTo>
                    <a:close/>
                  </a:path>
                </a:pathLst>
              </a:custGeom>
              <a:solidFill>
                <a:srgbClr val="000000"/>
              </a:solidFill>
              <a:ln w="9525">
                <a:noFill/>
              </a:ln>
            </p:spPr>
            <p:txBody>
              <a:bodyPr/>
              <a:lstStyle/>
              <a:p>
                <a:endParaRPr lang="zh-CN" altLang="en-US"/>
              </a:p>
            </p:txBody>
          </p:sp>
          <p:sp>
            <p:nvSpPr>
              <p:cNvPr id="75" name="Freeform 1096"/>
              <p:cNvSpPr/>
              <p:nvPr/>
            </p:nvSpPr>
            <p:spPr>
              <a:xfrm>
                <a:off x="1298" y="2697"/>
                <a:ext cx="61" cy="177"/>
              </a:xfrm>
              <a:custGeom>
                <a:avLst/>
                <a:gdLst/>
                <a:ahLst/>
                <a:cxnLst>
                  <a:cxn ang="0">
                    <a:pos x="9" y="0"/>
                  </a:cxn>
                  <a:cxn ang="0">
                    <a:pos x="12" y="4"/>
                  </a:cxn>
                  <a:cxn ang="0">
                    <a:pos x="17" y="14"/>
                  </a:cxn>
                  <a:cxn ang="0">
                    <a:pos x="20" y="36"/>
                  </a:cxn>
                  <a:cxn ang="0">
                    <a:pos x="18" y="44"/>
                  </a:cxn>
                  <a:cxn ang="0">
                    <a:pos x="15" y="50"/>
                  </a:cxn>
                  <a:cxn ang="0">
                    <a:pos x="8" y="57"/>
                  </a:cxn>
                  <a:cxn ang="0">
                    <a:pos x="0" y="59"/>
                  </a:cxn>
                  <a:cxn ang="0">
                    <a:pos x="1" y="54"/>
                  </a:cxn>
                  <a:cxn ang="0">
                    <a:pos x="9" y="51"/>
                  </a:cxn>
                  <a:cxn ang="0">
                    <a:pos x="15" y="43"/>
                  </a:cxn>
                  <a:cxn ang="0">
                    <a:pos x="17" y="38"/>
                  </a:cxn>
                  <a:cxn ang="0">
                    <a:pos x="17" y="22"/>
                  </a:cxn>
                  <a:cxn ang="0">
                    <a:pos x="12" y="7"/>
                  </a:cxn>
                  <a:cxn ang="0">
                    <a:pos x="9" y="0"/>
                  </a:cxn>
                  <a:cxn ang="0">
                    <a:pos x="9" y="0"/>
                  </a:cxn>
                </a:cxnLst>
                <a:rect l="0" t="0" r="0" b="0"/>
                <a:pathLst>
                  <a:path w="183" h="530">
                    <a:moveTo>
                      <a:pt x="81" y="0"/>
                    </a:moveTo>
                    <a:lnTo>
                      <a:pt x="109" y="38"/>
                    </a:lnTo>
                    <a:lnTo>
                      <a:pt x="157" y="125"/>
                    </a:lnTo>
                    <a:lnTo>
                      <a:pt x="183" y="321"/>
                    </a:lnTo>
                    <a:lnTo>
                      <a:pt x="166" y="392"/>
                    </a:lnTo>
                    <a:lnTo>
                      <a:pt x="133" y="451"/>
                    </a:lnTo>
                    <a:lnTo>
                      <a:pt x="69" y="510"/>
                    </a:lnTo>
                    <a:lnTo>
                      <a:pt x="0" y="530"/>
                    </a:lnTo>
                    <a:lnTo>
                      <a:pt x="11" y="488"/>
                    </a:lnTo>
                    <a:lnTo>
                      <a:pt x="81" y="458"/>
                    </a:lnTo>
                    <a:lnTo>
                      <a:pt x="135" y="386"/>
                    </a:lnTo>
                    <a:lnTo>
                      <a:pt x="154" y="338"/>
                    </a:lnTo>
                    <a:lnTo>
                      <a:pt x="154" y="196"/>
                    </a:lnTo>
                    <a:lnTo>
                      <a:pt x="111" y="66"/>
                    </a:lnTo>
                    <a:lnTo>
                      <a:pt x="81" y="0"/>
                    </a:lnTo>
                    <a:close/>
                  </a:path>
                </a:pathLst>
              </a:custGeom>
              <a:solidFill>
                <a:srgbClr val="000000"/>
              </a:solidFill>
              <a:ln w="9525">
                <a:noFill/>
              </a:ln>
            </p:spPr>
            <p:txBody>
              <a:bodyPr/>
              <a:lstStyle/>
              <a:p>
                <a:endParaRPr lang="zh-CN" altLang="en-US"/>
              </a:p>
            </p:txBody>
          </p:sp>
        </p:grpSp>
        <p:sp>
          <p:nvSpPr>
            <p:cNvPr id="9" name="Text Box 1097"/>
            <p:cNvSpPr txBox="1"/>
            <p:nvPr/>
          </p:nvSpPr>
          <p:spPr>
            <a:xfrm>
              <a:off x="624" y="3696"/>
              <a:ext cx="864" cy="215"/>
            </a:xfrm>
            <a:prstGeom prst="rect">
              <a:avLst/>
            </a:prstGeom>
            <a:noFill/>
            <a:ln w="9525">
              <a:noFill/>
            </a:ln>
          </p:spPr>
          <p:txBody>
            <a:bodyPr anchor="t">
              <a:spAutoFit/>
            </a:bodyPr>
            <a:lstStyle/>
            <a:p>
              <a:pPr lvl="0" indent="0" algn="ctr">
                <a:spcBef>
                  <a:spcPct val="50000"/>
                </a:spcBef>
              </a:pPr>
              <a:r>
                <a:rPr lang="zh-CN" altLang="en-US" sz="2800" b="1" dirty="0">
                  <a:latin typeface="Times New Roman" panose="02020603050405020304" pitchFamily="18" charset="0"/>
                  <a:ea typeface="楷体_GB2312" pitchFamily="49" charset="-122"/>
                </a:rPr>
                <a:t>劳动者</a:t>
              </a:r>
              <a:endParaRPr lang="zh-CN" altLang="en-US" sz="2800" b="1" dirty="0">
                <a:latin typeface="Times New Roman" panose="02020603050405020304" pitchFamily="18" charset="0"/>
                <a:ea typeface="楷体_GB2312" pitchFamily="49" charset="-122"/>
              </a:endParaRPr>
            </a:p>
          </p:txBody>
        </p:sp>
      </p:grpSp>
      <p:sp>
        <p:nvSpPr>
          <p:cNvPr id="76" name="文本框 3"/>
          <p:cNvSpPr txBox="1"/>
          <p:nvPr/>
        </p:nvSpPr>
        <p:spPr>
          <a:xfrm>
            <a:off x="2734945"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4.1.5</a:t>
            </a:r>
            <a:r>
              <a:rPr lang="zh-CN" altLang="en-US" sz="3600" b="1" dirty="0" smtClean="0">
                <a:latin typeface="+mj-ea"/>
                <a:ea typeface="+mj-ea"/>
                <a:sym typeface="+mn-ea"/>
              </a:rPr>
              <a:t>职业健康检查</a:t>
            </a:r>
            <a:endParaRPr lang="zh-CN" altLang="en-US" sz="3600" b="1" dirty="0" smtClean="0">
              <a:latin typeface="+mj-ea"/>
              <a:ea typeface="+mj-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pic>
        <p:nvPicPr>
          <p:cNvPr id="5" name="Picture 4" descr="C:\Program Files\Common Files\Microsoft Shared\Clipart\cagcat50\BD07153_.WMF"/>
          <p:cNvPicPr>
            <a:picLocks noChangeAspect="1"/>
          </p:cNvPicPr>
          <p:nvPr/>
        </p:nvPicPr>
        <p:blipFill>
          <a:blip r:embed="rId2"/>
          <a:stretch>
            <a:fillRect/>
          </a:stretch>
        </p:blipFill>
        <p:spPr>
          <a:xfrm>
            <a:off x="309880" y="1811020"/>
            <a:ext cx="2654300" cy="2442210"/>
          </a:xfrm>
          <a:prstGeom prst="rect">
            <a:avLst/>
          </a:prstGeom>
          <a:noFill/>
          <a:ln w="9525">
            <a:noFill/>
          </a:ln>
        </p:spPr>
      </p:pic>
      <p:sp>
        <p:nvSpPr>
          <p:cNvPr id="6" name="Text Box 5"/>
          <p:cNvSpPr txBox="1"/>
          <p:nvPr/>
        </p:nvSpPr>
        <p:spPr>
          <a:xfrm>
            <a:off x="696913" y="4428808"/>
            <a:ext cx="2024062" cy="518160"/>
          </a:xfrm>
          <a:prstGeom prst="rect">
            <a:avLst/>
          </a:prstGeom>
          <a:noFill/>
          <a:ln w="9525">
            <a:noFill/>
          </a:ln>
        </p:spPr>
        <p:txBody>
          <a:bodyPr anchor="t">
            <a:spAutoFit/>
          </a:bodyPr>
          <a:lstStyle/>
          <a:p>
            <a:pPr lvl="0" indent="0" algn="ctr">
              <a:spcBef>
                <a:spcPct val="50000"/>
              </a:spcBef>
            </a:pPr>
            <a:r>
              <a:rPr lang="zh-CN" altLang="en-US" sz="2800" b="1" dirty="0" smtClean="0">
                <a:latin typeface="仿宋_GB2312" panose="02010609030101010101" pitchFamily="49" charset="-122"/>
                <a:ea typeface="仿宋_GB2312" panose="02010609030101010101" pitchFamily="49" charset="-122"/>
              </a:rPr>
              <a:t>用人单位</a:t>
            </a:r>
            <a:endParaRPr lang="zh-CN" altLang="en-US" sz="2800" b="1" dirty="0" smtClean="0">
              <a:latin typeface="仿宋_GB2312" panose="02010609030101010101" pitchFamily="49" charset="-122"/>
              <a:ea typeface="仿宋_GB2312" panose="02010609030101010101" pitchFamily="49" charset="-122"/>
            </a:endParaRPr>
          </a:p>
        </p:txBody>
      </p:sp>
      <p:sp>
        <p:nvSpPr>
          <p:cNvPr id="7" name="TextBox 2"/>
          <p:cNvSpPr txBox="1">
            <a:spLocks noChangeArrowheads="1"/>
          </p:cNvSpPr>
          <p:nvPr/>
        </p:nvSpPr>
        <p:spPr bwMode="auto">
          <a:xfrm>
            <a:off x="3092824" y="1063141"/>
            <a:ext cx="8023411" cy="5669354"/>
          </a:xfrm>
          <a:prstGeom prst="rect">
            <a:avLst/>
          </a:prstGeom>
          <a:noFill/>
          <a:ln w="9525">
            <a:noFill/>
            <a:miter lim="800000"/>
          </a:ln>
        </p:spPr>
        <p:txBody>
          <a:bodyPr wrap="square">
            <a:spAutoFit/>
          </a:bodyPr>
          <a:lstStyle/>
          <a:p>
            <a:pPr algn="just" eaLnBrk="1" latinLnBrk="0" hangingPunct="1">
              <a:lnSpc>
                <a:spcPts val="3500"/>
              </a:lnSpc>
            </a:pPr>
            <a:r>
              <a:rPr sz="2400" b="1" dirty="0" smtClean="0">
                <a:latin typeface="+mn-ea"/>
                <a:ea typeface="+mn-ea"/>
                <a:sym typeface="+mn-ea"/>
              </a:rPr>
              <a:t>义务：</a:t>
            </a:r>
            <a:endParaRPr sz="2400" b="1" dirty="0" smtClean="0">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配备防护设施、治理职业危害</a:t>
            </a:r>
            <a:endParaRPr sz="2400" b="1" dirty="0" smtClean="0">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作业场所危害检测与评价管理</a:t>
            </a:r>
            <a:endParaRPr sz="2400" b="1" dirty="0" smtClean="0">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劳动者健康监护（上岗前、在岗中、  离岗时）</a:t>
            </a:r>
            <a:endParaRPr sz="2400" b="1" dirty="0" smtClean="0">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危害告知（</a:t>
            </a:r>
            <a:r>
              <a:rPr lang="zh-CN" sz="2400" b="1" dirty="0" smtClean="0">
                <a:latin typeface="+mn-ea"/>
                <a:ea typeface="+mn-ea"/>
                <a:sym typeface="+mn-ea"/>
              </a:rPr>
              <a:t>警示及告知卡、</a:t>
            </a:r>
            <a:r>
              <a:rPr sz="2400" b="1" dirty="0" smtClean="0">
                <a:latin typeface="+mn-ea"/>
                <a:ea typeface="+mn-ea"/>
                <a:sym typeface="+mn-ea"/>
              </a:rPr>
              <a:t>合同、作业场所</a:t>
            </a:r>
            <a:r>
              <a:rPr lang="zh-CN" sz="2400" b="1" dirty="0" smtClean="0">
                <a:latin typeface="+mn-ea"/>
                <a:ea typeface="+mn-ea"/>
                <a:sym typeface="+mn-ea"/>
              </a:rPr>
              <a:t>公告栏</a:t>
            </a:r>
            <a:r>
              <a:rPr sz="2400" b="1" dirty="0" smtClean="0">
                <a:latin typeface="+mn-ea"/>
                <a:ea typeface="+mn-ea"/>
                <a:sym typeface="+mn-ea"/>
              </a:rPr>
              <a:t>、培训教育）</a:t>
            </a:r>
            <a:endParaRPr sz="2400" b="1" dirty="0" smtClean="0">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建立危害监测和劳动者健康档案</a:t>
            </a:r>
            <a:endParaRPr sz="2400" b="1" dirty="0" smtClean="0">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职业病报告义务</a:t>
            </a:r>
            <a:endParaRPr sz="2400" b="1" dirty="0" smtClean="0">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对职业病患者的救治、安置</a:t>
            </a:r>
            <a:endParaRPr sz="2400" b="1" dirty="0" smtClean="0">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依法参加工伤劳动保险</a:t>
            </a:r>
            <a:endParaRPr sz="2400" b="1" dirty="0" smtClean="0">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落实职业危害治理和职业病防治经费</a:t>
            </a:r>
            <a:endParaRPr sz="2400" b="1" dirty="0" smtClean="0">
              <a:latin typeface="+mn-ea"/>
              <a:ea typeface="+mn-ea"/>
              <a:sym typeface="+mn-ea"/>
            </a:endParaRPr>
          </a:p>
          <a:p>
            <a:pPr marL="342900" indent="-342900" algn="just" eaLnBrk="1" latinLnBrk="0" hangingPunct="1">
              <a:lnSpc>
                <a:spcPts val="3500"/>
              </a:lnSpc>
              <a:buFont typeface="Arial" panose="020B0604020202020204" pitchFamily="34" charset="0"/>
              <a:buChar char="•"/>
            </a:pPr>
            <a:r>
              <a:rPr sz="2400" b="1" dirty="0" smtClean="0">
                <a:latin typeface="+mn-ea"/>
                <a:ea typeface="+mn-ea"/>
                <a:sym typeface="+mn-ea"/>
              </a:rPr>
              <a:t>未成年工、女工保护</a:t>
            </a:r>
            <a:endParaRPr sz="2400" b="1" dirty="0" smtClean="0">
              <a:latin typeface="+mn-ea"/>
              <a:ea typeface="+mn-ea"/>
              <a:sym typeface="+mn-ea"/>
            </a:endParaRPr>
          </a:p>
        </p:txBody>
      </p:sp>
      <p:sp>
        <p:nvSpPr>
          <p:cNvPr id="8" name="文本框 3"/>
          <p:cNvSpPr txBox="1"/>
          <p:nvPr/>
        </p:nvSpPr>
        <p:spPr>
          <a:xfrm>
            <a:off x="2734945"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4.1.5</a:t>
            </a:r>
            <a:r>
              <a:rPr lang="zh-CN" altLang="en-US" sz="3600" b="1" dirty="0" smtClean="0">
                <a:latin typeface="+mj-ea"/>
                <a:ea typeface="+mj-ea"/>
                <a:sym typeface="+mn-ea"/>
              </a:rPr>
              <a:t>职业健康检查</a:t>
            </a:r>
            <a:endParaRPr lang="zh-CN" altLang="en-US" sz="3600" b="1" dirty="0" smtClean="0">
              <a:latin typeface="+mj-ea"/>
              <a:ea typeface="+mj-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2726" y="1267781"/>
            <a:ext cx="5253318" cy="2954991"/>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25312" y="1258573"/>
            <a:ext cx="5184648" cy="29163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66675" y="1284605"/>
            <a:ext cx="8946515" cy="2758440"/>
          </a:xfrm>
          <a:prstGeom prst="rect">
            <a:avLst/>
          </a:prstGeom>
          <a:noFill/>
          <a:ln w="9525">
            <a:noFill/>
            <a:miter lim="800000"/>
          </a:ln>
        </p:spPr>
        <p:txBody>
          <a:bodyPr wrap="square">
            <a:spAutoFit/>
          </a:bodyPr>
          <a:lstStyle/>
          <a:p>
            <a:pPr algn="just" eaLnBrk="1" latinLnBrk="0" hangingPunct="1">
              <a:lnSpc>
                <a:spcPts val="3500"/>
              </a:lnSpc>
            </a:pPr>
            <a:r>
              <a:rPr lang="zh-CN" altLang="en-US" sz="2400" b="1" dirty="0" smtClean="0">
                <a:latin typeface="+mn-ea"/>
                <a:ea typeface="+mn-ea"/>
                <a:sym typeface="+mn-ea"/>
              </a:rPr>
              <a:t>（一）</a:t>
            </a:r>
            <a:r>
              <a:rPr sz="2400" b="1" dirty="0" smtClean="0">
                <a:latin typeface="+mn-ea"/>
                <a:ea typeface="+mn-ea"/>
                <a:sym typeface="+mn-ea"/>
              </a:rPr>
              <a:t>职业健康检查目的</a:t>
            </a:r>
            <a:endParaRPr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1、及时发现职业禁忌，筛选职业危害易感人群；</a:t>
            </a:r>
            <a:endParaRPr sz="2400" b="1" dirty="0" smtClean="0">
              <a:solidFill>
                <a:srgbClr val="FF0000"/>
              </a:solidFill>
              <a:latin typeface="+mn-ea"/>
              <a:ea typeface="+mn-ea"/>
              <a:sym typeface="+mn-ea"/>
            </a:endParaRPr>
          </a:p>
          <a:p>
            <a:pPr algn="just" eaLnBrk="1" latinLnBrk="0" hangingPunct="1">
              <a:lnSpc>
                <a:spcPts val="3500"/>
              </a:lnSpc>
            </a:pPr>
            <a:r>
              <a:rPr sz="2400" b="1" dirty="0" smtClean="0">
                <a:latin typeface="+mn-ea"/>
                <a:ea typeface="+mn-ea"/>
                <a:sym typeface="+mn-ea"/>
              </a:rPr>
              <a:t>    2、及时发现职业性健康损害，评价健康变化与职业危害因素的关系；</a:t>
            </a:r>
            <a:endParaRPr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3、及时发现、诊断职业病，以利及时治疗或安置职业病人；</a:t>
            </a:r>
            <a:endParaRPr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4、为职业危害评价、职业危害治理效果评价提供科学依据。</a:t>
            </a:r>
            <a:endParaRPr sz="2400" b="1" dirty="0" smtClean="0">
              <a:latin typeface="+mn-ea"/>
              <a:ea typeface="+mn-ea"/>
              <a:sym typeface="+mn-ea"/>
            </a:endParaRPr>
          </a:p>
        </p:txBody>
      </p:sp>
      <p:sp>
        <p:nvSpPr>
          <p:cNvPr id="6" name="文本框 3"/>
          <p:cNvSpPr txBox="1"/>
          <p:nvPr/>
        </p:nvSpPr>
        <p:spPr>
          <a:xfrm>
            <a:off x="2734945" y="534035"/>
            <a:ext cx="4888865" cy="646331"/>
          </a:xfrm>
          <a:prstGeom prst="rect">
            <a:avLst/>
          </a:prstGeom>
          <a:noFill/>
        </p:spPr>
        <p:txBody>
          <a:bodyPr wrap="square" rtlCol="0">
            <a:spAutoFit/>
          </a:bodyPr>
          <a:lstStyle/>
          <a:p>
            <a:pPr algn="ctr"/>
            <a:r>
              <a:rPr lang="en-US" altLang="zh-CN" sz="3600" b="1" dirty="0" smtClean="0">
                <a:latin typeface="+mj-ea"/>
                <a:ea typeface="+mj-ea"/>
                <a:sym typeface="+mn-ea"/>
              </a:rPr>
              <a:t>4.1.5</a:t>
            </a:r>
            <a:r>
              <a:rPr lang="zh-CN" altLang="en-US" sz="3600" b="1" dirty="0" smtClean="0">
                <a:latin typeface="+mj-ea"/>
                <a:ea typeface="+mj-ea"/>
                <a:sym typeface="+mn-ea"/>
              </a:rPr>
              <a:t>职业健康检查</a:t>
            </a:r>
            <a:endParaRPr lang="zh-CN" altLang="en-US" sz="3600" b="1" dirty="0" smtClean="0">
              <a:latin typeface="+mj-ea"/>
              <a:ea typeface="+mj-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grpSp>
        <p:nvGrpSpPr>
          <p:cNvPr id="6" name="组合 5"/>
          <p:cNvGrpSpPr/>
          <p:nvPr/>
        </p:nvGrpSpPr>
        <p:grpSpPr>
          <a:xfrm>
            <a:off x="4104005" y="3598545"/>
            <a:ext cx="4908550" cy="2703830"/>
            <a:chOff x="3967" y="6303"/>
            <a:chExt cx="7606" cy="3824"/>
          </a:xfrm>
        </p:grpSpPr>
        <p:pic>
          <p:nvPicPr>
            <p:cNvPr id="7" name="图片 6"/>
            <p:cNvPicPr>
              <a:picLocks noChangeAspect="1"/>
            </p:cNvPicPr>
            <p:nvPr/>
          </p:nvPicPr>
          <p:blipFill>
            <a:blip r:embed="rId2"/>
            <a:stretch>
              <a:fillRect/>
            </a:stretch>
          </p:blipFill>
          <p:spPr>
            <a:xfrm>
              <a:off x="3967" y="6303"/>
              <a:ext cx="7607" cy="3824"/>
            </a:xfrm>
            <a:prstGeom prst="rect">
              <a:avLst/>
            </a:prstGeom>
          </p:spPr>
        </p:pic>
        <p:pic>
          <p:nvPicPr>
            <p:cNvPr id="8" name="图片 7"/>
            <p:cNvPicPr>
              <a:picLocks noChangeAspect="1"/>
            </p:cNvPicPr>
            <p:nvPr/>
          </p:nvPicPr>
          <p:blipFill>
            <a:blip r:embed="rId3"/>
            <a:stretch>
              <a:fillRect/>
            </a:stretch>
          </p:blipFill>
          <p:spPr>
            <a:xfrm>
              <a:off x="8903" y="9216"/>
              <a:ext cx="1376" cy="762"/>
            </a:xfrm>
            <a:prstGeom prst="rect">
              <a:avLst/>
            </a:prstGeom>
          </p:spPr>
        </p:pic>
      </p:grpSp>
      <p:sp>
        <p:nvSpPr>
          <p:cNvPr id="9" name="TextBox 2"/>
          <p:cNvSpPr txBox="1">
            <a:spLocks noChangeArrowheads="1"/>
          </p:cNvSpPr>
          <p:nvPr/>
        </p:nvSpPr>
        <p:spPr bwMode="auto">
          <a:xfrm>
            <a:off x="66675" y="1284605"/>
            <a:ext cx="8946515" cy="2313940"/>
          </a:xfrm>
          <a:prstGeom prst="rect">
            <a:avLst/>
          </a:prstGeom>
          <a:noFill/>
          <a:ln w="9525">
            <a:noFill/>
            <a:miter lim="800000"/>
          </a:ln>
        </p:spPr>
        <p:txBody>
          <a:bodyPr wrap="square">
            <a:spAutoFit/>
          </a:bodyPr>
          <a:lstStyle/>
          <a:p>
            <a:pPr algn="just" eaLnBrk="1" latinLnBrk="0" hangingPunct="1">
              <a:lnSpc>
                <a:spcPts val="3500"/>
              </a:lnSpc>
            </a:pPr>
            <a:r>
              <a:rPr lang="zh-CN" altLang="en-US" sz="2400" b="1" dirty="0" smtClean="0">
                <a:latin typeface="+mn-ea"/>
                <a:ea typeface="+mn-ea"/>
                <a:sym typeface="+mn-ea"/>
              </a:rPr>
              <a:t>（二）</a:t>
            </a:r>
            <a:r>
              <a:rPr lang="en-US" sz="2400" b="1" dirty="0" smtClean="0">
                <a:latin typeface="+mn-ea"/>
                <a:ea typeface="+mn-ea"/>
                <a:sym typeface="+mn-ea"/>
              </a:rPr>
              <a:t> </a:t>
            </a:r>
            <a:r>
              <a:rPr sz="2400" b="1" dirty="0" smtClean="0">
                <a:latin typeface="+mn-ea"/>
                <a:ea typeface="+mn-ea"/>
                <a:sym typeface="+mn-ea"/>
              </a:rPr>
              <a:t>检查性质/类别</a:t>
            </a:r>
            <a:endParaRPr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1.</a:t>
            </a:r>
            <a:r>
              <a:rPr lang="zh-CN" sz="2400" b="1" dirty="0" smtClean="0">
                <a:latin typeface="+mn-ea"/>
                <a:ea typeface="+mn-ea"/>
                <a:sym typeface="+mn-ea"/>
              </a:rPr>
              <a:t>上岗前职业健康检查</a:t>
            </a:r>
            <a:r>
              <a:rPr sz="2400" b="1" dirty="0" smtClean="0">
                <a:latin typeface="+mn-ea"/>
                <a:ea typeface="+mn-ea"/>
                <a:sym typeface="+mn-ea"/>
              </a:rPr>
              <a:t>（招工体检）</a:t>
            </a:r>
            <a:r>
              <a:rPr lang="zh-CN" sz="2400" b="1" dirty="0" smtClean="0">
                <a:latin typeface="+mn-ea"/>
                <a:ea typeface="+mn-ea"/>
                <a:sym typeface="+mn-ea"/>
              </a:rPr>
              <a:t>；</a:t>
            </a:r>
            <a:endParaRPr lang="zh-CN"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2.职工在岗期间</a:t>
            </a:r>
            <a:r>
              <a:rPr lang="zh-CN" sz="2400" b="1" dirty="0" smtClean="0">
                <a:latin typeface="+mn-ea"/>
                <a:ea typeface="+mn-ea"/>
                <a:sym typeface="+mn-ea"/>
              </a:rPr>
              <a:t>职业健康检查</a:t>
            </a:r>
            <a:r>
              <a:rPr sz="2400" b="1" dirty="0" smtClean="0">
                <a:latin typeface="+mn-ea"/>
                <a:ea typeface="+mn-ea"/>
                <a:sym typeface="+mn-ea"/>
              </a:rPr>
              <a:t>（定期体检）</a:t>
            </a:r>
            <a:r>
              <a:rPr lang="zh-CN" sz="2400" b="1" dirty="0" smtClean="0">
                <a:latin typeface="+mn-ea"/>
                <a:ea typeface="+mn-ea"/>
                <a:sym typeface="+mn-ea"/>
              </a:rPr>
              <a:t>；</a:t>
            </a:r>
            <a:endParaRPr lang="zh-CN"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3.职工离</a:t>
            </a:r>
            <a:r>
              <a:rPr lang="zh-CN" sz="2400" b="1" dirty="0" smtClean="0">
                <a:latin typeface="+mn-ea"/>
                <a:ea typeface="+mn-ea"/>
                <a:sym typeface="+mn-ea"/>
              </a:rPr>
              <a:t>岗时职业健康检查；</a:t>
            </a:r>
            <a:endParaRPr lang="zh-CN"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4.事故性（应急）</a:t>
            </a:r>
            <a:r>
              <a:rPr lang="zh-CN" sz="2400" b="1" dirty="0" smtClean="0">
                <a:latin typeface="+mn-ea"/>
                <a:ea typeface="+mn-ea"/>
                <a:sym typeface="+mn-ea"/>
              </a:rPr>
              <a:t>职业健康检查</a:t>
            </a:r>
            <a:r>
              <a:rPr sz="2400" b="1" dirty="0" smtClean="0">
                <a:latin typeface="+mn-ea"/>
                <a:ea typeface="+mn-ea"/>
                <a:sym typeface="+mn-ea"/>
              </a:rPr>
              <a:t>。</a:t>
            </a:r>
            <a:endParaRPr sz="2400" b="1" dirty="0" smtClean="0">
              <a:latin typeface="+mn-ea"/>
              <a:ea typeface="+mn-ea"/>
              <a:sym typeface="+mn-ea"/>
            </a:endParaRPr>
          </a:p>
        </p:txBody>
      </p:sp>
      <p:sp>
        <p:nvSpPr>
          <p:cNvPr id="2" name="矩形 1"/>
          <p:cNvSpPr/>
          <p:nvPr/>
        </p:nvSpPr>
        <p:spPr>
          <a:xfrm>
            <a:off x="3122967" y="542242"/>
            <a:ext cx="4126451" cy="646331"/>
          </a:xfrm>
          <a:prstGeom prst="rect">
            <a:avLst/>
          </a:prstGeom>
        </p:spPr>
        <p:txBody>
          <a:bodyPr wrap="none">
            <a:spAutoFit/>
          </a:bodyPr>
          <a:lstStyle/>
          <a:p>
            <a:pPr algn="ctr"/>
            <a:r>
              <a:rPr lang="en-US" altLang="zh-CN" sz="3600" b="1" dirty="0">
                <a:latin typeface="+mj-ea"/>
                <a:ea typeface="+mj-ea"/>
                <a:sym typeface="+mn-ea"/>
              </a:rPr>
              <a:t>4.1.5</a:t>
            </a:r>
            <a:r>
              <a:rPr lang="zh-CN" altLang="en-US" sz="3600" b="1" dirty="0">
                <a:latin typeface="+mj-ea"/>
                <a:ea typeface="+mj-ea"/>
                <a:sym typeface="+mn-ea"/>
              </a:rPr>
              <a:t>职业健康检查</a:t>
            </a:r>
            <a:endParaRPr lang="zh-CN" altLang="en-US" sz="3600" b="1" dirty="0">
              <a:latin typeface="+mj-ea"/>
              <a:ea typeface="+mj-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673188" y="1258573"/>
            <a:ext cx="8946515" cy="4579620"/>
          </a:xfrm>
          <a:prstGeom prst="rect">
            <a:avLst/>
          </a:prstGeom>
          <a:noFill/>
          <a:ln w="9525">
            <a:noFill/>
            <a:miter lim="800000"/>
          </a:ln>
        </p:spPr>
        <p:txBody>
          <a:bodyPr wrap="square">
            <a:spAutoFit/>
          </a:bodyPr>
          <a:lstStyle/>
          <a:p>
            <a:pPr algn="just" eaLnBrk="1" latinLnBrk="0" hangingPunct="1">
              <a:lnSpc>
                <a:spcPts val="3500"/>
              </a:lnSpc>
            </a:pPr>
            <a:r>
              <a:rPr lang="zh-CN" altLang="en-US" sz="2400" b="1" dirty="0" smtClean="0">
                <a:latin typeface="+mn-ea"/>
                <a:ea typeface="+mn-ea"/>
                <a:sym typeface="+mn-ea"/>
              </a:rPr>
              <a:t>（三）检查</a:t>
            </a:r>
            <a:r>
              <a:rPr sz="2400" b="1" dirty="0" smtClean="0">
                <a:latin typeface="+mn-ea"/>
                <a:ea typeface="+mn-ea"/>
                <a:sym typeface="+mn-ea"/>
              </a:rPr>
              <a:t>结果的处置</a:t>
            </a:r>
            <a:endParaRPr sz="2400" b="1" dirty="0" smtClean="0">
              <a:latin typeface="+mn-ea"/>
              <a:ea typeface="+mn-ea"/>
              <a:sym typeface="+mn-ea"/>
            </a:endParaRPr>
          </a:p>
          <a:p>
            <a:pPr algn="just" eaLnBrk="1" latinLnBrk="0" hangingPunct="1">
              <a:lnSpc>
                <a:spcPts val="3500"/>
              </a:lnSpc>
            </a:pPr>
            <a:r>
              <a:rPr sz="2400" dirty="0" smtClean="0">
                <a:latin typeface="+mn-ea"/>
                <a:ea typeface="+mn-ea"/>
                <a:sym typeface="+mn-ea"/>
              </a:rPr>
              <a:t>    </a:t>
            </a:r>
            <a:r>
              <a:rPr sz="2400" b="1" dirty="0" smtClean="0">
                <a:latin typeface="+mn-ea"/>
                <a:ea typeface="+mn-ea"/>
                <a:sym typeface="+mn-ea"/>
              </a:rPr>
              <a:t>1、应当告知职工本人体检结果。</a:t>
            </a:r>
            <a:endParaRPr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2、体检结果报告书存入单位职业卫生档案。</a:t>
            </a:r>
            <a:endParaRPr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3、体检指标有异常的要及时进行</a:t>
            </a:r>
            <a:r>
              <a:rPr sz="2400" b="1" u="sng" dirty="0" smtClean="0">
                <a:solidFill>
                  <a:srgbClr val="FF0000"/>
                </a:solidFill>
                <a:latin typeface="+mn-ea"/>
                <a:ea typeface="+mn-ea"/>
                <a:sym typeface="+mn-ea"/>
              </a:rPr>
              <a:t>复查</a:t>
            </a:r>
            <a:r>
              <a:rPr sz="2400" b="1" dirty="0" smtClean="0">
                <a:latin typeface="+mn-ea"/>
                <a:ea typeface="+mn-ea"/>
                <a:sym typeface="+mn-ea"/>
              </a:rPr>
              <a:t>。</a:t>
            </a:r>
            <a:endParaRPr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4、检查确定有禁忌的应当</a:t>
            </a:r>
            <a:r>
              <a:rPr sz="2400" b="1" u="sng" dirty="0" smtClean="0">
                <a:solidFill>
                  <a:srgbClr val="FF0000"/>
                </a:solidFill>
                <a:latin typeface="+mn-ea"/>
                <a:ea typeface="+mn-ea"/>
                <a:sym typeface="+mn-ea"/>
              </a:rPr>
              <a:t>调离</a:t>
            </a:r>
            <a:r>
              <a:rPr sz="2400" b="1" dirty="0" smtClean="0">
                <a:latin typeface="+mn-ea"/>
                <a:ea typeface="+mn-ea"/>
                <a:sym typeface="+mn-ea"/>
              </a:rPr>
              <a:t>。</a:t>
            </a:r>
            <a:endParaRPr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5、检查出其它疾病的应当</a:t>
            </a:r>
            <a:r>
              <a:rPr sz="2400" b="1" u="sng" dirty="0" smtClean="0">
                <a:solidFill>
                  <a:srgbClr val="FF0000"/>
                </a:solidFill>
                <a:latin typeface="+mn-ea"/>
                <a:ea typeface="+mn-ea"/>
                <a:sym typeface="+mn-ea"/>
              </a:rPr>
              <a:t>及时治疗</a:t>
            </a:r>
            <a:r>
              <a:rPr sz="2400" b="1" dirty="0" smtClean="0">
                <a:latin typeface="+mn-ea"/>
                <a:ea typeface="+mn-ea"/>
                <a:sym typeface="+mn-ea"/>
              </a:rPr>
              <a:t>。</a:t>
            </a:r>
            <a:endParaRPr sz="2400" b="1" dirty="0" smtClean="0">
              <a:latin typeface="+mn-ea"/>
              <a:ea typeface="+mn-ea"/>
              <a:sym typeface="+mn-ea"/>
            </a:endParaRPr>
          </a:p>
          <a:p>
            <a:pPr algn="just" eaLnBrk="1" latinLnBrk="0" hangingPunct="1">
              <a:lnSpc>
                <a:spcPts val="3500"/>
              </a:lnSpc>
            </a:pPr>
            <a:r>
              <a:rPr sz="2400" b="1" dirty="0" smtClean="0">
                <a:latin typeface="+mn-ea"/>
                <a:ea typeface="+mn-ea"/>
                <a:sym typeface="+mn-ea"/>
              </a:rPr>
              <a:t>    6、可疑职业病的送市职业病防治院申请</a:t>
            </a:r>
            <a:r>
              <a:rPr sz="2400" b="1" u="sng" dirty="0" smtClean="0">
                <a:solidFill>
                  <a:srgbClr val="FF0000"/>
                </a:solidFill>
                <a:latin typeface="+mn-ea"/>
                <a:ea typeface="+mn-ea"/>
                <a:sym typeface="+mn-ea"/>
              </a:rPr>
              <a:t>确诊</a:t>
            </a:r>
            <a:r>
              <a:rPr sz="2400" b="1" dirty="0" smtClean="0">
                <a:latin typeface="+mn-ea"/>
                <a:ea typeface="+mn-ea"/>
                <a:sym typeface="+mn-ea"/>
              </a:rPr>
              <a:t>。</a:t>
            </a:r>
            <a:endParaRPr sz="2400" b="1" dirty="0" smtClean="0">
              <a:latin typeface="+mn-ea"/>
              <a:ea typeface="+mn-ea"/>
              <a:sym typeface="+mn-ea"/>
            </a:endParaRPr>
          </a:p>
          <a:p>
            <a:pPr algn="just" eaLnBrk="1" latinLnBrk="0" hangingPunct="1">
              <a:lnSpc>
                <a:spcPts val="3500"/>
              </a:lnSpc>
            </a:pPr>
            <a:r>
              <a:rPr lang="zh-CN" sz="2400" b="1" dirty="0" smtClean="0">
                <a:solidFill>
                  <a:schemeClr val="tx1"/>
                </a:solidFill>
                <a:latin typeface="+mn-ea"/>
                <a:ea typeface="+mn-ea"/>
                <a:sym typeface="+mn-ea"/>
              </a:rPr>
              <a:t>劳动者离岗前</a:t>
            </a:r>
            <a:r>
              <a:rPr lang="en-US" altLang="zh-CN" sz="2400" b="1" dirty="0" smtClean="0">
                <a:solidFill>
                  <a:srgbClr val="FF0000"/>
                </a:solidFill>
                <a:latin typeface="+mn-ea"/>
                <a:ea typeface="+mn-ea"/>
                <a:sym typeface="+mn-ea"/>
              </a:rPr>
              <a:t>90</a:t>
            </a:r>
            <a:r>
              <a:rPr lang="zh-CN" altLang="en-US" sz="2400" b="1" dirty="0" smtClean="0">
                <a:solidFill>
                  <a:srgbClr val="FF0000"/>
                </a:solidFill>
                <a:latin typeface="+mn-ea"/>
                <a:ea typeface="+mn-ea"/>
                <a:sym typeface="+mn-ea"/>
              </a:rPr>
              <a:t>天</a:t>
            </a:r>
            <a:r>
              <a:rPr lang="zh-CN" altLang="en-US" sz="2400" b="1" dirty="0" smtClean="0">
                <a:solidFill>
                  <a:schemeClr val="tx1"/>
                </a:solidFill>
                <a:latin typeface="+mn-ea"/>
                <a:ea typeface="+mn-ea"/>
                <a:sym typeface="+mn-ea"/>
              </a:rPr>
              <a:t>内的职业健康检查可作为离岗时职业健康检查</a:t>
            </a:r>
            <a:endParaRPr lang="zh-CN" sz="2400" b="1" dirty="0" smtClean="0">
              <a:solidFill>
                <a:schemeClr val="tx1"/>
              </a:solidFill>
              <a:latin typeface="+mn-ea"/>
              <a:ea typeface="+mn-ea"/>
              <a:sym typeface="+mn-ea"/>
            </a:endParaRPr>
          </a:p>
          <a:p>
            <a:pPr algn="just" eaLnBrk="1" latinLnBrk="0" hangingPunct="1">
              <a:lnSpc>
                <a:spcPts val="3500"/>
              </a:lnSpc>
            </a:pPr>
            <a:r>
              <a:rPr lang="zh-CN" sz="2400" b="1" dirty="0" smtClean="0">
                <a:solidFill>
                  <a:schemeClr val="tx1"/>
                </a:solidFill>
                <a:latin typeface="+mn-ea"/>
                <a:ea typeface="+mn-ea"/>
                <a:sym typeface="+mn-ea"/>
              </a:rPr>
              <a:t>劳动者在离岗时有权利要求用人单位提供职业健康监护档案复印件。</a:t>
            </a:r>
            <a:endParaRPr lang="zh-CN" sz="2400" b="1" dirty="0" smtClean="0">
              <a:solidFill>
                <a:schemeClr val="tx1"/>
              </a:solidFill>
              <a:latin typeface="+mn-ea"/>
              <a:ea typeface="+mn-ea"/>
              <a:sym typeface="+mn-ea"/>
            </a:endParaRPr>
          </a:p>
        </p:txBody>
      </p:sp>
      <p:sp>
        <p:nvSpPr>
          <p:cNvPr id="6" name="矩形 5"/>
          <p:cNvSpPr/>
          <p:nvPr/>
        </p:nvSpPr>
        <p:spPr>
          <a:xfrm>
            <a:off x="3122967" y="542242"/>
            <a:ext cx="4126451" cy="646331"/>
          </a:xfrm>
          <a:prstGeom prst="rect">
            <a:avLst/>
          </a:prstGeom>
        </p:spPr>
        <p:txBody>
          <a:bodyPr wrap="none">
            <a:spAutoFit/>
          </a:bodyPr>
          <a:lstStyle/>
          <a:p>
            <a:pPr algn="ctr"/>
            <a:r>
              <a:rPr lang="en-US" altLang="zh-CN" sz="3600" b="1" dirty="0">
                <a:latin typeface="+mj-ea"/>
                <a:ea typeface="+mj-ea"/>
                <a:sym typeface="+mn-ea"/>
              </a:rPr>
              <a:t>4.1.5</a:t>
            </a:r>
            <a:r>
              <a:rPr lang="zh-CN" altLang="en-US" sz="3600" b="1" dirty="0">
                <a:latin typeface="+mj-ea"/>
                <a:ea typeface="+mj-ea"/>
                <a:sym typeface="+mn-ea"/>
              </a:rPr>
              <a:t>职业健康检查</a:t>
            </a:r>
            <a:endParaRPr lang="zh-CN" altLang="en-US" sz="3600" b="1" dirty="0">
              <a:latin typeface="+mj-ea"/>
              <a:ea typeface="+mj-ea"/>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3"/>
          <p:cNvSpPr txBox="1"/>
          <p:nvPr/>
        </p:nvSpPr>
        <p:spPr>
          <a:xfrm>
            <a:off x="2734945" y="534035"/>
            <a:ext cx="4888865" cy="646331"/>
          </a:xfrm>
          <a:prstGeom prst="rect">
            <a:avLst/>
          </a:prstGeom>
          <a:noFill/>
        </p:spPr>
        <p:txBody>
          <a:bodyPr wrap="square" rtlCol="0">
            <a:spAutoFit/>
          </a:bodyPr>
          <a:lstStyle/>
          <a:p>
            <a:pPr algn="ctr"/>
            <a:r>
              <a:rPr lang="zh-CN" altLang="en-US" sz="3600" b="1" dirty="0" smtClean="0">
                <a:latin typeface="+mj-ea"/>
                <a:ea typeface="+mj-ea"/>
                <a:sym typeface="+mn-ea"/>
              </a:rPr>
              <a:t>职业健康检查</a:t>
            </a:r>
            <a:r>
              <a:rPr lang="zh-CN" altLang="en-US" sz="3600" b="1" dirty="0">
                <a:latin typeface="+mj-ea"/>
                <a:ea typeface="+mj-ea"/>
                <a:sym typeface="+mn-ea"/>
              </a:rPr>
              <a:t>图片</a:t>
            </a:r>
            <a:endParaRPr lang="zh-CN" altLang="en-US" sz="3600" b="1" dirty="0" smtClean="0">
              <a:latin typeface="+mj-ea"/>
              <a:ea typeface="+mj-ea"/>
              <a:sym typeface="+mn-ea"/>
            </a:endParaRPr>
          </a:p>
        </p:txBody>
      </p:sp>
      <p:pic>
        <p:nvPicPr>
          <p:cNvPr id="6" name="图片 264202" descr="无标题"/>
          <p:cNvPicPr>
            <a:picLocks noChangeAspect="1"/>
          </p:cNvPicPr>
          <p:nvPr/>
        </p:nvPicPr>
        <p:blipFill>
          <a:blip r:embed="rId2"/>
          <a:stretch>
            <a:fillRect/>
          </a:stretch>
        </p:blipFill>
        <p:spPr>
          <a:xfrm>
            <a:off x="485039" y="1258573"/>
            <a:ext cx="3743325" cy="2736850"/>
          </a:xfrm>
          <a:prstGeom prst="rect">
            <a:avLst/>
          </a:prstGeom>
          <a:noFill/>
          <a:ln w="9525">
            <a:noFill/>
          </a:ln>
        </p:spPr>
      </p:pic>
      <p:pic>
        <p:nvPicPr>
          <p:cNvPr id="7" name="图片 264198" descr="20061031144706fcbb1"/>
          <p:cNvPicPr>
            <a:picLocks noChangeAspect="1"/>
          </p:cNvPicPr>
          <p:nvPr/>
        </p:nvPicPr>
        <p:blipFill>
          <a:blip r:embed="rId3"/>
          <a:stretch>
            <a:fillRect/>
          </a:stretch>
        </p:blipFill>
        <p:spPr>
          <a:xfrm>
            <a:off x="4918075" y="1134371"/>
            <a:ext cx="2705735" cy="2188210"/>
          </a:xfrm>
          <a:prstGeom prst="rect">
            <a:avLst/>
          </a:prstGeom>
          <a:noFill/>
          <a:ln w="9525">
            <a:noFill/>
          </a:ln>
        </p:spPr>
      </p:pic>
      <p:pic>
        <p:nvPicPr>
          <p:cNvPr id="8" name="图片 264208" descr="018"/>
          <p:cNvPicPr>
            <a:picLocks noChangeAspect="1"/>
          </p:cNvPicPr>
          <p:nvPr/>
        </p:nvPicPr>
        <p:blipFill>
          <a:blip r:embed="rId4"/>
          <a:srcRect l="7593" r="11391"/>
          <a:stretch>
            <a:fillRect/>
          </a:stretch>
        </p:blipFill>
        <p:spPr>
          <a:xfrm>
            <a:off x="9054913" y="1052195"/>
            <a:ext cx="2733675" cy="2190750"/>
          </a:xfrm>
          <a:prstGeom prst="rect">
            <a:avLst/>
          </a:prstGeom>
          <a:noFill/>
          <a:ln w="9525">
            <a:noFill/>
          </a:ln>
        </p:spPr>
      </p:pic>
      <p:pic>
        <p:nvPicPr>
          <p:cNvPr id="9" name="图片 264199" descr="2004111610073583f4e"/>
          <p:cNvPicPr>
            <a:picLocks noChangeAspect="1"/>
          </p:cNvPicPr>
          <p:nvPr/>
        </p:nvPicPr>
        <p:blipFill>
          <a:blip r:embed="rId5"/>
          <a:stretch>
            <a:fillRect/>
          </a:stretch>
        </p:blipFill>
        <p:spPr>
          <a:xfrm>
            <a:off x="4714240" y="3608705"/>
            <a:ext cx="3937635" cy="2806065"/>
          </a:xfrm>
          <a:prstGeom prst="rect">
            <a:avLst/>
          </a:prstGeom>
          <a:noFill/>
          <a:ln w="9525">
            <a:noFill/>
          </a:ln>
        </p:spPr>
      </p:pic>
      <p:pic>
        <p:nvPicPr>
          <p:cNvPr id="10" name="图片 264207" descr="F2005041408214100000"/>
          <p:cNvPicPr>
            <a:picLocks noChangeAspect="1"/>
          </p:cNvPicPr>
          <p:nvPr/>
        </p:nvPicPr>
        <p:blipFill>
          <a:blip r:embed="rId6"/>
          <a:stretch>
            <a:fillRect/>
          </a:stretch>
        </p:blipFill>
        <p:spPr>
          <a:xfrm>
            <a:off x="9050710" y="4170493"/>
            <a:ext cx="2733675" cy="1962150"/>
          </a:xfrm>
          <a:prstGeom prst="rect">
            <a:avLst/>
          </a:prstGeom>
          <a:noFill/>
          <a:ln w="9525">
            <a:noFill/>
          </a:ln>
        </p:spPr>
      </p:pic>
      <p:sp>
        <p:nvSpPr>
          <p:cNvPr id="11" name="文本框 264203"/>
          <p:cNvSpPr txBox="1"/>
          <p:nvPr/>
        </p:nvSpPr>
        <p:spPr>
          <a:xfrm>
            <a:off x="246888" y="5183318"/>
            <a:ext cx="4066540" cy="822960"/>
          </a:xfrm>
          <a:prstGeom prst="rect">
            <a:avLst/>
          </a:prstGeom>
          <a:solidFill>
            <a:schemeClr val="accent1"/>
          </a:solidFill>
          <a:ln w="28575" cap="flat" cmpd="sng">
            <a:solidFill>
              <a:srgbClr val="00FF00"/>
            </a:solidFill>
            <a:prstDash val="solid"/>
            <a:miter/>
            <a:headEnd type="none" w="med" len="med"/>
            <a:tailEnd type="none" w="med" len="med"/>
          </a:ln>
        </p:spPr>
        <p:txBody>
          <a:bodyPr wrap="square" anchor="t">
            <a:spAutoFit/>
          </a:bodyPr>
          <a:lstStyle/>
          <a:p>
            <a:pPr lvl="0" algn="just">
              <a:spcBef>
                <a:spcPct val="50000"/>
              </a:spcBef>
            </a:pPr>
            <a:r>
              <a:rPr lang="zh-CN" altLang="en-US" sz="2400" dirty="0">
                <a:latin typeface="+mn-ea"/>
                <a:ea typeface="+mn-ea"/>
              </a:rPr>
              <a:t>Ｂ超、心电图、肺功能、听力测试</a:t>
            </a:r>
            <a:r>
              <a:rPr lang="zh-CN" altLang="en-US" sz="2400" dirty="0" smtClean="0">
                <a:latin typeface="+mn-ea"/>
                <a:ea typeface="+mn-ea"/>
              </a:rPr>
              <a:t>、Ｘ</a:t>
            </a:r>
            <a:r>
              <a:rPr lang="zh-CN" altLang="en-US" sz="2400" dirty="0">
                <a:latin typeface="+mn-ea"/>
                <a:ea typeface="+mn-ea"/>
              </a:rPr>
              <a:t>光检查</a:t>
            </a:r>
            <a:endParaRPr lang="zh-CN" altLang="en-US" sz="2400" dirty="0">
              <a:latin typeface="+mn-ea"/>
              <a:ea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403076" y="2347274"/>
            <a:ext cx="4892512" cy="2007910"/>
          </a:xfrm>
          <a:prstGeom prst="rect">
            <a:avLst/>
          </a:prstGeom>
        </p:spPr>
        <p:txBody>
          <a:bodyPr wrap="none" rtlCol="0" anchor="ctr" anchorCtr="0">
            <a:normAutofit/>
          </a:bodyPr>
          <a:lstStyle/>
          <a:p>
            <a:pPr algn="ctr"/>
            <a:endParaRPr lang="zh-CN" altLang="en-US" sz="2800" b="1" dirty="0">
              <a:solidFill>
                <a:schemeClr val="accent1">
                  <a:lumMod val="75000"/>
                </a:schemeClr>
              </a:solidFill>
              <a:uFillTx/>
              <a:latin typeface="+mj-lt"/>
              <a:ea typeface="微软雅黑" panose="020B0503020204020204" pitchFamily="34" charset="-122"/>
              <a:cs typeface="+mj-cs"/>
              <a:sym typeface="Arial" panose="020B0604020202020204" pitchFamily="34" charset="0"/>
            </a:endParaRPr>
          </a:p>
        </p:txBody>
      </p:sp>
      <p:sp>
        <p:nvSpPr>
          <p:cNvPr id="6" name="矩形 5"/>
          <p:cNvSpPr/>
          <p:nvPr/>
        </p:nvSpPr>
        <p:spPr>
          <a:xfrm>
            <a:off x="3167405" y="2224726"/>
            <a:ext cx="5872899" cy="2309567"/>
          </a:xfrm>
          <a:prstGeom prst="rect">
            <a:avLst/>
          </a:prstGeom>
          <a:solidFill>
            <a:srgbClr val="C00000"/>
          </a:solidFill>
        </p:spPr>
        <p:txBody>
          <a:bodyPr wrap="none" rtlCol="0" anchor="ctr" anchorCtr="0">
            <a:normAutofit/>
          </a:bodyPr>
          <a:lstStyle/>
          <a:p>
            <a:pPr algn="ctr"/>
            <a:r>
              <a:rPr lang="en-US" altLang="zh-CN" sz="9600" b="1" dirty="0" smtClean="0">
                <a:solidFill>
                  <a:schemeClr val="bg1"/>
                </a:solidFill>
                <a:uFillTx/>
                <a:latin typeface="+mj-lt"/>
                <a:ea typeface="微软雅黑" panose="020B0503020204020204" pitchFamily="34" charset="-122"/>
                <a:cs typeface="+mj-cs"/>
                <a:sym typeface="Arial" panose="020B0604020202020204" pitchFamily="34" charset="0"/>
              </a:rPr>
              <a:t>THANKS</a:t>
            </a:r>
            <a:endParaRPr lang="zh-CN" altLang="en-US" sz="9600" b="1" dirty="0">
              <a:solidFill>
                <a:schemeClr val="bg1"/>
              </a:solidFill>
              <a:uFillTx/>
              <a:latin typeface="+mj-lt"/>
              <a:ea typeface="微软雅黑" panose="020B0503020204020204" pitchFamily="34" charset="-122"/>
              <a:cs typeface="+mj-cs"/>
              <a:sym typeface="Arial" panose="020B0604020202020204" pitchFamily="34" charset="0"/>
            </a:endParaRP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7" name="Rectangle 2"/>
          <p:cNvSpPr txBox="1">
            <a:spLocks noChangeArrowheads="1"/>
          </p:cNvSpPr>
          <p:nvPr/>
        </p:nvSpPr>
        <p:spPr>
          <a:xfrm>
            <a:off x="2169459" y="406679"/>
            <a:ext cx="8229600"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3600" b="1" dirty="0" smtClean="0"/>
              <a:t>1.1</a:t>
            </a:r>
            <a:r>
              <a:rPr lang="zh-CN" altLang="en-US" sz="3600" b="1" dirty="0" smtClean="0"/>
              <a:t>认识职业病</a:t>
            </a:r>
            <a:endParaRPr lang="zh-CN" altLang="en-US" sz="3600" b="1" dirty="0" smtClean="0"/>
          </a:p>
        </p:txBody>
      </p:sp>
      <p:sp>
        <p:nvSpPr>
          <p:cNvPr id="8" name="Rectangle 3"/>
          <p:cNvSpPr txBox="1">
            <a:spLocks noChangeArrowheads="1"/>
          </p:cNvSpPr>
          <p:nvPr/>
        </p:nvSpPr>
        <p:spPr>
          <a:xfrm>
            <a:off x="2169459" y="1732241"/>
            <a:ext cx="82296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lgn="l">
              <a:buFont typeface="Arial" panose="020B0604020202020204" pitchFamily="34" charset="0"/>
              <a:buChar char="•"/>
            </a:pPr>
            <a:r>
              <a:rPr lang="zh-CN" altLang="en-US" sz="3200" b="1" dirty="0" smtClean="0"/>
              <a:t>职业病</a:t>
            </a:r>
            <a:endParaRPr lang="zh-CN" altLang="en-US" sz="3200" b="1" dirty="0" smtClean="0"/>
          </a:p>
          <a:p>
            <a:pPr marL="1257300" lvl="2" indent="-342900" algn="l">
              <a:buFont typeface="Arial" panose="020B0604020202020204" pitchFamily="34" charset="0"/>
              <a:buChar char="•"/>
            </a:pPr>
            <a:r>
              <a:rPr lang="zh-CN" altLang="en-US" sz="2400" dirty="0" smtClean="0"/>
              <a:t>指企业、事业单位和个体经济组织等用人单位的</a:t>
            </a:r>
            <a:r>
              <a:rPr lang="zh-CN" altLang="en-US" sz="2400" b="1" dirty="0" smtClean="0">
                <a:solidFill>
                  <a:srgbClr val="FF0000"/>
                </a:solidFill>
              </a:rPr>
              <a:t>劳动者</a:t>
            </a:r>
            <a:r>
              <a:rPr lang="zh-CN" altLang="en-US" sz="2400" dirty="0" smtClean="0"/>
              <a:t>在</a:t>
            </a:r>
            <a:r>
              <a:rPr lang="zh-CN" altLang="en-US" sz="2400" b="1" dirty="0" smtClean="0">
                <a:solidFill>
                  <a:srgbClr val="FF0000"/>
                </a:solidFill>
              </a:rPr>
              <a:t>职业活动</a:t>
            </a:r>
            <a:r>
              <a:rPr lang="zh-CN" altLang="en-US" sz="2400" dirty="0" smtClean="0"/>
              <a:t>中，因接触</a:t>
            </a:r>
            <a:r>
              <a:rPr lang="zh-CN" altLang="en-US" sz="2400" b="1" dirty="0" smtClean="0">
                <a:solidFill>
                  <a:srgbClr val="FF0000"/>
                </a:solidFill>
              </a:rPr>
              <a:t>粉尘、放射性物质和其他有毒、有害物质</a:t>
            </a:r>
            <a:r>
              <a:rPr lang="zh-CN" altLang="en-US" sz="2400" dirty="0" smtClean="0"/>
              <a:t>等因素而引起的疾病。</a:t>
            </a:r>
            <a:endParaRPr lang="en-US" altLang="zh-CN" sz="2400" dirty="0" smtClean="0"/>
          </a:p>
          <a:p>
            <a:pPr lvl="2"/>
            <a:r>
              <a:rPr lang="zh-CN" altLang="en-US" sz="2400" dirty="0" smtClean="0"/>
              <a:t>（来源：《职业病防治法》</a:t>
            </a:r>
            <a:r>
              <a:rPr lang="en-US" altLang="zh-CN" sz="2400" dirty="0" smtClean="0"/>
              <a:t>2017</a:t>
            </a:r>
            <a:r>
              <a:rPr lang="zh-CN" altLang="en-US" sz="2400" dirty="0" smtClean="0"/>
              <a:t>年</a:t>
            </a:r>
            <a:r>
              <a:rPr lang="en-US" altLang="zh-CN" sz="2400" dirty="0" smtClean="0"/>
              <a:t>11</a:t>
            </a:r>
            <a:r>
              <a:rPr lang="zh-CN" altLang="en-US" sz="2400" dirty="0" smtClean="0"/>
              <a:t>月</a:t>
            </a:r>
            <a:r>
              <a:rPr lang="en-US" altLang="zh-CN" sz="2400" dirty="0" smtClean="0"/>
              <a:t>4</a:t>
            </a:r>
            <a:r>
              <a:rPr lang="zh-CN" altLang="en-US" sz="2400" dirty="0" smtClean="0"/>
              <a:t>号）</a:t>
            </a:r>
            <a:endParaRPr lang="zh-CN" altLang="en-US" sz="2400" dirty="0" smtClean="0"/>
          </a:p>
        </p:txBody>
      </p:sp>
      <p:pic>
        <p:nvPicPr>
          <p:cNvPr id="9" name="Picture 4"/>
          <p:cNvPicPr>
            <a:picLocks noChangeAspect="1" noChangeArrowheads="1"/>
          </p:cNvPicPr>
          <p:nvPr/>
        </p:nvPicPr>
        <p:blipFill>
          <a:blip r:embed="rId2"/>
          <a:srcRect/>
          <a:stretch>
            <a:fillRect/>
          </a:stretch>
        </p:blipFill>
        <p:spPr bwMode="auto">
          <a:xfrm>
            <a:off x="2783797" y="3918231"/>
            <a:ext cx="3667125" cy="2095500"/>
          </a:xfrm>
          <a:prstGeom prst="rect">
            <a:avLst/>
          </a:prstGeom>
          <a:noFill/>
          <a:ln w="9525">
            <a:noFill/>
            <a:miter lim="800000"/>
            <a:headEnd/>
            <a:tailEnd/>
          </a:ln>
          <a:effectLst/>
        </p:spPr>
      </p:pic>
      <p:pic>
        <p:nvPicPr>
          <p:cNvPr id="10" name="Picture 6"/>
          <p:cNvPicPr>
            <a:picLocks noChangeAspect="1" noChangeArrowheads="1"/>
          </p:cNvPicPr>
          <p:nvPr/>
        </p:nvPicPr>
        <p:blipFill>
          <a:blip r:embed="rId3"/>
          <a:srcRect/>
          <a:stretch>
            <a:fillRect/>
          </a:stretch>
        </p:blipFill>
        <p:spPr bwMode="auto">
          <a:xfrm>
            <a:off x="6998639" y="3918231"/>
            <a:ext cx="3094037" cy="2095500"/>
          </a:xfrm>
          <a:prstGeom prst="rect">
            <a:avLst/>
          </a:prstGeom>
          <a:noFill/>
          <a:ln w="9525">
            <a:noFill/>
            <a:miter lim="800000"/>
            <a:headEnd/>
            <a:tailEnd/>
          </a:ln>
          <a:effec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7" name="标题 1"/>
          <p:cNvSpPr txBox="1"/>
          <p:nvPr/>
        </p:nvSpPr>
        <p:spPr>
          <a:xfrm>
            <a:off x="1918447" y="615297"/>
            <a:ext cx="8229600"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3600" b="1" dirty="0" smtClean="0"/>
              <a:t>1.2</a:t>
            </a:r>
            <a:r>
              <a:rPr lang="zh-CN" altLang="en-US" sz="3600" b="1" dirty="0" smtClean="0"/>
              <a:t>职业病危害因素分类目录</a:t>
            </a:r>
            <a:endParaRPr lang="zh-CN" altLang="en-US" sz="3600" b="1" dirty="0"/>
          </a:p>
        </p:txBody>
      </p:sp>
      <p:sp>
        <p:nvSpPr>
          <p:cNvPr id="8" name="内容占位符 2"/>
          <p:cNvSpPr txBox="1"/>
          <p:nvPr/>
        </p:nvSpPr>
        <p:spPr>
          <a:xfrm>
            <a:off x="1961281" y="1769395"/>
            <a:ext cx="82296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zh-CN" altLang="en-US" sz="3200" b="1" dirty="0" smtClean="0"/>
              <a:t>国卫疾控发</a:t>
            </a:r>
            <a:r>
              <a:rPr lang="en-US" altLang="zh-CN" sz="3200" b="1" dirty="0" smtClean="0"/>
              <a:t>〔</a:t>
            </a:r>
            <a:r>
              <a:rPr lang="en-US" sz="3200" b="1" dirty="0" smtClean="0"/>
              <a:t>2015</a:t>
            </a:r>
            <a:r>
              <a:rPr lang="en-US" altLang="zh-CN" sz="3200" b="1" dirty="0" smtClean="0"/>
              <a:t>〕</a:t>
            </a:r>
            <a:r>
              <a:rPr lang="en-US" sz="3200" b="1" dirty="0" smtClean="0"/>
              <a:t>92</a:t>
            </a:r>
            <a:r>
              <a:rPr lang="zh-CN" altLang="en-US" sz="3200" b="1" dirty="0" smtClean="0"/>
              <a:t>号</a:t>
            </a:r>
            <a:endParaRPr lang="zh-CN" altLang="en-US" sz="3200" dirty="0" smtClean="0"/>
          </a:p>
          <a:p>
            <a:r>
              <a:rPr lang="zh-CN" altLang="en-US" sz="3200" b="1" dirty="0" smtClean="0"/>
              <a:t>六大类</a:t>
            </a:r>
            <a:r>
              <a:rPr lang="en-US" altLang="zh-CN" sz="3200" b="1" dirty="0" smtClean="0"/>
              <a:t>459</a:t>
            </a:r>
            <a:r>
              <a:rPr lang="zh-CN" altLang="en-US" sz="3200" b="1" dirty="0" smtClean="0"/>
              <a:t>种</a:t>
            </a:r>
            <a:endParaRPr lang="en-US" altLang="zh-CN" sz="3200" b="1" dirty="0" smtClean="0"/>
          </a:p>
          <a:p>
            <a:pPr marL="457200" indent="-457200" algn="l">
              <a:buFont typeface="+mj-lt"/>
              <a:buAutoNum type="arabicPeriod"/>
            </a:pPr>
            <a:r>
              <a:rPr lang="zh-CN" altLang="en-US" dirty="0" smtClean="0"/>
              <a:t>粉尘类（</a:t>
            </a:r>
            <a:r>
              <a:rPr lang="en-US" altLang="zh-CN" dirty="0" smtClean="0"/>
              <a:t>52</a:t>
            </a:r>
            <a:r>
              <a:rPr lang="zh-CN" altLang="en-US" dirty="0" smtClean="0"/>
              <a:t>种）</a:t>
            </a:r>
            <a:endParaRPr lang="en-US" altLang="zh-CN" dirty="0" smtClean="0"/>
          </a:p>
          <a:p>
            <a:pPr marL="457200" indent="-457200" algn="l">
              <a:buFont typeface="+mj-lt"/>
              <a:buAutoNum type="arabicPeriod"/>
            </a:pPr>
            <a:r>
              <a:rPr lang="zh-CN" altLang="en-US" dirty="0" smtClean="0"/>
              <a:t>化学因素类（</a:t>
            </a:r>
            <a:r>
              <a:rPr lang="en-US" altLang="zh-CN" dirty="0" smtClean="0"/>
              <a:t>375</a:t>
            </a:r>
            <a:r>
              <a:rPr lang="zh-CN" altLang="en-US" dirty="0" smtClean="0"/>
              <a:t>种）</a:t>
            </a:r>
            <a:endParaRPr lang="en-US" altLang="zh-CN" dirty="0" smtClean="0"/>
          </a:p>
          <a:p>
            <a:pPr marL="457200" indent="-457200" algn="l">
              <a:buFont typeface="+mj-lt"/>
              <a:buAutoNum type="arabicPeriod"/>
            </a:pPr>
            <a:r>
              <a:rPr lang="zh-CN" altLang="en-US" dirty="0" smtClean="0"/>
              <a:t>物理因素类（</a:t>
            </a:r>
            <a:r>
              <a:rPr lang="en-US" altLang="zh-CN" dirty="0" smtClean="0"/>
              <a:t>15</a:t>
            </a:r>
            <a:r>
              <a:rPr lang="zh-CN" altLang="en-US" dirty="0" smtClean="0"/>
              <a:t>种）</a:t>
            </a:r>
            <a:endParaRPr lang="en-US" altLang="zh-CN" dirty="0" smtClean="0"/>
          </a:p>
          <a:p>
            <a:pPr marL="457200" indent="-457200" algn="l">
              <a:buFont typeface="+mj-lt"/>
              <a:buAutoNum type="arabicPeriod"/>
            </a:pPr>
            <a:r>
              <a:rPr lang="zh-CN" altLang="en-US" dirty="0" smtClean="0"/>
              <a:t>放射因素类（</a:t>
            </a:r>
            <a:r>
              <a:rPr lang="en-US" altLang="zh-CN" dirty="0" smtClean="0"/>
              <a:t>8</a:t>
            </a:r>
            <a:r>
              <a:rPr lang="zh-CN" altLang="en-US" dirty="0" smtClean="0"/>
              <a:t>种）</a:t>
            </a:r>
            <a:endParaRPr lang="en-US" altLang="zh-CN" dirty="0" smtClean="0"/>
          </a:p>
          <a:p>
            <a:pPr marL="457200" indent="-457200" algn="l">
              <a:buFont typeface="+mj-lt"/>
              <a:buAutoNum type="arabicPeriod"/>
            </a:pPr>
            <a:r>
              <a:rPr lang="zh-CN" altLang="en-US" dirty="0" smtClean="0"/>
              <a:t>生物因素类（</a:t>
            </a:r>
            <a:r>
              <a:rPr lang="en-US" altLang="zh-CN" dirty="0" smtClean="0"/>
              <a:t>6</a:t>
            </a:r>
            <a:r>
              <a:rPr lang="zh-CN" altLang="en-US" dirty="0" smtClean="0"/>
              <a:t>种）</a:t>
            </a:r>
            <a:endParaRPr lang="en-US" altLang="zh-CN" dirty="0" smtClean="0"/>
          </a:p>
          <a:p>
            <a:pPr marL="457200" indent="-457200" algn="l">
              <a:buFont typeface="+mj-lt"/>
              <a:buAutoNum type="arabicPeriod"/>
            </a:pPr>
            <a:r>
              <a:rPr lang="zh-CN" altLang="en-US" dirty="0" smtClean="0"/>
              <a:t>其他因素类（</a:t>
            </a:r>
            <a:r>
              <a:rPr lang="en-US" altLang="zh-CN" dirty="0" smtClean="0"/>
              <a:t>3</a:t>
            </a:r>
            <a:r>
              <a:rPr lang="zh-CN" altLang="en-US" dirty="0" smtClean="0"/>
              <a:t>种）</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3" name="Rectangle 3"/>
          <p:cNvSpPr txBox="1">
            <a:spLocks noChangeArrowheads="1"/>
          </p:cNvSpPr>
          <p:nvPr/>
        </p:nvSpPr>
        <p:spPr>
          <a:xfrm>
            <a:off x="2356702" y="1435684"/>
            <a:ext cx="9171909" cy="4690479"/>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zh-CN" altLang="en-US" sz="3500" b="1" dirty="0" smtClean="0"/>
              <a:t>职业病种类：</a:t>
            </a:r>
            <a:r>
              <a:rPr lang="zh-CN" altLang="en-US" sz="3500" b="1" dirty="0" smtClean="0">
                <a:solidFill>
                  <a:srgbClr val="FF0000"/>
                </a:solidFill>
              </a:rPr>
              <a:t>10</a:t>
            </a:r>
            <a:r>
              <a:rPr lang="zh-CN" altLang="en-US" sz="3500" b="1" dirty="0" smtClean="0"/>
              <a:t>大类</a:t>
            </a:r>
            <a:r>
              <a:rPr lang="zh-CN" altLang="en-US" sz="3500" b="1" dirty="0" smtClean="0">
                <a:solidFill>
                  <a:srgbClr val="FF0000"/>
                </a:solidFill>
              </a:rPr>
              <a:t>132</a:t>
            </a:r>
            <a:r>
              <a:rPr lang="zh-CN" altLang="en-US" sz="3500" b="1" dirty="0" smtClean="0"/>
              <a:t>种</a:t>
            </a:r>
            <a:endParaRPr lang="zh-CN" altLang="en-US" sz="3500" b="1" dirty="0" smtClean="0"/>
          </a:p>
          <a:p>
            <a:pPr marL="514350" indent="-514350" algn="l">
              <a:buFont typeface="+mj-lt"/>
              <a:buAutoNum type="arabicPeriod"/>
            </a:pPr>
            <a:r>
              <a:rPr lang="zh-CN" altLang="en-US" sz="2600" dirty="0" smtClean="0"/>
              <a:t>职业性尘肺病及其他呼吸系统疾病</a:t>
            </a:r>
            <a:r>
              <a:rPr lang="en-US" altLang="zh-CN" sz="2600" dirty="0" smtClean="0"/>
              <a:t>19</a:t>
            </a:r>
            <a:endParaRPr lang="zh-CN" altLang="en-US" sz="2600" dirty="0" smtClean="0"/>
          </a:p>
          <a:p>
            <a:pPr marL="514350" indent="-514350" algn="l">
              <a:buFont typeface="+mj-lt"/>
              <a:buAutoNum type="arabicPeriod"/>
            </a:pPr>
            <a:r>
              <a:rPr lang="zh-CN" altLang="en-US" sz="2600" dirty="0" smtClean="0"/>
              <a:t>职业性皮肤病</a:t>
            </a:r>
            <a:r>
              <a:rPr lang="en-US" altLang="zh-CN" sz="2600" dirty="0" smtClean="0"/>
              <a:t>9</a:t>
            </a:r>
            <a:endParaRPr lang="en-US" altLang="zh-CN" sz="2600" dirty="0" smtClean="0"/>
          </a:p>
          <a:p>
            <a:pPr marL="514350" indent="-514350" algn="l">
              <a:buFont typeface="+mj-lt"/>
              <a:buAutoNum type="arabicPeriod"/>
            </a:pPr>
            <a:r>
              <a:rPr lang="zh-CN" altLang="en-US" sz="2600" dirty="0" smtClean="0"/>
              <a:t>职业性眼病</a:t>
            </a:r>
            <a:r>
              <a:rPr lang="en-US" altLang="zh-CN" sz="2600" dirty="0" smtClean="0"/>
              <a:t>3</a:t>
            </a:r>
            <a:endParaRPr lang="zh-CN" altLang="en-US" sz="2600" dirty="0" smtClean="0"/>
          </a:p>
          <a:p>
            <a:pPr marL="514350" indent="-514350" algn="l">
              <a:buFont typeface="+mj-lt"/>
              <a:buAutoNum type="arabicPeriod"/>
            </a:pPr>
            <a:r>
              <a:rPr lang="zh-CN" altLang="en-US" sz="2600" dirty="0" smtClean="0"/>
              <a:t>职业性</a:t>
            </a:r>
            <a:r>
              <a:rPr lang="zh-CN" altLang="en-US" sz="2600" dirty="0"/>
              <a:t>耳鼻喉口腔</a:t>
            </a:r>
            <a:r>
              <a:rPr lang="zh-CN" altLang="en-US" sz="2600" dirty="0" smtClean="0"/>
              <a:t>疾病</a:t>
            </a:r>
            <a:r>
              <a:rPr lang="en-US" altLang="zh-CN" sz="2600" dirty="0" smtClean="0"/>
              <a:t>4</a:t>
            </a:r>
            <a:endParaRPr lang="en-US" altLang="zh-CN" sz="2600" dirty="0"/>
          </a:p>
          <a:p>
            <a:pPr marL="514350" indent="-514350" algn="l">
              <a:buFont typeface="+mj-lt"/>
              <a:buAutoNum type="arabicPeriod"/>
            </a:pPr>
            <a:r>
              <a:rPr lang="zh-CN" altLang="en-US" sz="2600" dirty="0"/>
              <a:t>职业性化学</a:t>
            </a:r>
            <a:r>
              <a:rPr lang="zh-CN" altLang="en-US" sz="2600" dirty="0" smtClean="0"/>
              <a:t>中毒</a:t>
            </a:r>
            <a:r>
              <a:rPr lang="en-US" altLang="zh-CN" sz="2600" dirty="0" smtClean="0"/>
              <a:t>60</a:t>
            </a:r>
            <a:endParaRPr lang="en-US" altLang="zh-CN" sz="2600" dirty="0"/>
          </a:p>
          <a:p>
            <a:pPr marL="514350" indent="-514350" algn="l">
              <a:buFont typeface="+mj-lt"/>
              <a:buAutoNum type="arabicPeriod"/>
            </a:pPr>
            <a:r>
              <a:rPr lang="zh-CN" altLang="en-US" sz="2600" dirty="0"/>
              <a:t>物理因素所致</a:t>
            </a:r>
            <a:r>
              <a:rPr lang="zh-CN" altLang="en-US" sz="2600" dirty="0" smtClean="0"/>
              <a:t>职业病</a:t>
            </a:r>
            <a:r>
              <a:rPr lang="en-US" altLang="zh-CN" sz="2600" dirty="0" smtClean="0"/>
              <a:t>7</a:t>
            </a:r>
            <a:endParaRPr lang="en-US" altLang="zh-CN" sz="2600" dirty="0"/>
          </a:p>
          <a:p>
            <a:pPr marL="514350" indent="-514350" algn="l">
              <a:buFont typeface="+mj-lt"/>
              <a:buAutoNum type="arabicPeriod"/>
            </a:pPr>
            <a:r>
              <a:rPr lang="zh-CN" altLang="en-US" sz="2600" dirty="0"/>
              <a:t>职业性放射性</a:t>
            </a:r>
            <a:r>
              <a:rPr lang="zh-CN" altLang="en-US" sz="2600" dirty="0" smtClean="0"/>
              <a:t>疾病</a:t>
            </a:r>
            <a:r>
              <a:rPr lang="en-US" altLang="zh-CN" sz="2600" dirty="0" smtClean="0"/>
              <a:t>11</a:t>
            </a:r>
            <a:endParaRPr lang="en-US" altLang="zh-CN" sz="2600" dirty="0"/>
          </a:p>
          <a:p>
            <a:pPr marL="514350" indent="-514350" algn="l">
              <a:buFont typeface="+mj-lt"/>
              <a:buAutoNum type="arabicPeriod"/>
            </a:pPr>
            <a:r>
              <a:rPr lang="zh-CN" altLang="en-US" sz="2600" dirty="0"/>
              <a:t>职业性</a:t>
            </a:r>
            <a:r>
              <a:rPr lang="zh-CN" altLang="en-US" sz="2600" dirty="0" smtClean="0"/>
              <a:t>传染病</a:t>
            </a:r>
            <a:r>
              <a:rPr lang="en-US" altLang="zh-CN" sz="2600" dirty="0" smtClean="0"/>
              <a:t>5</a:t>
            </a:r>
            <a:endParaRPr lang="en-US" altLang="zh-CN" sz="2600" dirty="0"/>
          </a:p>
          <a:p>
            <a:pPr marL="514350" indent="-514350" algn="l">
              <a:buFont typeface="+mj-lt"/>
              <a:buAutoNum type="arabicPeriod"/>
            </a:pPr>
            <a:r>
              <a:rPr lang="zh-CN" altLang="en-US" sz="2600" dirty="0"/>
              <a:t>职业性</a:t>
            </a:r>
            <a:r>
              <a:rPr lang="zh-CN" altLang="en-US" sz="2600" dirty="0" smtClean="0"/>
              <a:t>肿瘤</a:t>
            </a:r>
            <a:r>
              <a:rPr lang="en-US" altLang="zh-CN" sz="2600" dirty="0" smtClean="0"/>
              <a:t>11</a:t>
            </a:r>
            <a:endParaRPr lang="en-US" altLang="zh-CN" sz="2600" dirty="0"/>
          </a:p>
          <a:p>
            <a:pPr marL="514350" indent="-514350" algn="l">
              <a:buFont typeface="+mj-lt"/>
              <a:buAutoNum type="arabicPeriod"/>
            </a:pPr>
            <a:r>
              <a:rPr lang="zh-CN" altLang="en-US" sz="2600" dirty="0"/>
              <a:t>其他</a:t>
            </a:r>
            <a:r>
              <a:rPr lang="zh-CN" altLang="en-US" sz="2600" dirty="0" smtClean="0"/>
              <a:t>职业病</a:t>
            </a:r>
            <a:r>
              <a:rPr lang="en-US" altLang="zh-CN" sz="2600" dirty="0" smtClean="0"/>
              <a:t>3</a:t>
            </a:r>
            <a:endParaRPr lang="zh-CN" altLang="en-US" sz="2600" dirty="0"/>
          </a:p>
          <a:p>
            <a:pPr algn="l"/>
            <a:endParaRPr lang="zh-CN" altLang="en-US" dirty="0" smtClean="0"/>
          </a:p>
        </p:txBody>
      </p:sp>
      <p:sp>
        <p:nvSpPr>
          <p:cNvPr id="2" name="矩形 1"/>
          <p:cNvSpPr/>
          <p:nvPr/>
        </p:nvSpPr>
        <p:spPr>
          <a:xfrm>
            <a:off x="4044521" y="740076"/>
            <a:ext cx="4469492" cy="646331"/>
          </a:xfrm>
          <a:prstGeom prst="rect">
            <a:avLst/>
          </a:prstGeom>
        </p:spPr>
        <p:txBody>
          <a:bodyPr wrap="none">
            <a:spAutoFit/>
          </a:bodyPr>
          <a:lstStyle/>
          <a:p>
            <a:pPr algn="ctr"/>
            <a:r>
              <a:rPr lang="en-US" altLang="zh-CN" sz="3600" b="1" dirty="0" smtClean="0"/>
              <a:t>1.3</a:t>
            </a:r>
            <a:r>
              <a:rPr lang="zh-CN" altLang="zh-CN" sz="3600" b="1" dirty="0" smtClean="0"/>
              <a:t>职业病</a:t>
            </a:r>
            <a:r>
              <a:rPr lang="zh-CN" altLang="zh-CN" sz="3600" b="1" dirty="0"/>
              <a:t>分类和目录</a:t>
            </a:r>
            <a:endParaRPr lang="zh-CN" altLang="en-US" sz="36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3" name="MH_Other_1"/>
          <p:cNvSpPr>
            <a:spLocks noChangeArrowheads="1"/>
          </p:cNvSpPr>
          <p:nvPr/>
        </p:nvSpPr>
        <p:spPr bwMode="auto">
          <a:xfrm rot="-5400000">
            <a:off x="1639887" y="3732213"/>
            <a:ext cx="2085975" cy="514350"/>
          </a:xfrm>
          <a:prstGeom prst="parallelogram">
            <a:avLst>
              <a:gd name="adj" fmla="val 156665"/>
            </a:avLst>
          </a:prstGeom>
          <a:solidFill>
            <a:srgbClr val="DDDDDD"/>
          </a:solidFill>
          <a:ln w="9525">
            <a:noFill/>
            <a:miter lim="800000"/>
          </a:ln>
        </p:spPr>
        <p:txBody>
          <a:bodyPr anchor="ctr"/>
          <a:lstStyle/>
          <a:p>
            <a:pPr algn="ctr">
              <a:lnSpc>
                <a:spcPct val="80000"/>
              </a:lnSpc>
            </a:pPr>
            <a:endParaRPr lang="zh-CN" altLang="en-US" sz="1400">
              <a:solidFill>
                <a:srgbClr val="FFFFFF"/>
              </a:solidFill>
              <a:ea typeface="微软雅黑" panose="020B0503020204020204" pitchFamily="34" charset="-122"/>
            </a:endParaRPr>
          </a:p>
        </p:txBody>
      </p:sp>
      <p:sp>
        <p:nvSpPr>
          <p:cNvPr id="4" name="MH_Other_2"/>
          <p:cNvSpPr>
            <a:spLocks noChangeArrowheads="1"/>
          </p:cNvSpPr>
          <p:nvPr/>
        </p:nvSpPr>
        <p:spPr bwMode="auto">
          <a:xfrm>
            <a:off x="1608138" y="2771775"/>
            <a:ext cx="184150" cy="174625"/>
          </a:xfrm>
          <a:prstGeom prst="rtTriangle">
            <a:avLst/>
          </a:prstGeom>
          <a:solidFill>
            <a:srgbClr val="DDDDDD"/>
          </a:solidFill>
          <a:ln w="9525">
            <a:noFill/>
            <a:miter lim="800000"/>
          </a:ln>
        </p:spPr>
        <p:txBody>
          <a:bodyPr anchor="ctr"/>
          <a:lstStyle/>
          <a:p>
            <a:pPr algn="ctr">
              <a:lnSpc>
                <a:spcPct val="80000"/>
              </a:lnSpc>
            </a:pPr>
            <a:endParaRPr lang="zh-CN" altLang="en-US" sz="700">
              <a:solidFill>
                <a:srgbClr val="FFFFFF"/>
              </a:solidFill>
              <a:ea typeface="微软雅黑" panose="020B0503020204020204" pitchFamily="34" charset="-122"/>
            </a:endParaRPr>
          </a:p>
        </p:txBody>
      </p:sp>
      <p:sp>
        <p:nvSpPr>
          <p:cNvPr id="5" name="MH_SubTitle_1"/>
          <p:cNvSpPr>
            <a:spLocks noChangeArrowheads="1"/>
          </p:cNvSpPr>
          <p:nvPr/>
        </p:nvSpPr>
        <p:spPr bwMode="auto">
          <a:xfrm>
            <a:off x="1055688" y="2946400"/>
            <a:ext cx="1377950" cy="2085975"/>
          </a:xfrm>
          <a:prstGeom prst="rect">
            <a:avLst/>
          </a:prstGeom>
          <a:solidFill>
            <a:srgbClr val="FEFFFF"/>
          </a:solidFill>
          <a:ln w="3175">
            <a:solidFill>
              <a:srgbClr val="FEC306"/>
            </a:solidFill>
            <a:miter lim="800000"/>
          </a:ln>
          <a:effectLst>
            <a:outerShdw dist="38100" algn="ctr" rotWithShape="0">
              <a:srgbClr val="000000">
                <a:alpha val="37999"/>
              </a:srgbClr>
            </a:outerShdw>
          </a:effectLst>
        </p:spPr>
        <p:txBody>
          <a:bodyPr lIns="72000" tIns="144000" rIns="72000" bIns="0" anchor="ctr"/>
          <a:lstStyle/>
          <a:p>
            <a:pPr algn="ctr">
              <a:lnSpc>
                <a:spcPct val="120000"/>
              </a:lnSpc>
            </a:pPr>
            <a:r>
              <a:rPr lang="en-US" sz="1400" dirty="0" err="1">
                <a:solidFill>
                  <a:srgbClr val="C00000"/>
                </a:solidFill>
                <a:ea typeface="微软雅黑" panose="020B0503020204020204" pitchFamily="34" charset="-122"/>
              </a:rPr>
              <a:t>患病主体是企业、事业单位或个体经济组织的劳动者</a:t>
            </a:r>
            <a:r>
              <a:rPr lang="en-US" sz="1400" dirty="0">
                <a:solidFill>
                  <a:srgbClr val="FEC306"/>
                </a:solidFill>
                <a:ea typeface="微软雅黑" panose="020B0503020204020204" pitchFamily="34" charset="-122"/>
              </a:rPr>
              <a:t>； </a:t>
            </a:r>
            <a:endParaRPr lang="en-US" sz="1400" dirty="0">
              <a:solidFill>
                <a:srgbClr val="FEC306"/>
              </a:solidFill>
              <a:ea typeface="微软雅黑" panose="020B0503020204020204" pitchFamily="34" charset="-122"/>
            </a:endParaRPr>
          </a:p>
        </p:txBody>
      </p:sp>
      <p:sp>
        <p:nvSpPr>
          <p:cNvPr id="6" name="MH_Other_3"/>
          <p:cNvSpPr>
            <a:spLocks noChangeArrowheads="1"/>
          </p:cNvSpPr>
          <p:nvPr/>
        </p:nvSpPr>
        <p:spPr bwMode="auto">
          <a:xfrm>
            <a:off x="1122363" y="2771775"/>
            <a:ext cx="476250" cy="542925"/>
          </a:xfrm>
          <a:custGeom>
            <a:avLst/>
            <a:gdLst>
              <a:gd name="T0" fmla="*/ 0 w 466725"/>
              <a:gd name="T1" fmla="*/ 0 h 533401"/>
              <a:gd name="T2" fmla="*/ 495887 w 466725"/>
              <a:gd name="T3" fmla="*/ 0 h 533401"/>
              <a:gd name="T4" fmla="*/ 495887 w 466725"/>
              <a:gd name="T5" fmla="*/ 316398 h 533401"/>
              <a:gd name="T6" fmla="*/ 247943 w 466725"/>
              <a:gd name="T7" fmla="*/ 562486 h 533401"/>
              <a:gd name="T8" fmla="*/ 247945 w 466725"/>
              <a:gd name="T9" fmla="*/ 562485 h 533401"/>
              <a:gd name="T10" fmla="*/ 0 w 466725"/>
              <a:gd name="T11" fmla="*/ 316397 h 533401"/>
              <a:gd name="T12" fmla="*/ 0 60000 65536"/>
              <a:gd name="T13" fmla="*/ 0 60000 65536"/>
              <a:gd name="T14" fmla="*/ 0 60000 65536"/>
              <a:gd name="T15" fmla="*/ 0 60000 65536"/>
              <a:gd name="T16" fmla="*/ 0 60000 65536"/>
              <a:gd name="T17" fmla="*/ 0 60000 65536"/>
              <a:gd name="T18" fmla="*/ 0 w 466725"/>
              <a:gd name="T19" fmla="*/ 0 h 533401"/>
              <a:gd name="T20" fmla="*/ 466725 w 466725"/>
              <a:gd name="T21" fmla="*/ 533401 h 533401"/>
            </a:gdLst>
            <a:ahLst/>
            <a:cxnLst>
              <a:cxn ang="T12">
                <a:pos x="T0" y="T1"/>
              </a:cxn>
              <a:cxn ang="T13">
                <a:pos x="T2" y="T3"/>
              </a:cxn>
              <a:cxn ang="T14">
                <a:pos x="T4" y="T5"/>
              </a:cxn>
              <a:cxn ang="T15">
                <a:pos x="T6" y="T7"/>
              </a:cxn>
              <a:cxn ang="T16">
                <a:pos x="T8" y="T9"/>
              </a:cxn>
              <a:cxn ang="T17">
                <a:pos x="T10" y="T11"/>
              </a:cxn>
            </a:cxnLst>
            <a:rect l="T18" t="T19" r="T20" b="T21"/>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lnTo>
                  <a:pt x="0" y="0"/>
                </a:lnTo>
                <a:close/>
              </a:path>
            </a:pathLst>
          </a:custGeom>
          <a:solidFill>
            <a:srgbClr val="FEC306"/>
          </a:solidFill>
          <a:ln w="9525">
            <a:noFill/>
            <a:miter lim="800000"/>
          </a:ln>
          <a:effectLst>
            <a:outerShdw dist="25400" dir="10800000" algn="ctr" rotWithShape="0">
              <a:srgbClr val="000000">
                <a:alpha val="37999"/>
              </a:srgbClr>
            </a:outerShdw>
          </a:effectLst>
        </p:spPr>
        <p:txBody>
          <a:bodyPr anchor="ctr"/>
          <a:lstStyle/>
          <a:p>
            <a:pPr algn="ctr"/>
            <a:r>
              <a:rPr lang="en-US" altLang="zh-CN" sz="2800">
                <a:solidFill>
                  <a:srgbClr val="FEFFFF"/>
                </a:solidFill>
                <a:ea typeface="微软雅黑" panose="020B0503020204020204" pitchFamily="34" charset="-122"/>
              </a:rPr>
              <a:t>A</a:t>
            </a:r>
            <a:endParaRPr lang="zh-CN" altLang="en-US" sz="2800">
              <a:solidFill>
                <a:srgbClr val="FEFFFF"/>
              </a:solidFill>
              <a:ea typeface="微软雅黑" panose="020B0503020204020204" pitchFamily="34" charset="-122"/>
            </a:endParaRPr>
          </a:p>
        </p:txBody>
      </p:sp>
      <p:sp>
        <p:nvSpPr>
          <p:cNvPr id="7" name="MH_Other_4"/>
          <p:cNvSpPr>
            <a:spLocks noChangeArrowheads="1"/>
          </p:cNvSpPr>
          <p:nvPr/>
        </p:nvSpPr>
        <p:spPr bwMode="auto">
          <a:xfrm rot="-5400000">
            <a:off x="3525837" y="3732213"/>
            <a:ext cx="2085975" cy="514350"/>
          </a:xfrm>
          <a:prstGeom prst="parallelogram">
            <a:avLst>
              <a:gd name="adj" fmla="val 156665"/>
            </a:avLst>
          </a:prstGeom>
          <a:solidFill>
            <a:srgbClr val="DDDDDD"/>
          </a:solidFill>
          <a:ln w="9525">
            <a:noFill/>
            <a:miter lim="800000"/>
          </a:ln>
        </p:spPr>
        <p:txBody>
          <a:bodyPr anchor="ctr"/>
          <a:lstStyle/>
          <a:p>
            <a:pPr algn="ctr">
              <a:lnSpc>
                <a:spcPct val="80000"/>
              </a:lnSpc>
            </a:pPr>
            <a:endParaRPr lang="zh-CN" altLang="en-US" sz="1400">
              <a:solidFill>
                <a:srgbClr val="FFFFFF"/>
              </a:solidFill>
              <a:ea typeface="微软雅黑" panose="020B0503020204020204" pitchFamily="34" charset="-122"/>
            </a:endParaRPr>
          </a:p>
        </p:txBody>
      </p:sp>
      <p:sp>
        <p:nvSpPr>
          <p:cNvPr id="8" name="MH_Other_5"/>
          <p:cNvSpPr>
            <a:spLocks noChangeArrowheads="1"/>
          </p:cNvSpPr>
          <p:nvPr/>
        </p:nvSpPr>
        <p:spPr bwMode="auto">
          <a:xfrm>
            <a:off x="3494088" y="2771775"/>
            <a:ext cx="184150" cy="174625"/>
          </a:xfrm>
          <a:prstGeom prst="rtTriangle">
            <a:avLst/>
          </a:prstGeom>
          <a:solidFill>
            <a:srgbClr val="DDDDDD"/>
          </a:solidFill>
          <a:ln w="9525">
            <a:noFill/>
            <a:miter lim="800000"/>
          </a:ln>
        </p:spPr>
        <p:txBody>
          <a:bodyPr anchor="ctr"/>
          <a:lstStyle/>
          <a:p>
            <a:pPr algn="ctr">
              <a:lnSpc>
                <a:spcPct val="80000"/>
              </a:lnSpc>
            </a:pPr>
            <a:endParaRPr lang="zh-CN" altLang="en-US" sz="700">
              <a:solidFill>
                <a:srgbClr val="FFFFFF"/>
              </a:solidFill>
              <a:ea typeface="微软雅黑" panose="020B0503020204020204" pitchFamily="34" charset="-122"/>
            </a:endParaRPr>
          </a:p>
        </p:txBody>
      </p:sp>
      <p:sp>
        <p:nvSpPr>
          <p:cNvPr id="9" name="MH_SubTitle_2"/>
          <p:cNvSpPr>
            <a:spLocks noChangeArrowheads="1"/>
          </p:cNvSpPr>
          <p:nvPr/>
        </p:nvSpPr>
        <p:spPr bwMode="auto">
          <a:xfrm>
            <a:off x="2940050" y="2946400"/>
            <a:ext cx="1377950" cy="2085975"/>
          </a:xfrm>
          <a:prstGeom prst="rect">
            <a:avLst/>
          </a:prstGeom>
          <a:solidFill>
            <a:srgbClr val="FEFFFF"/>
          </a:solidFill>
          <a:ln w="3175">
            <a:solidFill>
              <a:srgbClr val="60A7FE"/>
            </a:solidFill>
            <a:miter lim="800000"/>
          </a:ln>
          <a:effectLst>
            <a:outerShdw dist="38100" algn="ctr" rotWithShape="0">
              <a:srgbClr val="000000">
                <a:alpha val="37999"/>
              </a:srgbClr>
            </a:outerShdw>
          </a:effectLst>
        </p:spPr>
        <p:txBody>
          <a:bodyPr lIns="72000" tIns="144000" rIns="72000" bIns="0" anchor="ctr"/>
          <a:lstStyle/>
          <a:p>
            <a:pPr algn="ctr">
              <a:lnSpc>
                <a:spcPct val="120000"/>
              </a:lnSpc>
            </a:pPr>
            <a:r>
              <a:rPr lang="en-US" sz="1400">
                <a:solidFill>
                  <a:srgbClr val="5FA7FE"/>
                </a:solidFill>
                <a:ea typeface="微软雅黑" panose="020B0503020204020204" pitchFamily="34" charset="-122"/>
              </a:rPr>
              <a:t>必须是在从事职业活动的过程中产生的；</a:t>
            </a:r>
            <a:endParaRPr lang="en-US" sz="1400">
              <a:solidFill>
                <a:srgbClr val="5FA7FE"/>
              </a:solidFill>
              <a:ea typeface="微软雅黑" panose="020B0503020204020204" pitchFamily="34" charset="-122"/>
            </a:endParaRPr>
          </a:p>
        </p:txBody>
      </p:sp>
      <p:sp>
        <p:nvSpPr>
          <p:cNvPr id="10" name="MH_Other_6"/>
          <p:cNvSpPr>
            <a:spLocks noChangeArrowheads="1"/>
          </p:cNvSpPr>
          <p:nvPr/>
        </p:nvSpPr>
        <p:spPr bwMode="auto">
          <a:xfrm>
            <a:off x="3008313" y="2771775"/>
            <a:ext cx="476250" cy="542925"/>
          </a:xfrm>
          <a:custGeom>
            <a:avLst/>
            <a:gdLst>
              <a:gd name="T0" fmla="*/ 0 w 466725"/>
              <a:gd name="T1" fmla="*/ 0 h 533401"/>
              <a:gd name="T2" fmla="*/ 495887 w 466725"/>
              <a:gd name="T3" fmla="*/ 0 h 533401"/>
              <a:gd name="T4" fmla="*/ 495887 w 466725"/>
              <a:gd name="T5" fmla="*/ 316398 h 533401"/>
              <a:gd name="T6" fmla="*/ 247943 w 466725"/>
              <a:gd name="T7" fmla="*/ 562486 h 533401"/>
              <a:gd name="T8" fmla="*/ 247945 w 466725"/>
              <a:gd name="T9" fmla="*/ 562485 h 533401"/>
              <a:gd name="T10" fmla="*/ 0 w 466725"/>
              <a:gd name="T11" fmla="*/ 316397 h 533401"/>
              <a:gd name="T12" fmla="*/ 0 60000 65536"/>
              <a:gd name="T13" fmla="*/ 0 60000 65536"/>
              <a:gd name="T14" fmla="*/ 0 60000 65536"/>
              <a:gd name="T15" fmla="*/ 0 60000 65536"/>
              <a:gd name="T16" fmla="*/ 0 60000 65536"/>
              <a:gd name="T17" fmla="*/ 0 60000 65536"/>
              <a:gd name="T18" fmla="*/ 0 w 466725"/>
              <a:gd name="T19" fmla="*/ 0 h 533401"/>
              <a:gd name="T20" fmla="*/ 466725 w 466725"/>
              <a:gd name="T21" fmla="*/ 533401 h 533401"/>
            </a:gdLst>
            <a:ahLst/>
            <a:cxnLst>
              <a:cxn ang="T12">
                <a:pos x="T0" y="T1"/>
              </a:cxn>
              <a:cxn ang="T13">
                <a:pos x="T2" y="T3"/>
              </a:cxn>
              <a:cxn ang="T14">
                <a:pos x="T4" y="T5"/>
              </a:cxn>
              <a:cxn ang="T15">
                <a:pos x="T6" y="T7"/>
              </a:cxn>
              <a:cxn ang="T16">
                <a:pos x="T8" y="T9"/>
              </a:cxn>
              <a:cxn ang="T17">
                <a:pos x="T10" y="T11"/>
              </a:cxn>
            </a:cxnLst>
            <a:rect l="T18" t="T19" r="T20" b="T21"/>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lnTo>
                  <a:pt x="0" y="0"/>
                </a:lnTo>
                <a:close/>
              </a:path>
            </a:pathLst>
          </a:custGeom>
          <a:solidFill>
            <a:srgbClr val="5FA7FE"/>
          </a:solidFill>
          <a:ln w="9525">
            <a:noFill/>
            <a:miter lim="800000"/>
          </a:ln>
          <a:effectLst>
            <a:outerShdw dist="25400" dir="10800000" algn="ctr" rotWithShape="0">
              <a:srgbClr val="000000">
                <a:alpha val="37999"/>
              </a:srgbClr>
            </a:outerShdw>
          </a:effectLst>
        </p:spPr>
        <p:txBody>
          <a:bodyPr anchor="ctr"/>
          <a:lstStyle/>
          <a:p>
            <a:pPr algn="ctr"/>
            <a:r>
              <a:rPr lang="en-US" altLang="zh-CN" sz="2800">
                <a:solidFill>
                  <a:srgbClr val="FEFFFF"/>
                </a:solidFill>
                <a:ea typeface="微软雅黑" panose="020B0503020204020204" pitchFamily="34" charset="-122"/>
              </a:rPr>
              <a:t>B</a:t>
            </a:r>
            <a:endParaRPr lang="zh-CN" altLang="en-US" sz="2800">
              <a:solidFill>
                <a:srgbClr val="FEFFFF"/>
              </a:solidFill>
              <a:ea typeface="微软雅黑" panose="020B0503020204020204" pitchFamily="34" charset="-122"/>
            </a:endParaRPr>
          </a:p>
        </p:txBody>
      </p:sp>
      <p:sp>
        <p:nvSpPr>
          <p:cNvPr id="11" name="MH_Other_7"/>
          <p:cNvSpPr>
            <a:spLocks noChangeArrowheads="1"/>
          </p:cNvSpPr>
          <p:nvPr/>
        </p:nvSpPr>
        <p:spPr bwMode="auto">
          <a:xfrm rot="-5400000">
            <a:off x="5410200" y="3732213"/>
            <a:ext cx="2085975" cy="514350"/>
          </a:xfrm>
          <a:prstGeom prst="parallelogram">
            <a:avLst>
              <a:gd name="adj" fmla="val 156665"/>
            </a:avLst>
          </a:prstGeom>
          <a:solidFill>
            <a:srgbClr val="DDDDDD"/>
          </a:solidFill>
          <a:ln w="9525">
            <a:noFill/>
            <a:miter lim="800000"/>
          </a:ln>
        </p:spPr>
        <p:txBody>
          <a:bodyPr anchor="ctr"/>
          <a:lstStyle/>
          <a:p>
            <a:pPr algn="ctr">
              <a:lnSpc>
                <a:spcPct val="80000"/>
              </a:lnSpc>
            </a:pPr>
            <a:endParaRPr lang="zh-CN" altLang="en-US" sz="1400">
              <a:solidFill>
                <a:srgbClr val="FFFFFF"/>
              </a:solidFill>
              <a:ea typeface="微软雅黑" panose="020B0503020204020204" pitchFamily="34" charset="-122"/>
            </a:endParaRPr>
          </a:p>
        </p:txBody>
      </p:sp>
      <p:sp>
        <p:nvSpPr>
          <p:cNvPr id="12" name="MH_Other_8"/>
          <p:cNvSpPr>
            <a:spLocks noChangeArrowheads="1"/>
          </p:cNvSpPr>
          <p:nvPr/>
        </p:nvSpPr>
        <p:spPr bwMode="auto">
          <a:xfrm>
            <a:off x="5378450" y="2771775"/>
            <a:ext cx="184150" cy="174625"/>
          </a:xfrm>
          <a:prstGeom prst="rtTriangle">
            <a:avLst/>
          </a:prstGeom>
          <a:solidFill>
            <a:srgbClr val="DDDDDD"/>
          </a:solidFill>
          <a:ln w="9525">
            <a:noFill/>
            <a:miter lim="800000"/>
          </a:ln>
        </p:spPr>
        <p:txBody>
          <a:bodyPr anchor="ctr"/>
          <a:lstStyle/>
          <a:p>
            <a:pPr algn="ctr">
              <a:lnSpc>
                <a:spcPct val="80000"/>
              </a:lnSpc>
            </a:pPr>
            <a:endParaRPr lang="zh-CN" altLang="en-US" sz="700">
              <a:solidFill>
                <a:srgbClr val="FFFFFF"/>
              </a:solidFill>
              <a:ea typeface="微软雅黑" panose="020B0503020204020204" pitchFamily="34" charset="-122"/>
            </a:endParaRPr>
          </a:p>
        </p:txBody>
      </p:sp>
      <p:sp>
        <p:nvSpPr>
          <p:cNvPr id="13" name="MH_SubTitle_3"/>
          <p:cNvSpPr>
            <a:spLocks noChangeArrowheads="1"/>
          </p:cNvSpPr>
          <p:nvPr/>
        </p:nvSpPr>
        <p:spPr bwMode="auto">
          <a:xfrm>
            <a:off x="4826000" y="2946400"/>
            <a:ext cx="1377950" cy="2085975"/>
          </a:xfrm>
          <a:prstGeom prst="rect">
            <a:avLst/>
          </a:prstGeom>
          <a:solidFill>
            <a:srgbClr val="FEFFFF"/>
          </a:solidFill>
          <a:ln w="3175">
            <a:solidFill>
              <a:srgbClr val="71CC36"/>
            </a:solidFill>
            <a:miter lim="800000"/>
          </a:ln>
          <a:effectLst>
            <a:outerShdw dist="38100" algn="ctr" rotWithShape="0">
              <a:srgbClr val="000000">
                <a:alpha val="37999"/>
              </a:srgbClr>
            </a:outerShdw>
          </a:effectLst>
        </p:spPr>
        <p:txBody>
          <a:bodyPr lIns="72000" tIns="144000" rIns="72000" bIns="0" anchor="ctr"/>
          <a:lstStyle/>
          <a:p>
            <a:pPr algn="ctr">
              <a:lnSpc>
                <a:spcPct val="120000"/>
              </a:lnSpc>
            </a:pPr>
            <a:r>
              <a:rPr lang="en-US" sz="1400">
                <a:solidFill>
                  <a:srgbClr val="72CC36"/>
                </a:solidFill>
                <a:ea typeface="微软雅黑" panose="020B0503020204020204" pitchFamily="34" charset="-122"/>
              </a:rPr>
              <a:t>必须是因接触粉尘、放射性物质和其他有毒、有害物质等职业病危害因素引起的；</a:t>
            </a:r>
            <a:endParaRPr lang="en-US" sz="1400">
              <a:solidFill>
                <a:srgbClr val="72CC36"/>
              </a:solidFill>
              <a:ea typeface="微软雅黑" panose="020B0503020204020204" pitchFamily="34" charset="-122"/>
            </a:endParaRPr>
          </a:p>
        </p:txBody>
      </p:sp>
      <p:sp>
        <p:nvSpPr>
          <p:cNvPr id="14" name="MH_Other_9"/>
          <p:cNvSpPr>
            <a:spLocks noChangeArrowheads="1"/>
          </p:cNvSpPr>
          <p:nvPr/>
        </p:nvSpPr>
        <p:spPr bwMode="auto">
          <a:xfrm>
            <a:off x="4894263" y="2771775"/>
            <a:ext cx="474662" cy="542925"/>
          </a:xfrm>
          <a:custGeom>
            <a:avLst/>
            <a:gdLst>
              <a:gd name="T0" fmla="*/ 0 w 466725"/>
              <a:gd name="T1" fmla="*/ 0 h 533401"/>
              <a:gd name="T2" fmla="*/ 490943 w 466725"/>
              <a:gd name="T3" fmla="*/ 0 h 533401"/>
              <a:gd name="T4" fmla="*/ 490943 w 466725"/>
              <a:gd name="T5" fmla="*/ 316398 h 533401"/>
              <a:gd name="T6" fmla="*/ 245471 w 466725"/>
              <a:gd name="T7" fmla="*/ 562486 h 533401"/>
              <a:gd name="T8" fmla="*/ 245473 w 466725"/>
              <a:gd name="T9" fmla="*/ 562485 h 533401"/>
              <a:gd name="T10" fmla="*/ 0 w 466725"/>
              <a:gd name="T11" fmla="*/ 316397 h 533401"/>
              <a:gd name="T12" fmla="*/ 0 60000 65536"/>
              <a:gd name="T13" fmla="*/ 0 60000 65536"/>
              <a:gd name="T14" fmla="*/ 0 60000 65536"/>
              <a:gd name="T15" fmla="*/ 0 60000 65536"/>
              <a:gd name="T16" fmla="*/ 0 60000 65536"/>
              <a:gd name="T17" fmla="*/ 0 60000 65536"/>
              <a:gd name="T18" fmla="*/ 0 w 466725"/>
              <a:gd name="T19" fmla="*/ 0 h 533401"/>
              <a:gd name="T20" fmla="*/ 466725 w 466725"/>
              <a:gd name="T21" fmla="*/ 533401 h 533401"/>
            </a:gdLst>
            <a:ahLst/>
            <a:cxnLst>
              <a:cxn ang="T12">
                <a:pos x="T0" y="T1"/>
              </a:cxn>
              <a:cxn ang="T13">
                <a:pos x="T2" y="T3"/>
              </a:cxn>
              <a:cxn ang="T14">
                <a:pos x="T4" y="T5"/>
              </a:cxn>
              <a:cxn ang="T15">
                <a:pos x="T6" y="T7"/>
              </a:cxn>
              <a:cxn ang="T16">
                <a:pos x="T8" y="T9"/>
              </a:cxn>
              <a:cxn ang="T17">
                <a:pos x="T10" y="T11"/>
              </a:cxn>
            </a:cxnLst>
            <a:rect l="T18" t="T19" r="T20" b="T21"/>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lnTo>
                  <a:pt x="0" y="0"/>
                </a:lnTo>
                <a:close/>
              </a:path>
            </a:pathLst>
          </a:custGeom>
          <a:solidFill>
            <a:srgbClr val="72CC36"/>
          </a:solidFill>
          <a:ln w="9525">
            <a:noFill/>
            <a:miter lim="800000"/>
          </a:ln>
          <a:effectLst>
            <a:outerShdw dist="25400" dir="10800000" algn="ctr" rotWithShape="0">
              <a:srgbClr val="000000">
                <a:alpha val="37999"/>
              </a:srgbClr>
            </a:outerShdw>
          </a:effectLst>
        </p:spPr>
        <p:txBody>
          <a:bodyPr anchor="ctr"/>
          <a:lstStyle/>
          <a:p>
            <a:pPr algn="ctr"/>
            <a:r>
              <a:rPr lang="en-US" altLang="zh-CN" sz="2800" dirty="0">
                <a:solidFill>
                  <a:srgbClr val="FEFFFF"/>
                </a:solidFill>
                <a:ea typeface="微软雅黑" panose="020B0503020204020204" pitchFamily="34" charset="-122"/>
              </a:rPr>
              <a:t>C</a:t>
            </a:r>
            <a:endParaRPr lang="zh-CN" altLang="en-US" sz="2800" dirty="0">
              <a:solidFill>
                <a:srgbClr val="FEFFFF"/>
              </a:solidFill>
              <a:ea typeface="微软雅黑" panose="020B0503020204020204" pitchFamily="34" charset="-122"/>
            </a:endParaRPr>
          </a:p>
        </p:txBody>
      </p:sp>
      <p:sp>
        <p:nvSpPr>
          <p:cNvPr id="15" name="MH_Other_10"/>
          <p:cNvSpPr>
            <a:spLocks noChangeArrowheads="1"/>
          </p:cNvSpPr>
          <p:nvPr/>
        </p:nvSpPr>
        <p:spPr bwMode="auto">
          <a:xfrm>
            <a:off x="7264400" y="2771775"/>
            <a:ext cx="184150" cy="174625"/>
          </a:xfrm>
          <a:prstGeom prst="rtTriangle">
            <a:avLst/>
          </a:prstGeom>
          <a:solidFill>
            <a:srgbClr val="DDDDDD"/>
          </a:solidFill>
          <a:ln w="9525">
            <a:noFill/>
            <a:miter lim="800000"/>
          </a:ln>
        </p:spPr>
        <p:txBody>
          <a:bodyPr anchor="ctr"/>
          <a:lstStyle/>
          <a:p>
            <a:pPr algn="ctr">
              <a:lnSpc>
                <a:spcPct val="80000"/>
              </a:lnSpc>
            </a:pPr>
            <a:endParaRPr lang="zh-CN" altLang="en-US" sz="700">
              <a:solidFill>
                <a:srgbClr val="FFFFFF"/>
              </a:solidFill>
              <a:ea typeface="微软雅黑" panose="020B0503020204020204" pitchFamily="34" charset="-122"/>
            </a:endParaRPr>
          </a:p>
        </p:txBody>
      </p:sp>
      <p:sp>
        <p:nvSpPr>
          <p:cNvPr id="16" name="MH_SubTitle_4"/>
          <p:cNvSpPr>
            <a:spLocks noChangeArrowheads="1"/>
          </p:cNvSpPr>
          <p:nvPr/>
        </p:nvSpPr>
        <p:spPr bwMode="auto">
          <a:xfrm>
            <a:off x="6710363" y="2946400"/>
            <a:ext cx="1377950" cy="2085975"/>
          </a:xfrm>
          <a:prstGeom prst="rect">
            <a:avLst/>
          </a:prstGeom>
          <a:solidFill>
            <a:srgbClr val="FEFFFF"/>
          </a:solidFill>
          <a:ln w="3175">
            <a:solidFill>
              <a:srgbClr val="E85D46"/>
            </a:solidFill>
            <a:miter lim="800000"/>
          </a:ln>
          <a:effectLst>
            <a:outerShdw dist="38100" algn="ctr" rotWithShape="0">
              <a:srgbClr val="000000">
                <a:alpha val="37999"/>
              </a:srgbClr>
            </a:outerShdw>
          </a:effectLst>
        </p:spPr>
        <p:txBody>
          <a:bodyPr lIns="72000" tIns="144000" rIns="72000" bIns="0" anchor="ctr"/>
          <a:lstStyle/>
          <a:p>
            <a:pPr algn="ctr">
              <a:lnSpc>
                <a:spcPct val="120000"/>
              </a:lnSpc>
            </a:pPr>
            <a:r>
              <a:rPr lang="en-US" sz="1400">
                <a:solidFill>
                  <a:srgbClr val="E85C45"/>
                </a:solidFill>
                <a:ea typeface="微软雅黑" panose="020B0503020204020204" pitchFamily="34" charset="-122"/>
              </a:rPr>
              <a:t>必须是国家公布的职业病分类和目录所列的职业病。</a:t>
            </a:r>
            <a:endParaRPr lang="en-US" sz="1400">
              <a:solidFill>
                <a:srgbClr val="E85C45"/>
              </a:solidFill>
              <a:ea typeface="微软雅黑" panose="020B0503020204020204" pitchFamily="34" charset="-122"/>
            </a:endParaRPr>
          </a:p>
        </p:txBody>
      </p:sp>
      <p:sp>
        <p:nvSpPr>
          <p:cNvPr id="17" name="MH_Other_11"/>
          <p:cNvSpPr>
            <a:spLocks noChangeArrowheads="1"/>
          </p:cNvSpPr>
          <p:nvPr/>
        </p:nvSpPr>
        <p:spPr bwMode="auto">
          <a:xfrm>
            <a:off x="6778625" y="2771775"/>
            <a:ext cx="476250" cy="542925"/>
          </a:xfrm>
          <a:custGeom>
            <a:avLst/>
            <a:gdLst>
              <a:gd name="T0" fmla="*/ 0 w 466725"/>
              <a:gd name="T1" fmla="*/ 0 h 533401"/>
              <a:gd name="T2" fmla="*/ 495887 w 466725"/>
              <a:gd name="T3" fmla="*/ 0 h 533401"/>
              <a:gd name="T4" fmla="*/ 495887 w 466725"/>
              <a:gd name="T5" fmla="*/ 316398 h 533401"/>
              <a:gd name="T6" fmla="*/ 247943 w 466725"/>
              <a:gd name="T7" fmla="*/ 562486 h 533401"/>
              <a:gd name="T8" fmla="*/ 247945 w 466725"/>
              <a:gd name="T9" fmla="*/ 562485 h 533401"/>
              <a:gd name="T10" fmla="*/ 0 w 466725"/>
              <a:gd name="T11" fmla="*/ 316397 h 533401"/>
              <a:gd name="T12" fmla="*/ 0 60000 65536"/>
              <a:gd name="T13" fmla="*/ 0 60000 65536"/>
              <a:gd name="T14" fmla="*/ 0 60000 65536"/>
              <a:gd name="T15" fmla="*/ 0 60000 65536"/>
              <a:gd name="T16" fmla="*/ 0 60000 65536"/>
              <a:gd name="T17" fmla="*/ 0 60000 65536"/>
              <a:gd name="T18" fmla="*/ 0 w 466725"/>
              <a:gd name="T19" fmla="*/ 0 h 533401"/>
              <a:gd name="T20" fmla="*/ 466725 w 466725"/>
              <a:gd name="T21" fmla="*/ 533401 h 533401"/>
            </a:gdLst>
            <a:ahLst/>
            <a:cxnLst>
              <a:cxn ang="T12">
                <a:pos x="T0" y="T1"/>
              </a:cxn>
              <a:cxn ang="T13">
                <a:pos x="T2" y="T3"/>
              </a:cxn>
              <a:cxn ang="T14">
                <a:pos x="T4" y="T5"/>
              </a:cxn>
              <a:cxn ang="T15">
                <a:pos x="T6" y="T7"/>
              </a:cxn>
              <a:cxn ang="T16">
                <a:pos x="T8" y="T9"/>
              </a:cxn>
              <a:cxn ang="T17">
                <a:pos x="T10" y="T11"/>
              </a:cxn>
            </a:cxnLst>
            <a:rect l="T18" t="T19" r="T20" b="T21"/>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lnTo>
                  <a:pt x="0" y="0"/>
                </a:lnTo>
                <a:close/>
              </a:path>
            </a:pathLst>
          </a:custGeom>
          <a:solidFill>
            <a:srgbClr val="E85C45"/>
          </a:solidFill>
          <a:ln w="9525">
            <a:noFill/>
            <a:miter lim="800000"/>
          </a:ln>
          <a:effectLst>
            <a:outerShdw dist="25400" dir="10800000" algn="ctr" rotWithShape="0">
              <a:srgbClr val="000000">
                <a:alpha val="37999"/>
              </a:srgbClr>
            </a:outerShdw>
          </a:effectLst>
        </p:spPr>
        <p:txBody>
          <a:bodyPr anchor="ctr"/>
          <a:lstStyle/>
          <a:p>
            <a:pPr algn="ctr"/>
            <a:r>
              <a:rPr lang="en-US" altLang="zh-CN" sz="2800">
                <a:solidFill>
                  <a:srgbClr val="FEFFFF"/>
                </a:solidFill>
                <a:ea typeface="微软雅黑" panose="020B0503020204020204" pitchFamily="34" charset="-122"/>
              </a:rPr>
              <a:t>D</a:t>
            </a:r>
            <a:endParaRPr lang="zh-CN" altLang="en-US" sz="2800">
              <a:solidFill>
                <a:srgbClr val="FEFFFF"/>
              </a:solidFill>
              <a:ea typeface="微软雅黑" panose="020B0503020204020204" pitchFamily="34" charset="-122"/>
            </a:endParaRPr>
          </a:p>
        </p:txBody>
      </p:sp>
      <p:sp>
        <p:nvSpPr>
          <p:cNvPr id="18" name="Rectangle 17"/>
          <p:cNvSpPr>
            <a:spLocks noGrp="1" noChangeArrowheads="1"/>
          </p:cNvSpPr>
          <p:nvPr/>
        </p:nvSpPr>
        <p:spPr bwMode="auto">
          <a:xfrm>
            <a:off x="2940050" y="685839"/>
            <a:ext cx="6282396" cy="942936"/>
          </a:xfrm>
          <a:prstGeom prst="rect">
            <a:avLst/>
          </a:prstGeom>
          <a:noFill/>
          <a:ln w="9525">
            <a:noFill/>
            <a:miter lim="800000"/>
          </a:ln>
          <a:effectLst/>
        </p:spPr>
        <p:txBody>
          <a:bodyPr anchor="ctr"/>
          <a:lstStyle/>
          <a:p>
            <a:pPr defTabSz="685800">
              <a:lnSpc>
                <a:spcPct val="90000"/>
              </a:lnSpc>
              <a:buFontTx/>
              <a:buNone/>
            </a:pPr>
            <a:r>
              <a:rPr lang="en-US" altLang="zh-CN" sz="3600" b="1" dirty="0" smtClean="0">
                <a:latin typeface="华文中宋" panose="02010600040101010101" pitchFamily="2" charset="-122"/>
                <a:ea typeface="华文中宋" panose="02010600040101010101" pitchFamily="2" charset="-122"/>
              </a:rPr>
              <a:t>1.4</a:t>
            </a:r>
            <a:r>
              <a:rPr lang="zh-CN" altLang="en-US" sz="3600" b="1" dirty="0" smtClean="0">
                <a:latin typeface="华文中宋" panose="02010600040101010101" pitchFamily="2" charset="-122"/>
                <a:ea typeface="华文中宋" panose="02010600040101010101" pitchFamily="2" charset="-122"/>
              </a:rPr>
              <a:t>职业病</a:t>
            </a:r>
            <a:r>
              <a:rPr lang="zh-CN" altLang="en-US" sz="3600" b="1" dirty="0">
                <a:latin typeface="华文中宋" panose="02010600040101010101" pitchFamily="2" charset="-122"/>
                <a:ea typeface="华文中宋" panose="02010600040101010101" pitchFamily="2" charset="-122"/>
              </a:rPr>
              <a:t>的四个必要条件</a:t>
            </a:r>
            <a:endParaRPr lang="zh-CN" altLang="en-US" sz="3600" b="1" dirty="0">
              <a:latin typeface="华文中宋" panose="02010600040101010101" pitchFamily="2" charset="-122"/>
              <a:ea typeface="华文中宋" panose="02010600040101010101" pitchFamily="2" charset="-122"/>
            </a:endParaRPr>
          </a:p>
        </p:txBody>
      </p:sp>
      <p:sp>
        <p:nvSpPr>
          <p:cNvPr id="20" name="Text Box 18"/>
          <p:cNvSpPr txBox="1">
            <a:spLocks noChangeArrowheads="1"/>
          </p:cNvSpPr>
          <p:nvPr/>
        </p:nvSpPr>
        <p:spPr bwMode="auto">
          <a:xfrm>
            <a:off x="3203575" y="1628775"/>
            <a:ext cx="3877985" cy="584775"/>
          </a:xfrm>
          <a:prstGeom prst="rect">
            <a:avLst/>
          </a:prstGeom>
          <a:noFill/>
          <a:ln w="9525">
            <a:noFill/>
            <a:miter lim="800000"/>
          </a:ln>
        </p:spPr>
        <p:txBody>
          <a:bodyPr wrap="none">
            <a:spAutoFit/>
          </a:bodyPr>
          <a:lstStyle/>
          <a:p>
            <a:pPr algn="ctr"/>
            <a:r>
              <a:rPr lang="zh-CN" sz="3200" dirty="0">
                <a:solidFill>
                  <a:srgbClr val="FF0000"/>
                </a:solidFill>
              </a:rPr>
              <a:t>四个条件缺一不可。</a:t>
            </a:r>
            <a:endParaRPr lang="zh-CN" sz="32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3" name="文本框 28"/>
          <p:cNvSpPr txBox="1"/>
          <p:nvPr/>
        </p:nvSpPr>
        <p:spPr>
          <a:xfrm>
            <a:off x="2143108" y="2500313"/>
            <a:ext cx="5827236" cy="707886"/>
          </a:xfrm>
          <a:prstGeom prst="rect">
            <a:avLst/>
          </a:prstGeom>
          <a:noFill/>
        </p:spPr>
        <p:txBody>
          <a:bodyPr wrap="none">
            <a:spAutoFit/>
          </a:bodyPr>
          <a:lstStyle/>
          <a:p>
            <a:pPr>
              <a:defRPr/>
            </a:pPr>
            <a:r>
              <a:rPr lang="zh-CN" altLang="en-US" sz="4000" b="1" dirty="0" smtClean="0">
                <a:latin typeface="微软雅黑" panose="020B0503020204020204" pitchFamily="34" charset="-122"/>
                <a:ea typeface="微软雅黑" panose="020B0503020204020204" pitchFamily="34" charset="-122"/>
              </a:rPr>
              <a:t>职业病防治法律法规体系</a:t>
            </a:r>
            <a:endParaRPr lang="zh-CN" altLang="en-US" sz="4000" b="1" dirty="0">
              <a:latin typeface="微软雅黑" panose="020B0503020204020204" pitchFamily="34" charset="-122"/>
              <a:ea typeface="微软雅黑" panose="020B0503020204020204" pitchFamily="34" charset="-122"/>
            </a:endParaRPr>
          </a:p>
        </p:txBody>
      </p:sp>
      <p:grpSp>
        <p:nvGrpSpPr>
          <p:cNvPr id="4" name="组合 1"/>
          <p:cNvGrpSpPr/>
          <p:nvPr/>
        </p:nvGrpSpPr>
        <p:grpSpPr bwMode="auto">
          <a:xfrm>
            <a:off x="1071563" y="2428875"/>
            <a:ext cx="698500" cy="1107996"/>
            <a:chOff x="1843002" y="215053"/>
            <a:chExt cx="1355850" cy="1529736"/>
          </a:xfrm>
        </p:grpSpPr>
        <p:sp>
          <p:nvSpPr>
            <p:cNvPr id="5" name="矩形 4"/>
            <p:cNvSpPr/>
            <p:nvPr/>
          </p:nvSpPr>
          <p:spPr>
            <a:xfrm>
              <a:off x="1843002" y="313683"/>
              <a:ext cx="1355850" cy="1222999"/>
            </a:xfrm>
            <a:prstGeom prst="rect">
              <a:avLst/>
            </a:prstGeom>
            <a:noFill/>
            <a:ln w="603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文本框 9"/>
            <p:cNvSpPr txBox="1">
              <a:spLocks noChangeArrowheads="1"/>
            </p:cNvSpPr>
            <p:nvPr/>
          </p:nvSpPr>
          <p:spPr bwMode="auto">
            <a:xfrm>
              <a:off x="1843002" y="215053"/>
              <a:ext cx="1179908" cy="1529736"/>
            </a:xfrm>
            <a:prstGeom prst="rect">
              <a:avLst/>
            </a:prstGeom>
            <a:noFill/>
            <a:ln w="9525">
              <a:noFill/>
              <a:miter lim="800000"/>
            </a:ln>
          </p:spPr>
          <p:txBody>
            <a:bodyPr wrap="none">
              <a:spAutoFit/>
            </a:bodyPr>
            <a:lstStyle/>
            <a:p>
              <a:r>
                <a:rPr lang="en-US" altLang="zh-CN" sz="6600" dirty="0" smtClean="0">
                  <a:latin typeface="汉仪菱心体简"/>
                  <a:ea typeface="汉仪菱心体简"/>
                  <a:cs typeface="汉仪菱心体简"/>
                </a:rPr>
                <a:t>2</a:t>
              </a:r>
              <a:endParaRPr lang="zh-CN" altLang="en-US" sz="6600" dirty="0">
                <a:latin typeface="汉仪菱心体简"/>
                <a:ea typeface="汉仪菱心体简"/>
                <a:cs typeface="汉仪菱心体简"/>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print"/>
          <a:srcRect/>
          <a:stretch>
            <a:fillRect/>
          </a:stretch>
        </p:blipFill>
        <p:spPr bwMode="auto">
          <a:xfrm>
            <a:off x="673188" y="445806"/>
            <a:ext cx="1683514" cy="466658"/>
          </a:xfrm>
          <a:prstGeom prst="rect">
            <a:avLst/>
          </a:prstGeom>
          <a:noFill/>
        </p:spPr>
      </p:pic>
      <p:sp>
        <p:nvSpPr>
          <p:cNvPr id="3" name="标题 1"/>
          <p:cNvSpPr txBox="1"/>
          <p:nvPr/>
        </p:nvSpPr>
        <p:spPr>
          <a:xfrm>
            <a:off x="3240997" y="148899"/>
            <a:ext cx="7472386" cy="10604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3600" b="1" dirty="0" smtClean="0"/>
              <a:t>2.</a:t>
            </a:r>
            <a:r>
              <a:rPr lang="zh-CN" altLang="en-US" sz="3600" b="1" dirty="0" smtClean="0"/>
              <a:t>职业病防治法律法规体系</a:t>
            </a:r>
            <a:endParaRPr lang="zh-CN" altLang="en-US" sz="3600" b="1" dirty="0"/>
          </a:p>
        </p:txBody>
      </p:sp>
      <p:sp>
        <p:nvSpPr>
          <p:cNvPr id="4" name="TextBox 3"/>
          <p:cNvSpPr txBox="1"/>
          <p:nvPr/>
        </p:nvSpPr>
        <p:spPr>
          <a:xfrm>
            <a:off x="455986" y="2571744"/>
            <a:ext cx="615553" cy="2286016"/>
          </a:xfrm>
          <a:prstGeom prst="rect">
            <a:avLst/>
          </a:prstGeom>
          <a:noFill/>
          <a:ln>
            <a:solidFill>
              <a:schemeClr val="tx1"/>
            </a:solidFill>
          </a:ln>
        </p:spPr>
        <p:txBody>
          <a:bodyPr vert="eaVert" wrap="square" rtlCol="0">
            <a:spAutoFit/>
          </a:bodyPr>
          <a:lstStyle/>
          <a:p>
            <a:r>
              <a:rPr lang="zh-CN" altLang="en-US" sz="2800" dirty="0" smtClean="0"/>
              <a:t>职业病防治法</a:t>
            </a:r>
            <a:endParaRPr lang="zh-CN" altLang="en-US" sz="2800" dirty="0"/>
          </a:p>
        </p:txBody>
      </p:sp>
      <p:sp>
        <p:nvSpPr>
          <p:cNvPr id="5" name="TextBox 4"/>
          <p:cNvSpPr txBox="1"/>
          <p:nvPr/>
        </p:nvSpPr>
        <p:spPr>
          <a:xfrm>
            <a:off x="1571604" y="1496785"/>
            <a:ext cx="2143140" cy="646331"/>
          </a:xfrm>
          <a:prstGeom prst="rect">
            <a:avLst/>
          </a:prstGeom>
          <a:noFill/>
          <a:ln>
            <a:solidFill>
              <a:schemeClr val="tx1"/>
            </a:solidFill>
          </a:ln>
        </p:spPr>
        <p:txBody>
          <a:bodyPr wrap="square" rtlCol="0">
            <a:spAutoFit/>
          </a:bodyPr>
          <a:lstStyle/>
          <a:p>
            <a:r>
              <a:rPr lang="zh-CN" altLang="en-US" dirty="0" smtClean="0"/>
              <a:t>职业病危害项目申报办法（</a:t>
            </a:r>
            <a:r>
              <a:rPr lang="en-US" altLang="zh-CN" dirty="0" smtClean="0"/>
              <a:t>48</a:t>
            </a:r>
            <a:r>
              <a:rPr lang="zh-CN" altLang="en-US" dirty="0" smtClean="0"/>
              <a:t>号令）</a:t>
            </a:r>
            <a:endParaRPr lang="zh-CN" altLang="en-US" dirty="0"/>
          </a:p>
        </p:txBody>
      </p:sp>
      <p:sp>
        <p:nvSpPr>
          <p:cNvPr id="6" name="TextBox 5"/>
          <p:cNvSpPr txBox="1"/>
          <p:nvPr/>
        </p:nvSpPr>
        <p:spPr>
          <a:xfrm>
            <a:off x="1571604" y="3505802"/>
            <a:ext cx="2143140" cy="923330"/>
          </a:xfrm>
          <a:prstGeom prst="rect">
            <a:avLst/>
          </a:prstGeom>
          <a:noFill/>
          <a:ln>
            <a:solidFill>
              <a:schemeClr val="tx1"/>
            </a:solidFill>
          </a:ln>
        </p:spPr>
        <p:txBody>
          <a:bodyPr wrap="square" rtlCol="0">
            <a:spAutoFit/>
          </a:bodyPr>
          <a:lstStyle/>
          <a:p>
            <a:r>
              <a:rPr lang="zh-CN" altLang="en-US" dirty="0" smtClean="0"/>
              <a:t>用人单位职业健康监护监督管理办法（</a:t>
            </a:r>
            <a:r>
              <a:rPr lang="en-US" altLang="zh-CN" dirty="0" smtClean="0"/>
              <a:t>49</a:t>
            </a:r>
            <a:r>
              <a:rPr lang="zh-CN" altLang="en-US" dirty="0" smtClean="0"/>
              <a:t>号令）</a:t>
            </a:r>
            <a:endParaRPr lang="zh-CN" altLang="en-US" dirty="0"/>
          </a:p>
        </p:txBody>
      </p:sp>
      <p:sp>
        <p:nvSpPr>
          <p:cNvPr id="7" name="TextBox 6"/>
          <p:cNvSpPr txBox="1"/>
          <p:nvPr/>
        </p:nvSpPr>
        <p:spPr>
          <a:xfrm>
            <a:off x="1571604" y="4500570"/>
            <a:ext cx="2071702" cy="923330"/>
          </a:xfrm>
          <a:prstGeom prst="rect">
            <a:avLst/>
          </a:prstGeom>
          <a:noFill/>
          <a:ln w="12700">
            <a:solidFill>
              <a:schemeClr val="tx1"/>
            </a:solidFill>
          </a:ln>
        </p:spPr>
        <p:txBody>
          <a:bodyPr wrap="square" rtlCol="0">
            <a:spAutoFit/>
          </a:bodyPr>
          <a:lstStyle/>
          <a:p>
            <a:r>
              <a:rPr lang="zh-CN" altLang="en-US" dirty="0" smtClean="0"/>
              <a:t>职业卫生技术服务机构监督管理办法（</a:t>
            </a:r>
            <a:r>
              <a:rPr lang="en-US" altLang="zh-CN" dirty="0" smtClean="0"/>
              <a:t>50</a:t>
            </a:r>
            <a:r>
              <a:rPr lang="zh-CN" altLang="en-US" dirty="0" smtClean="0"/>
              <a:t>号令）</a:t>
            </a:r>
            <a:endParaRPr lang="zh-CN" altLang="en-US" dirty="0"/>
          </a:p>
        </p:txBody>
      </p:sp>
      <p:sp>
        <p:nvSpPr>
          <p:cNvPr id="8" name="TextBox 7"/>
          <p:cNvSpPr txBox="1"/>
          <p:nvPr/>
        </p:nvSpPr>
        <p:spPr>
          <a:xfrm>
            <a:off x="1571604" y="5572140"/>
            <a:ext cx="5072098" cy="646331"/>
          </a:xfrm>
          <a:prstGeom prst="rect">
            <a:avLst/>
          </a:prstGeom>
          <a:noFill/>
          <a:ln>
            <a:solidFill>
              <a:schemeClr val="tx1"/>
            </a:solidFill>
          </a:ln>
        </p:spPr>
        <p:txBody>
          <a:bodyPr wrap="square" rtlCol="0">
            <a:spAutoFit/>
          </a:bodyPr>
          <a:lstStyle/>
          <a:p>
            <a:r>
              <a:rPr lang="zh-CN" altLang="en-US" dirty="0" smtClean="0"/>
              <a:t>建设项目职业病防护设施三同时监督管理办法（</a:t>
            </a:r>
            <a:r>
              <a:rPr lang="en-US" altLang="zh-CN" dirty="0" smtClean="0"/>
              <a:t>90</a:t>
            </a:r>
            <a:r>
              <a:rPr lang="zh-CN" altLang="en-US" dirty="0" smtClean="0"/>
              <a:t>号令）</a:t>
            </a:r>
            <a:r>
              <a:rPr lang="en-US" altLang="zh-CN" dirty="0" smtClean="0"/>
              <a:t>2017</a:t>
            </a:r>
            <a:r>
              <a:rPr lang="zh-CN" altLang="en-US" dirty="0" smtClean="0"/>
              <a:t>年</a:t>
            </a:r>
            <a:r>
              <a:rPr lang="en-US" altLang="zh-CN" dirty="0" smtClean="0"/>
              <a:t>5</a:t>
            </a:r>
            <a:r>
              <a:rPr lang="zh-CN" altLang="en-US" dirty="0" smtClean="0"/>
              <a:t>月</a:t>
            </a:r>
            <a:r>
              <a:rPr lang="en-US" altLang="zh-CN" dirty="0" smtClean="0"/>
              <a:t>1</a:t>
            </a:r>
            <a:r>
              <a:rPr lang="zh-CN" altLang="en-US" dirty="0" smtClean="0"/>
              <a:t>日实施</a:t>
            </a:r>
            <a:endParaRPr lang="zh-CN" altLang="en-US" dirty="0"/>
          </a:p>
        </p:txBody>
      </p:sp>
      <p:sp>
        <p:nvSpPr>
          <p:cNvPr id="9" name="TextBox 8"/>
          <p:cNvSpPr txBox="1"/>
          <p:nvPr/>
        </p:nvSpPr>
        <p:spPr>
          <a:xfrm>
            <a:off x="4286248" y="1357298"/>
            <a:ext cx="4857752" cy="369332"/>
          </a:xfrm>
          <a:prstGeom prst="rect">
            <a:avLst/>
          </a:prstGeom>
          <a:noFill/>
          <a:ln>
            <a:solidFill>
              <a:schemeClr val="tx1"/>
            </a:solidFill>
          </a:ln>
        </p:spPr>
        <p:txBody>
          <a:bodyPr wrap="square" rtlCol="0">
            <a:spAutoFit/>
          </a:bodyPr>
          <a:lstStyle/>
          <a:p>
            <a:r>
              <a:rPr lang="zh-CN" altLang="en-US" dirty="0" smtClean="0"/>
              <a:t>用人单位职业病危害因素定期检测管理规范</a:t>
            </a:r>
            <a:endParaRPr lang="zh-CN" altLang="en-US" dirty="0"/>
          </a:p>
        </p:txBody>
      </p:sp>
      <p:sp>
        <p:nvSpPr>
          <p:cNvPr id="10" name="TextBox 9"/>
          <p:cNvSpPr txBox="1"/>
          <p:nvPr/>
        </p:nvSpPr>
        <p:spPr>
          <a:xfrm>
            <a:off x="4286248" y="1928802"/>
            <a:ext cx="4857752" cy="369332"/>
          </a:xfrm>
          <a:prstGeom prst="rect">
            <a:avLst/>
          </a:prstGeom>
          <a:noFill/>
          <a:ln>
            <a:solidFill>
              <a:schemeClr val="tx1"/>
            </a:solidFill>
          </a:ln>
        </p:spPr>
        <p:txBody>
          <a:bodyPr wrap="square" rtlCol="0">
            <a:spAutoFit/>
          </a:bodyPr>
          <a:lstStyle/>
          <a:p>
            <a:r>
              <a:rPr lang="zh-CN" altLang="en-US" dirty="0" smtClean="0"/>
              <a:t>关于加强用人单位职业卫生培训工作的通知</a:t>
            </a:r>
            <a:endParaRPr lang="zh-CN" altLang="en-US" dirty="0"/>
          </a:p>
        </p:txBody>
      </p:sp>
      <p:sp>
        <p:nvSpPr>
          <p:cNvPr id="11" name="TextBox 10"/>
          <p:cNvSpPr txBox="1"/>
          <p:nvPr/>
        </p:nvSpPr>
        <p:spPr>
          <a:xfrm>
            <a:off x="4286248" y="2500306"/>
            <a:ext cx="4857752" cy="369332"/>
          </a:xfrm>
          <a:prstGeom prst="rect">
            <a:avLst/>
          </a:prstGeom>
          <a:noFill/>
          <a:ln>
            <a:solidFill>
              <a:schemeClr val="tx1"/>
            </a:solidFill>
          </a:ln>
        </p:spPr>
        <p:txBody>
          <a:bodyPr wrap="square" rtlCol="0">
            <a:spAutoFit/>
          </a:bodyPr>
          <a:lstStyle/>
          <a:p>
            <a:r>
              <a:rPr lang="zh-CN" altLang="en-US" dirty="0" smtClean="0"/>
              <a:t>用人单位职业病危害告知与警示标识管理规范</a:t>
            </a:r>
            <a:endParaRPr lang="zh-CN" altLang="en-US" dirty="0"/>
          </a:p>
        </p:txBody>
      </p:sp>
      <p:sp>
        <p:nvSpPr>
          <p:cNvPr id="12" name="TextBox 11"/>
          <p:cNvSpPr txBox="1"/>
          <p:nvPr/>
        </p:nvSpPr>
        <p:spPr>
          <a:xfrm>
            <a:off x="4286248" y="3071810"/>
            <a:ext cx="4857752" cy="369332"/>
          </a:xfrm>
          <a:prstGeom prst="rect">
            <a:avLst/>
          </a:prstGeom>
          <a:noFill/>
          <a:ln>
            <a:solidFill>
              <a:schemeClr val="tx1"/>
            </a:solidFill>
          </a:ln>
        </p:spPr>
        <p:txBody>
          <a:bodyPr wrap="square" rtlCol="0">
            <a:spAutoFit/>
          </a:bodyPr>
          <a:lstStyle/>
          <a:p>
            <a:r>
              <a:rPr lang="zh-CN" altLang="en-US" dirty="0" smtClean="0"/>
              <a:t>用人单位劳动防护用品管理规范</a:t>
            </a:r>
            <a:endParaRPr lang="zh-CN" altLang="en-US" dirty="0"/>
          </a:p>
        </p:txBody>
      </p:sp>
      <p:sp>
        <p:nvSpPr>
          <p:cNvPr id="13" name="TextBox 12"/>
          <p:cNvSpPr txBox="1"/>
          <p:nvPr/>
        </p:nvSpPr>
        <p:spPr>
          <a:xfrm>
            <a:off x="4286248" y="3571876"/>
            <a:ext cx="4714876" cy="369332"/>
          </a:xfrm>
          <a:prstGeom prst="rect">
            <a:avLst/>
          </a:prstGeom>
          <a:noFill/>
          <a:ln>
            <a:solidFill>
              <a:schemeClr val="tx1"/>
            </a:solidFill>
          </a:ln>
        </p:spPr>
        <p:txBody>
          <a:bodyPr wrap="square" rtlCol="0">
            <a:spAutoFit/>
          </a:bodyPr>
          <a:lstStyle/>
          <a:p>
            <a:r>
              <a:rPr lang="zh-CN" altLang="en-US" dirty="0" smtClean="0"/>
              <a:t>职业卫生档案管理规范</a:t>
            </a:r>
            <a:endParaRPr lang="zh-CN" altLang="en-US" dirty="0"/>
          </a:p>
        </p:txBody>
      </p:sp>
      <p:sp>
        <p:nvSpPr>
          <p:cNvPr id="14" name="TextBox 13"/>
          <p:cNvSpPr txBox="1"/>
          <p:nvPr/>
        </p:nvSpPr>
        <p:spPr>
          <a:xfrm>
            <a:off x="4286248" y="4131238"/>
            <a:ext cx="4714876" cy="369332"/>
          </a:xfrm>
          <a:prstGeom prst="rect">
            <a:avLst/>
          </a:prstGeom>
          <a:noFill/>
          <a:ln>
            <a:solidFill>
              <a:schemeClr val="tx1"/>
            </a:solidFill>
          </a:ln>
        </p:spPr>
        <p:txBody>
          <a:bodyPr wrap="square" rtlCol="0">
            <a:spAutoFit/>
          </a:bodyPr>
          <a:lstStyle/>
          <a:p>
            <a:r>
              <a:rPr lang="zh-CN" altLang="en-US" dirty="0" smtClean="0"/>
              <a:t>职业健康监护技术规范（</a:t>
            </a:r>
            <a:r>
              <a:rPr lang="en-US" altLang="zh-CN" dirty="0" smtClean="0"/>
              <a:t>GBZ188-2014</a:t>
            </a:r>
            <a:r>
              <a:rPr lang="zh-CN" altLang="en-US" dirty="0" smtClean="0"/>
              <a:t>）</a:t>
            </a:r>
            <a:endParaRPr lang="zh-CN" altLang="en-US" dirty="0"/>
          </a:p>
        </p:txBody>
      </p:sp>
      <p:sp>
        <p:nvSpPr>
          <p:cNvPr id="15" name="左大括号 14"/>
          <p:cNvSpPr/>
          <p:nvPr/>
        </p:nvSpPr>
        <p:spPr bwMode="auto">
          <a:xfrm>
            <a:off x="1214414" y="1785926"/>
            <a:ext cx="285752" cy="4143404"/>
          </a:xfrm>
          <a:prstGeom prst="leftBrac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左大括号 15"/>
          <p:cNvSpPr/>
          <p:nvPr/>
        </p:nvSpPr>
        <p:spPr bwMode="auto">
          <a:xfrm>
            <a:off x="3929058" y="1500174"/>
            <a:ext cx="285752" cy="2357454"/>
          </a:xfrm>
          <a:prstGeom prst="leftBrac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 name="TextBox 16"/>
          <p:cNvSpPr txBox="1"/>
          <p:nvPr/>
        </p:nvSpPr>
        <p:spPr>
          <a:xfrm>
            <a:off x="1571604" y="2357430"/>
            <a:ext cx="2143140" cy="923330"/>
          </a:xfrm>
          <a:prstGeom prst="rect">
            <a:avLst/>
          </a:prstGeom>
          <a:noFill/>
          <a:ln>
            <a:solidFill>
              <a:schemeClr val="tx1"/>
            </a:solidFill>
          </a:ln>
        </p:spPr>
        <p:txBody>
          <a:bodyPr wrap="square" rtlCol="0">
            <a:spAutoFit/>
          </a:bodyPr>
          <a:lstStyle/>
          <a:p>
            <a:r>
              <a:rPr lang="zh-CN" altLang="en-US" dirty="0" smtClean="0"/>
              <a:t>工作场所职业卫生监督管理规定（</a:t>
            </a:r>
            <a:r>
              <a:rPr lang="en-US" altLang="zh-CN" dirty="0" smtClean="0"/>
              <a:t>47</a:t>
            </a:r>
            <a:r>
              <a:rPr lang="zh-CN" altLang="en-US" dirty="0" smtClean="0"/>
              <a:t>号令）</a:t>
            </a:r>
            <a:endParaRPr lang="zh-CN" altLang="en-US" dirty="0"/>
          </a:p>
        </p:txBody>
      </p:sp>
      <p:cxnSp>
        <p:nvCxnSpPr>
          <p:cNvPr id="18" name="直接箭头连接符 17"/>
          <p:cNvCxnSpPr>
            <a:endCxn id="14" idx="1"/>
          </p:cNvCxnSpPr>
          <p:nvPr/>
        </p:nvCxnSpPr>
        <p:spPr bwMode="auto">
          <a:xfrm>
            <a:off x="3714744" y="4214818"/>
            <a:ext cx="571504" cy="10108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0" name="TextBox 19"/>
          <p:cNvSpPr txBox="1"/>
          <p:nvPr/>
        </p:nvSpPr>
        <p:spPr>
          <a:xfrm>
            <a:off x="3857620" y="4572008"/>
            <a:ext cx="6173886" cy="369332"/>
          </a:xfrm>
          <a:prstGeom prst="rect">
            <a:avLst/>
          </a:prstGeom>
          <a:noFill/>
          <a:ln>
            <a:solidFill>
              <a:schemeClr val="tx1"/>
            </a:solidFill>
          </a:ln>
        </p:spPr>
        <p:txBody>
          <a:bodyPr wrap="square" rtlCol="0">
            <a:spAutoFit/>
          </a:bodyPr>
          <a:lstStyle/>
          <a:p>
            <a:r>
              <a:rPr lang="en-US" altLang="zh-CN" dirty="0" smtClean="0">
                <a:latin typeface="+mn-ea"/>
                <a:ea typeface="+mn-ea"/>
              </a:rPr>
              <a:t>《</a:t>
            </a:r>
            <a:r>
              <a:rPr lang="zh-CN" altLang="en-US" dirty="0" smtClean="0">
                <a:latin typeface="+mn-ea"/>
                <a:ea typeface="+mn-ea"/>
              </a:rPr>
              <a:t>放射工作人员职业健康监护技术规范</a:t>
            </a:r>
            <a:r>
              <a:rPr lang="en-US" altLang="zh-CN" dirty="0" smtClean="0">
                <a:latin typeface="+mn-ea"/>
                <a:ea typeface="+mn-ea"/>
              </a:rPr>
              <a:t>》</a:t>
            </a:r>
            <a:r>
              <a:rPr lang="zh-CN" altLang="en-US" dirty="0" smtClean="0">
                <a:latin typeface="+mn-ea"/>
                <a:ea typeface="+mn-ea"/>
              </a:rPr>
              <a:t>（</a:t>
            </a:r>
            <a:r>
              <a:rPr lang="en-US" altLang="zh-CN" dirty="0" smtClean="0">
                <a:latin typeface="+mn-ea"/>
                <a:ea typeface="+mn-ea"/>
              </a:rPr>
              <a:t>GBZ235</a:t>
            </a:r>
            <a:r>
              <a:rPr lang="zh-CN" altLang="en-US" dirty="0" smtClean="0">
                <a:latin typeface="+mn-ea"/>
                <a:ea typeface="+mn-ea"/>
              </a:rPr>
              <a:t>）</a:t>
            </a:r>
            <a:endParaRPr lang="zh-CN" altLang="en-US" dirty="0">
              <a:latin typeface="+mn-ea"/>
              <a:ea typeface="+mn-ea"/>
            </a:endParaRPr>
          </a:p>
        </p:txBody>
      </p:sp>
      <p:cxnSp>
        <p:nvCxnSpPr>
          <p:cNvPr id="21" name="直接箭头连接符 20"/>
          <p:cNvCxnSpPr/>
          <p:nvPr/>
        </p:nvCxnSpPr>
        <p:spPr bwMode="auto">
          <a:xfrm rot="16200000" flipH="1">
            <a:off x="3607587" y="4321975"/>
            <a:ext cx="357190" cy="14287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自定义 22">
      <a:dk1>
        <a:sysClr val="windowText" lastClr="000000"/>
      </a:dk1>
      <a:lt1>
        <a:sysClr val="window" lastClr="FFFFFF"/>
      </a:lt1>
      <a:dk2>
        <a:srgbClr val="44546A"/>
      </a:dk2>
      <a:lt2>
        <a:srgbClr val="E7E6E6"/>
      </a:lt2>
      <a:accent1>
        <a:srgbClr val="FFC00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plus">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172">
      <a:dk1>
        <a:sysClr val="windowText" lastClr="000000"/>
      </a:dk1>
      <a:lt1>
        <a:sysClr val="window" lastClr="FFFFFF"/>
      </a:lt1>
      <a:dk2>
        <a:srgbClr val="44546A"/>
      </a:dk2>
      <a:lt2>
        <a:srgbClr val="E7E6E6"/>
      </a:lt2>
      <a:accent1>
        <a:srgbClr val="C93535"/>
      </a:accent1>
      <a:accent2>
        <a:srgbClr val="FABE04"/>
      </a:accent2>
      <a:accent3>
        <a:srgbClr val="323232"/>
      </a:accent3>
      <a:accent4>
        <a:srgbClr val="FFC000"/>
      </a:accent4>
      <a:accent5>
        <a:srgbClr val="4472C4"/>
      </a:accent5>
      <a:accent6>
        <a:srgbClr val="70AD47"/>
      </a:accent6>
      <a:hlink>
        <a:srgbClr val="0563C1"/>
      </a:hlink>
      <a:folHlink>
        <a:srgbClr val="954F72"/>
      </a:folHlink>
    </a:clrScheme>
    <a:fontScheme name="自定义 9">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none" anchor="ctr" anchorCtr="0">
        <a:normAutofit/>
      </a:bodyPr>
      <a:lstStyle>
        <a:defPPr algn="ctr">
          <a:defRPr lang="zh-CN" altLang="en-US" sz="2800" b="1" dirty="0">
            <a:solidFill>
              <a:schemeClr val="accent1">
                <a:lumMod val="75000"/>
              </a:schemeClr>
            </a:solidFill>
            <a:uFillTx/>
            <a:latin typeface="+mj-lt"/>
            <a:ea typeface="微软雅黑" panose="020B0503020204020204" pitchFamily="34" charset="-122"/>
            <a:cs typeface="+mj-cs"/>
            <a:sym typeface="Arial" panose="020B0604020202020204" pitchFamily="34" charset="0"/>
          </a:defRPr>
        </a:defPPr>
      </a:lst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4635</Words>
  <Application>WPS 演示</Application>
  <PresentationFormat>自定义</PresentationFormat>
  <Paragraphs>486</Paragraphs>
  <Slides>39</Slides>
  <Notes>1</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39</vt:i4>
      </vt:variant>
    </vt:vector>
  </HeadingPairs>
  <TitlesOfParts>
    <vt:vector size="63" baseType="lpstr">
      <vt:lpstr>Arial</vt:lpstr>
      <vt:lpstr>宋体</vt:lpstr>
      <vt:lpstr>Wingdings</vt:lpstr>
      <vt:lpstr>微软雅黑</vt:lpstr>
      <vt:lpstr>Calibri</vt:lpstr>
      <vt:lpstr>Segoe UI Light</vt:lpstr>
      <vt:lpstr>Broadway</vt:lpstr>
      <vt:lpstr>华文中宋</vt:lpstr>
      <vt:lpstr>华文琥珀</vt:lpstr>
      <vt:lpstr>幼圆</vt:lpstr>
      <vt:lpstr>汉仪菱心体简</vt:lpstr>
      <vt:lpstr>AMGDT</vt:lpstr>
      <vt:lpstr>Arial Unicode MS</vt:lpstr>
      <vt:lpstr>Calibri Light</vt:lpstr>
      <vt:lpstr>仿宋_GB2312</vt:lpstr>
      <vt:lpstr>仿宋</vt:lpstr>
      <vt:lpstr>Times New Roman</vt:lpstr>
      <vt:lpstr>Century Schoolbook</vt:lpstr>
      <vt:lpstr>黑体</vt:lpstr>
      <vt:lpstr>Times New Roman</vt:lpstr>
      <vt:lpstr>楷体_GB2312</vt:lpstr>
      <vt:lpstr>新宋体</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Asus</dc:creator>
  <cp:lastModifiedBy>馬曉靈</cp:lastModifiedBy>
  <cp:revision>177</cp:revision>
  <dcterms:created xsi:type="dcterms:W3CDTF">2015-08-03T06:38:00Z</dcterms:created>
  <dcterms:modified xsi:type="dcterms:W3CDTF">2023-11-10T01:23:14Z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F6ABE76D67A14A8481E9285052939ECB_13</vt:lpwstr>
  </property>
</Properties>
</file>