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64.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7" r:id="rId2"/>
  </p:sldMasterIdLst>
  <p:notesMasterIdLst>
    <p:notesMasterId r:id="rId52"/>
  </p:notesMasterIdLst>
  <p:sldIdLst>
    <p:sldId id="680" r:id="rId3"/>
    <p:sldId id="520" r:id="rId4"/>
    <p:sldId id="709" r:id="rId5"/>
    <p:sldId id="702" r:id="rId6"/>
    <p:sldId id="703" r:id="rId7"/>
    <p:sldId id="710" r:id="rId8"/>
    <p:sldId id="1456" r:id="rId9"/>
    <p:sldId id="1457" r:id="rId10"/>
    <p:sldId id="1458" r:id="rId11"/>
    <p:sldId id="1459" r:id="rId12"/>
    <p:sldId id="1460" r:id="rId13"/>
    <p:sldId id="711" r:id="rId14"/>
    <p:sldId id="1442" r:id="rId15"/>
    <p:sldId id="304" r:id="rId16"/>
    <p:sldId id="1450" r:id="rId17"/>
    <p:sldId id="1443" r:id="rId18"/>
    <p:sldId id="1444" r:id="rId19"/>
    <p:sldId id="1445" r:id="rId20"/>
    <p:sldId id="1446" r:id="rId21"/>
    <p:sldId id="1447" r:id="rId22"/>
    <p:sldId id="1461" r:id="rId23"/>
    <p:sldId id="1448" r:id="rId24"/>
    <p:sldId id="308" r:id="rId25"/>
    <p:sldId id="1449" r:id="rId26"/>
    <p:sldId id="328" r:id="rId27"/>
    <p:sldId id="327" r:id="rId28"/>
    <p:sldId id="1451" r:id="rId29"/>
    <p:sldId id="1452" r:id="rId30"/>
    <p:sldId id="1453" r:id="rId31"/>
    <p:sldId id="1454" r:id="rId32"/>
    <p:sldId id="1455" r:id="rId33"/>
    <p:sldId id="329" r:id="rId34"/>
    <p:sldId id="712" r:id="rId35"/>
    <p:sldId id="309" r:id="rId36"/>
    <p:sldId id="331" r:id="rId37"/>
    <p:sldId id="311" r:id="rId38"/>
    <p:sldId id="713" r:id="rId39"/>
    <p:sldId id="312" r:id="rId40"/>
    <p:sldId id="313" r:id="rId41"/>
    <p:sldId id="333" r:id="rId42"/>
    <p:sldId id="1436" r:id="rId43"/>
    <p:sldId id="1437" r:id="rId44"/>
    <p:sldId id="1438" r:id="rId45"/>
    <p:sldId id="714" r:id="rId46"/>
    <p:sldId id="281" r:id="rId47"/>
    <p:sldId id="1440" r:id="rId48"/>
    <p:sldId id="314" r:id="rId49"/>
    <p:sldId id="335" r:id="rId50"/>
    <p:sldId id="483" r:id="rId51"/>
  </p:sldIdLst>
  <p:sldSz cx="12192000" cy="6858000"/>
  <p:notesSz cx="6858000" cy="9144000"/>
  <p:custDataLst>
    <p:tags r:id="rId5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1" userDrawn="1">
          <p15:clr>
            <a:srgbClr val="A4A3A4"/>
          </p15:clr>
        </p15:guide>
        <p15:guide id="2" pos="688" userDrawn="1">
          <p15:clr>
            <a:srgbClr val="A4A3A4"/>
          </p15:clr>
        </p15:guide>
        <p15:guide id="3" pos="1504" userDrawn="1">
          <p15:clr>
            <a:srgbClr val="A4A3A4"/>
          </p15:clr>
        </p15:guide>
        <p15:guide id="4" pos="429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F8FA5"/>
    <a:srgbClr val="0070C0"/>
    <a:srgbClr val="FFD9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275" autoAdjust="0"/>
    <p:restoredTop sz="94660"/>
  </p:normalViewPr>
  <p:slideViewPr>
    <p:cSldViewPr snapToGrid="0" showGuides="1">
      <p:cViewPr varScale="1">
        <p:scale>
          <a:sx n="70" d="100"/>
          <a:sy n="70" d="100"/>
        </p:scale>
        <p:origin x="220" y="56"/>
      </p:cViewPr>
      <p:guideLst>
        <p:guide orient="horz" pos="2591"/>
        <p:guide pos="688"/>
        <p:guide pos="1504"/>
        <p:guide pos="4294"/>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B10430-E336-462C-948D-B141FAF0B9F3}" type="datetimeFigureOut">
              <a:rPr lang="zh-CN" altLang="en-US" smtClean="0"/>
              <a:t>2023-03-06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083C92-011B-4FD0-87DD-E6CE42527E81}" type="slidenum">
              <a:rPr lang="zh-CN" altLang="en-US" smtClean="0"/>
              <a:t>‹#›</a:t>
            </a:fld>
            <a:endParaRPr lang="zh-CN" altLang="en-US"/>
          </a:p>
        </p:txBody>
      </p:sp>
    </p:spTree>
    <p:extLst>
      <p:ext uri="{BB962C8B-B14F-4D97-AF65-F5344CB8AC3E}">
        <p14:creationId xmlns:p14="http://schemas.microsoft.com/office/powerpoint/2010/main" val="3608140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09638" y="744538"/>
            <a:ext cx="4940300" cy="2779712"/>
          </a:xfrm>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pPr>
              <a:defRPr/>
            </a:pPr>
            <a:fld id="{2A81A25D-A067-482D-A0C8-AD12D915A492}" type="slidenum">
              <a:rPr lang="en-US" smtClean="0"/>
              <a:t>2</a:t>
            </a:fld>
            <a:endParaRPr lang="en-US"/>
          </a:p>
        </p:txBody>
      </p:sp>
    </p:spTree>
    <p:extLst>
      <p:ext uri="{BB962C8B-B14F-4D97-AF65-F5344CB8AC3E}">
        <p14:creationId xmlns:p14="http://schemas.microsoft.com/office/powerpoint/2010/main" val="2961595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14</a:t>
            </a:fld>
            <a:endParaRPr lang="zh-CN" altLang="en-US"/>
          </a:p>
        </p:txBody>
      </p:sp>
    </p:spTree>
    <p:extLst>
      <p:ext uri="{BB962C8B-B14F-4D97-AF65-F5344CB8AC3E}">
        <p14:creationId xmlns:p14="http://schemas.microsoft.com/office/powerpoint/2010/main" val="552120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15</a:t>
            </a:fld>
            <a:endParaRPr lang="zh-CN" altLang="en-US"/>
          </a:p>
        </p:txBody>
      </p:sp>
    </p:spTree>
    <p:extLst>
      <p:ext uri="{BB962C8B-B14F-4D97-AF65-F5344CB8AC3E}">
        <p14:creationId xmlns:p14="http://schemas.microsoft.com/office/powerpoint/2010/main" val="826872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16</a:t>
            </a:fld>
            <a:endParaRPr lang="zh-CN" altLang="en-US"/>
          </a:p>
        </p:txBody>
      </p:sp>
    </p:spTree>
    <p:extLst>
      <p:ext uri="{BB962C8B-B14F-4D97-AF65-F5344CB8AC3E}">
        <p14:creationId xmlns:p14="http://schemas.microsoft.com/office/powerpoint/2010/main" val="2129413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17</a:t>
            </a:fld>
            <a:endParaRPr lang="zh-CN" altLang="en-US"/>
          </a:p>
        </p:txBody>
      </p:sp>
    </p:spTree>
    <p:extLst>
      <p:ext uri="{BB962C8B-B14F-4D97-AF65-F5344CB8AC3E}">
        <p14:creationId xmlns:p14="http://schemas.microsoft.com/office/powerpoint/2010/main" val="593394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18</a:t>
            </a:fld>
            <a:endParaRPr lang="zh-CN" altLang="en-US"/>
          </a:p>
        </p:txBody>
      </p:sp>
    </p:spTree>
    <p:extLst>
      <p:ext uri="{BB962C8B-B14F-4D97-AF65-F5344CB8AC3E}">
        <p14:creationId xmlns:p14="http://schemas.microsoft.com/office/powerpoint/2010/main" val="1718787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19</a:t>
            </a:fld>
            <a:endParaRPr lang="zh-CN" altLang="en-US"/>
          </a:p>
        </p:txBody>
      </p:sp>
    </p:spTree>
    <p:extLst>
      <p:ext uri="{BB962C8B-B14F-4D97-AF65-F5344CB8AC3E}">
        <p14:creationId xmlns:p14="http://schemas.microsoft.com/office/powerpoint/2010/main" val="27977013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20</a:t>
            </a:fld>
            <a:endParaRPr lang="zh-CN" altLang="en-US"/>
          </a:p>
        </p:txBody>
      </p:sp>
    </p:spTree>
    <p:extLst>
      <p:ext uri="{BB962C8B-B14F-4D97-AF65-F5344CB8AC3E}">
        <p14:creationId xmlns:p14="http://schemas.microsoft.com/office/powerpoint/2010/main" val="2470426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21</a:t>
            </a:fld>
            <a:endParaRPr lang="zh-CN" altLang="en-US"/>
          </a:p>
        </p:txBody>
      </p:sp>
    </p:spTree>
    <p:extLst>
      <p:ext uri="{BB962C8B-B14F-4D97-AF65-F5344CB8AC3E}">
        <p14:creationId xmlns:p14="http://schemas.microsoft.com/office/powerpoint/2010/main" val="4053042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22</a:t>
            </a:fld>
            <a:endParaRPr lang="zh-CN" altLang="en-US"/>
          </a:p>
        </p:txBody>
      </p:sp>
    </p:spTree>
    <p:extLst>
      <p:ext uri="{BB962C8B-B14F-4D97-AF65-F5344CB8AC3E}">
        <p14:creationId xmlns:p14="http://schemas.microsoft.com/office/powerpoint/2010/main" val="23952500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23</a:t>
            </a:fld>
            <a:endParaRPr lang="zh-CN" altLang="en-US"/>
          </a:p>
        </p:txBody>
      </p:sp>
    </p:spTree>
    <p:extLst>
      <p:ext uri="{BB962C8B-B14F-4D97-AF65-F5344CB8AC3E}">
        <p14:creationId xmlns:p14="http://schemas.microsoft.com/office/powerpoint/2010/main" val="2200043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09638" y="744538"/>
            <a:ext cx="4940300" cy="2779712"/>
          </a:xfrm>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2A81A25D-A067-482D-A0C8-AD12D915A492}" type="slidenum">
              <a:rPr lang="en-US" smtClean="0"/>
              <a:t>4</a:t>
            </a:fld>
            <a:endParaRPr lang="en-US"/>
          </a:p>
        </p:txBody>
      </p:sp>
    </p:spTree>
    <p:extLst>
      <p:ext uri="{BB962C8B-B14F-4D97-AF65-F5344CB8AC3E}">
        <p14:creationId xmlns:p14="http://schemas.microsoft.com/office/powerpoint/2010/main" val="1357117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24</a:t>
            </a:fld>
            <a:endParaRPr lang="zh-CN" altLang="en-US"/>
          </a:p>
        </p:txBody>
      </p:sp>
    </p:spTree>
    <p:extLst>
      <p:ext uri="{BB962C8B-B14F-4D97-AF65-F5344CB8AC3E}">
        <p14:creationId xmlns:p14="http://schemas.microsoft.com/office/powerpoint/2010/main" val="42532796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25</a:t>
            </a:fld>
            <a:endParaRPr lang="zh-CN" altLang="en-US"/>
          </a:p>
        </p:txBody>
      </p:sp>
    </p:spTree>
    <p:extLst>
      <p:ext uri="{BB962C8B-B14F-4D97-AF65-F5344CB8AC3E}">
        <p14:creationId xmlns:p14="http://schemas.microsoft.com/office/powerpoint/2010/main" val="1140655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26</a:t>
            </a:fld>
            <a:endParaRPr lang="zh-CN" altLang="en-US"/>
          </a:p>
        </p:txBody>
      </p:sp>
    </p:spTree>
    <p:extLst>
      <p:ext uri="{BB962C8B-B14F-4D97-AF65-F5344CB8AC3E}">
        <p14:creationId xmlns:p14="http://schemas.microsoft.com/office/powerpoint/2010/main" val="6358830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27</a:t>
            </a:fld>
            <a:endParaRPr lang="zh-CN" altLang="en-US"/>
          </a:p>
        </p:txBody>
      </p:sp>
    </p:spTree>
    <p:extLst>
      <p:ext uri="{BB962C8B-B14F-4D97-AF65-F5344CB8AC3E}">
        <p14:creationId xmlns:p14="http://schemas.microsoft.com/office/powerpoint/2010/main" val="1589830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28</a:t>
            </a:fld>
            <a:endParaRPr lang="zh-CN" altLang="en-US"/>
          </a:p>
        </p:txBody>
      </p:sp>
    </p:spTree>
    <p:extLst>
      <p:ext uri="{BB962C8B-B14F-4D97-AF65-F5344CB8AC3E}">
        <p14:creationId xmlns:p14="http://schemas.microsoft.com/office/powerpoint/2010/main" val="739980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29</a:t>
            </a:fld>
            <a:endParaRPr lang="zh-CN" altLang="en-US"/>
          </a:p>
        </p:txBody>
      </p:sp>
    </p:spTree>
    <p:extLst>
      <p:ext uri="{BB962C8B-B14F-4D97-AF65-F5344CB8AC3E}">
        <p14:creationId xmlns:p14="http://schemas.microsoft.com/office/powerpoint/2010/main" val="34697634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30</a:t>
            </a:fld>
            <a:endParaRPr lang="zh-CN" altLang="en-US"/>
          </a:p>
        </p:txBody>
      </p:sp>
    </p:spTree>
    <p:extLst>
      <p:ext uri="{BB962C8B-B14F-4D97-AF65-F5344CB8AC3E}">
        <p14:creationId xmlns:p14="http://schemas.microsoft.com/office/powerpoint/2010/main" val="41606695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31</a:t>
            </a:fld>
            <a:endParaRPr lang="zh-CN" altLang="en-US"/>
          </a:p>
        </p:txBody>
      </p:sp>
    </p:spTree>
    <p:extLst>
      <p:ext uri="{BB962C8B-B14F-4D97-AF65-F5344CB8AC3E}">
        <p14:creationId xmlns:p14="http://schemas.microsoft.com/office/powerpoint/2010/main" val="33231806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32</a:t>
            </a:fld>
            <a:endParaRPr lang="zh-CN" altLang="en-US"/>
          </a:p>
        </p:txBody>
      </p:sp>
    </p:spTree>
    <p:extLst>
      <p:ext uri="{BB962C8B-B14F-4D97-AF65-F5344CB8AC3E}">
        <p14:creationId xmlns:p14="http://schemas.microsoft.com/office/powerpoint/2010/main" val="7733021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34</a:t>
            </a:fld>
            <a:endParaRPr lang="zh-CN" altLang="en-US"/>
          </a:p>
        </p:txBody>
      </p:sp>
    </p:spTree>
    <p:extLst>
      <p:ext uri="{BB962C8B-B14F-4D97-AF65-F5344CB8AC3E}">
        <p14:creationId xmlns:p14="http://schemas.microsoft.com/office/powerpoint/2010/main" val="2703759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Times New Roman" panose="02020603050405020304" pitchFamily="18" charset="0"/>
                <a:ea typeface="DFKai-SB" panose="03000509000000000000" pitchFamily="65" charset="-120"/>
              </a:defRPr>
            </a:lvl1pPr>
            <a:lvl2pPr marL="745490" indent="-286385" eaLnBrk="0" hangingPunct="0">
              <a:defRPr>
                <a:solidFill>
                  <a:schemeClr val="tx1"/>
                </a:solidFill>
                <a:latin typeface="Times New Roman" panose="02020603050405020304" pitchFamily="18" charset="0"/>
                <a:ea typeface="DFKai-SB" panose="03000509000000000000" pitchFamily="65" charset="-120"/>
              </a:defRPr>
            </a:lvl2pPr>
            <a:lvl3pPr marL="1146810" indent="-229235" eaLnBrk="0" hangingPunct="0">
              <a:defRPr>
                <a:solidFill>
                  <a:schemeClr val="tx1"/>
                </a:solidFill>
                <a:latin typeface="Times New Roman" panose="02020603050405020304" pitchFamily="18" charset="0"/>
                <a:ea typeface="DFKai-SB" panose="03000509000000000000" pitchFamily="65" charset="-120"/>
              </a:defRPr>
            </a:lvl3pPr>
            <a:lvl4pPr marL="1605280" indent="-229235" eaLnBrk="0" hangingPunct="0">
              <a:defRPr>
                <a:solidFill>
                  <a:schemeClr val="tx1"/>
                </a:solidFill>
                <a:latin typeface="Times New Roman" panose="02020603050405020304" pitchFamily="18" charset="0"/>
                <a:ea typeface="DFKai-SB" panose="03000509000000000000" pitchFamily="65" charset="-120"/>
              </a:defRPr>
            </a:lvl4pPr>
            <a:lvl5pPr marL="2063750" indent="-229235" eaLnBrk="0" hangingPunct="0">
              <a:defRPr>
                <a:solidFill>
                  <a:schemeClr val="tx1"/>
                </a:solidFill>
                <a:latin typeface="Times New Roman" panose="02020603050405020304" pitchFamily="18" charset="0"/>
                <a:ea typeface="DFKai-SB" panose="03000509000000000000" pitchFamily="65" charset="-120"/>
              </a:defRPr>
            </a:lvl5pPr>
            <a:lvl6pPr marL="2522220" indent="-229235" algn="r" eaLnBrk="0" fontAlgn="base" hangingPunct="0">
              <a:spcBef>
                <a:spcPct val="0"/>
              </a:spcBef>
              <a:spcAft>
                <a:spcPct val="0"/>
              </a:spcAft>
              <a:defRPr>
                <a:solidFill>
                  <a:schemeClr val="tx1"/>
                </a:solidFill>
                <a:latin typeface="Times New Roman" panose="02020603050405020304" pitchFamily="18" charset="0"/>
                <a:ea typeface="DFKai-SB" panose="03000509000000000000" pitchFamily="65" charset="-120"/>
              </a:defRPr>
            </a:lvl6pPr>
            <a:lvl7pPr marL="2980690" indent="-229235" algn="r" eaLnBrk="0" fontAlgn="base" hangingPunct="0">
              <a:spcBef>
                <a:spcPct val="0"/>
              </a:spcBef>
              <a:spcAft>
                <a:spcPct val="0"/>
              </a:spcAft>
              <a:defRPr>
                <a:solidFill>
                  <a:schemeClr val="tx1"/>
                </a:solidFill>
                <a:latin typeface="Times New Roman" panose="02020603050405020304" pitchFamily="18" charset="0"/>
                <a:ea typeface="DFKai-SB" panose="03000509000000000000" pitchFamily="65" charset="-120"/>
              </a:defRPr>
            </a:lvl7pPr>
            <a:lvl8pPr marL="3439795" indent="-229235" algn="r" eaLnBrk="0" fontAlgn="base" hangingPunct="0">
              <a:spcBef>
                <a:spcPct val="0"/>
              </a:spcBef>
              <a:spcAft>
                <a:spcPct val="0"/>
              </a:spcAft>
              <a:defRPr>
                <a:solidFill>
                  <a:schemeClr val="tx1"/>
                </a:solidFill>
                <a:latin typeface="Times New Roman" panose="02020603050405020304" pitchFamily="18" charset="0"/>
                <a:ea typeface="DFKai-SB" panose="03000509000000000000" pitchFamily="65" charset="-120"/>
              </a:defRPr>
            </a:lvl8pPr>
            <a:lvl9pPr marL="3898265" indent="-229235" algn="r" eaLnBrk="0" fontAlgn="base" hangingPunct="0">
              <a:spcBef>
                <a:spcPct val="0"/>
              </a:spcBef>
              <a:spcAft>
                <a:spcPct val="0"/>
              </a:spcAft>
              <a:defRPr>
                <a:solidFill>
                  <a:schemeClr val="tx1"/>
                </a:solidFill>
                <a:latin typeface="Times New Roman" panose="02020603050405020304" pitchFamily="18" charset="0"/>
                <a:ea typeface="DFKai-SB" panose="03000509000000000000" pitchFamily="65" charset="-120"/>
              </a:defRPr>
            </a:lvl9pPr>
          </a:lstStyle>
          <a:p>
            <a:pPr eaLnBrk="1" hangingPunct="1"/>
            <a:fld id="{65F377CC-8E2D-4CCC-9458-84DABF0BF91B}" type="slidenum">
              <a:rPr lang="zh-TW" altLang="en-US" smtClean="0">
                <a:latin typeface="Arial" panose="020B0604020202020204" pitchFamily="34" charset="0"/>
                <a:ea typeface="PMingLiU" panose="02020500000000000000" pitchFamily="18" charset="-120"/>
              </a:rPr>
              <a:t>5</a:t>
            </a:fld>
            <a:endParaRPr lang="en-US" altLang="zh-TW" dirty="0">
              <a:latin typeface="Arial" panose="020B0604020202020204" pitchFamily="34" charset="0"/>
              <a:ea typeface="PMingLiU" panose="02020500000000000000" pitchFamily="18" charset="-120"/>
            </a:endParaRPr>
          </a:p>
        </p:txBody>
      </p:sp>
      <p:sp>
        <p:nvSpPr>
          <p:cNvPr id="39939" name="幻灯片图像占位符 1"/>
          <p:cNvSpPr>
            <a:spLocks noGrp="1" noRot="1" noChangeAspect="1" noTextEdit="1"/>
          </p:cNvSpPr>
          <p:nvPr>
            <p:ph type="sldImg"/>
          </p:nvPr>
        </p:nvSpPr>
        <p:spPr>
          <a:xfrm>
            <a:off x="93663" y="744538"/>
            <a:ext cx="6610350" cy="3719512"/>
          </a:xfrm>
        </p:spPr>
      </p:sp>
      <p:sp>
        <p:nvSpPr>
          <p:cNvPr id="39940" name="备注占位符 2"/>
          <p:cNvSpPr>
            <a:spLocks noGrp="1"/>
          </p:cNvSpPr>
          <p:nvPr>
            <p:ph type="body" idx="1"/>
          </p:nvPr>
        </p:nvSpPr>
        <p:spPr>
          <a:noFill/>
        </p:spPr>
        <p:txBody>
          <a:bodyPr/>
          <a:lstStyle/>
          <a:p>
            <a:pPr eaLnBrk="1" hangingPunct="1">
              <a:spcBef>
                <a:spcPct val="0"/>
              </a:spcBef>
            </a:pPr>
            <a:r>
              <a:rPr lang="zh-CN" altLang="en-US" dirty="0">
                <a:latin typeface="Arial" panose="020B0604020202020204" pitchFamily="34" charset="0"/>
              </a:rPr>
              <a:t>加入</a:t>
            </a:r>
            <a:r>
              <a:rPr lang="en-US" altLang="zh-CN" dirty="0">
                <a:latin typeface="Arial" panose="020B0604020202020204" pitchFamily="34" charset="0"/>
              </a:rPr>
              <a:t>RBA</a:t>
            </a:r>
            <a:r>
              <a:rPr lang="zh-CN" altLang="en-US" dirty="0">
                <a:latin typeface="Arial" panose="020B0604020202020204" pitchFamily="34" charset="0"/>
              </a:rPr>
              <a:t>的介绍</a:t>
            </a:r>
            <a:r>
              <a:rPr lang="en-US" altLang="zh-CN" dirty="0">
                <a:latin typeface="Arial" panose="020B0604020202020204" pitchFamily="34" charset="0"/>
              </a:rPr>
              <a:t>slide.</a:t>
            </a:r>
            <a:endParaRPr lang="zh-CN" altLang="en-US" dirty="0">
              <a:latin typeface="Arial" panose="020B0604020202020204" pitchFamily="34" charset="0"/>
            </a:endParaRPr>
          </a:p>
        </p:txBody>
      </p:sp>
      <p:sp>
        <p:nvSpPr>
          <p:cNvPr id="39941" name="灯片编号占位符 3"/>
          <p:cNvSpPr txBox="1">
            <a:spLocks noGrp="1"/>
          </p:cNvSpPr>
          <p:nvPr/>
        </p:nvSpPr>
        <p:spPr bwMode="auto">
          <a:xfrm>
            <a:off x="3851275" y="9428552"/>
            <a:ext cx="2944814" cy="496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21" tIns="45860" rIns="91721" bIns="45860" anchor="b"/>
          <a:lstStyle>
            <a:lvl1pPr eaLnBrk="0" hangingPunct="0">
              <a:defRPr>
                <a:solidFill>
                  <a:schemeClr val="tx1"/>
                </a:solidFill>
                <a:latin typeface="Times New Roman" panose="02020603050405020304" pitchFamily="18" charset="0"/>
                <a:ea typeface="DFKai-SB" panose="03000509000000000000" pitchFamily="65" charset="-120"/>
              </a:defRPr>
            </a:lvl1pPr>
            <a:lvl2pPr marL="742950" indent="-285750" eaLnBrk="0" hangingPunct="0">
              <a:defRPr>
                <a:solidFill>
                  <a:schemeClr val="tx1"/>
                </a:solidFill>
                <a:latin typeface="Times New Roman" panose="02020603050405020304" pitchFamily="18" charset="0"/>
                <a:ea typeface="DFKai-SB" panose="03000509000000000000" pitchFamily="65" charset="-120"/>
              </a:defRPr>
            </a:lvl2pPr>
            <a:lvl3pPr marL="1143000" indent="-228600" eaLnBrk="0" hangingPunct="0">
              <a:defRPr>
                <a:solidFill>
                  <a:schemeClr val="tx1"/>
                </a:solidFill>
                <a:latin typeface="Times New Roman" panose="02020603050405020304" pitchFamily="18" charset="0"/>
                <a:ea typeface="DFKai-SB" panose="03000509000000000000" pitchFamily="65" charset="-120"/>
              </a:defRPr>
            </a:lvl3pPr>
            <a:lvl4pPr marL="1600200" indent="-228600" eaLnBrk="0" hangingPunct="0">
              <a:defRPr>
                <a:solidFill>
                  <a:schemeClr val="tx1"/>
                </a:solidFill>
                <a:latin typeface="Times New Roman" panose="02020603050405020304" pitchFamily="18" charset="0"/>
                <a:ea typeface="DFKai-SB" panose="03000509000000000000" pitchFamily="65" charset="-120"/>
              </a:defRPr>
            </a:lvl4pPr>
            <a:lvl5pPr marL="2057400" indent="-228600" eaLnBrk="0" hangingPunct="0">
              <a:defRPr>
                <a:solidFill>
                  <a:schemeClr val="tx1"/>
                </a:solidFill>
                <a:latin typeface="Times New Roman" panose="02020603050405020304" pitchFamily="18" charset="0"/>
                <a:ea typeface="DFKai-SB" panose="03000509000000000000" pitchFamily="65" charset="-120"/>
              </a:defRPr>
            </a:lvl5pPr>
            <a:lvl6pPr marL="2514600" indent="-228600" algn="r" eaLnBrk="0" fontAlgn="base" hangingPunct="0">
              <a:spcBef>
                <a:spcPct val="0"/>
              </a:spcBef>
              <a:spcAft>
                <a:spcPct val="0"/>
              </a:spcAft>
              <a:defRPr>
                <a:solidFill>
                  <a:schemeClr val="tx1"/>
                </a:solidFill>
                <a:latin typeface="Times New Roman" panose="02020603050405020304" pitchFamily="18" charset="0"/>
                <a:ea typeface="DFKai-SB" panose="03000509000000000000" pitchFamily="65" charset="-120"/>
              </a:defRPr>
            </a:lvl6pPr>
            <a:lvl7pPr marL="2971800" indent="-228600" algn="r" eaLnBrk="0" fontAlgn="base" hangingPunct="0">
              <a:spcBef>
                <a:spcPct val="0"/>
              </a:spcBef>
              <a:spcAft>
                <a:spcPct val="0"/>
              </a:spcAft>
              <a:defRPr>
                <a:solidFill>
                  <a:schemeClr val="tx1"/>
                </a:solidFill>
                <a:latin typeface="Times New Roman" panose="02020603050405020304" pitchFamily="18" charset="0"/>
                <a:ea typeface="DFKai-SB" panose="03000509000000000000" pitchFamily="65" charset="-120"/>
              </a:defRPr>
            </a:lvl7pPr>
            <a:lvl8pPr marL="3429000" indent="-228600" algn="r" eaLnBrk="0" fontAlgn="base" hangingPunct="0">
              <a:spcBef>
                <a:spcPct val="0"/>
              </a:spcBef>
              <a:spcAft>
                <a:spcPct val="0"/>
              </a:spcAft>
              <a:defRPr>
                <a:solidFill>
                  <a:schemeClr val="tx1"/>
                </a:solidFill>
                <a:latin typeface="Times New Roman" panose="02020603050405020304" pitchFamily="18" charset="0"/>
                <a:ea typeface="DFKai-SB" panose="03000509000000000000" pitchFamily="65" charset="-120"/>
              </a:defRPr>
            </a:lvl8pPr>
            <a:lvl9pPr marL="3886200" indent="-228600" algn="r" eaLnBrk="0" fontAlgn="base" hangingPunct="0">
              <a:spcBef>
                <a:spcPct val="0"/>
              </a:spcBef>
              <a:spcAft>
                <a:spcPct val="0"/>
              </a:spcAft>
              <a:defRPr>
                <a:solidFill>
                  <a:schemeClr val="tx1"/>
                </a:solidFill>
                <a:latin typeface="Times New Roman" panose="02020603050405020304" pitchFamily="18" charset="0"/>
                <a:ea typeface="DFKai-SB" panose="03000509000000000000" pitchFamily="65" charset="-120"/>
              </a:defRPr>
            </a:lvl9pPr>
          </a:lstStyle>
          <a:p>
            <a:pPr eaLnBrk="1" hangingPunct="1"/>
            <a:fld id="{086CC8C2-A326-463A-9BB1-EB8DF7A5C1DF}" type="slidenum">
              <a:rPr lang="zh-CN" altLang="en-US" sz="1200">
                <a:latin typeface="Calibri" panose="020F0502020204030204" pitchFamily="34" charset="0"/>
                <a:ea typeface="宋体" panose="02010600030101010101" pitchFamily="2" charset="-122"/>
              </a:rPr>
              <a:t>5</a:t>
            </a:fld>
            <a:endParaRPr lang="en-US" altLang="zh-CN" sz="1200" dirty="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983940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35</a:t>
            </a:fld>
            <a:endParaRPr lang="zh-CN" altLang="en-US"/>
          </a:p>
        </p:txBody>
      </p:sp>
    </p:spTree>
    <p:extLst>
      <p:ext uri="{BB962C8B-B14F-4D97-AF65-F5344CB8AC3E}">
        <p14:creationId xmlns:p14="http://schemas.microsoft.com/office/powerpoint/2010/main" val="17639241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36</a:t>
            </a:fld>
            <a:endParaRPr lang="zh-CN" altLang="en-US"/>
          </a:p>
        </p:txBody>
      </p:sp>
    </p:spTree>
    <p:extLst>
      <p:ext uri="{BB962C8B-B14F-4D97-AF65-F5344CB8AC3E}">
        <p14:creationId xmlns:p14="http://schemas.microsoft.com/office/powerpoint/2010/main" val="24053401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38</a:t>
            </a:fld>
            <a:endParaRPr lang="zh-CN" altLang="en-US"/>
          </a:p>
        </p:txBody>
      </p:sp>
    </p:spTree>
    <p:extLst>
      <p:ext uri="{BB962C8B-B14F-4D97-AF65-F5344CB8AC3E}">
        <p14:creationId xmlns:p14="http://schemas.microsoft.com/office/powerpoint/2010/main" val="41436717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39</a:t>
            </a:fld>
            <a:endParaRPr lang="zh-CN" altLang="en-US"/>
          </a:p>
        </p:txBody>
      </p:sp>
    </p:spTree>
    <p:extLst>
      <p:ext uri="{BB962C8B-B14F-4D97-AF65-F5344CB8AC3E}">
        <p14:creationId xmlns:p14="http://schemas.microsoft.com/office/powerpoint/2010/main" val="13485313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40</a:t>
            </a:fld>
            <a:endParaRPr lang="zh-CN" altLang="en-US"/>
          </a:p>
        </p:txBody>
      </p:sp>
    </p:spTree>
    <p:extLst>
      <p:ext uri="{BB962C8B-B14F-4D97-AF65-F5344CB8AC3E}">
        <p14:creationId xmlns:p14="http://schemas.microsoft.com/office/powerpoint/2010/main" val="2188771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47</a:t>
            </a:fld>
            <a:endParaRPr lang="zh-CN" altLang="en-US"/>
          </a:p>
        </p:txBody>
      </p:sp>
    </p:spTree>
    <p:extLst>
      <p:ext uri="{BB962C8B-B14F-4D97-AF65-F5344CB8AC3E}">
        <p14:creationId xmlns:p14="http://schemas.microsoft.com/office/powerpoint/2010/main" val="28207175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912DA0-E78C-4199-8837-248ABF5A4FC4}" type="slidenum">
              <a:rPr lang="zh-CN" altLang="en-US" smtClean="0"/>
              <a:t>48</a:t>
            </a:fld>
            <a:endParaRPr lang="zh-CN" altLang="en-US"/>
          </a:p>
        </p:txBody>
      </p:sp>
    </p:spTree>
    <p:extLst>
      <p:ext uri="{BB962C8B-B14F-4D97-AF65-F5344CB8AC3E}">
        <p14:creationId xmlns:p14="http://schemas.microsoft.com/office/powerpoint/2010/main" val="2532966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9638" y="744538"/>
            <a:ext cx="4940300" cy="2779712"/>
          </a:xfrm>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0"/>
          </p:nvPr>
        </p:nvSpPr>
        <p:spPr/>
        <p:txBody>
          <a:bodyPr/>
          <a:lstStyle/>
          <a:p>
            <a:pPr>
              <a:defRPr/>
            </a:pPr>
            <a:fld id="{FFC212C9-6358-4F53-91E0-852770A5AD92}" type="datetime1">
              <a:rPr lang="en-GB" smtClean="0"/>
              <a:t>06/03/2023</a:t>
            </a:fld>
            <a:endParaRPr lang="en-US" dirty="0"/>
          </a:p>
        </p:txBody>
      </p:sp>
      <p:sp>
        <p:nvSpPr>
          <p:cNvPr id="5" name="页脚占位符 4"/>
          <p:cNvSpPr>
            <a:spLocks noGrp="1"/>
          </p:cNvSpPr>
          <p:nvPr>
            <p:ph type="ftr" sz="quarter" idx="11"/>
          </p:nvPr>
        </p:nvSpPr>
        <p:spPr/>
        <p:txBody>
          <a:bodyPr/>
          <a:lstStyle/>
          <a:p>
            <a:pPr>
              <a:defRPr/>
            </a:pPr>
            <a:endParaRPr lang="en-US" dirty="0"/>
          </a:p>
        </p:txBody>
      </p:sp>
      <p:sp>
        <p:nvSpPr>
          <p:cNvPr id="6" name="灯片编号占位符 5"/>
          <p:cNvSpPr>
            <a:spLocks noGrp="1"/>
          </p:cNvSpPr>
          <p:nvPr>
            <p:ph type="sldNum" sz="quarter" idx="12"/>
          </p:nvPr>
        </p:nvSpPr>
        <p:spPr/>
        <p:txBody>
          <a:bodyPr/>
          <a:lstStyle/>
          <a:p>
            <a:pPr>
              <a:defRPr/>
            </a:pPr>
            <a:fld id="{DB321B4A-E3B6-6F40-9586-6F4B00339F6B}" type="slidenum">
              <a:rPr lang="en-US" smtClean="0"/>
              <a:t>49</a:t>
            </a:fld>
            <a:endParaRPr lang="en-US" dirty="0"/>
          </a:p>
        </p:txBody>
      </p:sp>
    </p:spTree>
    <p:extLst>
      <p:ext uri="{BB962C8B-B14F-4D97-AF65-F5344CB8AC3E}">
        <p14:creationId xmlns:p14="http://schemas.microsoft.com/office/powerpoint/2010/main" val="1685601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7</a:t>
            </a:fld>
            <a:endParaRPr lang="zh-CN" altLang="en-US"/>
          </a:p>
        </p:txBody>
      </p:sp>
    </p:spTree>
    <p:extLst>
      <p:ext uri="{BB962C8B-B14F-4D97-AF65-F5344CB8AC3E}">
        <p14:creationId xmlns:p14="http://schemas.microsoft.com/office/powerpoint/2010/main" val="4016464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8</a:t>
            </a:fld>
            <a:endParaRPr lang="zh-CN" altLang="en-US"/>
          </a:p>
        </p:txBody>
      </p:sp>
    </p:spTree>
    <p:extLst>
      <p:ext uri="{BB962C8B-B14F-4D97-AF65-F5344CB8AC3E}">
        <p14:creationId xmlns:p14="http://schemas.microsoft.com/office/powerpoint/2010/main" val="3274745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9</a:t>
            </a:fld>
            <a:endParaRPr lang="zh-CN" altLang="en-US"/>
          </a:p>
        </p:txBody>
      </p:sp>
    </p:spTree>
    <p:extLst>
      <p:ext uri="{BB962C8B-B14F-4D97-AF65-F5344CB8AC3E}">
        <p14:creationId xmlns:p14="http://schemas.microsoft.com/office/powerpoint/2010/main" val="3673753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10</a:t>
            </a:fld>
            <a:endParaRPr lang="zh-CN" altLang="en-US"/>
          </a:p>
        </p:txBody>
      </p:sp>
    </p:spTree>
    <p:extLst>
      <p:ext uri="{BB962C8B-B14F-4D97-AF65-F5344CB8AC3E}">
        <p14:creationId xmlns:p14="http://schemas.microsoft.com/office/powerpoint/2010/main" val="2913397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11</a:t>
            </a:fld>
            <a:endParaRPr lang="zh-CN" altLang="en-US"/>
          </a:p>
        </p:txBody>
      </p:sp>
    </p:spTree>
    <p:extLst>
      <p:ext uri="{BB962C8B-B14F-4D97-AF65-F5344CB8AC3E}">
        <p14:creationId xmlns:p14="http://schemas.microsoft.com/office/powerpoint/2010/main" val="964758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912DA0-E78C-4199-8837-248ABF5A4FC4}" type="slidenum">
              <a:rPr lang="zh-CN" altLang="en-US" smtClean="0"/>
              <a:t>13</a:t>
            </a:fld>
            <a:endParaRPr lang="zh-CN" altLang="en-US"/>
          </a:p>
        </p:txBody>
      </p:sp>
    </p:spTree>
    <p:extLst>
      <p:ext uri="{BB962C8B-B14F-4D97-AF65-F5344CB8AC3E}">
        <p14:creationId xmlns:p14="http://schemas.microsoft.com/office/powerpoint/2010/main" val="2838864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2.xml"/><Relationship Id="rId5" Type="http://schemas.openxmlformats.org/officeDocument/2006/relationships/tags" Target="../tags/tag12.xml"/><Relationship Id="rId4" Type="http://schemas.openxmlformats.org/officeDocument/2006/relationships/tags" Target="../tags/tag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2.xml"/><Relationship Id="rId5" Type="http://schemas.openxmlformats.org/officeDocument/2006/relationships/tags" Target="../tags/tag17.xml"/><Relationship Id="rId4" Type="http://schemas.openxmlformats.org/officeDocument/2006/relationships/tags" Target="../tags/tag16.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2.xml"/><Relationship Id="rId5" Type="http://schemas.openxmlformats.org/officeDocument/2006/relationships/tags" Target="../tags/tag22.xml"/><Relationship Id="rId4" Type="http://schemas.openxmlformats.org/officeDocument/2006/relationships/tags" Target="../tags/tag21.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2.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2.xml"/><Relationship Id="rId4" Type="http://schemas.openxmlformats.org/officeDocument/2006/relationships/tags" Target="../tags/tag40.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2.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Master" Target="../slideMasters/slideMaster2.xml"/><Relationship Id="rId5" Type="http://schemas.openxmlformats.org/officeDocument/2006/relationships/tags" Target="../tags/tag54.xml"/><Relationship Id="rId4" Type="http://schemas.openxmlformats.org/officeDocument/2006/relationships/tags" Target="../tags/tag53.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Master" Target="../slideMasters/slideMaster2.xml"/><Relationship Id="rId4" Type="http://schemas.openxmlformats.org/officeDocument/2006/relationships/tags" Target="../tags/tag58.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Master" Target="../slideMasters/slideMaster2.xml"/><Relationship Id="rId5" Type="http://schemas.openxmlformats.org/officeDocument/2006/relationships/tags" Target="../tags/tag63.xml"/><Relationship Id="rId4" Type="http://schemas.openxmlformats.org/officeDocument/2006/relationships/tags" Target="../tags/tag6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_標題及物件">
    <p:spTree>
      <p:nvGrpSpPr>
        <p:cNvPr id="1" name=""/>
        <p:cNvGrpSpPr/>
        <p:nvPr/>
      </p:nvGrpSpPr>
      <p:grpSpPr>
        <a:xfrm>
          <a:off x="0" y="0"/>
          <a:ext cx="0" cy="0"/>
          <a:chOff x="0" y="0"/>
          <a:chExt cx="0" cy="0"/>
        </a:xfrm>
      </p:grpSpPr>
      <p:sp>
        <p:nvSpPr>
          <p:cNvPr id="5" name="矩形 4"/>
          <p:cNvSpPr/>
          <p:nvPr userDrawn="1"/>
        </p:nvSpPr>
        <p:spPr bwMode="auto">
          <a:xfrm>
            <a:off x="0" y="260662"/>
            <a:ext cx="12192000" cy="241285"/>
          </a:xfrm>
          <a:prstGeom prst="rect">
            <a:avLst/>
          </a:prstGeom>
          <a:gradFill flip="none" rotWithShape="1">
            <a:gsLst>
              <a:gs pos="0">
                <a:schemeClr val="accent2">
                  <a:lumMod val="75000"/>
                </a:schemeClr>
              </a:gs>
              <a:gs pos="50000">
                <a:schemeClr val="tx1">
                  <a:lumMod val="60000"/>
                  <a:lumOff val="40000"/>
                </a:schemeClr>
              </a:gs>
              <a:gs pos="89583">
                <a:schemeClr val="bg1"/>
              </a:gs>
              <a:gs pos="70000">
                <a:schemeClr val="bg1">
                  <a:lumMod val="85000"/>
                </a:schemeClr>
              </a:gs>
            </a:gsLst>
            <a:lin ang="0" scaled="1"/>
            <a:tileRect/>
          </a:gradFill>
          <a:ln w="9525" cap="flat" cmpd="sng" algn="ctr">
            <a:noFill/>
            <a:prstDash val="solid"/>
            <a:round/>
            <a:headEnd type="none" w="med" len="med"/>
            <a:tailEnd type="none" w="med" len="med"/>
          </a:ln>
          <a:effectLst/>
        </p:spPr>
        <p:txBody>
          <a:bodyPr vert="horz" wrap="square" lIns="103900" tIns="51951" rIns="103900" bIns="51951" numCol="1" rtlCol="0" anchor="t" anchorCtr="0" compatLnSpc="1"/>
          <a:lstStyle/>
          <a:p>
            <a:pPr marL="0" marR="0" indent="0" algn="l" defTabSz="1038860" rtl="0" eaLnBrk="0" fontAlgn="base" latinLnBrk="0" hangingPunct="0">
              <a:lnSpc>
                <a:spcPct val="100000"/>
              </a:lnSpc>
              <a:spcBef>
                <a:spcPct val="0"/>
              </a:spcBef>
              <a:spcAft>
                <a:spcPct val="0"/>
              </a:spcAft>
              <a:buClrTx/>
              <a:buSzTx/>
              <a:buFontTx/>
              <a:buNone/>
            </a:pPr>
            <a:endParaRPr kumimoji="0" lang="zh-TW" altLang="en-US" sz="2665" b="0" i="0" u="none" strike="noStrike" cap="none" normalizeH="0" baseline="0" dirty="0">
              <a:ln>
                <a:noFill/>
              </a:ln>
              <a:solidFill>
                <a:schemeClr val="tx1"/>
              </a:solidFill>
              <a:effectLst/>
              <a:latin typeface="Times New Roman" panose="02020603050405020304" pitchFamily="18" charset="0"/>
            </a:endParaRPr>
          </a:p>
        </p:txBody>
      </p:sp>
      <p:sp>
        <p:nvSpPr>
          <p:cNvPr id="12" name="矩形 11"/>
          <p:cNvSpPr/>
          <p:nvPr userDrawn="1"/>
        </p:nvSpPr>
        <p:spPr>
          <a:xfrm>
            <a:off x="-68617" y="181250"/>
            <a:ext cx="7124724" cy="400111"/>
          </a:xfrm>
          <a:prstGeom prst="rect">
            <a:avLst/>
          </a:prstGeom>
          <a:solidFill>
            <a:srgbClr val="C0504D"/>
          </a:solidFill>
          <a:ln>
            <a:solidFill>
              <a:srgbClr val="C00000"/>
            </a:solidFill>
          </a:ln>
          <a:effectLst>
            <a:outerShdw blurRad="50800" dist="38100" dir="2700000" algn="tl" rotWithShape="0">
              <a:prstClr val="black">
                <a:alpha val="40000"/>
              </a:prstClr>
            </a:outerShdw>
          </a:effectLst>
        </p:spPr>
        <p:txBody>
          <a:bodyPr wrap="none" lIns="103900" tIns="51951" rIns="103900" bIns="51951" anchor="ctr"/>
          <a:lstStyle/>
          <a:p>
            <a:pPr lvl="0" algn="ctr">
              <a:lnSpc>
                <a:spcPts val="2955"/>
              </a:lnSpc>
            </a:pPr>
            <a:endParaRPr lang="zh-CN" altLang="en-US" sz="2265" b="1" dirty="0">
              <a:solidFill>
                <a:schemeClr val="bg1"/>
              </a:solidFill>
              <a:latin typeface="微软雅黑" panose="020B0503020204020204" pitchFamily="34" charset="-122"/>
              <a:ea typeface="微软雅黑" panose="020B0503020204020204" pitchFamily="34" charset="-122"/>
            </a:endParaRPr>
          </a:p>
        </p:txBody>
      </p:sp>
      <p:sp>
        <p:nvSpPr>
          <p:cNvPr id="11" name="標題 10"/>
          <p:cNvSpPr>
            <a:spLocks noGrp="1"/>
          </p:cNvSpPr>
          <p:nvPr>
            <p:ph type="title"/>
          </p:nvPr>
        </p:nvSpPr>
        <p:spPr>
          <a:xfrm>
            <a:off x="3" y="165280"/>
            <a:ext cx="7056107" cy="432048"/>
          </a:xfrm>
          <a:prstGeom prst="rect">
            <a:avLst/>
          </a:prstGeom>
        </p:spPr>
        <p:txBody>
          <a:bodyPr/>
          <a:lstStyle>
            <a:lvl1pPr marL="0" indent="0">
              <a:lnSpc>
                <a:spcPts val="2955"/>
              </a:lnSpc>
              <a:buFont typeface="Arial" panose="020B0604020202020204" pitchFamily="34" charset="0"/>
              <a:buNone/>
              <a:defRPr lang="zh-TW" altLang="en-US" sz="2265"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lvl="0" algn="ctr">
              <a:lnSpc>
                <a:spcPts val="3410"/>
              </a:lnSpc>
            </a:pPr>
            <a:r>
              <a:rPr lang="zh-TW" altLang="en-US" dirty="0"/>
              <a:t>按一下以編輯母片標題樣式</a:t>
            </a:r>
          </a:p>
        </p:txBody>
      </p:sp>
      <p:sp>
        <p:nvSpPr>
          <p:cNvPr id="6" name="矩形 5"/>
          <p:cNvSpPr/>
          <p:nvPr userDrawn="1"/>
        </p:nvSpPr>
        <p:spPr bwMode="auto">
          <a:xfrm>
            <a:off x="0" y="181250"/>
            <a:ext cx="12192000" cy="241285"/>
          </a:xfrm>
          <a:prstGeom prst="rect">
            <a:avLst/>
          </a:prstGeom>
          <a:gradFill flip="none" rotWithShape="1">
            <a:gsLst>
              <a:gs pos="0">
                <a:schemeClr val="accent2">
                  <a:lumMod val="75000"/>
                </a:schemeClr>
              </a:gs>
              <a:gs pos="50000">
                <a:schemeClr val="tx1">
                  <a:lumMod val="60000"/>
                  <a:lumOff val="40000"/>
                </a:schemeClr>
              </a:gs>
              <a:gs pos="89583">
                <a:schemeClr val="bg1"/>
              </a:gs>
              <a:gs pos="70000">
                <a:schemeClr val="bg1">
                  <a:lumMod val="85000"/>
                </a:schemeClr>
              </a:gs>
            </a:gsLst>
            <a:lin ang="0" scaled="1"/>
            <a:tileRect/>
          </a:gradFill>
          <a:ln w="9525" cap="flat" cmpd="sng" algn="ctr">
            <a:noFill/>
            <a:prstDash val="solid"/>
            <a:round/>
            <a:headEnd type="none" w="med" len="med"/>
            <a:tailEnd type="none" w="med" len="med"/>
          </a:ln>
          <a:effectLst/>
        </p:spPr>
        <p:txBody>
          <a:bodyPr vert="horz" wrap="square" lIns="103900" tIns="51951" rIns="103900" bIns="51951" numCol="1" rtlCol="0" anchor="t" anchorCtr="0" compatLnSpc="1"/>
          <a:lstStyle/>
          <a:p>
            <a:pPr marL="0" marR="0" indent="0" algn="l" defTabSz="1038860" rtl="0" eaLnBrk="0" fontAlgn="base" latinLnBrk="0" hangingPunct="0">
              <a:lnSpc>
                <a:spcPct val="100000"/>
              </a:lnSpc>
              <a:spcBef>
                <a:spcPct val="0"/>
              </a:spcBef>
              <a:spcAft>
                <a:spcPct val="0"/>
              </a:spcAft>
              <a:buClrTx/>
              <a:buSzTx/>
              <a:buFontTx/>
              <a:buNone/>
            </a:pPr>
            <a:endParaRPr kumimoji="0" lang="zh-TW" altLang="en-US" sz="2665" b="0" i="0" u="none" strike="noStrike" cap="none" normalizeH="0" baseline="0" dirty="0">
              <a:ln>
                <a:noFill/>
              </a:ln>
              <a:solidFill>
                <a:schemeClr val="tx1"/>
              </a:solidFill>
              <a:effectLst/>
              <a:latin typeface="Times New Roman" panose="02020603050405020304" pitchFamily="18" charset="0"/>
            </a:endParaRPr>
          </a:p>
        </p:txBody>
      </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標題及物件">
    <p:spTree>
      <p:nvGrpSpPr>
        <p:cNvPr id="1" name=""/>
        <p:cNvGrpSpPr/>
        <p:nvPr/>
      </p:nvGrpSpPr>
      <p:grpSpPr>
        <a:xfrm>
          <a:off x="0" y="0"/>
          <a:ext cx="0" cy="0"/>
          <a:chOff x="0" y="0"/>
          <a:chExt cx="0" cy="0"/>
        </a:xfrm>
      </p:grpSpPr>
      <p:sp>
        <p:nvSpPr>
          <p:cNvPr id="5" name="矩形 4"/>
          <p:cNvSpPr/>
          <p:nvPr userDrawn="1"/>
        </p:nvSpPr>
        <p:spPr bwMode="auto">
          <a:xfrm>
            <a:off x="0" y="260662"/>
            <a:ext cx="12192000" cy="241285"/>
          </a:xfrm>
          <a:prstGeom prst="rect">
            <a:avLst/>
          </a:prstGeom>
          <a:gradFill flip="none" rotWithShape="1">
            <a:gsLst>
              <a:gs pos="0">
                <a:schemeClr val="accent2">
                  <a:lumMod val="75000"/>
                </a:schemeClr>
              </a:gs>
              <a:gs pos="50000">
                <a:schemeClr val="tx1">
                  <a:lumMod val="60000"/>
                  <a:lumOff val="40000"/>
                </a:schemeClr>
              </a:gs>
              <a:gs pos="89583">
                <a:schemeClr val="bg1"/>
              </a:gs>
              <a:gs pos="70000">
                <a:schemeClr val="bg1">
                  <a:lumMod val="85000"/>
                </a:schemeClr>
              </a:gs>
            </a:gsLst>
            <a:lin ang="0" scaled="1"/>
            <a:tileRect/>
          </a:gradFill>
          <a:ln w="9525" cap="flat" cmpd="sng" algn="ctr">
            <a:noFill/>
            <a:prstDash val="solid"/>
            <a:round/>
            <a:headEnd type="none" w="med" len="med"/>
            <a:tailEnd type="none" w="med" len="med"/>
          </a:ln>
          <a:effectLst/>
        </p:spPr>
        <p:txBody>
          <a:bodyPr vert="horz" wrap="square" lIns="103900" tIns="51951" rIns="103900" bIns="51951" numCol="1" rtlCol="0" anchor="t" anchorCtr="0" compatLnSpc="1"/>
          <a:lstStyle/>
          <a:p>
            <a:pPr marL="0" marR="0" indent="0" algn="l" defTabSz="1038860" rtl="0" eaLnBrk="0" fontAlgn="base" latinLnBrk="0" hangingPunct="0">
              <a:lnSpc>
                <a:spcPct val="100000"/>
              </a:lnSpc>
              <a:spcBef>
                <a:spcPct val="0"/>
              </a:spcBef>
              <a:spcAft>
                <a:spcPct val="0"/>
              </a:spcAft>
              <a:buClrTx/>
              <a:buSzTx/>
              <a:buFontTx/>
              <a:buNone/>
            </a:pPr>
            <a:endParaRPr kumimoji="0" lang="zh-TW" altLang="en-US" sz="2665" b="0" i="0" u="none" strike="noStrike" cap="none" normalizeH="0" baseline="0" dirty="0">
              <a:ln>
                <a:noFill/>
              </a:ln>
              <a:solidFill>
                <a:schemeClr val="tx1"/>
              </a:solidFill>
              <a:effectLst/>
              <a:latin typeface="Times New Roman" panose="02020603050405020304" pitchFamily="18" charset="0"/>
            </a:endParaRPr>
          </a:p>
        </p:txBody>
      </p:sp>
      <p:sp>
        <p:nvSpPr>
          <p:cNvPr id="12" name="矩形 11"/>
          <p:cNvSpPr/>
          <p:nvPr userDrawn="1"/>
        </p:nvSpPr>
        <p:spPr>
          <a:xfrm>
            <a:off x="-68617" y="181250"/>
            <a:ext cx="7124724" cy="400111"/>
          </a:xfrm>
          <a:prstGeom prst="rect">
            <a:avLst/>
          </a:prstGeom>
          <a:solidFill>
            <a:srgbClr val="C0504D"/>
          </a:solidFill>
          <a:ln>
            <a:solidFill>
              <a:srgbClr val="C00000"/>
            </a:solidFill>
          </a:ln>
          <a:effectLst>
            <a:outerShdw blurRad="50800" dist="38100" dir="2700000" algn="tl" rotWithShape="0">
              <a:prstClr val="black">
                <a:alpha val="40000"/>
              </a:prstClr>
            </a:outerShdw>
          </a:effectLst>
        </p:spPr>
        <p:txBody>
          <a:bodyPr wrap="none" lIns="103900" tIns="51951" rIns="103900" bIns="51951" anchor="ctr"/>
          <a:lstStyle/>
          <a:p>
            <a:pPr lvl="0" algn="ctr">
              <a:lnSpc>
                <a:spcPts val="2955"/>
              </a:lnSpc>
            </a:pPr>
            <a:endParaRPr lang="zh-CN" altLang="en-US" sz="2265" b="1" dirty="0">
              <a:solidFill>
                <a:schemeClr val="bg1"/>
              </a:solidFill>
              <a:latin typeface="微软雅黑" panose="020B0503020204020204" pitchFamily="34" charset="-122"/>
              <a:ea typeface="微软雅黑" panose="020B0503020204020204" pitchFamily="34" charset="-122"/>
            </a:endParaRPr>
          </a:p>
        </p:txBody>
      </p:sp>
      <p:sp>
        <p:nvSpPr>
          <p:cNvPr id="11" name="標題 10"/>
          <p:cNvSpPr>
            <a:spLocks noGrp="1"/>
          </p:cNvSpPr>
          <p:nvPr>
            <p:ph type="title"/>
          </p:nvPr>
        </p:nvSpPr>
        <p:spPr>
          <a:xfrm>
            <a:off x="3" y="165280"/>
            <a:ext cx="7056107" cy="432048"/>
          </a:xfrm>
          <a:prstGeom prst="rect">
            <a:avLst/>
          </a:prstGeom>
        </p:spPr>
        <p:txBody>
          <a:bodyPr/>
          <a:lstStyle>
            <a:lvl1pPr marL="0" indent="0">
              <a:lnSpc>
                <a:spcPts val="2955"/>
              </a:lnSpc>
              <a:buFont typeface="Arial" panose="020B0604020202020204" pitchFamily="34" charset="0"/>
              <a:buNone/>
              <a:defRPr lang="zh-TW" altLang="en-US" sz="2265"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lvl="0" algn="ctr">
              <a:lnSpc>
                <a:spcPts val="3410"/>
              </a:lnSpc>
            </a:pPr>
            <a:r>
              <a:rPr lang="zh-TW" altLang="en-US" dirty="0"/>
              <a:t>按一下以編輯母片標題樣式</a:t>
            </a:r>
          </a:p>
        </p:txBody>
      </p:sp>
      <p:sp>
        <p:nvSpPr>
          <p:cNvPr id="6" name="矩形 5"/>
          <p:cNvSpPr/>
          <p:nvPr userDrawn="1"/>
        </p:nvSpPr>
        <p:spPr bwMode="auto">
          <a:xfrm>
            <a:off x="0" y="181250"/>
            <a:ext cx="12192000" cy="241285"/>
          </a:xfrm>
          <a:prstGeom prst="rect">
            <a:avLst/>
          </a:prstGeom>
          <a:gradFill flip="none" rotWithShape="1">
            <a:gsLst>
              <a:gs pos="0">
                <a:schemeClr val="accent2">
                  <a:lumMod val="75000"/>
                </a:schemeClr>
              </a:gs>
              <a:gs pos="50000">
                <a:schemeClr val="tx1">
                  <a:lumMod val="60000"/>
                  <a:lumOff val="40000"/>
                </a:schemeClr>
              </a:gs>
              <a:gs pos="89583">
                <a:schemeClr val="bg1"/>
              </a:gs>
              <a:gs pos="70000">
                <a:schemeClr val="bg1">
                  <a:lumMod val="85000"/>
                </a:schemeClr>
              </a:gs>
            </a:gsLst>
            <a:lin ang="0" scaled="1"/>
            <a:tileRect/>
          </a:gradFill>
          <a:ln w="9525" cap="flat" cmpd="sng" algn="ctr">
            <a:noFill/>
            <a:prstDash val="solid"/>
            <a:round/>
            <a:headEnd type="none" w="med" len="med"/>
            <a:tailEnd type="none" w="med" len="med"/>
          </a:ln>
          <a:effectLst/>
        </p:spPr>
        <p:txBody>
          <a:bodyPr vert="horz" wrap="square" lIns="103900" tIns="51951" rIns="103900" bIns="51951" numCol="1" rtlCol="0" anchor="t" anchorCtr="0" compatLnSpc="1"/>
          <a:lstStyle/>
          <a:p>
            <a:pPr marL="0" marR="0" indent="0" algn="l" defTabSz="1038860" rtl="0" eaLnBrk="0" fontAlgn="base" latinLnBrk="0" hangingPunct="0">
              <a:lnSpc>
                <a:spcPct val="100000"/>
              </a:lnSpc>
              <a:spcBef>
                <a:spcPct val="0"/>
              </a:spcBef>
              <a:spcAft>
                <a:spcPct val="0"/>
              </a:spcAft>
              <a:buClrTx/>
              <a:buSzTx/>
              <a:buFontTx/>
              <a:buNone/>
            </a:pPr>
            <a:endParaRPr kumimoji="0" lang="zh-TW" altLang="en-US" sz="2665" b="0" i="0" u="none" strike="noStrike" cap="none" normalizeH="0" baseline="0" dirty="0">
              <a:ln>
                <a:noFill/>
              </a:ln>
              <a:solidFill>
                <a:schemeClr val="tx1"/>
              </a:solidFill>
              <a:effectLst/>
              <a:latin typeface="Times New Roman" panose="02020603050405020304" pitchFamily="18" charset="0"/>
            </a:endParaRPr>
          </a:p>
        </p:txBody>
      </p:sp>
    </p:spTree>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_標題及物件">
    <p:spTree>
      <p:nvGrpSpPr>
        <p:cNvPr id="1" name=""/>
        <p:cNvGrpSpPr/>
        <p:nvPr/>
      </p:nvGrpSpPr>
      <p:grpSpPr>
        <a:xfrm>
          <a:off x="0" y="0"/>
          <a:ext cx="0" cy="0"/>
          <a:chOff x="0" y="0"/>
          <a:chExt cx="0" cy="0"/>
        </a:xfrm>
      </p:grpSpPr>
      <p:sp>
        <p:nvSpPr>
          <p:cNvPr id="4" name="矩形 3"/>
          <p:cNvSpPr/>
          <p:nvPr userDrawn="1"/>
        </p:nvSpPr>
        <p:spPr bwMode="auto">
          <a:xfrm>
            <a:off x="0" y="260662"/>
            <a:ext cx="12192000" cy="241285"/>
          </a:xfrm>
          <a:prstGeom prst="rect">
            <a:avLst/>
          </a:prstGeom>
          <a:gradFill flip="none" rotWithShape="1">
            <a:gsLst>
              <a:gs pos="0">
                <a:schemeClr val="accent2">
                  <a:lumMod val="75000"/>
                </a:schemeClr>
              </a:gs>
              <a:gs pos="50000">
                <a:schemeClr val="tx1">
                  <a:lumMod val="60000"/>
                  <a:lumOff val="40000"/>
                </a:schemeClr>
              </a:gs>
              <a:gs pos="89583">
                <a:schemeClr val="bg1"/>
              </a:gs>
              <a:gs pos="70000">
                <a:schemeClr val="bg1">
                  <a:lumMod val="85000"/>
                </a:schemeClr>
              </a:gs>
            </a:gsLst>
            <a:lin ang="0" scaled="1"/>
            <a:tileRect/>
          </a:gradFill>
          <a:ln w="9525" cap="flat" cmpd="sng" algn="ctr">
            <a:noFill/>
            <a:prstDash val="solid"/>
            <a:round/>
            <a:headEnd type="none" w="med" len="med"/>
            <a:tailEnd type="none" w="med" len="med"/>
          </a:ln>
          <a:effectLst/>
        </p:spPr>
        <p:txBody>
          <a:bodyPr vert="horz" wrap="square" lIns="103900" tIns="51951" rIns="103900" bIns="51951" numCol="1" rtlCol="0" anchor="t" anchorCtr="0" compatLnSpc="1"/>
          <a:lstStyle/>
          <a:p>
            <a:pPr marL="0" marR="0" indent="0" algn="l" defTabSz="1038860" rtl="0" eaLnBrk="0" fontAlgn="base" latinLnBrk="0" hangingPunct="0">
              <a:lnSpc>
                <a:spcPct val="100000"/>
              </a:lnSpc>
              <a:spcBef>
                <a:spcPct val="0"/>
              </a:spcBef>
              <a:spcAft>
                <a:spcPct val="0"/>
              </a:spcAft>
              <a:buClrTx/>
              <a:buSzTx/>
              <a:buFontTx/>
              <a:buNone/>
            </a:pPr>
            <a:endParaRPr kumimoji="0" lang="zh-TW" altLang="en-US" sz="2665" b="0" i="0" u="none" strike="noStrike" cap="none" normalizeH="0" baseline="0" dirty="0">
              <a:ln>
                <a:noFill/>
              </a:ln>
              <a:solidFill>
                <a:schemeClr val="tx1"/>
              </a:solidFill>
              <a:effectLst/>
              <a:latin typeface="Times New Roman" panose="02020603050405020304" pitchFamily="18" charset="0"/>
            </a:endParaRPr>
          </a:p>
        </p:txBody>
      </p:sp>
      <p:sp>
        <p:nvSpPr>
          <p:cNvPr id="11" name="矩形 10"/>
          <p:cNvSpPr/>
          <p:nvPr userDrawn="1"/>
        </p:nvSpPr>
        <p:spPr>
          <a:xfrm>
            <a:off x="-68617" y="181250"/>
            <a:ext cx="7124724" cy="400111"/>
          </a:xfrm>
          <a:prstGeom prst="rect">
            <a:avLst/>
          </a:prstGeom>
          <a:solidFill>
            <a:srgbClr val="85A244"/>
          </a:solidFill>
          <a:ln w="9525">
            <a:solidFill>
              <a:srgbClr val="85A244"/>
            </a:solidFill>
            <a:round/>
          </a:ln>
          <a:effectLst>
            <a:outerShdw blurRad="50800" dist="38100" dir="2700000" algn="tl" rotWithShape="0">
              <a:prstClr val="black">
                <a:alpha val="40000"/>
              </a:prstClr>
            </a:outerShdw>
          </a:effectLst>
        </p:spPr>
        <p:txBody>
          <a:bodyPr wrap="none" lIns="103900" tIns="51951" rIns="103900" bIns="51951" anchor="ctr"/>
          <a:lstStyle/>
          <a:p>
            <a:pPr lvl="0"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3" name="標題 2"/>
          <p:cNvSpPr>
            <a:spLocks noGrp="1"/>
          </p:cNvSpPr>
          <p:nvPr>
            <p:ph type="title"/>
          </p:nvPr>
        </p:nvSpPr>
        <p:spPr>
          <a:xfrm>
            <a:off x="2" y="161531"/>
            <a:ext cx="7124724" cy="419828"/>
          </a:xfrm>
          <a:prstGeom prst="rect">
            <a:avLst/>
          </a:prstGeom>
        </p:spPr>
        <p:txBody>
          <a:bodyPr/>
          <a:lstStyle>
            <a:lvl1pPr>
              <a:lnSpc>
                <a:spcPts val="2955"/>
              </a:lnSpc>
              <a:defRPr lang="zh-TW" altLang="en-US" sz="2265"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lvl="0" algn="ctr"/>
            <a:r>
              <a:rPr lang="zh-TW" altLang="en-US" dirty="0"/>
              <a:t>按一下以編輯母片標題樣式</a:t>
            </a: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l="10509" t="21823" r="12203" b="15322"/>
          <a:stretch>
            <a:fillRect/>
          </a:stretch>
        </p:blipFill>
        <p:spPr>
          <a:xfrm>
            <a:off x="9860548" y="5681"/>
            <a:ext cx="1865776" cy="598003"/>
          </a:xfrm>
          <a:prstGeom prst="rect">
            <a:avLst/>
          </a:prstGeom>
        </p:spPr>
      </p:pic>
    </p:spTree>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9_標題及直排文字">
    <p:spTree>
      <p:nvGrpSpPr>
        <p:cNvPr id="1" name=""/>
        <p:cNvGrpSpPr/>
        <p:nvPr/>
      </p:nvGrpSpPr>
      <p:grpSpPr>
        <a:xfrm>
          <a:off x="0" y="0"/>
          <a:ext cx="0" cy="0"/>
          <a:chOff x="0" y="0"/>
          <a:chExt cx="0" cy="0"/>
        </a:xfrm>
      </p:grpSpPr>
      <p:sp>
        <p:nvSpPr>
          <p:cNvPr id="4" name="矩形 3"/>
          <p:cNvSpPr/>
          <p:nvPr userDrawn="1"/>
        </p:nvSpPr>
        <p:spPr bwMode="auto">
          <a:xfrm>
            <a:off x="0" y="260664"/>
            <a:ext cx="12192000" cy="241285"/>
          </a:xfrm>
          <a:prstGeom prst="rect">
            <a:avLst/>
          </a:prstGeom>
          <a:gradFill flip="none" rotWithShape="1">
            <a:gsLst>
              <a:gs pos="0">
                <a:schemeClr val="accent2">
                  <a:lumMod val="75000"/>
                </a:schemeClr>
              </a:gs>
              <a:gs pos="50000">
                <a:schemeClr val="tx1">
                  <a:lumMod val="60000"/>
                  <a:lumOff val="40000"/>
                </a:schemeClr>
              </a:gs>
              <a:gs pos="89583">
                <a:schemeClr val="bg1"/>
              </a:gs>
              <a:gs pos="70000">
                <a:schemeClr val="bg1">
                  <a:lumMod val="85000"/>
                </a:schemeClr>
              </a:gs>
            </a:gsLst>
            <a:lin ang="0" scaled="1"/>
            <a:tileRect/>
          </a:gradFill>
          <a:ln w="9525" cap="flat" cmpd="sng" algn="ctr">
            <a:noFill/>
            <a:prstDash val="solid"/>
            <a:round/>
            <a:headEnd type="none" w="med" len="med"/>
            <a:tailEnd type="none" w="med" len="med"/>
          </a:ln>
          <a:effectLst/>
        </p:spPr>
        <p:txBody>
          <a:bodyPr vert="horz" wrap="square" lIns="103900" tIns="51951" rIns="103900" bIns="51951" numCol="1" rtlCol="0" anchor="t" anchorCtr="0" compatLnSpc="1"/>
          <a:lstStyle/>
          <a:p>
            <a:pPr marL="0" marR="0" indent="0" algn="l" defTabSz="1038860" rtl="0" eaLnBrk="0" fontAlgn="base" latinLnBrk="0" hangingPunct="0">
              <a:lnSpc>
                <a:spcPct val="100000"/>
              </a:lnSpc>
              <a:spcBef>
                <a:spcPct val="0"/>
              </a:spcBef>
              <a:spcAft>
                <a:spcPct val="0"/>
              </a:spcAft>
              <a:buClrTx/>
              <a:buSzTx/>
              <a:buFontTx/>
              <a:buNone/>
            </a:pPr>
            <a:endParaRPr kumimoji="0" lang="zh-TW" altLang="en-US" sz="2665" b="0" i="0" u="none" strike="noStrike" cap="none" normalizeH="0" baseline="0" dirty="0">
              <a:ln>
                <a:noFill/>
              </a:ln>
              <a:solidFill>
                <a:schemeClr val="tx1"/>
              </a:solidFill>
              <a:effectLst/>
              <a:latin typeface="Times New Roman" panose="02020603050405020304" pitchFamily="18" charset="0"/>
            </a:endParaRPr>
          </a:p>
        </p:txBody>
      </p:sp>
      <p:sp>
        <p:nvSpPr>
          <p:cNvPr id="9" name="矩形 8"/>
          <p:cNvSpPr/>
          <p:nvPr userDrawn="1"/>
        </p:nvSpPr>
        <p:spPr>
          <a:xfrm>
            <a:off x="-68617" y="181250"/>
            <a:ext cx="7124724" cy="400111"/>
          </a:xfrm>
          <a:prstGeom prst="rect">
            <a:avLst/>
          </a:prstGeom>
          <a:solidFill>
            <a:srgbClr val="219DC9"/>
          </a:solidFill>
          <a:ln>
            <a:noFill/>
          </a:ln>
        </p:spPr>
        <p:style>
          <a:lnRef idx="2">
            <a:schemeClr val="accent1">
              <a:shade val="50000"/>
            </a:schemeClr>
          </a:lnRef>
          <a:fillRef idx="1">
            <a:schemeClr val="accent1"/>
          </a:fillRef>
          <a:effectRef idx="0">
            <a:schemeClr val="accent1"/>
          </a:effectRef>
          <a:fontRef idx="minor">
            <a:schemeClr val="lt1"/>
          </a:fontRef>
        </p:style>
        <p:txBody>
          <a:bodyPr lIns="103900" tIns="51951" rIns="103900" bIns="51951" rtlCol="0" anchor="ctr"/>
          <a:lstStyle/>
          <a:p>
            <a:pPr lvl="0" algn="ctr"/>
            <a:endParaRPr lang="zh-CN" altLang="en-US" sz="2400" dirty="0">
              <a:solidFill>
                <a:schemeClr val="lt1"/>
              </a:solidFill>
              <a:latin typeface="+mn-lt"/>
            </a:endParaRPr>
          </a:p>
        </p:txBody>
      </p:sp>
      <p:sp>
        <p:nvSpPr>
          <p:cNvPr id="7" name="標題 6"/>
          <p:cNvSpPr>
            <a:spLocks noGrp="1"/>
          </p:cNvSpPr>
          <p:nvPr>
            <p:ph type="title"/>
          </p:nvPr>
        </p:nvSpPr>
        <p:spPr>
          <a:xfrm>
            <a:off x="8084" y="197512"/>
            <a:ext cx="7021032" cy="367589"/>
          </a:xfrm>
          <a:prstGeom prst="rect">
            <a:avLst/>
          </a:prstGeom>
        </p:spPr>
        <p:txBody>
          <a:bodyPr/>
          <a:lstStyle>
            <a:lvl1pPr algn="ctr">
              <a:defRPr sz="2535" b="1">
                <a:solidFill>
                  <a:schemeClr val="bg1">
                    <a:lumMod val="95000"/>
                  </a:schemeClr>
                </a:solidFill>
                <a:latin typeface="微软雅黑" panose="020B0503020204020204" pitchFamily="34" charset="-122"/>
                <a:ea typeface="微软雅黑" panose="020B0503020204020204" pitchFamily="34" charset="-122"/>
              </a:defRPr>
            </a:lvl1pPr>
          </a:lstStyle>
          <a:p>
            <a:r>
              <a:rPr lang="zh-TW" altLang="en-US" dirty="0"/>
              <a:t>按一下以編輯母片標題樣式</a:t>
            </a:r>
          </a:p>
        </p:txBody>
      </p:sp>
      <p:pic>
        <p:nvPicPr>
          <p:cNvPr id="2" name="图片 1" descr="威铝LOGO"/>
          <p:cNvPicPr>
            <a:picLocks noChangeAspect="1"/>
          </p:cNvPicPr>
          <p:nvPr userDrawn="1"/>
        </p:nvPicPr>
        <p:blipFill>
          <a:blip r:embed="rId2"/>
          <a:stretch>
            <a:fillRect/>
          </a:stretch>
        </p:blipFill>
        <p:spPr>
          <a:xfrm>
            <a:off x="10922000" y="102235"/>
            <a:ext cx="1165225" cy="452120"/>
          </a:xfrm>
          <a:prstGeom prst="rect">
            <a:avLst/>
          </a:prstGeom>
        </p:spPr>
      </p:pic>
    </p:spTree>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5_標題及物件">
    <p:spTree>
      <p:nvGrpSpPr>
        <p:cNvPr id="1" name=""/>
        <p:cNvGrpSpPr/>
        <p:nvPr/>
      </p:nvGrpSpPr>
      <p:grpSpPr>
        <a:xfrm>
          <a:off x="0" y="0"/>
          <a:ext cx="0" cy="0"/>
          <a:chOff x="0" y="0"/>
          <a:chExt cx="0" cy="0"/>
        </a:xfrm>
      </p:grpSpPr>
      <p:sp>
        <p:nvSpPr>
          <p:cNvPr id="4" name="矩形 3"/>
          <p:cNvSpPr/>
          <p:nvPr userDrawn="1"/>
        </p:nvSpPr>
        <p:spPr bwMode="auto">
          <a:xfrm>
            <a:off x="0" y="260662"/>
            <a:ext cx="12192000" cy="241285"/>
          </a:xfrm>
          <a:prstGeom prst="rect">
            <a:avLst/>
          </a:prstGeom>
          <a:gradFill flip="none" rotWithShape="1">
            <a:gsLst>
              <a:gs pos="0">
                <a:schemeClr val="accent2">
                  <a:lumMod val="75000"/>
                </a:schemeClr>
              </a:gs>
              <a:gs pos="50000">
                <a:schemeClr val="tx1">
                  <a:lumMod val="60000"/>
                  <a:lumOff val="40000"/>
                </a:schemeClr>
              </a:gs>
              <a:gs pos="89583">
                <a:schemeClr val="bg1"/>
              </a:gs>
              <a:gs pos="70000">
                <a:schemeClr val="bg1">
                  <a:lumMod val="85000"/>
                </a:schemeClr>
              </a:gs>
            </a:gsLst>
            <a:lin ang="0" scaled="1"/>
            <a:tileRect/>
          </a:gradFill>
          <a:ln w="9525" cap="flat" cmpd="sng" algn="ctr">
            <a:noFill/>
            <a:prstDash val="solid"/>
            <a:round/>
            <a:headEnd type="none" w="med" len="med"/>
            <a:tailEnd type="none" w="med" len="med"/>
          </a:ln>
          <a:effectLst/>
        </p:spPr>
        <p:txBody>
          <a:bodyPr vert="horz" wrap="square" lIns="103900" tIns="51951" rIns="103900" bIns="51951" numCol="1" rtlCol="0" anchor="t" anchorCtr="0" compatLnSpc="1"/>
          <a:lstStyle/>
          <a:p>
            <a:pPr marL="0" marR="0" indent="0" algn="l" defTabSz="1038860" rtl="0" eaLnBrk="0" fontAlgn="base" latinLnBrk="0" hangingPunct="0">
              <a:lnSpc>
                <a:spcPct val="100000"/>
              </a:lnSpc>
              <a:spcBef>
                <a:spcPct val="0"/>
              </a:spcBef>
              <a:spcAft>
                <a:spcPct val="0"/>
              </a:spcAft>
              <a:buClrTx/>
              <a:buSzTx/>
              <a:buFontTx/>
              <a:buNone/>
            </a:pPr>
            <a:endParaRPr kumimoji="0" lang="zh-TW" altLang="en-US" sz="2665" b="0" i="0" u="none" strike="noStrike" cap="none" normalizeH="0" baseline="0" dirty="0">
              <a:ln>
                <a:noFill/>
              </a:ln>
              <a:solidFill>
                <a:schemeClr val="tx1"/>
              </a:solidFill>
              <a:effectLst/>
              <a:latin typeface="Times New Roman" panose="02020603050405020304" pitchFamily="18" charset="0"/>
            </a:endParaRPr>
          </a:p>
        </p:txBody>
      </p:sp>
      <p:sp>
        <p:nvSpPr>
          <p:cNvPr id="11" name="矩形 10"/>
          <p:cNvSpPr/>
          <p:nvPr userDrawn="1"/>
        </p:nvSpPr>
        <p:spPr>
          <a:xfrm>
            <a:off x="-68617" y="185186"/>
            <a:ext cx="9140948" cy="392239"/>
          </a:xfrm>
          <a:prstGeom prst="rect">
            <a:avLst/>
          </a:prstGeom>
          <a:solidFill>
            <a:srgbClr val="00B0F0"/>
          </a:solidFill>
          <a:ln w="12700">
            <a:noFill/>
          </a:ln>
          <a:effectLst>
            <a:outerShdw blurRad="50800" dist="38100" dir="2700000" algn="tl" rotWithShape="0">
              <a:prstClr val="black">
                <a:alpha val="40000"/>
              </a:prstClr>
            </a:outerShdw>
          </a:effectLst>
        </p:spPr>
        <p:txBody>
          <a:bodyPr wrap="square" lIns="103900" tIns="51951" rIns="103900" bIns="51951" rtlCol="0" anchor="ctr">
            <a:spAutoFit/>
          </a:bodyPr>
          <a:lstStyle/>
          <a:p>
            <a:pPr marL="0" lvl="0" algn="ctr" defTabSz="1038860" eaLnBrk="1" latinLnBrk="0" hangingPunct="1"/>
            <a:endParaRPr lang="zh-CN" altLang="en-US" sz="1865" dirty="0">
              <a:solidFill>
                <a:schemeClr val="bg1"/>
              </a:solidFill>
              <a:latin typeface="微软雅黑" panose="020B0503020204020204" pitchFamily="34" charset="-122"/>
              <a:ea typeface="微软雅黑" panose="020B0503020204020204" pitchFamily="34" charset="-122"/>
            </a:endParaRPr>
          </a:p>
        </p:txBody>
      </p:sp>
      <p:sp>
        <p:nvSpPr>
          <p:cNvPr id="3" name="標題 2"/>
          <p:cNvSpPr>
            <a:spLocks noGrp="1"/>
          </p:cNvSpPr>
          <p:nvPr>
            <p:ph type="title"/>
          </p:nvPr>
        </p:nvSpPr>
        <p:spPr>
          <a:xfrm>
            <a:off x="-41418" y="173249"/>
            <a:ext cx="9113751" cy="419828"/>
          </a:xfrm>
          <a:prstGeom prst="rect">
            <a:avLst/>
          </a:prstGeom>
        </p:spPr>
        <p:txBody>
          <a:bodyPr/>
          <a:lstStyle>
            <a:lvl1pPr>
              <a:lnSpc>
                <a:spcPts val="2955"/>
              </a:lnSpc>
              <a:defRPr lang="zh-TW" altLang="en-US" sz="2265"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lvl="0" algn="ctr"/>
            <a:r>
              <a:rPr lang="zh-TW" altLang="en-US" dirty="0"/>
              <a:t>按一下以編輯母片標題樣式</a:t>
            </a:r>
          </a:p>
        </p:txBody>
      </p:sp>
    </p:spTree>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4_標題及物件">
    <p:spTree>
      <p:nvGrpSpPr>
        <p:cNvPr id="1" name=""/>
        <p:cNvGrpSpPr/>
        <p:nvPr/>
      </p:nvGrpSpPr>
      <p:grpSpPr>
        <a:xfrm>
          <a:off x="0" y="0"/>
          <a:ext cx="0" cy="0"/>
          <a:chOff x="0" y="0"/>
          <a:chExt cx="0" cy="0"/>
        </a:xfrm>
      </p:grpSpPr>
      <p:sp>
        <p:nvSpPr>
          <p:cNvPr id="4" name="矩形 3"/>
          <p:cNvSpPr/>
          <p:nvPr userDrawn="1"/>
        </p:nvSpPr>
        <p:spPr bwMode="auto">
          <a:xfrm>
            <a:off x="0" y="260662"/>
            <a:ext cx="12192000" cy="241285"/>
          </a:xfrm>
          <a:prstGeom prst="rect">
            <a:avLst/>
          </a:prstGeom>
          <a:gradFill flip="none" rotWithShape="1">
            <a:gsLst>
              <a:gs pos="0">
                <a:schemeClr val="accent2">
                  <a:lumMod val="75000"/>
                </a:schemeClr>
              </a:gs>
              <a:gs pos="50000">
                <a:schemeClr val="tx1">
                  <a:lumMod val="60000"/>
                  <a:lumOff val="40000"/>
                </a:schemeClr>
              </a:gs>
              <a:gs pos="89583">
                <a:schemeClr val="bg1"/>
              </a:gs>
              <a:gs pos="70000">
                <a:schemeClr val="bg1">
                  <a:lumMod val="85000"/>
                </a:schemeClr>
              </a:gs>
            </a:gsLst>
            <a:lin ang="0" scaled="1"/>
            <a:tileRect/>
          </a:gradFill>
          <a:ln w="9525" cap="flat" cmpd="sng" algn="ctr">
            <a:noFill/>
            <a:prstDash val="solid"/>
            <a:round/>
            <a:headEnd type="none" w="med" len="med"/>
            <a:tailEnd type="none" w="med" len="med"/>
          </a:ln>
          <a:effectLst/>
        </p:spPr>
        <p:txBody>
          <a:bodyPr vert="horz" wrap="square" lIns="103900" tIns="51951" rIns="103900" bIns="51951" numCol="1" rtlCol="0" anchor="t" anchorCtr="0" compatLnSpc="1"/>
          <a:lstStyle/>
          <a:p>
            <a:pPr marL="0" marR="0" indent="0" algn="l" defTabSz="1038860" rtl="0" eaLnBrk="0" fontAlgn="base" latinLnBrk="0" hangingPunct="0">
              <a:lnSpc>
                <a:spcPct val="100000"/>
              </a:lnSpc>
              <a:spcBef>
                <a:spcPct val="0"/>
              </a:spcBef>
              <a:spcAft>
                <a:spcPct val="0"/>
              </a:spcAft>
              <a:buClrTx/>
              <a:buSzTx/>
              <a:buFontTx/>
              <a:buNone/>
            </a:pPr>
            <a:endParaRPr kumimoji="0" lang="zh-TW" altLang="en-US" sz="2665" b="0" i="0" u="none" strike="noStrike" cap="none" normalizeH="0" baseline="0" dirty="0">
              <a:ln>
                <a:noFill/>
              </a:ln>
              <a:solidFill>
                <a:schemeClr val="tx1"/>
              </a:solidFill>
              <a:effectLst/>
              <a:latin typeface="Times New Roman" panose="02020603050405020304" pitchFamily="18" charset="0"/>
            </a:endParaRPr>
          </a:p>
        </p:txBody>
      </p:sp>
      <p:sp>
        <p:nvSpPr>
          <p:cNvPr id="11" name="矩形 10"/>
          <p:cNvSpPr/>
          <p:nvPr userDrawn="1"/>
        </p:nvSpPr>
        <p:spPr>
          <a:xfrm>
            <a:off x="-68617" y="181250"/>
            <a:ext cx="7124724" cy="400111"/>
          </a:xfrm>
          <a:prstGeom prst="rect">
            <a:avLst/>
          </a:prstGeom>
          <a:solidFill>
            <a:srgbClr val="F84ACA"/>
          </a:solidFill>
          <a:ln>
            <a:noFill/>
          </a:ln>
          <a:effectLst>
            <a:outerShdw blurRad="50800" dist="38100" dir="2700000" algn="tl" rotWithShape="0">
              <a:prstClr val="black">
                <a:alpha val="40000"/>
              </a:prstClr>
            </a:outerShdw>
          </a:effectLst>
        </p:spPr>
        <p:txBody>
          <a:bodyPr wrap="none" lIns="103900" tIns="51951" rIns="103900" bIns="51951" anchor="ctr"/>
          <a:lstStyle/>
          <a:p>
            <a:pPr lvl="0" algn="ct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 name="標題 2"/>
          <p:cNvSpPr>
            <a:spLocks noGrp="1"/>
          </p:cNvSpPr>
          <p:nvPr>
            <p:ph type="title"/>
          </p:nvPr>
        </p:nvSpPr>
        <p:spPr>
          <a:xfrm>
            <a:off x="-68618" y="161531"/>
            <a:ext cx="7124724" cy="419828"/>
          </a:xfrm>
          <a:prstGeom prst="rect">
            <a:avLst/>
          </a:prstGeom>
        </p:spPr>
        <p:txBody>
          <a:bodyPr/>
          <a:lstStyle>
            <a:lvl1pPr>
              <a:lnSpc>
                <a:spcPts val="2955"/>
              </a:lnSpc>
              <a:defRPr lang="zh-TW" altLang="en-US" sz="2265"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lvl="0" algn="ctr"/>
            <a:r>
              <a:rPr lang="zh-TW" altLang="en-US" dirty="0"/>
              <a:t>按一下以編輯母片標題樣式</a:t>
            </a: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l="10509" t="21823" r="12203" b="15322"/>
          <a:stretch>
            <a:fillRect/>
          </a:stretch>
        </p:blipFill>
        <p:spPr>
          <a:xfrm>
            <a:off x="9860548" y="5681"/>
            <a:ext cx="1865776" cy="598003"/>
          </a:xfrm>
          <a:prstGeom prst="rect">
            <a:avLst/>
          </a:prstGeom>
        </p:spPr>
      </p:pic>
    </p:spTree>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p>
        </p:txBody>
      </p:sp>
      <p:sp>
        <p:nvSpPr>
          <p:cNvPr id="3" name="副标题 2"/>
          <p:cNvSpPr>
            <a:spLocks noGrp="1"/>
          </p:cNvSpPr>
          <p:nvPr>
            <p:ph type="subTitle" idx="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2023-03-06</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2023-03-06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2023-03-06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2023-03-06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2023-03-06</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2023-03-06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2023-03-06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2023-03-06</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2023-03-06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2023-03-06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2023-03-06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79ACF24-9AF1-4C7E-8B5A-A05D6A12687B}" type="datetimeFigureOut">
              <a:rPr lang="zh-CN" altLang="en-US" smtClean="0"/>
              <a:t>2023-03-06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595784-3666-4A5E-A6BA-D7026A277E65}"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17" Type="http://schemas.openxmlformats.org/officeDocument/2006/relationships/tags" Target="../tags/tag6.xml"/><Relationship Id="rId2" Type="http://schemas.openxmlformats.org/officeDocument/2006/relationships/slideLayout" Target="../slideLayouts/slideLayout20.xml"/><Relationship Id="rId16" Type="http://schemas.openxmlformats.org/officeDocument/2006/relationships/tags" Target="../tags/tag5.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tags" Target="../tags/tag4.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9ACF24-9AF1-4C7E-8B5A-A05D6A12687B}" type="datetimeFigureOut">
              <a:rPr lang="zh-CN" altLang="en-US" smtClean="0"/>
              <a:t>2023-03-06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595784-3666-4A5E-A6BA-D7026A277E65}" type="slidenum">
              <a:rPr lang="zh-CN" altLang="en-US" smtClean="0"/>
              <a:t>‹#›</a:t>
            </a:fld>
            <a:endParaRPr lang="zh-CN" altLang="en-US"/>
          </a:p>
        </p:txBody>
      </p:sp>
      <p:pic>
        <p:nvPicPr>
          <p:cNvPr id="7" name="图片 6" descr="威铝LOGO"/>
          <p:cNvPicPr>
            <a:picLocks noChangeAspect="1"/>
          </p:cNvPicPr>
          <p:nvPr userDrawn="1"/>
        </p:nvPicPr>
        <p:blipFill>
          <a:blip r:embed="rId20"/>
          <a:stretch>
            <a:fillRect/>
          </a:stretch>
        </p:blipFill>
        <p:spPr>
          <a:xfrm>
            <a:off x="114935" y="136525"/>
            <a:ext cx="930910" cy="36385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t>2023-03-06</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20.xml"/><Relationship Id="rId1" Type="http://schemas.openxmlformats.org/officeDocument/2006/relationships/slideLayout" Target="../slideLayouts/slideLayout15.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15.xml"/><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15.xml"/><Relationship Id="rId4" Type="http://schemas.openxmlformats.org/officeDocument/2006/relationships/image" Target="../media/image42.jpeg"/></Relationships>
</file>

<file path=ppt/slides/_rels/slide2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7.xml"/><Relationship Id="rId1" Type="http://schemas.openxmlformats.org/officeDocument/2006/relationships/slideLayout" Target="../slideLayouts/slideLayout15.xml"/><Relationship Id="rId4" Type="http://schemas.openxmlformats.org/officeDocument/2006/relationships/image" Target="../media/image47.jpeg"/></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15.xml"/><Relationship Id="rId5" Type="http://schemas.openxmlformats.org/officeDocument/2006/relationships/image" Target="../media/image51.png"/><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15.xml"/><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1.xml"/><Relationship Id="rId1" Type="http://schemas.openxmlformats.org/officeDocument/2006/relationships/slideLayout" Target="../slideLayouts/slideLayout15.xml"/><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2.xml"/><Relationship Id="rId1" Type="http://schemas.openxmlformats.org/officeDocument/2006/relationships/slideLayout" Target="../slideLayouts/slideLayout15.xml"/><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3.xml"/><Relationship Id="rId1" Type="http://schemas.openxmlformats.org/officeDocument/2006/relationships/slideLayout" Target="../slideLayouts/slideLayout15.xml"/><Relationship Id="rId4" Type="http://schemas.openxmlformats.org/officeDocument/2006/relationships/image" Target="../media/image59.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slideLayout" Target="../slideLayouts/slideLayout15.xml"/><Relationship Id="rId1" Type="http://schemas.openxmlformats.org/officeDocument/2006/relationships/tags" Target="../tags/tag6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microsoft.com/office/2007/relationships/hdphoto" Target="../media/hdphoto2.wdp"/><Relationship Id="rId11" Type="http://schemas.openxmlformats.org/officeDocument/2006/relationships/image" Target="../media/image9.png"/><Relationship Id="rId5" Type="http://schemas.openxmlformats.org/officeDocument/2006/relationships/image" Target="../media/image6.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019208" y="2813711"/>
            <a:ext cx="8153583" cy="974562"/>
          </a:xfrm>
          <a:prstGeom prst="rect">
            <a:avLst/>
          </a:prstGeom>
          <a:noFill/>
        </p:spPr>
        <p:txBody>
          <a:bodyPr wrap="square" rtlCol="0">
            <a:spAutoFit/>
          </a:bodyPr>
          <a:lstStyle/>
          <a:p>
            <a:pPr algn="ctr"/>
            <a:r>
              <a:rPr lang="en-US" altLang="zh-CN" sz="3735" b="1" dirty="0">
                <a:solidFill>
                  <a:schemeClr val="accent3"/>
                </a:solidFill>
                <a:latin typeface="+mn-ea"/>
              </a:rPr>
              <a:t>RBA-</a:t>
            </a:r>
            <a:r>
              <a:rPr lang="zh-CN" altLang="en-US" sz="3735" b="1" dirty="0">
                <a:solidFill>
                  <a:schemeClr val="accent3"/>
                </a:solidFill>
                <a:latin typeface="+mn-ea"/>
              </a:rPr>
              <a:t>责任商业联盟行为准则培训</a:t>
            </a:r>
            <a:r>
              <a:rPr lang="en-US" altLang="zh-TW" sz="2000" b="1" dirty="0">
                <a:solidFill>
                  <a:schemeClr val="bg1">
                    <a:lumMod val="50000"/>
                  </a:schemeClr>
                </a:solidFill>
                <a:latin typeface="+mn-ea"/>
              </a:rPr>
              <a:t>Responsible Business Alliance ® CODE OF CONDUCT Training</a:t>
            </a:r>
            <a:endParaRPr lang="zh-CN" altLang="en-US" sz="2000" b="1" dirty="0">
              <a:solidFill>
                <a:schemeClr val="bg1">
                  <a:lumMod val="50000"/>
                </a:schemeClr>
              </a:solidFill>
              <a:latin typeface="+mn-ea"/>
            </a:endParaRPr>
          </a:p>
        </p:txBody>
      </p:sp>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32225"/>
            <a:ext cx="5020491" cy="892552"/>
          </a:xfrm>
          <a:prstGeom prst="rect">
            <a:avLst/>
          </a:prstGeom>
          <a:noFill/>
        </p:spPr>
        <p:txBody>
          <a:bodyPr wrap="square" rtlCol="0">
            <a:spAutoFit/>
          </a:bodyPr>
          <a:lstStyle/>
          <a:p>
            <a:r>
              <a:rPr lang="en-US" altLang="zh-CN" sz="2600" b="1" spc="300" dirty="0">
                <a:latin typeface="+mn-ea"/>
                <a:cs typeface="+mn-ea"/>
              </a:rPr>
              <a:t>A5.</a:t>
            </a:r>
            <a:r>
              <a:rPr lang="zh-TW" altLang="en-US" sz="2600" b="1" spc="300" dirty="0">
                <a:latin typeface="+mn-ea"/>
                <a:cs typeface="+mn-ea"/>
              </a:rPr>
              <a:t>人道待遇</a:t>
            </a:r>
          </a:p>
          <a:p>
            <a:endParaRPr lang="id-ID" sz="2600" b="1" spc="300" dirty="0">
              <a:latin typeface="+mn-ea"/>
              <a:cs typeface="+mn-ea"/>
            </a:endParaRPr>
          </a:p>
        </p:txBody>
      </p:sp>
      <p:sp>
        <p:nvSpPr>
          <p:cNvPr id="2" name="矩形 1"/>
          <p:cNvSpPr/>
          <p:nvPr/>
        </p:nvSpPr>
        <p:spPr>
          <a:xfrm>
            <a:off x="567674" y="1529653"/>
            <a:ext cx="8541835" cy="1015663"/>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不得对员工实施性骚扰、性虐待、体罚、精神或肉体胁迫或言语侮辱等严苛的非人道行为；亦不得威胁要实施任何此类行为。</a:t>
            </a:r>
            <a:endParaRPr lang="en-US" altLang="zh-CN" sz="2000" dirty="0"/>
          </a:p>
          <a:p>
            <a:pPr marL="342900" indent="-342900">
              <a:buFont typeface="Wingdings" panose="05000000000000000000" pitchFamily="2" charset="2"/>
              <a:buChar char="n"/>
            </a:pPr>
            <a:r>
              <a:rPr lang="zh-CN" altLang="en-US" sz="2000" dirty="0"/>
              <a:t>应清楚制定支持这些要求的纪律政策和规程，并传达给员工。</a:t>
            </a:r>
          </a:p>
        </p:txBody>
      </p:sp>
      <p:sp>
        <p:nvSpPr>
          <p:cNvPr id="7" name="TextBox 24"/>
          <p:cNvSpPr txBox="1"/>
          <p:nvPr/>
        </p:nvSpPr>
        <p:spPr>
          <a:xfrm>
            <a:off x="535151" y="3257855"/>
            <a:ext cx="5020491" cy="492443"/>
          </a:xfrm>
          <a:prstGeom prst="rect">
            <a:avLst/>
          </a:prstGeom>
          <a:noFill/>
        </p:spPr>
        <p:txBody>
          <a:bodyPr wrap="square" rtlCol="0">
            <a:spAutoFit/>
          </a:bodyPr>
          <a:lstStyle/>
          <a:p>
            <a:r>
              <a:rPr lang="en-US" altLang="zh-CN" sz="2600" b="1" spc="300" dirty="0">
                <a:latin typeface="+mn-ea"/>
                <a:cs typeface="+mn-ea"/>
              </a:rPr>
              <a:t>A6.</a:t>
            </a:r>
            <a:r>
              <a:rPr lang="zh-TW" altLang="en-US" sz="2600" b="1" spc="300" dirty="0">
                <a:latin typeface="+mn-ea"/>
                <a:cs typeface="+mn-ea"/>
              </a:rPr>
              <a:t>不歧视</a:t>
            </a:r>
            <a:endParaRPr lang="id-ID" sz="2600" b="1" spc="300" dirty="0">
              <a:latin typeface="+mn-ea"/>
              <a:cs typeface="+mn-ea"/>
            </a:endParaRPr>
          </a:p>
        </p:txBody>
      </p:sp>
      <p:sp>
        <p:nvSpPr>
          <p:cNvPr id="4" name="矩形 3"/>
          <p:cNvSpPr/>
          <p:nvPr/>
        </p:nvSpPr>
        <p:spPr>
          <a:xfrm>
            <a:off x="535151" y="3888252"/>
            <a:ext cx="8687837" cy="1322070"/>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公司应承诺全体员</a:t>
            </a:r>
            <a:r>
              <a:rPr lang="zh-CN" altLang="en-US" sz="2000" dirty="0">
                <a:solidFill>
                  <a:schemeClr val="tx1"/>
                </a:solidFill>
              </a:rPr>
              <a:t>工不受骚扰及非法歧视</a:t>
            </a:r>
            <a:r>
              <a:rPr lang="zh-CN" altLang="en-US" sz="2000" dirty="0"/>
              <a:t>。</a:t>
            </a:r>
            <a:endParaRPr lang="en-US" altLang="zh-CN" sz="2000" dirty="0"/>
          </a:p>
          <a:p>
            <a:pPr marL="342900" indent="-342900">
              <a:buFont typeface="Wingdings" panose="05000000000000000000" pitchFamily="2" charset="2"/>
              <a:buChar char="n"/>
            </a:pPr>
            <a:r>
              <a:rPr lang="zh-CN" altLang="en-US" sz="2000" dirty="0"/>
              <a:t>公司不得因人种、肤色、</a:t>
            </a:r>
            <a:r>
              <a:rPr lang="zh-CN" altLang="en-US" sz="2000" dirty="0">
                <a:solidFill>
                  <a:schemeClr val="tx1"/>
                </a:solidFill>
              </a:rPr>
              <a:t>宗</a:t>
            </a:r>
            <a:r>
              <a:rPr lang="zh-CN" altLang="en-US" sz="2000" dirty="0"/>
              <a:t>教信仰、政治派别、社团成员身份、服军役状况、受保护的遗传信息或婚姻状况等在招聘和雇佣过程中（如工资、晋升、奖励和培训机会等）歧视员工。应向员工提供合理的宗教活动场所。</a:t>
            </a:r>
          </a:p>
        </p:txBody>
      </p:sp>
      <p:pic>
        <p:nvPicPr>
          <p:cNvPr id="12" name="Picture 7" descr="aa59892b29b4fabae7cd4051"/>
          <p:cNvPicPr>
            <a:picLocks noChangeAspect="1" noChangeArrowheads="1"/>
          </p:cNvPicPr>
          <p:nvPr/>
        </p:nvPicPr>
        <p:blipFill rotWithShape="1">
          <a:blip r:embed="rId3"/>
          <a:srcRect l="1" t="19922" r="-5108"/>
          <a:stretch>
            <a:fillRect/>
          </a:stretch>
        </p:blipFill>
        <p:spPr bwMode="auto">
          <a:xfrm>
            <a:off x="9445083" y="1031155"/>
            <a:ext cx="2486721" cy="1532980"/>
          </a:xfrm>
          <a:prstGeom prst="rect">
            <a:avLst/>
          </a:prstGeom>
          <a:noFill/>
          <a:ln w="9525">
            <a:noFill/>
            <a:miter lim="800000"/>
            <a:headEnd/>
            <a:tailEnd/>
          </a:ln>
        </p:spPr>
      </p:pic>
      <p:pic>
        <p:nvPicPr>
          <p:cNvPr id="13" name="圖片 7" descr="u=3380585561,1415991451&amp;fm=21&amp;gp=0.jpg"/>
          <p:cNvPicPr>
            <a:picLocks noChangeAspect="1"/>
          </p:cNvPicPr>
          <p:nvPr/>
        </p:nvPicPr>
        <p:blipFill>
          <a:blip r:embed="rId4"/>
          <a:srcRect/>
          <a:stretch>
            <a:fillRect/>
          </a:stretch>
        </p:blipFill>
        <p:spPr bwMode="auto">
          <a:xfrm>
            <a:off x="9601200" y="3648412"/>
            <a:ext cx="2163337" cy="1938992"/>
          </a:xfrm>
          <a:prstGeom prst="rect">
            <a:avLst/>
          </a:prstGeom>
          <a:noFill/>
          <a:ln w="9525">
            <a:noFill/>
            <a:miter lim="800000"/>
            <a:headEnd/>
            <a:tailEnd/>
          </a:ln>
        </p:spPr>
      </p:pic>
      <p:sp>
        <p:nvSpPr>
          <p:cNvPr id="11" name="标题 3"/>
          <p:cNvSpPr>
            <a:spLocks noGrp="1"/>
          </p:cNvSpPr>
          <p:nvPr>
            <p:ph type="title"/>
          </p:nvPr>
        </p:nvSpPr>
        <p:spPr/>
        <p:txBody>
          <a:bodyPr>
            <a:noAutofit/>
          </a:bodyPr>
          <a:lstStyle/>
          <a:p>
            <a:r>
              <a:rPr kumimoji="1" lang="zh-CN" altLang="en-US" sz="2400" dirty="0"/>
              <a:t>劳工</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39546" y="662567"/>
            <a:ext cx="5020491" cy="492443"/>
          </a:xfrm>
          <a:prstGeom prst="rect">
            <a:avLst/>
          </a:prstGeom>
          <a:noFill/>
        </p:spPr>
        <p:txBody>
          <a:bodyPr wrap="square" rtlCol="0">
            <a:spAutoFit/>
          </a:bodyPr>
          <a:lstStyle/>
          <a:p>
            <a:r>
              <a:rPr lang="en-US" altLang="zh-CN" sz="2600" b="1" spc="300" dirty="0">
                <a:latin typeface="+mn-ea"/>
                <a:cs typeface="+mn-ea"/>
              </a:rPr>
              <a:t>A7.</a:t>
            </a:r>
            <a:r>
              <a:rPr lang="zh-TW" altLang="en-US" sz="2600" b="1" spc="300" dirty="0">
                <a:latin typeface="+mn-ea"/>
                <a:cs typeface="+mn-ea"/>
              </a:rPr>
              <a:t>自由结社</a:t>
            </a:r>
            <a:endParaRPr lang="id-ID" sz="2600" b="1" spc="300" dirty="0">
              <a:latin typeface="+mn-ea"/>
              <a:cs typeface="+mn-ea"/>
            </a:endParaRPr>
          </a:p>
        </p:txBody>
      </p:sp>
      <p:sp>
        <p:nvSpPr>
          <p:cNvPr id="2" name="矩形 1"/>
          <p:cNvSpPr/>
          <p:nvPr/>
        </p:nvSpPr>
        <p:spPr>
          <a:xfrm>
            <a:off x="535258" y="1122782"/>
            <a:ext cx="9400478" cy="1630045"/>
          </a:xfrm>
          <a:prstGeom prst="rect">
            <a:avLst/>
          </a:prstGeom>
          <a:solidFill>
            <a:schemeClr val="bg1"/>
          </a:solidFill>
        </p:spPr>
        <p:txBody>
          <a:bodyPr wrap="square">
            <a:spAutoFit/>
          </a:bodyPr>
          <a:lstStyle/>
          <a:p>
            <a:pPr marL="342900" indent="-342900">
              <a:buFont typeface="Wingdings" panose="05000000000000000000" pitchFamily="2" charset="2"/>
              <a:buChar char="n"/>
            </a:pPr>
            <a:endParaRPr lang="zh-CN" altLang="en-US" sz="2000" dirty="0"/>
          </a:p>
          <a:p>
            <a:pPr marL="342900" indent="-342900">
              <a:buFont typeface="Wingdings" panose="05000000000000000000" pitchFamily="2" charset="2"/>
              <a:buChar char="n"/>
            </a:pPr>
            <a:r>
              <a:rPr lang="zh-CN" altLang="en-US" sz="2000" dirty="0"/>
              <a:t>根据当地法律，参与者应尊重</a:t>
            </a:r>
            <a:r>
              <a:rPr lang="zh-CN" altLang="en-US" sz="2000" dirty="0">
                <a:solidFill>
                  <a:schemeClr val="tx1"/>
                </a:solidFill>
              </a:rPr>
              <a:t>所有员工自愿组建和加入工会、进行集体谈判与和平集会以及拒绝参加此等活动的权利。</a:t>
            </a:r>
            <a:endParaRPr lang="en-US" altLang="zh-CN" sz="2000" dirty="0">
              <a:solidFill>
                <a:schemeClr val="tx1"/>
              </a:solidFill>
            </a:endParaRPr>
          </a:p>
          <a:p>
            <a:pPr marL="342900" indent="-342900">
              <a:buFont typeface="Wingdings" panose="05000000000000000000" pitchFamily="2" charset="2"/>
              <a:buChar char="n"/>
            </a:pPr>
            <a:r>
              <a:rPr lang="zh-CN" altLang="en-US" sz="2000" dirty="0"/>
              <a:t>员工或其代表应能与管理层就工作条件和管理实践公开交流沟通并表达看法和疑虑，而无需担心会受到歧视、报复、威胁或骚扰。</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506" y="3311680"/>
            <a:ext cx="375285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标题 3"/>
          <p:cNvSpPr>
            <a:spLocks noGrp="1"/>
          </p:cNvSpPr>
          <p:nvPr>
            <p:ph type="title"/>
          </p:nvPr>
        </p:nvSpPr>
        <p:spPr/>
        <p:txBody>
          <a:bodyPr>
            <a:noAutofit/>
          </a:bodyPr>
          <a:lstStyle/>
          <a:p>
            <a:r>
              <a:rPr kumimoji="1" lang="zh-CN" altLang="en-US" sz="2400" dirty="0"/>
              <a:t>劳工</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8"/>
          <p:cNvGrpSpPr/>
          <p:nvPr/>
        </p:nvGrpSpPr>
        <p:grpSpPr bwMode="auto">
          <a:xfrm>
            <a:off x="1751528" y="5665010"/>
            <a:ext cx="7370445" cy="143510"/>
            <a:chOff x="910" y="2455"/>
            <a:chExt cx="2723" cy="21"/>
          </a:xfrm>
          <a:solidFill>
            <a:schemeClr val="bg2">
              <a:lumMod val="75000"/>
            </a:schemeClr>
          </a:solidFill>
        </p:grpSpPr>
        <p:sp>
          <p:nvSpPr>
            <p:cNvPr id="4" name="Line 38"/>
            <p:cNvSpPr>
              <a:spLocks noChangeShapeType="1"/>
            </p:cNvSpPr>
            <p:nvPr/>
          </p:nvSpPr>
          <p:spPr bwMode="auto">
            <a:xfrm>
              <a:off x="910" y="2476"/>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5" name="Rectangle 39"/>
            <p:cNvSpPr>
              <a:spLocks noChangeArrowheads="1"/>
            </p:cNvSpPr>
            <p:nvPr/>
          </p:nvSpPr>
          <p:spPr bwMode="auto">
            <a:xfrm>
              <a:off x="910" y="2455"/>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grpSp>
        <p:nvGrpSpPr>
          <p:cNvPr id="6" name="Group 49"/>
          <p:cNvGrpSpPr/>
          <p:nvPr/>
        </p:nvGrpSpPr>
        <p:grpSpPr bwMode="auto">
          <a:xfrm>
            <a:off x="4079438" y="1608630"/>
            <a:ext cx="6341745" cy="213360"/>
            <a:chOff x="2127" y="903"/>
            <a:chExt cx="2723" cy="21"/>
          </a:xfrm>
          <a:solidFill>
            <a:schemeClr val="bg2">
              <a:lumMod val="75000"/>
            </a:schemeClr>
          </a:solidFill>
        </p:grpSpPr>
        <p:sp>
          <p:nvSpPr>
            <p:cNvPr id="7" name="Line 37"/>
            <p:cNvSpPr>
              <a:spLocks noChangeShapeType="1"/>
            </p:cNvSpPr>
            <p:nvPr/>
          </p:nvSpPr>
          <p:spPr bwMode="auto">
            <a:xfrm>
              <a:off x="2127" y="903"/>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8" name="Rectangle 40"/>
            <p:cNvSpPr>
              <a:spLocks noChangeArrowheads="1"/>
            </p:cNvSpPr>
            <p:nvPr/>
          </p:nvSpPr>
          <p:spPr bwMode="auto">
            <a:xfrm>
              <a:off x="4471" y="903"/>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sp>
        <p:nvSpPr>
          <p:cNvPr id="9" name="Rectangle 41"/>
          <p:cNvSpPr>
            <a:spLocks noChangeArrowheads="1"/>
          </p:cNvSpPr>
          <p:nvPr/>
        </p:nvSpPr>
        <p:spPr bwMode="auto">
          <a:xfrm>
            <a:off x="1752163" y="1821990"/>
            <a:ext cx="2277745" cy="3583940"/>
          </a:xfrm>
          <a:prstGeom prst="rect">
            <a:avLst/>
          </a:prstGeom>
          <a:solidFill>
            <a:schemeClr val="bg2">
              <a:lumMod val="75000"/>
            </a:schemeClr>
          </a:solid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sp>
        <p:nvSpPr>
          <p:cNvPr id="10" name="Freeform 43"/>
          <p:cNvSpPr/>
          <p:nvPr/>
        </p:nvSpPr>
        <p:spPr bwMode="auto">
          <a:xfrm>
            <a:off x="4141351" y="1422893"/>
            <a:ext cx="2590800" cy="185737"/>
          </a:xfrm>
          <a:custGeom>
            <a:avLst/>
            <a:gdLst>
              <a:gd name="T0" fmla="*/ 2516188 w 1632"/>
              <a:gd name="T1" fmla="*/ 185737 h 117"/>
              <a:gd name="T2" fmla="*/ 0 w 1632"/>
              <a:gd name="T3" fmla="*/ 185737 h 117"/>
              <a:gd name="T4" fmla="*/ 74613 w 1632"/>
              <a:gd name="T5" fmla="*/ 0 h 117"/>
              <a:gd name="T6" fmla="*/ 2590800 w 1632"/>
              <a:gd name="T7" fmla="*/ 0 h 117"/>
              <a:gd name="T8" fmla="*/ 2516188 w 1632"/>
              <a:gd name="T9" fmla="*/ 185737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2" h="117">
                <a:moveTo>
                  <a:pt x="1585" y="117"/>
                </a:moveTo>
                <a:lnTo>
                  <a:pt x="0" y="117"/>
                </a:lnTo>
                <a:lnTo>
                  <a:pt x="47" y="0"/>
                </a:lnTo>
                <a:lnTo>
                  <a:pt x="1632" y="0"/>
                </a:lnTo>
                <a:lnTo>
                  <a:pt x="1585" y="117"/>
                </a:lnTo>
                <a:close/>
              </a:path>
            </a:pathLst>
          </a:custGeom>
          <a:solidFill>
            <a:schemeClr val="bg2">
              <a:lumMod val="75000"/>
            </a:schemeClr>
          </a:solidFill>
          <a:ln w="9525">
            <a:solidFill>
              <a:srgbClr val="000000"/>
            </a:solidFill>
            <a:round/>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11" name="Text Box 47"/>
          <p:cNvSpPr txBox="1">
            <a:spLocks noChangeArrowheads="1"/>
          </p:cNvSpPr>
          <p:nvPr/>
        </p:nvSpPr>
        <p:spPr bwMode="auto">
          <a:xfrm>
            <a:off x="1680346" y="2712260"/>
            <a:ext cx="2363596" cy="2123658"/>
          </a:xfrm>
          <a:prstGeom prst="rect">
            <a:avLst/>
          </a:prstGeom>
          <a:solidFill>
            <a:schemeClr val="bg2">
              <a:lumMod val="75000"/>
            </a:schemeClr>
          </a:solidFill>
          <a:ln w="9525">
            <a:solidFill>
              <a:schemeClr val="tx1"/>
            </a:solidFill>
            <a:miter lim="800000"/>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PART</a:t>
            </a:r>
          </a:p>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03</a:t>
            </a:r>
          </a:p>
        </p:txBody>
      </p:sp>
      <p:sp>
        <p:nvSpPr>
          <p:cNvPr id="12" name="文本框 11"/>
          <p:cNvSpPr txBox="1"/>
          <p:nvPr/>
        </p:nvSpPr>
        <p:spPr>
          <a:xfrm>
            <a:off x="5784015" y="3152295"/>
            <a:ext cx="4996932" cy="923330"/>
          </a:xfrm>
          <a:prstGeom prst="rect">
            <a:avLst/>
          </a:prstGeom>
          <a:solidFill>
            <a:schemeClr val="bg2">
              <a:lumMod val="75000"/>
            </a:schemeClr>
          </a:solidFill>
          <a:ln>
            <a:solidFill>
              <a:srgbClr val="0070C0"/>
            </a:solidFill>
          </a:ln>
        </p:spPr>
        <p:txBody>
          <a:bodyPr wrap="square" rtlCol="0">
            <a:spAutoFit/>
          </a:bodyPr>
          <a:lstStyle/>
          <a:p>
            <a:r>
              <a:rPr kumimoji="1" lang="zh-CN" altLang="en-US" sz="5400" b="1" dirty="0">
                <a:solidFill>
                  <a:schemeClr val="bg1"/>
                </a:solidFill>
                <a:latin typeface="+mj-ea"/>
                <a:ea typeface="+mj-ea"/>
                <a:cs typeface="Yuanti SC" charset="-122"/>
                <a:sym typeface="Arial" panose="020B0604020202020204"/>
              </a:rPr>
              <a:t>    健康与安全</a:t>
            </a:r>
          </a:p>
        </p:txBody>
      </p:sp>
      <p:sp>
        <p:nvSpPr>
          <p:cNvPr id="2" name="标题 1"/>
          <p:cNvSpPr>
            <a:spLocks noGrp="1"/>
          </p:cNvSpPr>
          <p:nvPr>
            <p:ph type="title"/>
          </p:nvPr>
        </p:nvSpPr>
        <p:spPr/>
        <p:txBody>
          <a:bodyPr>
            <a:normAutofit fontScale="90000"/>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2" fill="hold"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8" fill="hold" nodeType="withEffect">
                                  <p:stCondLst>
                                    <p:cond delay="7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2" name="矩形 1"/>
          <p:cNvSpPr/>
          <p:nvPr/>
        </p:nvSpPr>
        <p:spPr>
          <a:xfrm>
            <a:off x="535258" y="1392602"/>
            <a:ext cx="9400478" cy="2554545"/>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应通过正确的设计、工程和管理控制、预防性维护和安全工作流程（包括封锁</a:t>
            </a:r>
            <a:r>
              <a:rPr lang="en-US" altLang="zh-CN" sz="2000" dirty="0"/>
              <a:t>/</a:t>
            </a:r>
            <a:r>
              <a:rPr lang="zh-CN" altLang="en-US" sz="2000" dirty="0"/>
              <a:t>标出）以及持续的安全培训，识</a:t>
            </a:r>
            <a:r>
              <a:rPr lang="zh-CN" altLang="en-US" sz="2000" dirty="0">
                <a:solidFill>
                  <a:schemeClr val="tx1"/>
                </a:solidFill>
              </a:rPr>
              <a:t>别、评估和控制员工可能遇到的潜在安全危险（如化学、电器和其他能源、火灾、车辆及坠落危险）。</a:t>
            </a:r>
            <a:endParaRPr lang="en-US" altLang="zh-CN" sz="2000" dirty="0">
              <a:solidFill>
                <a:schemeClr val="tx1"/>
              </a:solidFill>
            </a:endParaRPr>
          </a:p>
          <a:p>
            <a:pPr marL="342900" indent="-342900">
              <a:buFont typeface="Wingdings" panose="05000000000000000000" pitchFamily="2" charset="2"/>
              <a:buChar char="n"/>
            </a:pPr>
            <a:r>
              <a:rPr lang="zh-CN" altLang="en-US" sz="2000" dirty="0">
                <a:solidFill>
                  <a:schemeClr val="tx1"/>
                </a:solidFill>
              </a:rPr>
              <a:t>如果通过上述方式无法有效地控制危险，应为员工提供适当的、保养良好的个人防护用品以及关于上述危险可能导致的风险的教育资料。</a:t>
            </a:r>
            <a:endParaRPr lang="en-US" altLang="zh-CN" sz="2000" dirty="0">
              <a:solidFill>
                <a:schemeClr val="tx1"/>
              </a:solidFill>
            </a:endParaRPr>
          </a:p>
          <a:p>
            <a:pPr marL="342900" indent="-342900">
              <a:buFont typeface="Wingdings" panose="05000000000000000000" pitchFamily="2" charset="2"/>
              <a:buChar char="n"/>
            </a:pPr>
            <a:r>
              <a:rPr lang="zh-CN" altLang="en-US" sz="2000" dirty="0">
                <a:solidFill>
                  <a:schemeClr val="tx1"/>
                </a:solidFill>
              </a:rPr>
              <a:t>此外，还必须采取适当的措施，避免让孕妇</a:t>
            </a:r>
            <a:r>
              <a:rPr lang="en-US" altLang="zh-CN" sz="2000" dirty="0">
                <a:solidFill>
                  <a:schemeClr val="tx1"/>
                </a:solidFill>
              </a:rPr>
              <a:t>/</a:t>
            </a:r>
            <a:r>
              <a:rPr lang="zh-CN" altLang="en-US" sz="2000" dirty="0">
                <a:solidFill>
                  <a:schemeClr val="tx1"/>
                </a:solidFill>
              </a:rPr>
              <a:t>哺乳期妇女接触高危工作环境，消除或降低工作场所带给孕妇</a:t>
            </a:r>
            <a:r>
              <a:rPr lang="en-US" altLang="zh-CN" sz="2000" dirty="0">
                <a:solidFill>
                  <a:schemeClr val="tx1"/>
                </a:solidFill>
              </a:rPr>
              <a:t>/</a:t>
            </a:r>
            <a:r>
              <a:rPr lang="zh-CN" altLang="en-US" sz="2000" dirty="0">
                <a:solidFill>
                  <a:schemeClr val="tx1"/>
                </a:solidFill>
              </a:rPr>
              <a:t>哺乳期妇女健康与安全方面的风</a:t>
            </a:r>
            <a:r>
              <a:rPr lang="zh-CN" altLang="en-US" sz="2000" dirty="0"/>
              <a:t>险（包括与其工作任务相关的风险），同时为哺乳期妇女提供适当的设施。</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0086" y="4159505"/>
            <a:ext cx="329565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49180" y="1008426"/>
            <a:ext cx="3635512" cy="5409111"/>
          </a:xfrm>
          <a:prstGeom prst="rect">
            <a:avLst/>
          </a:prstGeom>
        </p:spPr>
      </p:pic>
      <p:sp>
        <p:nvSpPr>
          <p:cNvPr id="17" name="文本框 4"/>
          <p:cNvSpPr txBox="1"/>
          <p:nvPr/>
        </p:nvSpPr>
        <p:spPr>
          <a:xfrm>
            <a:off x="253835" y="1841700"/>
            <a:ext cx="7821025"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altLang="zh-CN" sz="2400" b="1" dirty="0" smtClean="0">
                <a:solidFill>
                  <a:schemeClr val="tx1"/>
                </a:solidFill>
                <a:latin typeface="微软雅黑" panose="020B0503020204020204" pitchFamily="34" charset="-122"/>
                <a:sym typeface="Arial" panose="020B0604020202020204" pitchFamily="34" charset="0"/>
              </a:rPr>
              <a:t>1</a:t>
            </a:r>
            <a:r>
              <a:rPr lang="zh-CN" altLang="en-US" sz="2400" b="1" dirty="0" smtClean="0">
                <a:solidFill>
                  <a:schemeClr val="tx1"/>
                </a:solidFill>
                <a:latin typeface="微软雅黑" panose="020B0503020204020204" pitchFamily="34" charset="-122"/>
                <a:sym typeface="Arial" panose="020B0604020202020204" pitchFamily="34" charset="0"/>
              </a:rPr>
              <a:t>）不伤害自己：安全意识、安全技能、安全行为；</a:t>
            </a:r>
            <a:endParaRPr lang="en-US" altLang="zh-CN" sz="2400" b="1" dirty="0" smtClean="0">
              <a:solidFill>
                <a:schemeClr val="tx1"/>
              </a:solidFill>
              <a:latin typeface="微软雅黑" panose="020B0503020204020204" pitchFamily="34" charset="-122"/>
              <a:sym typeface="Arial" panose="020B0604020202020204" pitchFamily="34" charset="0"/>
            </a:endParaRPr>
          </a:p>
          <a:p>
            <a:pPr algn="just"/>
            <a:r>
              <a:rPr lang="en-US" altLang="zh-CN" sz="2400" b="1" dirty="0" smtClean="0">
                <a:solidFill>
                  <a:schemeClr val="tx1"/>
                </a:solidFill>
                <a:latin typeface="微软雅黑" panose="020B0503020204020204" pitchFamily="34" charset="-122"/>
                <a:sym typeface="Arial" panose="020B0604020202020204" pitchFamily="34" charset="0"/>
              </a:rPr>
              <a:t>2</a:t>
            </a:r>
            <a:r>
              <a:rPr lang="zh-CN" altLang="en-US" sz="2400" b="1" dirty="0" smtClean="0">
                <a:solidFill>
                  <a:schemeClr val="tx1"/>
                </a:solidFill>
                <a:latin typeface="微软雅黑" panose="020B0503020204020204" pitchFamily="34" charset="-122"/>
                <a:sym typeface="Arial" panose="020B0604020202020204" pitchFamily="34" charset="0"/>
              </a:rPr>
              <a:t>）不伤害他人：是最起码的职业道德；</a:t>
            </a:r>
            <a:endParaRPr lang="en-US" altLang="zh-CN" sz="2400" b="1" dirty="0" smtClean="0">
              <a:solidFill>
                <a:schemeClr val="tx1"/>
              </a:solidFill>
              <a:latin typeface="微软雅黑" panose="020B0503020204020204" pitchFamily="34" charset="-122"/>
              <a:sym typeface="Arial" panose="020B0604020202020204" pitchFamily="34" charset="0"/>
            </a:endParaRPr>
          </a:p>
          <a:p>
            <a:pPr algn="just"/>
            <a:r>
              <a:rPr lang="en-US" altLang="zh-CN" sz="2400" b="1" dirty="0" smtClean="0">
                <a:solidFill>
                  <a:schemeClr val="tx1"/>
                </a:solidFill>
                <a:latin typeface="微软雅黑" panose="020B0503020204020204" pitchFamily="34" charset="-122"/>
                <a:sym typeface="Arial" panose="020B0604020202020204" pitchFamily="34" charset="0"/>
              </a:rPr>
              <a:t>3</a:t>
            </a:r>
            <a:r>
              <a:rPr lang="zh-CN" altLang="en-US" sz="2400" b="1" dirty="0" smtClean="0">
                <a:solidFill>
                  <a:schemeClr val="tx1"/>
                </a:solidFill>
                <a:latin typeface="微软雅黑" panose="020B0503020204020204" pitchFamily="34" charset="-122"/>
                <a:sym typeface="Arial" panose="020B0604020202020204" pitchFamily="34" charset="0"/>
              </a:rPr>
              <a:t>）不被他人伤害：是难以做到而又必须做到的职业规范；</a:t>
            </a:r>
            <a:endParaRPr lang="en-US" altLang="zh-CN" sz="2400" b="1" dirty="0" smtClean="0">
              <a:solidFill>
                <a:schemeClr val="tx1"/>
              </a:solidFill>
              <a:latin typeface="微软雅黑" panose="020B0503020204020204" pitchFamily="34" charset="-122"/>
              <a:sym typeface="Arial" panose="020B0604020202020204" pitchFamily="34" charset="0"/>
            </a:endParaRPr>
          </a:p>
          <a:p>
            <a:pPr algn="just"/>
            <a:r>
              <a:rPr lang="en-US" altLang="zh-CN" sz="2400" b="1" dirty="0" smtClean="0">
                <a:solidFill>
                  <a:schemeClr val="tx1"/>
                </a:solidFill>
                <a:latin typeface="微软雅黑" panose="020B0503020204020204" pitchFamily="34" charset="-122"/>
                <a:sym typeface="Arial" panose="020B0604020202020204" pitchFamily="34" charset="0"/>
              </a:rPr>
              <a:t>4</a:t>
            </a:r>
            <a:r>
              <a:rPr lang="zh-CN" altLang="en-US" sz="2400" b="1" dirty="0" smtClean="0">
                <a:solidFill>
                  <a:schemeClr val="tx1"/>
                </a:solidFill>
                <a:latin typeface="微软雅黑" panose="020B0503020204020204" pitchFamily="34" charset="-122"/>
                <a:sym typeface="Arial" panose="020B0604020202020204" pitchFamily="34" charset="0"/>
              </a:rPr>
              <a:t>）保护他人不受伤害。</a:t>
            </a:r>
          </a:p>
        </p:txBody>
      </p:sp>
      <p:sp>
        <p:nvSpPr>
          <p:cNvPr id="18" name="文本框 4"/>
          <p:cNvSpPr txBox="1"/>
          <p:nvPr/>
        </p:nvSpPr>
        <p:spPr>
          <a:xfrm>
            <a:off x="615283" y="4375505"/>
            <a:ext cx="52917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prstClr val="black"/>
                </a:solidFill>
                <a:latin typeface="微软雅黑" panose="020B0503020204020204" pitchFamily="34" charset="-122"/>
                <a:sym typeface="Arial" panose="020B0604020202020204" pitchFamily="34" charset="0"/>
              </a:rPr>
              <a:t>安全连着你我他，防范事故靠大家。</a:t>
            </a:r>
            <a:endParaRPr lang="zh-CN" altLang="en-US" sz="2400" b="1" dirty="0">
              <a:solidFill>
                <a:prstClr val="black"/>
              </a:solidFill>
              <a:latin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3115" y="1451752"/>
            <a:ext cx="8619877" cy="512741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5736" y="1254648"/>
            <a:ext cx="6627016" cy="478078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0684" y="1254648"/>
            <a:ext cx="8710180" cy="51803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7125" y="1451752"/>
            <a:ext cx="8453806" cy="51043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751" y="1451752"/>
            <a:ext cx="8428171" cy="513526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00"/>
          <p:cNvSpPr txBox="1"/>
          <p:nvPr/>
        </p:nvSpPr>
        <p:spPr>
          <a:xfrm>
            <a:off x="1530495" y="1100468"/>
            <a:ext cx="812800" cy="502767"/>
          </a:xfrm>
          <a:prstGeom prst="rect">
            <a:avLst/>
          </a:prstGeom>
          <a:noFill/>
        </p:spPr>
        <p:txBody>
          <a:bodyPr wrap="square" rtlCol="0">
            <a:spAutoFit/>
          </a:bodyPr>
          <a:lstStyle/>
          <a:p>
            <a:pPr algn="ctr"/>
            <a:r>
              <a:rPr lang="en-US" sz="2665" dirty="0">
                <a:solidFill>
                  <a:schemeClr val="accent3"/>
                </a:solidFill>
                <a:latin typeface="Impact" panose="020B0806030902050204" pitchFamily="34" charset="0"/>
                <a:cs typeface="+mn-ea"/>
              </a:rPr>
              <a:t>0 1      </a:t>
            </a:r>
          </a:p>
        </p:txBody>
      </p:sp>
      <p:sp>
        <p:nvSpPr>
          <p:cNvPr id="6" name="TextBox 101"/>
          <p:cNvSpPr txBox="1"/>
          <p:nvPr/>
        </p:nvSpPr>
        <p:spPr>
          <a:xfrm>
            <a:off x="1530495" y="1796652"/>
            <a:ext cx="812800" cy="502766"/>
          </a:xfrm>
          <a:prstGeom prst="rect">
            <a:avLst/>
          </a:prstGeom>
          <a:noFill/>
        </p:spPr>
        <p:txBody>
          <a:bodyPr wrap="square" rtlCol="0">
            <a:spAutoFit/>
          </a:bodyPr>
          <a:lstStyle/>
          <a:p>
            <a:pPr algn="ctr"/>
            <a:r>
              <a:rPr lang="en-US" sz="2665" dirty="0">
                <a:solidFill>
                  <a:schemeClr val="accent3"/>
                </a:solidFill>
                <a:latin typeface="Impact" panose="020B0806030902050204" pitchFamily="34" charset="0"/>
                <a:cs typeface="+mn-ea"/>
              </a:rPr>
              <a:t>0 2</a:t>
            </a:r>
          </a:p>
        </p:txBody>
      </p:sp>
      <p:sp>
        <p:nvSpPr>
          <p:cNvPr id="7" name="TextBox 102"/>
          <p:cNvSpPr txBox="1"/>
          <p:nvPr/>
        </p:nvSpPr>
        <p:spPr>
          <a:xfrm>
            <a:off x="1530495" y="2492834"/>
            <a:ext cx="812800" cy="502767"/>
          </a:xfrm>
          <a:prstGeom prst="rect">
            <a:avLst/>
          </a:prstGeom>
          <a:noFill/>
        </p:spPr>
        <p:txBody>
          <a:bodyPr wrap="square" rtlCol="0">
            <a:spAutoFit/>
          </a:bodyPr>
          <a:lstStyle/>
          <a:p>
            <a:pPr algn="ctr"/>
            <a:r>
              <a:rPr lang="en-US" sz="2665" dirty="0">
                <a:solidFill>
                  <a:schemeClr val="accent3"/>
                </a:solidFill>
                <a:latin typeface="Impact" panose="020B0806030902050204" pitchFamily="34" charset="0"/>
                <a:cs typeface="+mn-ea"/>
              </a:rPr>
              <a:t>0 3</a:t>
            </a:r>
          </a:p>
        </p:txBody>
      </p:sp>
      <p:sp>
        <p:nvSpPr>
          <p:cNvPr id="8" name="TextBox 103"/>
          <p:cNvSpPr txBox="1"/>
          <p:nvPr/>
        </p:nvSpPr>
        <p:spPr>
          <a:xfrm>
            <a:off x="1530495" y="3189017"/>
            <a:ext cx="812800" cy="502767"/>
          </a:xfrm>
          <a:prstGeom prst="rect">
            <a:avLst/>
          </a:prstGeom>
          <a:noFill/>
        </p:spPr>
        <p:txBody>
          <a:bodyPr wrap="square" rtlCol="0">
            <a:spAutoFit/>
          </a:bodyPr>
          <a:lstStyle/>
          <a:p>
            <a:pPr algn="ctr"/>
            <a:r>
              <a:rPr lang="en-US" sz="2665" dirty="0">
                <a:solidFill>
                  <a:schemeClr val="accent3"/>
                </a:solidFill>
                <a:latin typeface="Impact" panose="020B0806030902050204" pitchFamily="34" charset="0"/>
                <a:cs typeface="+mn-ea"/>
              </a:rPr>
              <a:t>0 4</a:t>
            </a:r>
          </a:p>
        </p:txBody>
      </p:sp>
      <p:sp>
        <p:nvSpPr>
          <p:cNvPr id="9" name="TextBox 103"/>
          <p:cNvSpPr txBox="1"/>
          <p:nvPr/>
        </p:nvSpPr>
        <p:spPr>
          <a:xfrm>
            <a:off x="1530495" y="3885200"/>
            <a:ext cx="812800" cy="502767"/>
          </a:xfrm>
          <a:prstGeom prst="rect">
            <a:avLst/>
          </a:prstGeom>
          <a:noFill/>
        </p:spPr>
        <p:txBody>
          <a:bodyPr wrap="square" rtlCol="0">
            <a:spAutoFit/>
          </a:bodyPr>
          <a:lstStyle/>
          <a:p>
            <a:pPr algn="ctr"/>
            <a:r>
              <a:rPr lang="en-US" sz="2665" dirty="0">
                <a:solidFill>
                  <a:schemeClr val="accent3"/>
                </a:solidFill>
                <a:latin typeface="Impact" panose="020B0806030902050204" pitchFamily="34" charset="0"/>
                <a:cs typeface="+mn-ea"/>
              </a:rPr>
              <a:t>0 5</a:t>
            </a:r>
          </a:p>
        </p:txBody>
      </p:sp>
      <p:sp>
        <p:nvSpPr>
          <p:cNvPr id="10" name="矩形 9"/>
          <p:cNvSpPr/>
          <p:nvPr/>
        </p:nvSpPr>
        <p:spPr>
          <a:xfrm>
            <a:off x="2475337" y="1120199"/>
            <a:ext cx="4884234" cy="406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tx1"/>
                </a:solidFill>
              </a:rPr>
              <a:t>标准介绍</a:t>
            </a:r>
            <a:endParaRPr lang="zh-TW" altLang="en-US" sz="2400" b="1" dirty="0">
              <a:solidFill>
                <a:schemeClr val="tx1"/>
              </a:solidFill>
            </a:endParaRPr>
          </a:p>
        </p:txBody>
      </p:sp>
      <p:sp>
        <p:nvSpPr>
          <p:cNvPr id="11" name="矩形 10"/>
          <p:cNvSpPr/>
          <p:nvPr/>
        </p:nvSpPr>
        <p:spPr>
          <a:xfrm>
            <a:off x="2475337" y="1817593"/>
            <a:ext cx="4884234" cy="406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tx1"/>
                </a:solidFill>
              </a:rPr>
              <a:t>劳工</a:t>
            </a:r>
            <a:endParaRPr lang="zh-TW" altLang="en-US" sz="2400" b="1" dirty="0">
              <a:solidFill>
                <a:schemeClr val="tx1"/>
              </a:solidFill>
            </a:endParaRPr>
          </a:p>
        </p:txBody>
      </p:sp>
      <p:sp>
        <p:nvSpPr>
          <p:cNvPr id="12" name="矩形 11"/>
          <p:cNvSpPr/>
          <p:nvPr/>
        </p:nvSpPr>
        <p:spPr>
          <a:xfrm>
            <a:off x="2475337" y="2514987"/>
            <a:ext cx="4884234" cy="406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tx1"/>
                </a:solidFill>
              </a:rPr>
              <a:t>健康与安全</a:t>
            </a:r>
            <a:endParaRPr lang="zh-TW" altLang="en-US" sz="2400" b="1" dirty="0">
              <a:solidFill>
                <a:schemeClr val="tx1"/>
              </a:solidFill>
            </a:endParaRPr>
          </a:p>
        </p:txBody>
      </p:sp>
      <p:sp>
        <p:nvSpPr>
          <p:cNvPr id="13" name="矩形 12"/>
          <p:cNvSpPr/>
          <p:nvPr/>
        </p:nvSpPr>
        <p:spPr>
          <a:xfrm>
            <a:off x="2475337" y="3212381"/>
            <a:ext cx="4884234" cy="406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tx1"/>
                </a:solidFill>
              </a:rPr>
              <a:t>环境</a:t>
            </a:r>
            <a:endParaRPr lang="zh-TW" altLang="en-US" sz="2400" b="1" dirty="0">
              <a:solidFill>
                <a:schemeClr val="tx1"/>
              </a:solidFill>
            </a:endParaRPr>
          </a:p>
        </p:txBody>
      </p:sp>
      <p:sp>
        <p:nvSpPr>
          <p:cNvPr id="14" name="矩形 13"/>
          <p:cNvSpPr/>
          <p:nvPr/>
        </p:nvSpPr>
        <p:spPr>
          <a:xfrm>
            <a:off x="2475337" y="3909775"/>
            <a:ext cx="4884234" cy="406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tx1"/>
                </a:solidFill>
              </a:rPr>
              <a:t>商业道德</a:t>
            </a:r>
            <a:endParaRPr lang="zh-TW" altLang="en-US" sz="2400" b="1" dirty="0">
              <a:solidFill>
                <a:schemeClr val="tx1"/>
              </a:solidFill>
            </a:endParaRPr>
          </a:p>
        </p:txBody>
      </p:sp>
      <p:sp>
        <p:nvSpPr>
          <p:cNvPr id="15" name="TextBox 103"/>
          <p:cNvSpPr txBox="1"/>
          <p:nvPr/>
        </p:nvSpPr>
        <p:spPr>
          <a:xfrm>
            <a:off x="1530495" y="4581384"/>
            <a:ext cx="812800" cy="502767"/>
          </a:xfrm>
          <a:prstGeom prst="rect">
            <a:avLst/>
          </a:prstGeom>
          <a:noFill/>
        </p:spPr>
        <p:txBody>
          <a:bodyPr wrap="square" rtlCol="0">
            <a:spAutoFit/>
          </a:bodyPr>
          <a:lstStyle/>
          <a:p>
            <a:pPr algn="ctr"/>
            <a:r>
              <a:rPr lang="en-US" sz="2665" dirty="0">
                <a:solidFill>
                  <a:schemeClr val="accent3"/>
                </a:solidFill>
                <a:latin typeface="Impact" panose="020B0806030902050204" pitchFamily="34" charset="0"/>
                <a:cs typeface="+mn-ea"/>
              </a:rPr>
              <a:t>0 6</a:t>
            </a:r>
          </a:p>
        </p:txBody>
      </p:sp>
      <p:sp>
        <p:nvSpPr>
          <p:cNvPr id="16" name="矩形 15"/>
          <p:cNvSpPr/>
          <p:nvPr/>
        </p:nvSpPr>
        <p:spPr>
          <a:xfrm>
            <a:off x="2475337" y="4656104"/>
            <a:ext cx="4884234" cy="406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tx1"/>
                </a:solidFill>
                <a:latin typeface="微软雅黑" panose="020B0503020204020204" pitchFamily="34" charset="-122"/>
                <a:ea typeface="微软雅黑" panose="020B0503020204020204" pitchFamily="34" charset="-122"/>
              </a:rPr>
              <a:t>供应商管理</a:t>
            </a:r>
            <a:endParaRPr lang="zh-TW" altLang="en-US" sz="2400" b="1" dirty="0">
              <a:solidFill>
                <a:schemeClr val="tx1"/>
              </a:solidFill>
              <a:latin typeface="微软雅黑" panose="020B0503020204020204" pitchFamily="34" charset="-122"/>
              <a:ea typeface="微软雅黑" panose="020B0503020204020204" pitchFamily="34" charset="-122"/>
            </a:endParaRPr>
          </a:p>
        </p:txBody>
      </p:sp>
      <p:sp>
        <p:nvSpPr>
          <p:cNvPr id="17" name="矩形 16"/>
          <p:cNvSpPr/>
          <p:nvPr/>
        </p:nvSpPr>
        <p:spPr>
          <a:xfrm>
            <a:off x="2475337" y="5305380"/>
            <a:ext cx="1415772" cy="461665"/>
          </a:xfrm>
          <a:prstGeom prst="rect">
            <a:avLst/>
          </a:prstGeom>
        </p:spPr>
        <p:txBody>
          <a:bodyPr wrap="none">
            <a:spAutoFit/>
          </a:bodyPr>
          <a:lstStyle/>
          <a:p>
            <a:pPr algn="ctr"/>
            <a:r>
              <a:rPr lang="zh-CN" altLang="en-US" sz="2400" b="1" dirty="0">
                <a:solidFill>
                  <a:schemeClr val="tx1"/>
                </a:solidFill>
              </a:rPr>
              <a:t>管理体系</a:t>
            </a:r>
            <a:endParaRPr lang="zh-TW" altLang="en-US" sz="2400" b="1" dirty="0">
              <a:latin typeface="微软雅黑" panose="020B0503020204020204" pitchFamily="34" charset="-122"/>
              <a:ea typeface="微软雅黑" panose="020B0503020204020204" pitchFamily="34" charset="-122"/>
            </a:endParaRPr>
          </a:p>
        </p:txBody>
      </p:sp>
      <p:sp>
        <p:nvSpPr>
          <p:cNvPr id="19" name="TextBox 103"/>
          <p:cNvSpPr txBox="1"/>
          <p:nvPr/>
        </p:nvSpPr>
        <p:spPr>
          <a:xfrm>
            <a:off x="1530495" y="5264278"/>
            <a:ext cx="812800" cy="502767"/>
          </a:xfrm>
          <a:prstGeom prst="rect">
            <a:avLst/>
          </a:prstGeom>
          <a:noFill/>
        </p:spPr>
        <p:txBody>
          <a:bodyPr wrap="square" rtlCol="0">
            <a:spAutoFit/>
          </a:bodyPr>
          <a:lstStyle/>
          <a:p>
            <a:pPr algn="ctr"/>
            <a:r>
              <a:rPr lang="en-US" sz="2665" dirty="0">
                <a:solidFill>
                  <a:schemeClr val="accent3"/>
                </a:solidFill>
                <a:latin typeface="Impact" panose="020B0806030902050204" pitchFamily="34" charset="0"/>
                <a:cs typeface="+mn-ea"/>
              </a:rPr>
              <a:t>0 </a:t>
            </a:r>
            <a:r>
              <a:rPr lang="en-US" altLang="zh-CN" sz="2665" dirty="0">
                <a:solidFill>
                  <a:schemeClr val="accent3"/>
                </a:solidFill>
                <a:latin typeface="Impact" panose="020B0806030902050204" pitchFamily="34" charset="0"/>
                <a:cs typeface="+mn-ea"/>
              </a:rPr>
              <a:t>7</a:t>
            </a:r>
            <a:endParaRPr lang="en-US" sz="2665" dirty="0">
              <a:solidFill>
                <a:schemeClr val="accent3"/>
              </a:solidFill>
              <a:latin typeface="Impact" panose="020B0806030902050204" pitchFamily="34" charset="0"/>
              <a:cs typeface="+mn-ea"/>
            </a:endParaRPr>
          </a:p>
        </p:txBody>
      </p:sp>
      <p:sp>
        <p:nvSpPr>
          <p:cNvPr id="23" name="文本框 22"/>
          <p:cNvSpPr txBox="1"/>
          <p:nvPr/>
        </p:nvSpPr>
        <p:spPr>
          <a:xfrm>
            <a:off x="1560771" y="159564"/>
            <a:ext cx="4668266" cy="461665"/>
          </a:xfrm>
          <a:prstGeom prst="rect">
            <a:avLst/>
          </a:prstGeom>
          <a:noFill/>
        </p:spPr>
        <p:txBody>
          <a:bodyPr wrap="none" rtlCol="0">
            <a:spAutoFit/>
          </a:bodyPr>
          <a:lstStyle/>
          <a:p>
            <a:r>
              <a:rPr lang="en-US" altLang="zh-CN" sz="2400" b="1" dirty="0">
                <a:solidFill>
                  <a:schemeClr val="bg1"/>
                </a:solidFill>
                <a:latin typeface="+mn-ea"/>
              </a:rPr>
              <a:t>RBA-</a:t>
            </a:r>
            <a:r>
              <a:rPr lang="zh-CN" altLang="en-US" sz="2400" b="1" dirty="0">
                <a:solidFill>
                  <a:schemeClr val="bg1"/>
                </a:solidFill>
                <a:latin typeface="+mn-ea"/>
              </a:rPr>
              <a:t>责任商业联盟行为准则培训</a:t>
            </a:r>
            <a:endParaRPr kumimoji="1" lang="zh-TW" altLang="en-US" sz="2400" dirty="0">
              <a:solidFill>
                <a:schemeClr val="bg1"/>
              </a:solidFill>
            </a:endParaRPr>
          </a:p>
        </p:txBody>
      </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423" y="1451752"/>
            <a:ext cx="8171795" cy="48819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0949" y="1254648"/>
            <a:ext cx="7171299" cy="5379233"/>
          </a:xfrm>
          <a:prstGeom prst="rect">
            <a:avLst/>
          </a:prstGeom>
        </p:spPr>
      </p:pic>
    </p:spTree>
    <p:extLst>
      <p:ext uri="{BB962C8B-B14F-4D97-AF65-F5344CB8AC3E}">
        <p14:creationId xmlns:p14="http://schemas.microsoft.com/office/powerpoint/2010/main" val="4045039881"/>
      </p:ext>
    </p:extLst>
  </p:cSld>
  <p:clrMapOvr>
    <a:masterClrMapping/>
  </p:clrMapOvr>
  <mc:AlternateContent xmlns:mc="http://schemas.openxmlformats.org/markup-compatibility/2006">
    <mc:Choice xmlns:p14="http://schemas.microsoft.com/office/powerpoint/2010/main" Requires="p14">
      <p:transition spd="slow" p14:dur="1250" advClick="0">
        <p14:switch dir="r"/>
      </p:transition>
    </mc:Choice>
    <mc:Fallback>
      <p:transition spd="slow"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62205"/>
            <a:ext cx="5020491" cy="492443"/>
          </a:xfrm>
          <a:prstGeom prst="rect">
            <a:avLst/>
          </a:prstGeom>
          <a:noFill/>
        </p:spPr>
        <p:txBody>
          <a:bodyPr wrap="square" rtlCol="0">
            <a:spAutoFit/>
          </a:bodyPr>
          <a:lstStyle/>
          <a:p>
            <a:r>
              <a:rPr lang="en-US" altLang="zh-CN" sz="2600" b="1" spc="300" dirty="0">
                <a:latin typeface="+mn-ea"/>
                <a:cs typeface="+mn-ea"/>
              </a:rPr>
              <a:t>B1.</a:t>
            </a:r>
            <a:r>
              <a:rPr lang="zh-TW" altLang="en-US" sz="2600" b="1" spc="300" dirty="0">
                <a:latin typeface="+mn-ea"/>
                <a:cs typeface="+mn-ea"/>
              </a:rPr>
              <a:t>职业安全</a:t>
            </a:r>
            <a:endParaRPr lang="id-ID" sz="2600" b="1" spc="300" dirty="0">
              <a:latin typeface="+mn-ea"/>
              <a:cs typeface="+mn-ea"/>
            </a:endParaRPr>
          </a:p>
        </p:txBody>
      </p:sp>
      <p:sp>
        <p:nvSpPr>
          <p:cNvPr id="3"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656" y="1254648"/>
            <a:ext cx="8689561" cy="514456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1032029"/>
            <a:ext cx="5020491" cy="492443"/>
          </a:xfrm>
          <a:prstGeom prst="rect">
            <a:avLst/>
          </a:prstGeom>
          <a:noFill/>
        </p:spPr>
        <p:txBody>
          <a:bodyPr wrap="square" rtlCol="0">
            <a:spAutoFit/>
          </a:bodyPr>
          <a:lstStyle/>
          <a:p>
            <a:r>
              <a:rPr lang="en-US" altLang="zh-CN" sz="2600" b="1" spc="300" dirty="0">
                <a:latin typeface="+mn-ea"/>
                <a:cs typeface="+mn-ea"/>
              </a:rPr>
              <a:t>B2.</a:t>
            </a:r>
            <a:r>
              <a:rPr lang="zh-TW" altLang="en-US" sz="2600" b="1" spc="300" dirty="0">
                <a:latin typeface="+mn-ea"/>
                <a:cs typeface="+mn-ea"/>
              </a:rPr>
              <a:t>应急准备</a:t>
            </a:r>
            <a:endParaRPr lang="id-ID" sz="2600" b="1" spc="300" dirty="0">
              <a:latin typeface="+mn-ea"/>
              <a:cs typeface="+mn-ea"/>
            </a:endParaRPr>
          </a:p>
        </p:txBody>
      </p:sp>
      <p:sp>
        <p:nvSpPr>
          <p:cNvPr id="2" name="矩形 1"/>
          <p:cNvSpPr/>
          <p:nvPr/>
        </p:nvSpPr>
        <p:spPr>
          <a:xfrm>
            <a:off x="535258" y="1662426"/>
            <a:ext cx="7738947" cy="163121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a:t>
            </a:r>
            <a:r>
              <a:rPr lang="zh-CN" altLang="en-US" sz="2000" dirty="0">
                <a:solidFill>
                  <a:schemeClr val="tx1"/>
                </a:solidFill>
              </a:rPr>
              <a:t>识别并评估潜在的紧急情形和紧急事件，并通过实施应急预案及应对程序将其影响降到最低，包括紧急报告、员工通知和撤离程序、员工训练与演习、适当的火灾探测及扑灭设备、明显和畅通的逃生通道、充足的</a:t>
            </a:r>
            <a:r>
              <a:rPr lang="zh-CN" altLang="en-US" sz="2000" dirty="0"/>
              <a:t>出口设施和复原计划。此类预案和规程应尽可能地减少对生命、环境和财产的损害。</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8235" y="1692221"/>
            <a:ext cx="2857500" cy="157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24"/>
          <p:cNvSpPr txBox="1"/>
          <p:nvPr/>
        </p:nvSpPr>
        <p:spPr>
          <a:xfrm>
            <a:off x="615283" y="3726907"/>
            <a:ext cx="5020491" cy="492443"/>
          </a:xfrm>
          <a:prstGeom prst="rect">
            <a:avLst/>
          </a:prstGeom>
          <a:noFill/>
        </p:spPr>
        <p:txBody>
          <a:bodyPr wrap="square" rtlCol="0">
            <a:spAutoFit/>
          </a:bodyPr>
          <a:lstStyle/>
          <a:p>
            <a:r>
              <a:rPr lang="en-US" altLang="zh-CN" sz="2600" b="1" spc="300" dirty="0">
                <a:latin typeface="+mn-ea"/>
                <a:cs typeface="+mn-ea"/>
              </a:rPr>
              <a:t>B3.</a:t>
            </a:r>
            <a:r>
              <a:rPr lang="zh-TW" altLang="en-US" sz="2600" b="1" spc="300" dirty="0">
                <a:latin typeface="+mn-ea"/>
                <a:cs typeface="+mn-ea"/>
              </a:rPr>
              <a:t>工伤和疾病</a:t>
            </a:r>
            <a:endParaRPr lang="id-ID" sz="2600" b="1" spc="300" dirty="0">
              <a:latin typeface="+mn-ea"/>
              <a:cs typeface="+mn-ea"/>
            </a:endParaRPr>
          </a:p>
        </p:txBody>
      </p:sp>
      <p:sp>
        <p:nvSpPr>
          <p:cNvPr id="9" name="矩形 8"/>
          <p:cNvSpPr/>
          <p:nvPr/>
        </p:nvSpPr>
        <p:spPr>
          <a:xfrm>
            <a:off x="535257" y="4542435"/>
            <a:ext cx="7738947" cy="1323439"/>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应制定程序和体系</a:t>
            </a:r>
            <a:r>
              <a:rPr lang="zh-CN" altLang="en-US" sz="2000" dirty="0">
                <a:solidFill>
                  <a:schemeClr val="tx1"/>
                </a:solidFill>
              </a:rPr>
              <a:t>以预防、管理、跟踪和报告工伤和疾病，</a:t>
            </a:r>
            <a:endParaRPr lang="en-US" altLang="zh-CN" sz="2000" dirty="0"/>
          </a:p>
          <a:p>
            <a:pPr marL="342900" indent="-342900">
              <a:buFont typeface="Wingdings" panose="05000000000000000000" pitchFamily="2" charset="2"/>
              <a:buChar char="n"/>
            </a:pPr>
            <a:r>
              <a:rPr lang="zh-CN" altLang="en-US" sz="2000" dirty="0"/>
              <a:t>包括以下规定：鼓励员工报告；对工伤和疾病案例进行分类和记录；提供必要的医疗服务；调查案例并采取纠正措施以消除其事故源头；帮助员工重返工作。</a:t>
            </a:r>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8235" y="4542436"/>
            <a:ext cx="287655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1032029"/>
            <a:ext cx="5020491" cy="492443"/>
          </a:xfrm>
          <a:prstGeom prst="rect">
            <a:avLst/>
          </a:prstGeom>
          <a:noFill/>
        </p:spPr>
        <p:txBody>
          <a:bodyPr wrap="square" rtlCol="0">
            <a:spAutoFit/>
          </a:bodyPr>
          <a:lstStyle/>
          <a:p>
            <a:r>
              <a:rPr lang="en-US" altLang="zh-CN" sz="2600" b="1" spc="300" dirty="0">
                <a:latin typeface="+mn-ea"/>
                <a:cs typeface="+mn-ea"/>
              </a:rPr>
              <a:t>B2.</a:t>
            </a:r>
            <a:r>
              <a:rPr lang="zh-TW" altLang="en-US" sz="2600" b="1" spc="300" dirty="0">
                <a:latin typeface="+mn-ea"/>
                <a:cs typeface="+mn-ea"/>
              </a:rPr>
              <a:t>应急</a:t>
            </a:r>
            <a:r>
              <a:rPr lang="zh-TW" altLang="en-US" sz="2600" b="1" spc="300" dirty="0" smtClean="0">
                <a:latin typeface="+mn-ea"/>
                <a:cs typeface="+mn-ea"/>
              </a:rPr>
              <a:t>准备</a:t>
            </a:r>
            <a:r>
              <a:rPr lang="zh-CN" altLang="en-US" sz="2600" b="1" spc="300" dirty="0" smtClean="0">
                <a:latin typeface="+mn-ea"/>
                <a:cs typeface="+mn-ea"/>
              </a:rPr>
              <a:t>和演练</a:t>
            </a:r>
            <a:endParaRPr lang="id-ID" sz="2600" b="1" spc="300" dirty="0">
              <a:latin typeface="+mn-ea"/>
              <a:cs typeface="+mn-ea"/>
            </a:endParaRPr>
          </a:p>
        </p:txBody>
      </p:sp>
      <p:sp>
        <p:nvSpPr>
          <p:cNvPr id="9" name="矩形 8"/>
          <p:cNvSpPr/>
          <p:nvPr/>
        </p:nvSpPr>
        <p:spPr>
          <a:xfrm>
            <a:off x="535257" y="4542435"/>
            <a:ext cx="7738947" cy="400110"/>
          </a:xfrm>
          <a:prstGeom prst="rect">
            <a:avLst/>
          </a:prstGeom>
          <a:solidFill>
            <a:schemeClr val="bg1"/>
          </a:solidFill>
        </p:spPr>
        <p:txBody>
          <a:bodyPr wrap="square">
            <a:spAutoFit/>
          </a:bodyPr>
          <a:lstStyle/>
          <a:p>
            <a:pPr marL="342900" indent="-342900">
              <a:buFont typeface="Wingdings" panose="05000000000000000000" pitchFamily="2" charset="2"/>
              <a:buChar char="n"/>
            </a:pPr>
            <a:endParaRPr lang="zh-CN" altLang="en-US" sz="2000" dirty="0"/>
          </a:p>
        </p:txBody>
      </p:sp>
      <p:sp>
        <p:nvSpPr>
          <p:cNvPr id="11"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sp>
        <p:nvSpPr>
          <p:cNvPr id="12" name="文本框 4"/>
          <p:cNvSpPr txBox="1"/>
          <p:nvPr/>
        </p:nvSpPr>
        <p:spPr>
          <a:xfrm>
            <a:off x="491579" y="5092288"/>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panose="020B0503020204020204" pitchFamily="34" charset="-122"/>
              <a:sym typeface="Arial" panose="020B0604020202020204" pitchFamily="34" charset="0"/>
            </a:endParaRPr>
          </a:p>
        </p:txBody>
      </p:sp>
      <p:pic>
        <p:nvPicPr>
          <p:cNvPr id="13" name="图片 12"/>
          <p:cNvPicPr>
            <a:picLocks noChangeAspect="1"/>
          </p:cNvPicPr>
          <p:nvPr/>
        </p:nvPicPr>
        <p:blipFill>
          <a:blip r:embed="rId3" cstate="email"/>
          <a:stretch>
            <a:fillRect/>
          </a:stretch>
        </p:blipFill>
        <p:spPr>
          <a:xfrm>
            <a:off x="337077" y="1594019"/>
            <a:ext cx="3329129" cy="2219420"/>
          </a:xfrm>
          <a:prstGeom prst="rect">
            <a:avLst/>
          </a:prstGeom>
        </p:spPr>
      </p:pic>
      <p:pic>
        <p:nvPicPr>
          <p:cNvPr id="14" name="图片 13"/>
          <p:cNvPicPr>
            <a:picLocks noChangeAspect="1"/>
          </p:cNvPicPr>
          <p:nvPr/>
        </p:nvPicPr>
        <p:blipFill>
          <a:blip r:embed="rId4" cstate="email"/>
          <a:stretch>
            <a:fillRect/>
          </a:stretch>
        </p:blipFill>
        <p:spPr>
          <a:xfrm>
            <a:off x="4070082" y="1585505"/>
            <a:ext cx="3354672" cy="2236448"/>
          </a:xfrm>
          <a:prstGeom prst="rect">
            <a:avLst/>
          </a:prstGeom>
        </p:spPr>
      </p:pic>
      <p:pic>
        <p:nvPicPr>
          <p:cNvPr id="15" name="图片 14"/>
          <p:cNvPicPr>
            <a:picLocks noChangeAspect="1"/>
          </p:cNvPicPr>
          <p:nvPr/>
        </p:nvPicPr>
        <p:blipFill>
          <a:blip r:embed="rId5" cstate="email"/>
          <a:stretch>
            <a:fillRect/>
          </a:stretch>
        </p:blipFill>
        <p:spPr>
          <a:xfrm>
            <a:off x="4027190" y="4049145"/>
            <a:ext cx="3372612" cy="2248408"/>
          </a:xfrm>
          <a:prstGeom prst="rect">
            <a:avLst/>
          </a:prstGeom>
        </p:spPr>
      </p:pic>
      <p:pic>
        <p:nvPicPr>
          <p:cNvPr id="16" name="图片 15"/>
          <p:cNvPicPr>
            <a:picLocks noChangeAspect="1"/>
          </p:cNvPicPr>
          <p:nvPr/>
        </p:nvPicPr>
        <p:blipFill>
          <a:blip r:embed="rId6" cstate="email"/>
          <a:stretch>
            <a:fillRect/>
          </a:stretch>
        </p:blipFill>
        <p:spPr>
          <a:xfrm>
            <a:off x="7968494" y="4049145"/>
            <a:ext cx="3342633" cy="2228422"/>
          </a:xfrm>
          <a:prstGeom prst="rect">
            <a:avLst/>
          </a:prstGeom>
        </p:spPr>
      </p:pic>
      <p:pic>
        <p:nvPicPr>
          <p:cNvPr id="17" name="图片 16"/>
          <p:cNvPicPr>
            <a:picLocks noChangeAspect="1"/>
          </p:cNvPicPr>
          <p:nvPr/>
        </p:nvPicPr>
        <p:blipFill>
          <a:blip r:embed="rId7" cstate="email"/>
          <a:stretch>
            <a:fillRect/>
          </a:stretch>
        </p:blipFill>
        <p:spPr>
          <a:xfrm>
            <a:off x="7968495" y="1594019"/>
            <a:ext cx="3276046" cy="2184030"/>
          </a:xfrm>
          <a:prstGeom prst="rect">
            <a:avLst/>
          </a:prstGeom>
        </p:spPr>
      </p:pic>
      <p:pic>
        <p:nvPicPr>
          <p:cNvPr id="18" name="图片 17"/>
          <p:cNvPicPr>
            <a:picLocks noChangeAspect="1"/>
          </p:cNvPicPr>
          <p:nvPr/>
        </p:nvPicPr>
        <p:blipFill>
          <a:blip r:embed="rId8" cstate="email"/>
          <a:stretch>
            <a:fillRect/>
          </a:stretch>
        </p:blipFill>
        <p:spPr>
          <a:xfrm>
            <a:off x="376497" y="4049145"/>
            <a:ext cx="3250287" cy="2166858"/>
          </a:xfrm>
          <a:prstGeom prst="rect">
            <a:avLst/>
          </a:prstGeom>
        </p:spPr>
      </p:pic>
      <p:sp>
        <p:nvSpPr>
          <p:cNvPr id="20" name="文本框 4"/>
          <p:cNvSpPr txBox="1"/>
          <p:nvPr/>
        </p:nvSpPr>
        <p:spPr>
          <a:xfrm>
            <a:off x="337077" y="6247628"/>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prstClr val="black"/>
                </a:solidFill>
                <a:latin typeface="微软雅黑" panose="020B0503020204020204" pitchFamily="34" charset="-122"/>
                <a:sym typeface="Arial" panose="020B0604020202020204" pitchFamily="34" charset="0"/>
              </a:rPr>
              <a:t>思考：为什么要做应急演练</a:t>
            </a:r>
            <a:endParaRPr lang="zh-CN" altLang="en-US" sz="1000" b="1" dirty="0">
              <a:solidFill>
                <a:prstClr val="black"/>
              </a:solidFill>
              <a:latin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1106980"/>
            <a:ext cx="5020491" cy="492443"/>
          </a:xfrm>
          <a:prstGeom prst="rect">
            <a:avLst/>
          </a:prstGeom>
          <a:noFill/>
        </p:spPr>
        <p:txBody>
          <a:bodyPr wrap="square" rtlCol="0">
            <a:spAutoFit/>
          </a:bodyPr>
          <a:lstStyle/>
          <a:p>
            <a:r>
              <a:rPr lang="en-US" altLang="zh-CN" sz="2600" b="1" spc="300" dirty="0">
                <a:latin typeface="+mn-ea"/>
                <a:cs typeface="+mn-ea"/>
              </a:rPr>
              <a:t>B4.</a:t>
            </a:r>
            <a:r>
              <a:rPr lang="zh-CN" altLang="en-US" sz="2600" b="1" spc="300" dirty="0">
                <a:latin typeface="+mn-ea"/>
                <a:cs typeface="+mn-ea"/>
              </a:rPr>
              <a:t>工业卫生</a:t>
            </a:r>
            <a:endParaRPr lang="id-ID" sz="2600" b="1" spc="300" dirty="0">
              <a:latin typeface="+mn-ea"/>
              <a:cs typeface="+mn-ea"/>
            </a:endParaRPr>
          </a:p>
        </p:txBody>
      </p:sp>
      <p:sp>
        <p:nvSpPr>
          <p:cNvPr id="2" name="矩形 1"/>
          <p:cNvSpPr/>
          <p:nvPr/>
        </p:nvSpPr>
        <p:spPr>
          <a:xfrm>
            <a:off x="535258" y="1737377"/>
            <a:ext cx="7738947" cy="163121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根据分级控制原</a:t>
            </a:r>
            <a:r>
              <a:rPr lang="zh-CN" altLang="en-US" sz="2000" dirty="0">
                <a:solidFill>
                  <a:schemeClr val="tx1"/>
                </a:solidFill>
              </a:rPr>
              <a:t>则，应当识别、评估并控制化学、生物及物理等因素给员工带来的危险。通过适当的设计、工程和管理控制，消除或控制潜在危险。当无法通过这些措施充分控制危险时，员工应该配备并可以使用恰当的、保养良好的个人防护用品。防护计划应包含与这些危险有关的风险教育</a:t>
            </a:r>
            <a:r>
              <a:rPr lang="zh-CN" altLang="en-US" sz="2000" dirty="0"/>
              <a:t>材料。</a:t>
            </a:r>
          </a:p>
        </p:txBody>
      </p:sp>
      <p:sp>
        <p:nvSpPr>
          <p:cNvPr id="6" name="TextBox 24"/>
          <p:cNvSpPr txBox="1"/>
          <p:nvPr/>
        </p:nvSpPr>
        <p:spPr>
          <a:xfrm>
            <a:off x="615283" y="3801858"/>
            <a:ext cx="5020491" cy="492443"/>
          </a:xfrm>
          <a:prstGeom prst="rect">
            <a:avLst/>
          </a:prstGeom>
          <a:noFill/>
        </p:spPr>
        <p:txBody>
          <a:bodyPr wrap="square" rtlCol="0">
            <a:spAutoFit/>
          </a:bodyPr>
          <a:lstStyle/>
          <a:p>
            <a:r>
              <a:rPr lang="en-US" altLang="zh-CN" sz="2600" b="1" spc="300" dirty="0">
                <a:latin typeface="+mn-ea"/>
                <a:cs typeface="+mn-ea"/>
              </a:rPr>
              <a:t>B5.</a:t>
            </a:r>
            <a:r>
              <a:rPr lang="zh-CN" altLang="en-US" sz="2600" b="1" spc="300" dirty="0">
                <a:latin typeface="+mn-ea"/>
                <a:cs typeface="+mn-ea"/>
              </a:rPr>
              <a:t>强体力型工作</a:t>
            </a:r>
            <a:endParaRPr lang="id-ID" sz="2600" b="1" spc="300" dirty="0">
              <a:latin typeface="+mn-ea"/>
              <a:cs typeface="+mn-ea"/>
            </a:endParaRPr>
          </a:p>
        </p:txBody>
      </p:sp>
      <p:sp>
        <p:nvSpPr>
          <p:cNvPr id="9" name="矩形 8"/>
          <p:cNvSpPr/>
          <p:nvPr/>
        </p:nvSpPr>
        <p:spPr>
          <a:xfrm>
            <a:off x="535257" y="4617386"/>
            <a:ext cx="7738947" cy="1015663"/>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应当</a:t>
            </a:r>
            <a:r>
              <a:rPr lang="zh-CN" altLang="en-US" sz="2000" dirty="0">
                <a:solidFill>
                  <a:schemeClr val="tx1"/>
                </a:solidFill>
              </a:rPr>
              <a:t>识别、评估和控制员工从事强体力型工作给员工带来的影响，</a:t>
            </a:r>
            <a:r>
              <a:rPr lang="zh-CN" altLang="en-US" sz="2000" dirty="0"/>
              <a:t>包括人工搬运</a:t>
            </a:r>
            <a:r>
              <a:rPr lang="en-US" altLang="zh-CN" sz="2000" dirty="0"/>
              <a:t>/</a:t>
            </a:r>
            <a:r>
              <a:rPr lang="zh-CN" altLang="en-US" sz="2000" dirty="0"/>
              <a:t>装卸材料和重复搬举重物、长时间站立以及高度重复或强力的装配工作。</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4735" y="1507064"/>
            <a:ext cx="2409825" cy="1666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4735" y="4237381"/>
            <a:ext cx="2409825" cy="1473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972065"/>
            <a:ext cx="5020491" cy="492443"/>
          </a:xfrm>
          <a:prstGeom prst="rect">
            <a:avLst/>
          </a:prstGeom>
          <a:noFill/>
        </p:spPr>
        <p:txBody>
          <a:bodyPr wrap="square" rtlCol="0">
            <a:spAutoFit/>
          </a:bodyPr>
          <a:lstStyle/>
          <a:p>
            <a:r>
              <a:rPr lang="en-US" altLang="zh-CN" sz="2600" b="1" spc="300" dirty="0">
                <a:latin typeface="+mn-ea"/>
                <a:cs typeface="+mn-ea"/>
              </a:rPr>
              <a:t>B6.</a:t>
            </a:r>
            <a:r>
              <a:rPr lang="zh-CN" altLang="en-US" sz="2600" b="1" spc="300" dirty="0">
                <a:latin typeface="+mn-ea"/>
                <a:cs typeface="+mn-ea"/>
              </a:rPr>
              <a:t>机器安全防护</a:t>
            </a:r>
            <a:endParaRPr lang="id-ID" sz="2600" b="1" spc="300" dirty="0">
              <a:latin typeface="+mn-ea"/>
              <a:cs typeface="+mn-ea"/>
            </a:endParaRPr>
          </a:p>
        </p:txBody>
      </p:sp>
      <p:sp>
        <p:nvSpPr>
          <p:cNvPr id="2" name="矩形 1"/>
          <p:cNvSpPr/>
          <p:nvPr/>
        </p:nvSpPr>
        <p:spPr>
          <a:xfrm>
            <a:off x="535258" y="1602462"/>
            <a:ext cx="10259122" cy="70788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a:t>
            </a:r>
            <a:r>
              <a:rPr lang="zh-CN" altLang="en-US" sz="2000" dirty="0">
                <a:solidFill>
                  <a:schemeClr val="tx1"/>
                </a:solidFill>
              </a:rPr>
              <a:t>当对生产机械和其他机械进行安全危险评估。应当对可能对员工造成伤害的机械装配物理防护装置、联锁装置和屏障，并正确地进行维护。</a:t>
            </a: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592" y="3025993"/>
            <a:ext cx="2881893" cy="302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8707" r="4516"/>
          <a:stretch>
            <a:fillRect/>
          </a:stretch>
        </p:blipFill>
        <p:spPr bwMode="auto">
          <a:xfrm>
            <a:off x="3512634" y="3025992"/>
            <a:ext cx="2653991" cy="302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0928" y="3025991"/>
            <a:ext cx="2686165" cy="302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33571" y="3025995"/>
            <a:ext cx="2735766" cy="3023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972065"/>
            <a:ext cx="5020491" cy="492443"/>
          </a:xfrm>
          <a:prstGeom prst="rect">
            <a:avLst/>
          </a:prstGeom>
          <a:noFill/>
        </p:spPr>
        <p:txBody>
          <a:bodyPr wrap="square" rtlCol="0">
            <a:spAutoFit/>
          </a:bodyPr>
          <a:lstStyle/>
          <a:p>
            <a:r>
              <a:rPr lang="en-US" altLang="zh-CN" sz="2600" b="1" spc="300" dirty="0">
                <a:latin typeface="+mn-ea"/>
                <a:cs typeface="+mn-ea"/>
              </a:rPr>
              <a:t>B6.</a:t>
            </a:r>
            <a:r>
              <a:rPr lang="zh-CN" altLang="en-US" sz="2600" b="1" spc="300" dirty="0">
                <a:latin typeface="+mn-ea"/>
                <a:cs typeface="+mn-ea"/>
              </a:rPr>
              <a:t>机器安全防护</a:t>
            </a:r>
            <a:endParaRPr lang="id-ID" sz="2600" b="1" spc="300" dirty="0">
              <a:latin typeface="+mn-ea"/>
              <a:cs typeface="+mn-ea"/>
            </a:endParaRPr>
          </a:p>
        </p:txBody>
      </p:sp>
      <p:sp>
        <p:nvSpPr>
          <p:cNvPr id="10"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graphicFrame>
        <p:nvGraphicFramePr>
          <p:cNvPr id="9" name="Group 2"/>
          <p:cNvGraphicFramePr>
            <a:graphicFrameLocks noGrp="1"/>
          </p:cNvGraphicFramePr>
          <p:nvPr/>
        </p:nvGraphicFramePr>
        <p:xfrm>
          <a:off x="1458493" y="1820210"/>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安全防护设施类型</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安全护栏及防护罩（</a:t>
                      </a: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Safety shield</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装置用途</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隔离危险区域或部位，防止人员或身体部位进入造成伤害；</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2.</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防止能量失控的物体（如旋转部件松脱、加工碎屑、砂轮碎片等）飞出伤人；</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3.</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隔离有害物质（如粉尘等），防止有害物质的泄露对人体造成的危害。</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lang="zh-CN"/>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c vMerge="1">
                  <a:txBody>
                    <a:bodyPr/>
                    <a:lstStyle/>
                    <a:p>
                      <a:endParaRPr lang="zh-CN"/>
                    </a:p>
                  </a:txBody>
                  <a:tcPr/>
                </a:tc>
              </a:tr>
              <a:tr h="1302417">
                <a:tc gridSpan="2" vMerge="1">
                  <a:txBody>
                    <a:bodyPr/>
                    <a:lstStyle/>
                    <a:p>
                      <a:endParaRPr lang="zh-CN"/>
                    </a:p>
                  </a:txBody>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使用场所</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机械传动部位（如齿轮）的防护罩；</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2.</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设备高处平台的安全护栏；</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3.</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现场设备运动区域的隔离防护栏；</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4.CNC</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、冲压机、锯切区域防止手部伸入的防护栏。</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endParaRPr lang="zh-CN"/>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使用方法</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保持护栏及防护罩完好关闭状态；</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2.</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设备安全防护损坏时应立即报修，禁止带故障运行；</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3.</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禁止随意拆除、改变防护栏及防护罩的功能；</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4.</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隔离防护区域禁止未经许可的人员进入。</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1" name="图片 10"/>
          <p:cNvPicPr>
            <a:picLocks noChangeAspect="1"/>
          </p:cNvPicPr>
          <p:nvPr/>
        </p:nvPicPr>
        <p:blipFill>
          <a:blip r:embed="rId3" cstate="email"/>
          <a:stretch>
            <a:fillRect/>
          </a:stretch>
        </p:blipFill>
        <p:spPr>
          <a:xfrm>
            <a:off x="1718469" y="2602003"/>
            <a:ext cx="2360087" cy="1770066"/>
          </a:xfrm>
          <a:prstGeom prst="rect">
            <a:avLst/>
          </a:prstGeom>
        </p:spPr>
      </p:pic>
      <p:pic>
        <p:nvPicPr>
          <p:cNvPr id="12" name="图片 11"/>
          <p:cNvPicPr>
            <a:picLocks noChangeAspect="1"/>
          </p:cNvPicPr>
          <p:nvPr/>
        </p:nvPicPr>
        <p:blipFill>
          <a:blip r:embed="rId4" cstate="email"/>
          <a:stretch>
            <a:fillRect/>
          </a:stretch>
        </p:blipFill>
        <p:spPr>
          <a:xfrm>
            <a:off x="1900934" y="4372069"/>
            <a:ext cx="1946695" cy="146002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972065"/>
            <a:ext cx="5020491" cy="492443"/>
          </a:xfrm>
          <a:prstGeom prst="rect">
            <a:avLst/>
          </a:prstGeom>
          <a:noFill/>
        </p:spPr>
        <p:txBody>
          <a:bodyPr wrap="square" rtlCol="0">
            <a:spAutoFit/>
          </a:bodyPr>
          <a:lstStyle/>
          <a:p>
            <a:r>
              <a:rPr lang="en-US" altLang="zh-CN" sz="2600" b="1" spc="300" dirty="0">
                <a:latin typeface="+mn-ea"/>
                <a:cs typeface="+mn-ea"/>
              </a:rPr>
              <a:t>B6.</a:t>
            </a:r>
            <a:r>
              <a:rPr lang="zh-CN" altLang="en-US" sz="2600" b="1" spc="300" dirty="0">
                <a:latin typeface="+mn-ea"/>
                <a:cs typeface="+mn-ea"/>
              </a:rPr>
              <a:t>机器安全防护</a:t>
            </a:r>
            <a:endParaRPr lang="id-ID" sz="2600" b="1" spc="300" dirty="0">
              <a:latin typeface="+mn-ea"/>
              <a:cs typeface="+mn-ea"/>
            </a:endParaRPr>
          </a:p>
        </p:txBody>
      </p:sp>
      <p:sp>
        <p:nvSpPr>
          <p:cNvPr id="10"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graphicFrame>
        <p:nvGraphicFramePr>
          <p:cNvPr id="7" name="Group 2"/>
          <p:cNvGraphicFramePr>
            <a:graphicFrameLocks noGrp="1"/>
          </p:cNvGraphicFramePr>
          <p:nvPr/>
        </p:nvGraphicFramePr>
        <p:xfrm>
          <a:off x="1310528" y="1819182"/>
          <a:ext cx="8412163" cy="4095750"/>
        </p:xfrm>
        <a:graphic>
          <a:graphicData uri="http://schemas.openxmlformats.org/drawingml/2006/table">
            <a:tbl>
              <a:tblPr/>
              <a:tblGrid>
                <a:gridCol w="946283"/>
                <a:gridCol w="1999413"/>
                <a:gridCol w="658343"/>
                <a:gridCol w="4808124"/>
              </a:tblGrid>
              <a:tr h="6152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安全防护设施类型</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8" marB="467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光栅（</a:t>
                      </a: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Light curtain</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8" marB="4679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装置用途</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光栅可以与机台进行连锁。当光栅感应到异物进入时，机台立即停止，保护人员不受伤害。</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3149">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8" marB="467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lang="zh-CN"/>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c vMerge="1">
                  <a:txBody>
                    <a:bodyPr/>
                    <a:lstStyle/>
                    <a:p>
                      <a:endParaRPr lang="zh-CN"/>
                    </a:p>
                  </a:txBody>
                  <a:tcPr/>
                </a:tc>
              </a:tr>
              <a:tr h="1356600">
                <a:tc gridSpan="2" vMerge="1">
                  <a:txBody>
                    <a:bodyPr/>
                    <a:lstStyle/>
                    <a:p>
                      <a:endParaRPr lang="zh-CN"/>
                    </a:p>
                  </a:txBody>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使用场所</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工厂自动设备及半自动设备。</a:t>
                      </a:r>
                    </a:p>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	例：冲压机等</a:t>
                      </a: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2.</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当有异物遮挡光栅时，机台立即停止运行。</a:t>
                      </a: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0773">
                <a:tc gridSpan="2" vMerge="1">
                  <a:txBody>
                    <a:bodyPr/>
                    <a:lstStyle/>
                    <a:p>
                      <a:endParaRPr lang="zh-CN"/>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使用方法</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作业前检查设备的光栅是否正常有效；</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2.</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禁止随意切断光栅。</a:t>
                      </a: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8" name="图片 7"/>
          <p:cNvPicPr>
            <a:picLocks noChangeAspect="1"/>
          </p:cNvPicPr>
          <p:nvPr/>
        </p:nvPicPr>
        <p:blipFill>
          <a:blip r:embed="rId3" cstate="email"/>
          <a:stretch>
            <a:fillRect/>
          </a:stretch>
        </p:blipFill>
        <p:spPr>
          <a:xfrm>
            <a:off x="1371599" y="2505634"/>
            <a:ext cx="2835275" cy="21264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972065"/>
            <a:ext cx="5020491" cy="492443"/>
          </a:xfrm>
          <a:prstGeom prst="rect">
            <a:avLst/>
          </a:prstGeom>
          <a:noFill/>
        </p:spPr>
        <p:txBody>
          <a:bodyPr wrap="square" rtlCol="0">
            <a:spAutoFit/>
          </a:bodyPr>
          <a:lstStyle/>
          <a:p>
            <a:r>
              <a:rPr lang="en-US" altLang="zh-CN" sz="2600" b="1" spc="300" dirty="0">
                <a:latin typeface="+mn-ea"/>
                <a:cs typeface="+mn-ea"/>
              </a:rPr>
              <a:t>B6.</a:t>
            </a:r>
            <a:r>
              <a:rPr lang="zh-CN" altLang="en-US" sz="2600" b="1" spc="300" dirty="0">
                <a:latin typeface="+mn-ea"/>
                <a:cs typeface="+mn-ea"/>
              </a:rPr>
              <a:t>机器安全防护</a:t>
            </a:r>
            <a:endParaRPr lang="id-ID" sz="2600" b="1" spc="300" dirty="0">
              <a:latin typeface="+mn-ea"/>
              <a:cs typeface="+mn-ea"/>
            </a:endParaRPr>
          </a:p>
        </p:txBody>
      </p:sp>
      <p:sp>
        <p:nvSpPr>
          <p:cNvPr id="10"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graphicFrame>
        <p:nvGraphicFramePr>
          <p:cNvPr id="7" name="Group 2"/>
          <p:cNvGraphicFramePr>
            <a:graphicFrameLocks noGrp="1"/>
          </p:cNvGraphicFramePr>
          <p:nvPr/>
        </p:nvGraphicFramePr>
        <p:xfrm>
          <a:off x="1722905" y="1962618"/>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安全防护设施类型</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急停按钮（</a:t>
                      </a: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EMS</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装置用途</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使机器在任何情况下，立即停止动作，其作用是发生突发情况时，立即停止机器，防止伤害或者损失扩大。</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lang="zh-CN"/>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c vMerge="1">
                  <a:txBody>
                    <a:bodyPr/>
                    <a:lstStyle/>
                    <a:p>
                      <a:endParaRPr lang="zh-CN"/>
                    </a:p>
                  </a:txBody>
                  <a:tcPr/>
                </a:tc>
              </a:tr>
              <a:tr h="1302417">
                <a:tc gridSpan="2" vMerge="1">
                  <a:txBody>
                    <a:bodyPr/>
                    <a:lstStyle/>
                    <a:p>
                      <a:endParaRPr lang="zh-CN"/>
                    </a:p>
                  </a:txBody>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使用场所</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冲床、</a:t>
                      </a: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CNC</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、锯切机、起重机等机械设备；</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endParaRPr lang="zh-CN"/>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使用方法</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发生紧急异常时立即按下急停按钮；</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2.</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日常检查做好急停按钮的检查维护，异常及时报修。</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8" name="图片 7"/>
          <p:cNvPicPr>
            <a:picLocks noChangeAspect="1"/>
          </p:cNvPicPr>
          <p:nvPr/>
        </p:nvPicPr>
        <p:blipFill>
          <a:blip r:embed="rId3" cstate="email"/>
          <a:stretch>
            <a:fillRect/>
          </a:stretch>
        </p:blipFill>
        <p:spPr>
          <a:xfrm>
            <a:off x="1775012" y="2922493"/>
            <a:ext cx="2854558" cy="214091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8"/>
          <p:cNvGrpSpPr/>
          <p:nvPr/>
        </p:nvGrpSpPr>
        <p:grpSpPr bwMode="auto">
          <a:xfrm>
            <a:off x="1751528" y="5665010"/>
            <a:ext cx="7370445" cy="143510"/>
            <a:chOff x="910" y="2455"/>
            <a:chExt cx="2723" cy="21"/>
          </a:xfrm>
          <a:solidFill>
            <a:schemeClr val="bg2">
              <a:lumMod val="75000"/>
            </a:schemeClr>
          </a:solidFill>
        </p:grpSpPr>
        <p:sp>
          <p:nvSpPr>
            <p:cNvPr id="4" name="Line 38"/>
            <p:cNvSpPr>
              <a:spLocks noChangeShapeType="1"/>
            </p:cNvSpPr>
            <p:nvPr/>
          </p:nvSpPr>
          <p:spPr bwMode="auto">
            <a:xfrm>
              <a:off x="910" y="2476"/>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5" name="Rectangle 39"/>
            <p:cNvSpPr>
              <a:spLocks noChangeArrowheads="1"/>
            </p:cNvSpPr>
            <p:nvPr/>
          </p:nvSpPr>
          <p:spPr bwMode="auto">
            <a:xfrm>
              <a:off x="910" y="2455"/>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grpSp>
        <p:nvGrpSpPr>
          <p:cNvPr id="6" name="Group 49"/>
          <p:cNvGrpSpPr/>
          <p:nvPr/>
        </p:nvGrpSpPr>
        <p:grpSpPr bwMode="auto">
          <a:xfrm>
            <a:off x="4079438" y="1608630"/>
            <a:ext cx="6341745" cy="213360"/>
            <a:chOff x="2127" y="903"/>
            <a:chExt cx="2723" cy="21"/>
          </a:xfrm>
          <a:solidFill>
            <a:schemeClr val="bg2">
              <a:lumMod val="75000"/>
            </a:schemeClr>
          </a:solidFill>
        </p:grpSpPr>
        <p:sp>
          <p:nvSpPr>
            <p:cNvPr id="7" name="Line 37"/>
            <p:cNvSpPr>
              <a:spLocks noChangeShapeType="1"/>
            </p:cNvSpPr>
            <p:nvPr/>
          </p:nvSpPr>
          <p:spPr bwMode="auto">
            <a:xfrm>
              <a:off x="2127" y="903"/>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8" name="Rectangle 40"/>
            <p:cNvSpPr>
              <a:spLocks noChangeArrowheads="1"/>
            </p:cNvSpPr>
            <p:nvPr/>
          </p:nvSpPr>
          <p:spPr bwMode="auto">
            <a:xfrm>
              <a:off x="4471" y="903"/>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sp>
        <p:nvSpPr>
          <p:cNvPr id="9" name="Rectangle 41"/>
          <p:cNvSpPr>
            <a:spLocks noChangeArrowheads="1"/>
          </p:cNvSpPr>
          <p:nvPr/>
        </p:nvSpPr>
        <p:spPr bwMode="auto">
          <a:xfrm>
            <a:off x="1752163" y="1821990"/>
            <a:ext cx="2277745" cy="3583940"/>
          </a:xfrm>
          <a:prstGeom prst="rect">
            <a:avLst/>
          </a:prstGeom>
          <a:solidFill>
            <a:schemeClr val="bg2">
              <a:lumMod val="7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sp>
        <p:nvSpPr>
          <p:cNvPr id="10" name="Freeform 43"/>
          <p:cNvSpPr/>
          <p:nvPr/>
        </p:nvSpPr>
        <p:spPr bwMode="auto">
          <a:xfrm>
            <a:off x="4141351" y="1422893"/>
            <a:ext cx="2590800" cy="185737"/>
          </a:xfrm>
          <a:custGeom>
            <a:avLst/>
            <a:gdLst>
              <a:gd name="T0" fmla="*/ 2516188 w 1632"/>
              <a:gd name="T1" fmla="*/ 185737 h 117"/>
              <a:gd name="T2" fmla="*/ 0 w 1632"/>
              <a:gd name="T3" fmla="*/ 185737 h 117"/>
              <a:gd name="T4" fmla="*/ 74613 w 1632"/>
              <a:gd name="T5" fmla="*/ 0 h 117"/>
              <a:gd name="T6" fmla="*/ 2590800 w 1632"/>
              <a:gd name="T7" fmla="*/ 0 h 117"/>
              <a:gd name="T8" fmla="*/ 2516188 w 1632"/>
              <a:gd name="T9" fmla="*/ 185737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2" h="117">
                <a:moveTo>
                  <a:pt x="1585" y="117"/>
                </a:moveTo>
                <a:lnTo>
                  <a:pt x="0" y="117"/>
                </a:lnTo>
                <a:lnTo>
                  <a:pt x="47" y="0"/>
                </a:lnTo>
                <a:lnTo>
                  <a:pt x="1632" y="0"/>
                </a:lnTo>
                <a:lnTo>
                  <a:pt x="1585" y="117"/>
                </a:lnTo>
                <a:close/>
              </a:path>
            </a:pathLst>
          </a:custGeom>
          <a:solidFill>
            <a:schemeClr val="bg2">
              <a:lumMod val="75000"/>
            </a:schemeClr>
          </a:solidFill>
          <a:ln>
            <a:noFill/>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11" name="Text Box 47"/>
          <p:cNvSpPr txBox="1">
            <a:spLocks noChangeArrowheads="1"/>
          </p:cNvSpPr>
          <p:nvPr/>
        </p:nvSpPr>
        <p:spPr bwMode="auto">
          <a:xfrm>
            <a:off x="1680346" y="2712260"/>
            <a:ext cx="2363596" cy="2123658"/>
          </a:xfrm>
          <a:prstGeom prst="rect">
            <a:avLst/>
          </a:prstGeom>
          <a:solidFill>
            <a:schemeClr val="bg2">
              <a:lumMod val="75000"/>
            </a:schemeClr>
          </a:solidFill>
          <a:ln>
            <a:noFill/>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PART</a:t>
            </a:r>
          </a:p>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01</a:t>
            </a:r>
          </a:p>
        </p:txBody>
      </p:sp>
      <p:sp>
        <p:nvSpPr>
          <p:cNvPr id="12" name="文本框 11"/>
          <p:cNvSpPr txBox="1"/>
          <p:nvPr/>
        </p:nvSpPr>
        <p:spPr>
          <a:xfrm>
            <a:off x="5424251" y="3077244"/>
            <a:ext cx="4996932" cy="923330"/>
          </a:xfrm>
          <a:prstGeom prst="rect">
            <a:avLst/>
          </a:prstGeom>
          <a:solidFill>
            <a:schemeClr val="bg2">
              <a:lumMod val="75000"/>
            </a:schemeClr>
          </a:solidFill>
        </p:spPr>
        <p:txBody>
          <a:bodyPr wrap="square" rtlCol="0">
            <a:spAutoFit/>
          </a:bodyPr>
          <a:lstStyle/>
          <a:p>
            <a:r>
              <a:rPr kumimoji="1" lang="en-US" altLang="zh-CN" sz="5400" b="1" dirty="0">
                <a:solidFill>
                  <a:srgbClr val="FFFFFF"/>
                </a:solidFill>
                <a:latin typeface="+mj-ea"/>
                <a:ea typeface="+mj-ea"/>
                <a:cs typeface="Yuanti SC" charset="-122"/>
                <a:sym typeface="Arial" panose="020B0604020202020204"/>
              </a:rPr>
              <a:t>RBA</a:t>
            </a:r>
            <a:r>
              <a:rPr kumimoji="1" lang="zh-CN" altLang="en-US" sz="5400" b="1" dirty="0">
                <a:solidFill>
                  <a:srgbClr val="FFFFFF"/>
                </a:solidFill>
                <a:latin typeface="+mj-ea"/>
                <a:ea typeface="+mj-ea"/>
                <a:cs typeface="Yuanti SC" charset="-122"/>
                <a:sym typeface="Arial" panose="020B0604020202020204"/>
              </a:rPr>
              <a:t> 标准介绍</a:t>
            </a:r>
          </a:p>
        </p:txBody>
      </p:sp>
      <p:sp>
        <p:nvSpPr>
          <p:cNvPr id="2" name="文本框 1"/>
          <p:cNvSpPr txBox="1"/>
          <p:nvPr/>
        </p:nvSpPr>
        <p:spPr>
          <a:xfrm>
            <a:off x="2496820" y="266700"/>
            <a:ext cx="4064000" cy="368300"/>
          </a:xfrm>
          <a:prstGeom prst="rect">
            <a:avLst/>
          </a:prstGeom>
          <a:noFill/>
        </p:spPr>
        <p:txBody>
          <a:bodyPr wrap="square" rtlCol="0">
            <a:spAutoFit/>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2" fill="hold"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8" fill="hold" nodeType="withEffect">
                                  <p:stCondLst>
                                    <p:cond delay="7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972065"/>
            <a:ext cx="5020491" cy="492443"/>
          </a:xfrm>
          <a:prstGeom prst="rect">
            <a:avLst/>
          </a:prstGeom>
          <a:noFill/>
        </p:spPr>
        <p:txBody>
          <a:bodyPr wrap="square" rtlCol="0">
            <a:spAutoFit/>
          </a:bodyPr>
          <a:lstStyle/>
          <a:p>
            <a:r>
              <a:rPr lang="en-US" altLang="zh-CN" sz="2600" b="1" spc="300" dirty="0">
                <a:latin typeface="+mn-ea"/>
                <a:cs typeface="+mn-ea"/>
              </a:rPr>
              <a:t>B6.</a:t>
            </a:r>
            <a:r>
              <a:rPr lang="zh-CN" altLang="en-US" sz="2600" b="1" spc="300" dirty="0">
                <a:latin typeface="+mn-ea"/>
                <a:cs typeface="+mn-ea"/>
              </a:rPr>
              <a:t>机器安全防护</a:t>
            </a:r>
            <a:endParaRPr lang="id-ID" sz="2600" b="1" spc="300" dirty="0">
              <a:latin typeface="+mn-ea"/>
              <a:cs typeface="+mn-ea"/>
            </a:endParaRPr>
          </a:p>
        </p:txBody>
      </p:sp>
      <p:sp>
        <p:nvSpPr>
          <p:cNvPr id="10"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graphicFrame>
        <p:nvGraphicFramePr>
          <p:cNvPr id="7" name="Group 2"/>
          <p:cNvGraphicFramePr>
            <a:graphicFrameLocks noGrp="1"/>
          </p:cNvGraphicFramePr>
          <p:nvPr/>
        </p:nvGraphicFramePr>
        <p:xfrm>
          <a:off x="1514945" y="1774358"/>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安全防护设施类型</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警示灯</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a:t>
                      </a: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Caution light</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装置用途</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  显示设备运行状态，提示相关人员正确操作。</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lang="zh-CN"/>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c vMerge="1">
                  <a:txBody>
                    <a:bodyPr/>
                    <a:lstStyle/>
                    <a:p>
                      <a:endParaRPr lang="zh-CN"/>
                    </a:p>
                  </a:txBody>
                  <a:tcPr/>
                </a:tc>
              </a:tr>
              <a:tr h="1302417">
                <a:tc gridSpan="2" vMerge="1">
                  <a:txBody>
                    <a:bodyPr/>
                    <a:lstStyle/>
                    <a:p>
                      <a:endParaRPr lang="zh-CN"/>
                    </a:p>
                  </a:txBody>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使用场所</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自动设备区域。</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2.</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机械加工自动化设备。</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endParaRPr lang="zh-CN"/>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使用方法</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检查急停及安全门打开时红灯应该亮。</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8" name="图片 7"/>
          <p:cNvPicPr>
            <a:picLocks noChangeAspect="1"/>
          </p:cNvPicPr>
          <p:nvPr/>
        </p:nvPicPr>
        <p:blipFill>
          <a:blip r:embed="rId3" cstate="email"/>
          <a:stretch>
            <a:fillRect/>
          </a:stretch>
        </p:blipFill>
        <p:spPr>
          <a:xfrm>
            <a:off x="1580057" y="2572871"/>
            <a:ext cx="2896278" cy="217220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972065"/>
            <a:ext cx="5020491" cy="492443"/>
          </a:xfrm>
          <a:prstGeom prst="rect">
            <a:avLst/>
          </a:prstGeom>
          <a:noFill/>
        </p:spPr>
        <p:txBody>
          <a:bodyPr wrap="square" rtlCol="0">
            <a:spAutoFit/>
          </a:bodyPr>
          <a:lstStyle/>
          <a:p>
            <a:r>
              <a:rPr lang="en-US" altLang="zh-CN" sz="2600" b="1" spc="300" dirty="0">
                <a:latin typeface="+mn-ea"/>
                <a:cs typeface="+mn-ea"/>
              </a:rPr>
              <a:t>B6.</a:t>
            </a:r>
            <a:r>
              <a:rPr lang="zh-CN" altLang="en-US" sz="2600" b="1" spc="300" dirty="0">
                <a:latin typeface="+mn-ea"/>
                <a:cs typeface="+mn-ea"/>
              </a:rPr>
              <a:t>机器安全防护</a:t>
            </a:r>
            <a:endParaRPr lang="id-ID" sz="2600" b="1" spc="300" dirty="0">
              <a:latin typeface="+mn-ea"/>
              <a:cs typeface="+mn-ea"/>
            </a:endParaRPr>
          </a:p>
        </p:txBody>
      </p:sp>
      <p:sp>
        <p:nvSpPr>
          <p:cNvPr id="10" name="标题 2"/>
          <p:cNvSpPr>
            <a:spLocks noGrp="1"/>
          </p:cNvSpPr>
          <p:nvPr>
            <p:ph type="title"/>
          </p:nvPr>
        </p:nvSpPr>
        <p:spPr/>
        <p:txBody>
          <a:bodyPr>
            <a:noAutofit/>
          </a:bodyPr>
          <a:lstStyle/>
          <a:p>
            <a:r>
              <a:rPr kumimoji="1" lang="zh-CN" altLang="en-US" sz="2400" dirty="0"/>
              <a:t>健康与安全</a:t>
            </a:r>
            <a:endParaRPr kumimoji="1" lang="zh-TW" altLang="en-US" sz="2400" dirty="0"/>
          </a:p>
        </p:txBody>
      </p:sp>
      <p:graphicFrame>
        <p:nvGraphicFramePr>
          <p:cNvPr id="7" name="Group 2"/>
          <p:cNvGraphicFramePr>
            <a:graphicFrameLocks noGrp="1"/>
          </p:cNvGraphicFramePr>
          <p:nvPr/>
        </p:nvGraphicFramePr>
        <p:xfrm>
          <a:off x="1514945" y="1721223"/>
          <a:ext cx="8412163" cy="4034057"/>
        </p:xfrm>
        <a:graphic>
          <a:graphicData uri="http://schemas.openxmlformats.org/drawingml/2006/table">
            <a:tbl>
              <a:tblPr/>
              <a:tblGrid>
                <a:gridCol w="946283"/>
                <a:gridCol w="1999413"/>
                <a:gridCol w="658343"/>
                <a:gridCol w="4808124"/>
              </a:tblGrid>
              <a:tr h="692549">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安全防护设施类型</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安全警示标识</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装置用途</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  </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用以表达特定的安全信息，向周围人员表示禁止、警告、指令和提示的信息。</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lang="zh-CN"/>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c vMerge="1">
                  <a:txBody>
                    <a:bodyPr/>
                    <a:lstStyle/>
                    <a:p>
                      <a:endParaRPr lang="zh-CN"/>
                    </a:p>
                  </a:txBody>
                  <a:tcPr/>
                </a:tc>
              </a:tr>
              <a:tr h="1302417">
                <a:tc gridSpan="2" vMerge="1">
                  <a:txBody>
                    <a:bodyPr/>
                    <a:lstStyle/>
                    <a:p>
                      <a:endParaRPr lang="zh-CN"/>
                    </a:p>
                  </a:txBody>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使用场所</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设备操纵、运转部位；</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2.</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危险场所；</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3.</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消防应急指示。</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endParaRPr lang="zh-CN"/>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使用方法</a:t>
                      </a:r>
                      <a:endParaRPr kumimoji="0" 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1.</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正确认识安全警示标识的含义，遵守安全警示标识的要求；</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2.</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维护所属区域内的安全警示标识；</a:t>
                      </a:r>
                      <a:endPar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黑体" panose="02010609060101010101" charset="-122"/>
                          <a:ea typeface="黑体" panose="02010609060101010101" charset="-122"/>
                        </a:rPr>
                        <a:t>3.</a:t>
                      </a:r>
                      <a:r>
                        <a:rPr kumimoji="0" lang="zh-CN" altLang="en-US" sz="1400" b="0" i="0" u="none" strike="noStrike" cap="none" normalizeH="0" baseline="0" dirty="0" smtClean="0">
                          <a:ln>
                            <a:noFill/>
                          </a:ln>
                          <a:solidFill>
                            <a:schemeClr val="tx1"/>
                          </a:solidFill>
                          <a:effectLst/>
                          <a:latin typeface="黑体" panose="02010609060101010101" charset="-122"/>
                          <a:ea typeface="黑体" panose="02010609060101010101" charset="-122"/>
                        </a:rPr>
                        <a:t>时刻留意安全警示标识。</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8" name="图片 7"/>
          <p:cNvPicPr>
            <a:picLocks noChangeAspect="1"/>
          </p:cNvPicPr>
          <p:nvPr/>
        </p:nvPicPr>
        <p:blipFill>
          <a:blip r:embed="rId3" cstate="email"/>
          <a:stretch>
            <a:fillRect/>
          </a:stretch>
        </p:blipFill>
        <p:spPr>
          <a:xfrm>
            <a:off x="1917094" y="2429435"/>
            <a:ext cx="2199300" cy="1649475"/>
          </a:xfrm>
          <a:prstGeom prst="rect">
            <a:avLst/>
          </a:prstGeom>
        </p:spPr>
      </p:pic>
      <p:pic>
        <p:nvPicPr>
          <p:cNvPr id="13" name="图片 12"/>
          <p:cNvPicPr>
            <a:picLocks noChangeAspect="1"/>
          </p:cNvPicPr>
          <p:nvPr/>
        </p:nvPicPr>
        <p:blipFill>
          <a:blip r:embed="rId4" cstate="email"/>
          <a:stretch>
            <a:fillRect/>
          </a:stretch>
        </p:blipFill>
        <p:spPr>
          <a:xfrm>
            <a:off x="1917094" y="4016157"/>
            <a:ext cx="2199300" cy="16494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1497483"/>
            <a:ext cx="5020491" cy="492443"/>
          </a:xfrm>
          <a:prstGeom prst="rect">
            <a:avLst/>
          </a:prstGeom>
          <a:noFill/>
        </p:spPr>
        <p:txBody>
          <a:bodyPr wrap="square" rtlCol="0">
            <a:spAutoFit/>
          </a:bodyPr>
          <a:lstStyle/>
          <a:p>
            <a:r>
              <a:rPr lang="en-US" altLang="zh-CN" sz="2600" b="1" spc="300" dirty="0">
                <a:latin typeface="+mn-ea"/>
                <a:cs typeface="+mn-ea"/>
              </a:rPr>
              <a:t>B7.</a:t>
            </a:r>
            <a:r>
              <a:rPr lang="zh-CN" altLang="en-US" sz="2600" b="1" spc="300" dirty="0">
                <a:latin typeface="+mn-ea"/>
                <a:cs typeface="+mn-ea"/>
              </a:rPr>
              <a:t>公共卫生、饮食和住宿</a:t>
            </a:r>
            <a:endParaRPr lang="id-ID" sz="2600" b="1" spc="300" dirty="0">
              <a:latin typeface="+mn-ea"/>
              <a:cs typeface="+mn-ea"/>
            </a:endParaRPr>
          </a:p>
        </p:txBody>
      </p:sp>
      <p:sp>
        <p:nvSpPr>
          <p:cNvPr id="2" name="矩形 1"/>
          <p:cNvSpPr/>
          <p:nvPr/>
        </p:nvSpPr>
        <p:spPr>
          <a:xfrm>
            <a:off x="535258" y="2127880"/>
            <a:ext cx="7738947" cy="163121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应向员工</a:t>
            </a:r>
            <a:r>
              <a:rPr lang="zh-CN" altLang="en-US" sz="2000" dirty="0">
                <a:solidFill>
                  <a:schemeClr val="tx1"/>
                </a:solidFill>
              </a:rPr>
              <a:t>提供干净的洗手间设施、饮用水和卫生的食品配制、存储和用餐设施。参与</a:t>
            </a:r>
            <a:r>
              <a:rPr lang="zh-CN" altLang="en-US" sz="2000" dirty="0"/>
              <a:t>者或劳工代理机构提供的员工宿舍应保持洁净安全，并提供适当的紧急出口、洗浴热水、充足的光热和通风、用于存放个人和贵重物品的独立安全柜，以及出入方便的合理私人空间。</a:t>
            </a:r>
            <a:endParaRPr lang="zh-CN" altLang="en-US" sz="2000" dirty="0">
              <a:solidFill>
                <a:srgbClr val="FF0000"/>
              </a:solidFill>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2621" y="1897388"/>
            <a:ext cx="2524125" cy="1666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标题 2"/>
          <p:cNvSpPr txBox="1"/>
          <p:nvPr/>
        </p:nvSpPr>
        <p:spPr>
          <a:xfrm>
            <a:off x="535258" y="192203"/>
            <a:ext cx="2428404" cy="432048"/>
          </a:xfrm>
          <a:prstGeom prst="rect">
            <a:avLst/>
          </a:prstGeom>
        </p:spPr>
        <p:txBody>
          <a:bodyPr vert="horz" lIns="91440" tIns="45720" rIns="91440" bIns="45720" rtlCol="0" anchor="ctr">
            <a:noAutofit/>
          </a:bodyPr>
          <a:lstStyle>
            <a:lvl1pPr marL="0" indent="0" algn="l" defTabSz="914400" rtl="0" eaLnBrk="1" latinLnBrk="0" hangingPunct="1">
              <a:lnSpc>
                <a:spcPts val="2955"/>
              </a:lnSpc>
              <a:spcBef>
                <a:spcPct val="0"/>
              </a:spcBef>
              <a:buFont typeface="Arial" panose="020B0604020202020204" pitchFamily="34" charset="0"/>
              <a:buNone/>
              <a:defRPr lang="zh-TW" altLang="en-US" sz="2265"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j-cs"/>
              </a:defRPr>
            </a:lvl1pPr>
          </a:lstStyle>
          <a:p>
            <a:r>
              <a:rPr kumimoji="1" lang="zh-CN" altLang="en-US" sz="2400"/>
              <a:t>健康与安全</a:t>
            </a:r>
            <a:endParaRPr kumimoji="1" lang="zh-CN" altLang="en-US" sz="2400" dirty="0"/>
          </a:p>
        </p:txBody>
      </p:sp>
      <p:sp>
        <p:nvSpPr>
          <p:cNvPr id="3" name="标题 2"/>
          <p:cNvSpPr>
            <a:spLocks noGrp="1"/>
          </p:cNvSpPr>
          <p:nvPr>
            <p:ph type="title"/>
          </p:nvPr>
        </p:nvSpPr>
        <p:spPr/>
        <p:txBody>
          <a:bodyPr>
            <a:normAutofit fontScale="90000"/>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8"/>
          <p:cNvGrpSpPr/>
          <p:nvPr/>
        </p:nvGrpSpPr>
        <p:grpSpPr bwMode="auto">
          <a:xfrm>
            <a:off x="1751528" y="5665010"/>
            <a:ext cx="7370445" cy="143510"/>
            <a:chOff x="910" y="2455"/>
            <a:chExt cx="2723" cy="21"/>
          </a:xfrm>
          <a:solidFill>
            <a:schemeClr val="bg2">
              <a:lumMod val="75000"/>
            </a:schemeClr>
          </a:solidFill>
        </p:grpSpPr>
        <p:sp>
          <p:nvSpPr>
            <p:cNvPr id="4" name="Line 38"/>
            <p:cNvSpPr>
              <a:spLocks noChangeShapeType="1"/>
            </p:cNvSpPr>
            <p:nvPr/>
          </p:nvSpPr>
          <p:spPr bwMode="auto">
            <a:xfrm>
              <a:off x="910" y="2476"/>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5" name="Rectangle 39"/>
            <p:cNvSpPr>
              <a:spLocks noChangeArrowheads="1"/>
            </p:cNvSpPr>
            <p:nvPr/>
          </p:nvSpPr>
          <p:spPr bwMode="auto">
            <a:xfrm>
              <a:off x="910" y="2455"/>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grpSp>
        <p:nvGrpSpPr>
          <p:cNvPr id="6" name="Group 49"/>
          <p:cNvGrpSpPr/>
          <p:nvPr/>
        </p:nvGrpSpPr>
        <p:grpSpPr bwMode="auto">
          <a:xfrm>
            <a:off x="4079438" y="1608630"/>
            <a:ext cx="6341745" cy="213360"/>
            <a:chOff x="2127" y="903"/>
            <a:chExt cx="2723" cy="21"/>
          </a:xfrm>
          <a:solidFill>
            <a:schemeClr val="bg2">
              <a:lumMod val="75000"/>
            </a:schemeClr>
          </a:solidFill>
        </p:grpSpPr>
        <p:sp>
          <p:nvSpPr>
            <p:cNvPr id="7" name="Line 37"/>
            <p:cNvSpPr>
              <a:spLocks noChangeShapeType="1"/>
            </p:cNvSpPr>
            <p:nvPr/>
          </p:nvSpPr>
          <p:spPr bwMode="auto">
            <a:xfrm>
              <a:off x="2127" y="903"/>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8" name="Rectangle 40"/>
            <p:cNvSpPr>
              <a:spLocks noChangeArrowheads="1"/>
            </p:cNvSpPr>
            <p:nvPr/>
          </p:nvSpPr>
          <p:spPr bwMode="auto">
            <a:xfrm>
              <a:off x="4471" y="903"/>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sp>
        <p:nvSpPr>
          <p:cNvPr id="9" name="Rectangle 41"/>
          <p:cNvSpPr>
            <a:spLocks noChangeArrowheads="1"/>
          </p:cNvSpPr>
          <p:nvPr/>
        </p:nvSpPr>
        <p:spPr bwMode="auto">
          <a:xfrm>
            <a:off x="1752163" y="1821990"/>
            <a:ext cx="2277745" cy="3583940"/>
          </a:xfrm>
          <a:prstGeom prst="rect">
            <a:avLst/>
          </a:prstGeom>
          <a:solidFill>
            <a:schemeClr val="bg2">
              <a:lumMod val="75000"/>
            </a:schemeClr>
          </a:solidFill>
          <a:ln>
            <a:solidFill>
              <a:srgbClr val="0070C0"/>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sp>
        <p:nvSpPr>
          <p:cNvPr id="10" name="Freeform 43"/>
          <p:cNvSpPr/>
          <p:nvPr/>
        </p:nvSpPr>
        <p:spPr bwMode="auto">
          <a:xfrm>
            <a:off x="4141351" y="1422893"/>
            <a:ext cx="2590800" cy="185737"/>
          </a:xfrm>
          <a:custGeom>
            <a:avLst/>
            <a:gdLst>
              <a:gd name="T0" fmla="*/ 2516188 w 1632"/>
              <a:gd name="T1" fmla="*/ 185737 h 117"/>
              <a:gd name="T2" fmla="*/ 0 w 1632"/>
              <a:gd name="T3" fmla="*/ 185737 h 117"/>
              <a:gd name="T4" fmla="*/ 74613 w 1632"/>
              <a:gd name="T5" fmla="*/ 0 h 117"/>
              <a:gd name="T6" fmla="*/ 2590800 w 1632"/>
              <a:gd name="T7" fmla="*/ 0 h 117"/>
              <a:gd name="T8" fmla="*/ 2516188 w 1632"/>
              <a:gd name="T9" fmla="*/ 185737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2" h="117">
                <a:moveTo>
                  <a:pt x="1585" y="117"/>
                </a:moveTo>
                <a:lnTo>
                  <a:pt x="0" y="117"/>
                </a:lnTo>
                <a:lnTo>
                  <a:pt x="47" y="0"/>
                </a:lnTo>
                <a:lnTo>
                  <a:pt x="1632" y="0"/>
                </a:lnTo>
                <a:lnTo>
                  <a:pt x="1585" y="117"/>
                </a:lnTo>
                <a:close/>
              </a:path>
            </a:pathLst>
          </a:custGeom>
          <a:solidFill>
            <a:schemeClr val="bg2">
              <a:lumMod val="75000"/>
            </a:schemeClr>
          </a:solidFill>
          <a:ln>
            <a:solidFill>
              <a:srgbClr val="0070C0"/>
            </a:solidFill>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11" name="Text Box 47"/>
          <p:cNvSpPr txBox="1">
            <a:spLocks noChangeArrowheads="1"/>
          </p:cNvSpPr>
          <p:nvPr/>
        </p:nvSpPr>
        <p:spPr bwMode="auto">
          <a:xfrm>
            <a:off x="1680346" y="2712260"/>
            <a:ext cx="2363596" cy="2123658"/>
          </a:xfrm>
          <a:prstGeom prst="rect">
            <a:avLst/>
          </a:prstGeom>
          <a:solidFill>
            <a:schemeClr val="bg2">
              <a:lumMod val="75000"/>
            </a:schemeClr>
          </a:solidFill>
          <a:ln>
            <a:solidFill>
              <a:srgbClr val="0070C0"/>
            </a:solidFill>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PART</a:t>
            </a:r>
          </a:p>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04</a:t>
            </a:r>
          </a:p>
        </p:txBody>
      </p:sp>
      <p:sp>
        <p:nvSpPr>
          <p:cNvPr id="12" name="文本框 11"/>
          <p:cNvSpPr txBox="1"/>
          <p:nvPr/>
        </p:nvSpPr>
        <p:spPr>
          <a:xfrm>
            <a:off x="6278690" y="3198461"/>
            <a:ext cx="4996932" cy="923330"/>
          </a:xfrm>
          <a:prstGeom prst="rect">
            <a:avLst/>
          </a:prstGeom>
          <a:solidFill>
            <a:schemeClr val="bg2">
              <a:lumMod val="75000"/>
            </a:schemeClr>
          </a:solidFill>
          <a:ln>
            <a:solidFill>
              <a:srgbClr val="0070C0"/>
            </a:solidFill>
          </a:ln>
        </p:spPr>
        <p:txBody>
          <a:bodyPr wrap="square" rtlCol="0">
            <a:spAutoFit/>
          </a:bodyPr>
          <a:lstStyle/>
          <a:p>
            <a:r>
              <a:rPr kumimoji="1" lang="zh-CN" altLang="en-US" sz="5400" b="1" dirty="0">
                <a:solidFill>
                  <a:schemeClr val="bg1"/>
                </a:solidFill>
                <a:latin typeface="+mj-ea"/>
                <a:ea typeface="+mj-ea"/>
                <a:cs typeface="Yuanti SC" charset="-122"/>
                <a:sym typeface="Arial" panose="020B0604020202020204"/>
              </a:rPr>
              <a:t>        环境</a:t>
            </a:r>
          </a:p>
        </p:txBody>
      </p:sp>
      <p:sp>
        <p:nvSpPr>
          <p:cNvPr id="2" name="标题 1"/>
          <p:cNvSpPr>
            <a:spLocks noGrp="1"/>
          </p:cNvSpPr>
          <p:nvPr>
            <p:ph type="title"/>
          </p:nvPr>
        </p:nvSpPr>
        <p:spPr/>
        <p:txBody>
          <a:bodyPr>
            <a:normAutofit fontScale="90000"/>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2" fill="hold"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8" fill="hold" nodeType="withEffect">
                                  <p:stCondLst>
                                    <p:cond delay="7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92185"/>
            <a:ext cx="5020491" cy="492443"/>
          </a:xfrm>
          <a:prstGeom prst="rect">
            <a:avLst/>
          </a:prstGeom>
          <a:noFill/>
        </p:spPr>
        <p:txBody>
          <a:bodyPr wrap="square" rtlCol="0">
            <a:spAutoFit/>
          </a:bodyPr>
          <a:lstStyle/>
          <a:p>
            <a:r>
              <a:rPr lang="en-US" altLang="zh-CN" sz="2600" b="1" spc="300" dirty="0">
                <a:latin typeface="+mn-ea"/>
                <a:cs typeface="+mn-ea"/>
              </a:rPr>
              <a:t>C1.</a:t>
            </a:r>
            <a:r>
              <a:rPr lang="zh-CN" altLang="en-US" sz="2600" b="1" spc="300" dirty="0">
                <a:latin typeface="+mn-ea"/>
                <a:cs typeface="+mn-ea"/>
              </a:rPr>
              <a:t>环境许可与报告</a:t>
            </a:r>
            <a:endParaRPr lang="id-ID" sz="2600" b="1" spc="300" dirty="0">
              <a:latin typeface="+mn-ea"/>
              <a:cs typeface="+mn-ea"/>
            </a:endParaRPr>
          </a:p>
        </p:txBody>
      </p:sp>
      <p:sp>
        <p:nvSpPr>
          <p:cNvPr id="2" name="矩形 1"/>
          <p:cNvSpPr/>
          <p:nvPr/>
        </p:nvSpPr>
        <p:spPr>
          <a:xfrm>
            <a:off x="535258" y="1422582"/>
            <a:ext cx="9400478" cy="70788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应取得、维护并更新所有必需的环境许可证（如排放监控）、批准文书和登记证，并且遵循其操作和报告要求。</a:t>
            </a: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992" y="4815867"/>
            <a:ext cx="3683564"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1748" y="4832594"/>
            <a:ext cx="3992834"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标题 2"/>
          <p:cNvSpPr>
            <a:spLocks noGrp="1"/>
          </p:cNvSpPr>
          <p:nvPr>
            <p:ph type="title"/>
          </p:nvPr>
        </p:nvSpPr>
        <p:spPr/>
        <p:txBody>
          <a:bodyPr>
            <a:noAutofit/>
          </a:bodyPr>
          <a:lstStyle/>
          <a:p>
            <a:r>
              <a:rPr kumimoji="1" lang="zh-CN" altLang="en-US" sz="2400" dirty="0"/>
              <a:t>环境</a:t>
            </a:r>
            <a:endParaRPr kumimoji="1" lang="zh-TW" altLang="en-US" sz="2400" dirty="0"/>
          </a:p>
        </p:txBody>
      </p:sp>
      <p:sp>
        <p:nvSpPr>
          <p:cNvPr id="9" name="TextBox 24"/>
          <p:cNvSpPr txBox="1"/>
          <p:nvPr/>
        </p:nvSpPr>
        <p:spPr>
          <a:xfrm>
            <a:off x="615283" y="2641774"/>
            <a:ext cx="5020491" cy="492443"/>
          </a:xfrm>
          <a:prstGeom prst="rect">
            <a:avLst/>
          </a:prstGeom>
          <a:noFill/>
        </p:spPr>
        <p:txBody>
          <a:bodyPr wrap="square" rtlCol="0">
            <a:spAutoFit/>
          </a:bodyPr>
          <a:lstStyle/>
          <a:p>
            <a:r>
              <a:rPr lang="en-US" altLang="zh-CN" sz="2600" b="1" spc="300" dirty="0">
                <a:latin typeface="+mn-ea"/>
                <a:cs typeface="+mn-ea"/>
              </a:rPr>
              <a:t>C2.</a:t>
            </a:r>
            <a:r>
              <a:rPr lang="zh-CN" altLang="en-US" sz="2600" b="1" spc="300" dirty="0">
                <a:latin typeface="+mn-ea"/>
                <a:cs typeface="+mn-ea"/>
              </a:rPr>
              <a:t>有害物质</a:t>
            </a:r>
            <a:endParaRPr lang="id-ID" sz="2600" b="1" spc="300" dirty="0">
              <a:latin typeface="+mn-ea"/>
              <a:cs typeface="+mn-ea"/>
            </a:endParaRPr>
          </a:p>
        </p:txBody>
      </p:sp>
      <p:sp>
        <p:nvSpPr>
          <p:cNvPr id="10" name="矩形 9"/>
          <p:cNvSpPr/>
          <p:nvPr/>
        </p:nvSpPr>
        <p:spPr>
          <a:xfrm>
            <a:off x="535258" y="3272171"/>
            <a:ext cx="7895064" cy="1015663"/>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a:t>
            </a:r>
            <a:r>
              <a:rPr lang="zh-CN" altLang="en-US" sz="2000" dirty="0">
                <a:solidFill>
                  <a:schemeClr val="tx1"/>
                </a:solidFill>
              </a:rPr>
              <a:t>当识别、标记和管理会对人类或环境造成危险的化学品及其他材料，确保</a:t>
            </a:r>
            <a:r>
              <a:rPr lang="zh-CN" altLang="en-US" sz="2000" dirty="0"/>
              <a:t>其得到安全处理、移动、储存、使用、回收或再利用和处置。</a:t>
            </a:r>
          </a:p>
        </p:txBody>
      </p:sp>
      <p:pic>
        <p:nvPicPr>
          <p:cNvPr id="11" name="圖片 2" descr="有害物質管理 - Google 搜尋 - Google Chrome"/>
          <p:cNvPicPr>
            <a:picLocks noChangeAspect="1"/>
          </p:cNvPicPr>
          <p:nvPr/>
        </p:nvPicPr>
        <p:blipFill rotWithShape="1">
          <a:blip r:embed="rId5">
            <a:extLst>
              <a:ext uri="{28A0092B-C50C-407E-A947-70E740481C1C}">
                <a14:useLocalDpi xmlns:a14="http://schemas.microsoft.com/office/drawing/2010/main" val="0"/>
              </a:ext>
            </a:extLst>
          </a:blip>
          <a:srcRect l="2707" t="41133" r="70301" b="41133"/>
          <a:stretch>
            <a:fillRect/>
          </a:stretch>
        </p:blipFill>
        <p:spPr>
          <a:xfrm>
            <a:off x="8850596" y="3017344"/>
            <a:ext cx="2441552" cy="101566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4"/>
          <p:cNvSpPr txBox="1"/>
          <p:nvPr/>
        </p:nvSpPr>
        <p:spPr>
          <a:xfrm>
            <a:off x="486992" y="915308"/>
            <a:ext cx="5020491" cy="492443"/>
          </a:xfrm>
          <a:prstGeom prst="rect">
            <a:avLst/>
          </a:prstGeom>
          <a:noFill/>
        </p:spPr>
        <p:txBody>
          <a:bodyPr wrap="square" rtlCol="0">
            <a:spAutoFit/>
          </a:bodyPr>
          <a:lstStyle/>
          <a:p>
            <a:r>
              <a:rPr lang="en-US" altLang="zh-CN" sz="2600" b="1" spc="300" dirty="0">
                <a:latin typeface="+mn-ea"/>
                <a:cs typeface="+mn-ea"/>
              </a:rPr>
              <a:t>C3.</a:t>
            </a:r>
            <a:r>
              <a:rPr lang="zh-CN" altLang="en-US" sz="2600" b="1" spc="300" dirty="0">
                <a:latin typeface="+mn-ea"/>
                <a:cs typeface="+mn-ea"/>
              </a:rPr>
              <a:t>固体废弃物</a:t>
            </a:r>
            <a:endParaRPr lang="id-ID" sz="2600" b="1" spc="300" dirty="0">
              <a:latin typeface="+mn-ea"/>
              <a:cs typeface="+mn-ea"/>
            </a:endParaRPr>
          </a:p>
        </p:txBody>
      </p:sp>
      <p:sp>
        <p:nvSpPr>
          <p:cNvPr id="7" name="矩形 6"/>
          <p:cNvSpPr/>
          <p:nvPr/>
        </p:nvSpPr>
        <p:spPr>
          <a:xfrm>
            <a:off x="406967" y="1545705"/>
            <a:ext cx="7943330" cy="70788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参与者应采用系统方法识别、管理、减少、负责任地处置或回收固体废弃物（无害废弃物）。</a:t>
            </a:r>
          </a:p>
        </p:txBody>
      </p:sp>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8502" y="773188"/>
            <a:ext cx="371475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标题 2"/>
          <p:cNvSpPr>
            <a:spLocks noGrp="1"/>
          </p:cNvSpPr>
          <p:nvPr>
            <p:ph type="title"/>
          </p:nvPr>
        </p:nvSpPr>
        <p:spPr/>
        <p:txBody>
          <a:bodyPr>
            <a:noAutofit/>
          </a:bodyPr>
          <a:lstStyle/>
          <a:p>
            <a:r>
              <a:rPr kumimoji="1" lang="zh-CN" altLang="en-US" sz="2400" dirty="0"/>
              <a:t>环境</a:t>
            </a:r>
            <a:endParaRPr kumimoji="1" lang="zh-TW" altLang="en-US" sz="2400" dirty="0"/>
          </a:p>
        </p:txBody>
      </p:sp>
      <p:sp>
        <p:nvSpPr>
          <p:cNvPr id="10" name="TextBox 24"/>
          <p:cNvSpPr txBox="1"/>
          <p:nvPr/>
        </p:nvSpPr>
        <p:spPr>
          <a:xfrm>
            <a:off x="567017" y="3517380"/>
            <a:ext cx="5020491" cy="492443"/>
          </a:xfrm>
          <a:prstGeom prst="rect">
            <a:avLst/>
          </a:prstGeom>
          <a:noFill/>
        </p:spPr>
        <p:txBody>
          <a:bodyPr wrap="square" rtlCol="0">
            <a:spAutoFit/>
          </a:bodyPr>
          <a:lstStyle/>
          <a:p>
            <a:r>
              <a:rPr lang="en-US" altLang="zh-CN" sz="2600" b="1" spc="300" dirty="0">
                <a:latin typeface="+mn-ea"/>
                <a:cs typeface="+mn-ea"/>
              </a:rPr>
              <a:t>C4.</a:t>
            </a:r>
            <a:r>
              <a:rPr lang="zh-TW" altLang="en-US" sz="2600" b="1" spc="300" dirty="0">
                <a:latin typeface="+mn-ea"/>
                <a:cs typeface="+mn-ea"/>
              </a:rPr>
              <a:t>废气排放</a:t>
            </a:r>
            <a:r>
              <a:rPr lang="zh-CN" altLang="en-US" sz="2600" b="1" spc="300" dirty="0">
                <a:latin typeface="+mn-ea"/>
                <a:cs typeface="+mn-ea"/>
              </a:rPr>
              <a:t> （与噪音）</a:t>
            </a:r>
            <a:endParaRPr lang="id-ID" sz="2600" b="1" spc="300" dirty="0">
              <a:latin typeface="+mn-ea"/>
              <a:cs typeface="+mn-ea"/>
            </a:endParaRPr>
          </a:p>
        </p:txBody>
      </p:sp>
      <p:sp>
        <p:nvSpPr>
          <p:cNvPr id="11" name="矩形 10"/>
          <p:cNvSpPr/>
          <p:nvPr/>
        </p:nvSpPr>
        <p:spPr>
          <a:xfrm>
            <a:off x="486992" y="4147777"/>
            <a:ext cx="7181386" cy="2246769"/>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对于生</a:t>
            </a:r>
            <a:r>
              <a:rPr lang="zh-CN" altLang="en-US" sz="2000" dirty="0">
                <a:solidFill>
                  <a:schemeClr val="tx1"/>
                </a:solidFill>
              </a:rPr>
              <a:t>产经营过程中产生的挥发性有机化学物质、喷雾、腐蚀性物质、悬浮粒子、破坏臭氧层的化学物质及燃烧副产品，在排放之前应按要求进行分类、常规监测、控制和处理。参与者应对其空气排放物控制系统的运行状况进行常规监控。</a:t>
            </a:r>
            <a:r>
              <a:rPr lang="zh-CN" altLang="en-US" sz="20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消耗臭氧层物质应按照</a:t>
            </a:r>
            <a:r>
              <a:rPr lang="en-US" altLang="zh-CN" sz="20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zh-CN" altLang="en-US" sz="20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蒙特利尔议定书</a:t>
            </a:r>
            <a:r>
              <a:rPr lang="en-US" altLang="zh-CN" sz="20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zh-CN" altLang="en-US" sz="20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和适用的条例进行有效管理。同时，</a:t>
            </a:r>
            <a:r>
              <a:rPr lang="zh-CN" altLang="en-US" sz="20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sym typeface="+mn-ea"/>
              </a:rPr>
              <a:t>应对其噪声进行</a:t>
            </a:r>
            <a:r>
              <a:rPr lang="zh-CN" altLang="en-US" sz="2000" dirty="0">
                <a:latin typeface="Arial Unicode MS" panose="020B0604020202020204" pitchFamily="34" charset="-128"/>
                <a:ea typeface="Arial Unicode MS" panose="020B0604020202020204" pitchFamily="34" charset="-128"/>
                <a:cs typeface="Arial Unicode MS" panose="020B0604020202020204" pitchFamily="34" charset="-128"/>
                <a:sym typeface="+mn-ea"/>
              </a:rPr>
              <a:t>分类、</a:t>
            </a:r>
            <a:r>
              <a:rPr lang="zh-CN" altLang="en-US" sz="2000" spc="87" dirty="0">
                <a:latin typeface="Arial Unicode MS" panose="020B0604020202020204" pitchFamily="34" charset="-128"/>
                <a:ea typeface="Arial Unicode MS" panose="020B0604020202020204" pitchFamily="34" charset="-128"/>
                <a:cs typeface="Arial Unicode MS" panose="020B0604020202020204" pitchFamily="34" charset="-128"/>
                <a:sym typeface="+mn-ea"/>
              </a:rPr>
              <a:t>评估、常规监</a:t>
            </a:r>
            <a:r>
              <a:rPr lang="zh-CN" altLang="en-US" sz="2000" spc="73" dirty="0">
                <a:latin typeface="Arial Unicode MS" panose="020B0604020202020204" pitchFamily="34" charset="-128"/>
                <a:ea typeface="Arial Unicode MS" panose="020B0604020202020204" pitchFamily="34" charset="-128"/>
                <a:cs typeface="Arial Unicode MS" panose="020B0604020202020204" pitchFamily="34" charset="-128"/>
                <a:sym typeface="+mn-ea"/>
              </a:rPr>
              <a:t>测</a:t>
            </a:r>
            <a:r>
              <a:rPr lang="zh-CN" altLang="en-US" sz="2000" dirty="0">
                <a:latin typeface="Arial Unicode MS" panose="020B0604020202020204" pitchFamily="34" charset="-128"/>
                <a:ea typeface="Arial Unicode MS" panose="020B0604020202020204" pitchFamily="34" charset="-128"/>
                <a:cs typeface="Arial Unicode MS" panose="020B0604020202020204" pitchFamily="34" charset="-128"/>
                <a:sym typeface="+mn-ea"/>
              </a:rPr>
              <a:t>和管控</a:t>
            </a:r>
            <a:endParaRPr lang="zh-CN" altLang="en-US" sz="2000" dirty="0"/>
          </a:p>
        </p:txBody>
      </p:sp>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9725" y="3763601"/>
            <a:ext cx="27432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32225"/>
            <a:ext cx="5020491" cy="492443"/>
          </a:xfrm>
          <a:prstGeom prst="rect">
            <a:avLst/>
          </a:prstGeom>
          <a:noFill/>
        </p:spPr>
        <p:txBody>
          <a:bodyPr wrap="square" rtlCol="0">
            <a:spAutoFit/>
          </a:bodyPr>
          <a:lstStyle/>
          <a:p>
            <a:r>
              <a:rPr lang="en-US" altLang="zh-CN" sz="2600" b="1" spc="300" dirty="0">
                <a:latin typeface="+mn-ea"/>
                <a:cs typeface="+mn-ea"/>
              </a:rPr>
              <a:t>C5.</a:t>
            </a:r>
            <a:r>
              <a:rPr lang="zh-TW" altLang="en-US" sz="2600" b="1" spc="300" dirty="0">
                <a:latin typeface="+mn-ea"/>
                <a:cs typeface="+mn-ea"/>
              </a:rPr>
              <a:t>水资源管理</a:t>
            </a:r>
            <a:endParaRPr lang="id-ID" sz="2600" b="1" spc="300" dirty="0">
              <a:latin typeface="+mn-ea"/>
              <a:cs typeface="+mn-ea"/>
            </a:endParaRPr>
          </a:p>
        </p:txBody>
      </p:sp>
      <p:sp>
        <p:nvSpPr>
          <p:cNvPr id="2" name="矩形 1"/>
          <p:cNvSpPr/>
          <p:nvPr/>
        </p:nvSpPr>
        <p:spPr>
          <a:xfrm>
            <a:off x="535258" y="1362622"/>
            <a:ext cx="7337503" cy="163121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参与者应</a:t>
            </a:r>
            <a:r>
              <a:rPr lang="zh-CN" altLang="en-US" sz="2000" dirty="0">
                <a:solidFill>
                  <a:schemeClr val="tx1"/>
                </a:solidFill>
              </a:rPr>
              <a:t>实施水管理计划，以记录、分类和监测水资源及其使用和排放情况；寻求保护</a:t>
            </a:r>
            <a:r>
              <a:rPr lang="zh-CN" altLang="en-US" sz="2000" dirty="0"/>
              <a:t>水资源以及控制污染渠道。所有废水在排放或处置前，需按要求对其进行分类、监测、控制和处理。参与者应对其废水处理和控制系统的运行状况进行常规监控，以确保最佳性能和合规性。</a:t>
            </a:r>
          </a:p>
        </p:txBody>
      </p:sp>
      <p:sp>
        <p:nvSpPr>
          <p:cNvPr id="5" name="TextBox 24"/>
          <p:cNvSpPr txBox="1"/>
          <p:nvPr/>
        </p:nvSpPr>
        <p:spPr>
          <a:xfrm>
            <a:off x="615282" y="3393649"/>
            <a:ext cx="5020491" cy="492443"/>
          </a:xfrm>
          <a:prstGeom prst="rect">
            <a:avLst/>
          </a:prstGeom>
          <a:noFill/>
        </p:spPr>
        <p:txBody>
          <a:bodyPr wrap="square" rtlCol="0">
            <a:spAutoFit/>
          </a:bodyPr>
          <a:lstStyle/>
          <a:p>
            <a:r>
              <a:rPr lang="en-US" altLang="zh-CN" sz="2600" b="1" spc="300" dirty="0">
                <a:latin typeface="+mn-ea"/>
                <a:cs typeface="+mn-ea"/>
              </a:rPr>
              <a:t>C6.</a:t>
            </a:r>
            <a:r>
              <a:rPr lang="zh-CN" altLang="en-US" sz="2600" b="1" spc="300" dirty="0">
                <a:latin typeface="+mn-ea"/>
                <a:cs typeface="+mn-ea"/>
              </a:rPr>
              <a:t>能源消耗和温室气体排放</a:t>
            </a:r>
            <a:endParaRPr lang="id-ID" sz="2600" b="1" spc="300" dirty="0">
              <a:latin typeface="+mn-ea"/>
              <a:cs typeface="+mn-ea"/>
            </a:endParaRPr>
          </a:p>
        </p:txBody>
      </p:sp>
      <p:sp>
        <p:nvSpPr>
          <p:cNvPr id="7" name="矩形 6"/>
          <p:cNvSpPr/>
          <p:nvPr/>
        </p:nvSpPr>
        <p:spPr>
          <a:xfrm>
            <a:off x="535257" y="4024046"/>
            <a:ext cx="7337503" cy="1323439"/>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应在工</a:t>
            </a:r>
            <a:r>
              <a:rPr lang="zh-CN" altLang="en-US" sz="2000" dirty="0">
                <a:solidFill>
                  <a:schemeClr val="tx1"/>
                </a:solidFill>
              </a:rPr>
              <a:t>厂和</a:t>
            </a:r>
            <a:r>
              <a:rPr lang="en-US" altLang="zh-CN" sz="2000" dirty="0">
                <a:solidFill>
                  <a:schemeClr val="tx1"/>
                </a:solidFill>
              </a:rPr>
              <a:t>/</a:t>
            </a:r>
            <a:r>
              <a:rPr lang="zh-CN" altLang="en-US" sz="2000" dirty="0">
                <a:solidFill>
                  <a:schemeClr val="tx1"/>
                </a:solidFill>
              </a:rPr>
              <a:t>或公司级跟踪和记录能源消耗以及所有相关的</a:t>
            </a:r>
            <a:r>
              <a:rPr lang="en-US" altLang="zh-CN" sz="2000" dirty="0">
                <a:solidFill>
                  <a:schemeClr val="tx1"/>
                </a:solidFill>
              </a:rPr>
              <a:t>1 </a:t>
            </a:r>
            <a:r>
              <a:rPr lang="zh-CN" altLang="en-US" sz="2000" dirty="0">
                <a:solidFill>
                  <a:schemeClr val="tx1"/>
                </a:solidFill>
              </a:rPr>
              <a:t>类和 </a:t>
            </a:r>
            <a:r>
              <a:rPr lang="en-US" altLang="zh-CN" sz="2000" dirty="0">
                <a:solidFill>
                  <a:schemeClr val="tx1"/>
                </a:solidFill>
              </a:rPr>
              <a:t>2 </a:t>
            </a:r>
            <a:r>
              <a:rPr lang="zh-CN" altLang="en-US" sz="2000" dirty="0">
                <a:solidFill>
                  <a:schemeClr val="tx1"/>
                </a:solidFill>
              </a:rPr>
              <a:t>类温室气体的排放情况。参与者应探索开发有成本效益的方法以提高能源效率，并</a:t>
            </a:r>
            <a:r>
              <a:rPr lang="zh-CN" altLang="en-US" sz="2000" dirty="0"/>
              <a:t>最大程度地减少能源消耗与温室气体排放。</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73" y="3784206"/>
            <a:ext cx="319087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32772" y="1122782"/>
            <a:ext cx="2581275"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标题 2"/>
          <p:cNvSpPr>
            <a:spLocks noGrp="1"/>
          </p:cNvSpPr>
          <p:nvPr>
            <p:ph type="title"/>
          </p:nvPr>
        </p:nvSpPr>
        <p:spPr/>
        <p:txBody>
          <a:bodyPr>
            <a:noAutofit/>
          </a:bodyPr>
          <a:lstStyle/>
          <a:p>
            <a:r>
              <a:rPr kumimoji="1" lang="zh-CN" altLang="en-US" sz="2400" dirty="0"/>
              <a:t>环境</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8"/>
          <p:cNvGrpSpPr/>
          <p:nvPr/>
        </p:nvGrpSpPr>
        <p:grpSpPr bwMode="auto">
          <a:xfrm>
            <a:off x="1751528" y="5665010"/>
            <a:ext cx="7370445" cy="143510"/>
            <a:chOff x="910" y="2455"/>
            <a:chExt cx="2723" cy="21"/>
          </a:xfrm>
          <a:solidFill>
            <a:schemeClr val="bg2">
              <a:lumMod val="75000"/>
            </a:schemeClr>
          </a:solidFill>
        </p:grpSpPr>
        <p:sp>
          <p:nvSpPr>
            <p:cNvPr id="4" name="Line 38"/>
            <p:cNvSpPr>
              <a:spLocks noChangeShapeType="1"/>
            </p:cNvSpPr>
            <p:nvPr/>
          </p:nvSpPr>
          <p:spPr bwMode="auto">
            <a:xfrm>
              <a:off x="910" y="2476"/>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5" name="Rectangle 39"/>
            <p:cNvSpPr>
              <a:spLocks noChangeArrowheads="1"/>
            </p:cNvSpPr>
            <p:nvPr/>
          </p:nvSpPr>
          <p:spPr bwMode="auto">
            <a:xfrm>
              <a:off x="910" y="2455"/>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grpSp>
        <p:nvGrpSpPr>
          <p:cNvPr id="6" name="Group 49"/>
          <p:cNvGrpSpPr/>
          <p:nvPr/>
        </p:nvGrpSpPr>
        <p:grpSpPr bwMode="auto">
          <a:xfrm>
            <a:off x="4079438" y="1608630"/>
            <a:ext cx="6341745" cy="213360"/>
            <a:chOff x="2127" y="903"/>
            <a:chExt cx="2723" cy="21"/>
          </a:xfrm>
          <a:solidFill>
            <a:schemeClr val="bg2">
              <a:lumMod val="75000"/>
            </a:schemeClr>
          </a:solidFill>
        </p:grpSpPr>
        <p:sp>
          <p:nvSpPr>
            <p:cNvPr id="7" name="Line 37"/>
            <p:cNvSpPr>
              <a:spLocks noChangeShapeType="1"/>
            </p:cNvSpPr>
            <p:nvPr/>
          </p:nvSpPr>
          <p:spPr bwMode="auto">
            <a:xfrm>
              <a:off x="2127" y="903"/>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8" name="Rectangle 40"/>
            <p:cNvSpPr>
              <a:spLocks noChangeArrowheads="1"/>
            </p:cNvSpPr>
            <p:nvPr/>
          </p:nvSpPr>
          <p:spPr bwMode="auto">
            <a:xfrm>
              <a:off x="4471" y="903"/>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sp>
        <p:nvSpPr>
          <p:cNvPr id="9" name="Rectangle 41"/>
          <p:cNvSpPr>
            <a:spLocks noChangeArrowheads="1"/>
          </p:cNvSpPr>
          <p:nvPr/>
        </p:nvSpPr>
        <p:spPr bwMode="auto">
          <a:xfrm>
            <a:off x="1752163" y="1821990"/>
            <a:ext cx="2277745" cy="3583940"/>
          </a:xfrm>
          <a:prstGeom prst="rect">
            <a:avLst/>
          </a:prstGeom>
          <a:solidFill>
            <a:schemeClr val="bg2">
              <a:lumMod val="75000"/>
            </a:schemeClr>
          </a:solidFill>
          <a:ln>
            <a:solidFill>
              <a:srgbClr val="0070C0"/>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sp>
        <p:nvSpPr>
          <p:cNvPr id="10" name="Freeform 43"/>
          <p:cNvSpPr/>
          <p:nvPr/>
        </p:nvSpPr>
        <p:spPr bwMode="auto">
          <a:xfrm>
            <a:off x="4141351" y="1422893"/>
            <a:ext cx="2590800" cy="185737"/>
          </a:xfrm>
          <a:custGeom>
            <a:avLst/>
            <a:gdLst>
              <a:gd name="T0" fmla="*/ 2516188 w 1632"/>
              <a:gd name="T1" fmla="*/ 185737 h 117"/>
              <a:gd name="T2" fmla="*/ 0 w 1632"/>
              <a:gd name="T3" fmla="*/ 185737 h 117"/>
              <a:gd name="T4" fmla="*/ 74613 w 1632"/>
              <a:gd name="T5" fmla="*/ 0 h 117"/>
              <a:gd name="T6" fmla="*/ 2590800 w 1632"/>
              <a:gd name="T7" fmla="*/ 0 h 117"/>
              <a:gd name="T8" fmla="*/ 2516188 w 1632"/>
              <a:gd name="T9" fmla="*/ 185737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2" h="117">
                <a:moveTo>
                  <a:pt x="1585" y="117"/>
                </a:moveTo>
                <a:lnTo>
                  <a:pt x="0" y="117"/>
                </a:lnTo>
                <a:lnTo>
                  <a:pt x="47" y="0"/>
                </a:lnTo>
                <a:lnTo>
                  <a:pt x="1632" y="0"/>
                </a:lnTo>
                <a:lnTo>
                  <a:pt x="1585" y="117"/>
                </a:lnTo>
                <a:close/>
              </a:path>
            </a:pathLst>
          </a:custGeom>
          <a:solidFill>
            <a:schemeClr val="bg2">
              <a:lumMod val="75000"/>
            </a:schemeClr>
          </a:solidFill>
          <a:ln>
            <a:solidFill>
              <a:srgbClr val="0070C0"/>
            </a:solidFill>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11" name="Text Box 47"/>
          <p:cNvSpPr txBox="1">
            <a:spLocks noChangeArrowheads="1"/>
          </p:cNvSpPr>
          <p:nvPr/>
        </p:nvSpPr>
        <p:spPr bwMode="auto">
          <a:xfrm>
            <a:off x="1680346" y="2712260"/>
            <a:ext cx="2363596" cy="2123658"/>
          </a:xfrm>
          <a:prstGeom prst="rect">
            <a:avLst/>
          </a:prstGeom>
          <a:solidFill>
            <a:schemeClr val="bg2">
              <a:lumMod val="75000"/>
            </a:schemeClr>
          </a:solidFill>
          <a:ln>
            <a:solidFill>
              <a:srgbClr val="0070C0"/>
            </a:solidFill>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PART</a:t>
            </a:r>
          </a:p>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05</a:t>
            </a:r>
          </a:p>
        </p:txBody>
      </p:sp>
      <p:sp>
        <p:nvSpPr>
          <p:cNvPr id="12" name="文本框 11"/>
          <p:cNvSpPr txBox="1"/>
          <p:nvPr/>
        </p:nvSpPr>
        <p:spPr>
          <a:xfrm>
            <a:off x="6278690" y="3198461"/>
            <a:ext cx="4996932" cy="923330"/>
          </a:xfrm>
          <a:prstGeom prst="rect">
            <a:avLst/>
          </a:prstGeom>
          <a:solidFill>
            <a:schemeClr val="bg2">
              <a:lumMod val="75000"/>
            </a:schemeClr>
          </a:solidFill>
          <a:ln>
            <a:solidFill>
              <a:srgbClr val="0070C0"/>
            </a:solidFill>
          </a:ln>
        </p:spPr>
        <p:txBody>
          <a:bodyPr wrap="square" rtlCol="0">
            <a:spAutoFit/>
          </a:bodyPr>
          <a:lstStyle/>
          <a:p>
            <a:r>
              <a:rPr kumimoji="1" lang="zh-CN" altLang="en-US" sz="5400" b="1" dirty="0">
                <a:solidFill>
                  <a:schemeClr val="bg1"/>
                </a:solidFill>
                <a:latin typeface="+mj-ea"/>
                <a:ea typeface="+mj-ea"/>
                <a:cs typeface="Yuanti SC" charset="-122"/>
                <a:sym typeface="Arial" panose="020B0604020202020204"/>
              </a:rPr>
              <a:t>         道德</a:t>
            </a:r>
          </a:p>
        </p:txBody>
      </p:sp>
      <p:sp>
        <p:nvSpPr>
          <p:cNvPr id="2" name="标题 1"/>
          <p:cNvSpPr>
            <a:spLocks noGrp="1"/>
          </p:cNvSpPr>
          <p:nvPr>
            <p:ph type="title"/>
          </p:nvPr>
        </p:nvSpPr>
        <p:spPr/>
        <p:txBody>
          <a:bodyPr>
            <a:normAutofit fontScale="90000"/>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2" fill="hold"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8" fill="hold" nodeType="withEffect">
                                  <p:stCondLst>
                                    <p:cond delay="7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4"/>
          <p:cNvSpPr txBox="1"/>
          <p:nvPr/>
        </p:nvSpPr>
        <p:spPr>
          <a:xfrm>
            <a:off x="522685" y="931950"/>
            <a:ext cx="5020491" cy="492443"/>
          </a:xfrm>
          <a:prstGeom prst="rect">
            <a:avLst/>
          </a:prstGeom>
          <a:noFill/>
        </p:spPr>
        <p:txBody>
          <a:bodyPr wrap="square" rtlCol="0">
            <a:spAutoFit/>
          </a:bodyPr>
          <a:lstStyle/>
          <a:p>
            <a:r>
              <a:rPr lang="en-US" altLang="zh-CN" sz="2600" b="1" spc="300" dirty="0">
                <a:latin typeface="+mn-ea"/>
                <a:cs typeface="+mn-ea"/>
              </a:rPr>
              <a:t>D1.</a:t>
            </a:r>
            <a:r>
              <a:rPr lang="zh-CN" altLang="en-US" sz="2600" b="1" spc="300" dirty="0">
                <a:latin typeface="+mn-ea"/>
                <a:cs typeface="+mn-ea"/>
              </a:rPr>
              <a:t>无不正当利益</a:t>
            </a:r>
            <a:endParaRPr lang="id-ID" sz="2600" b="1" spc="300" dirty="0">
              <a:latin typeface="+mn-ea"/>
              <a:cs typeface="+mn-ea"/>
            </a:endParaRPr>
          </a:p>
        </p:txBody>
      </p:sp>
      <p:sp>
        <p:nvSpPr>
          <p:cNvPr id="10" name="矩形 9"/>
          <p:cNvSpPr/>
          <p:nvPr/>
        </p:nvSpPr>
        <p:spPr>
          <a:xfrm>
            <a:off x="442660" y="1562347"/>
            <a:ext cx="8552987" cy="163121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solidFill>
                  <a:schemeClr val="tx1"/>
                </a:solidFill>
              </a:rPr>
              <a:t>不得承诺、提供、授予、给予或接受贿赂以及为取得非法或不正当优势而提供的其他形式的利益。为获得或保留业务、指示将业务交给任何个人或者以其他方式获得不正当</a:t>
            </a:r>
            <a:r>
              <a:rPr lang="zh-CN" altLang="en-US" sz="2000" dirty="0"/>
              <a:t>优势而承诺、提供、授予、给予或接受任何有价之物均在受禁之列。应实施监控与执行规程，确保符合反腐败法律。</a:t>
            </a:r>
            <a:endParaRPr lang="zh-CN" altLang="en-US" sz="2000" dirty="0">
              <a:solidFill>
                <a:srgbClr val="FF0000"/>
              </a:solidFill>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7030" y="1277537"/>
            <a:ext cx="2456062"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标题 2"/>
          <p:cNvSpPr>
            <a:spLocks noGrp="1"/>
          </p:cNvSpPr>
          <p:nvPr>
            <p:ph type="title"/>
          </p:nvPr>
        </p:nvSpPr>
        <p:spPr/>
        <p:txBody>
          <a:bodyPr>
            <a:noAutofit/>
          </a:bodyPr>
          <a:lstStyle/>
          <a:p>
            <a:r>
              <a:rPr kumimoji="1" lang="zh-CN" altLang="en-US" sz="2400" dirty="0"/>
              <a:t>道德</a:t>
            </a:r>
            <a:endParaRPr kumimoji="1" lang="zh-TW" altLang="en-US" sz="2400" dirty="0"/>
          </a:p>
        </p:txBody>
      </p:sp>
      <p:sp>
        <p:nvSpPr>
          <p:cNvPr id="9" name="TextBox 24"/>
          <p:cNvSpPr txBox="1"/>
          <p:nvPr/>
        </p:nvSpPr>
        <p:spPr>
          <a:xfrm>
            <a:off x="522685" y="3930237"/>
            <a:ext cx="5020491" cy="492443"/>
          </a:xfrm>
          <a:prstGeom prst="rect">
            <a:avLst/>
          </a:prstGeom>
          <a:noFill/>
        </p:spPr>
        <p:txBody>
          <a:bodyPr wrap="square" rtlCol="0">
            <a:spAutoFit/>
          </a:bodyPr>
          <a:lstStyle/>
          <a:p>
            <a:r>
              <a:rPr lang="en-US" altLang="zh-CN" sz="2600" b="1" spc="300" dirty="0">
                <a:latin typeface="+mn-ea"/>
                <a:cs typeface="+mn-ea"/>
              </a:rPr>
              <a:t>D2.</a:t>
            </a:r>
            <a:r>
              <a:rPr lang="zh-TW" altLang="en-US" sz="2600" b="1" spc="300" dirty="0">
                <a:latin typeface="+mn-ea"/>
                <a:cs typeface="+mn-ea"/>
              </a:rPr>
              <a:t>信息披露</a:t>
            </a:r>
            <a:endParaRPr lang="id-ID" sz="2600" b="1" spc="300" dirty="0">
              <a:latin typeface="+mn-ea"/>
              <a:cs typeface="+mn-ea"/>
            </a:endParaRPr>
          </a:p>
        </p:txBody>
      </p:sp>
      <p:sp>
        <p:nvSpPr>
          <p:cNvPr id="12" name="矩形 11"/>
          <p:cNvSpPr/>
          <p:nvPr/>
        </p:nvSpPr>
        <p:spPr>
          <a:xfrm>
            <a:off x="442660" y="4560634"/>
            <a:ext cx="8449839" cy="1323439"/>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solidFill>
                  <a:schemeClr val="tx1"/>
                </a:solidFill>
              </a:rPr>
              <a:t>所有业务往来均应透明，并且准确地记录</a:t>
            </a:r>
            <a:r>
              <a:rPr lang="zh-CN" altLang="en-US" sz="2000" dirty="0"/>
              <a:t>在参与者的商业账簿和记录中。应根据相关法规和现行行业实践披露有关参与方的劳工、健康与安全、环境实践、业务活动、结构、财务状况和绩效等信息。不允许伪造记录或虚报供应链中的各种实际运营情况。</a:t>
            </a:r>
          </a:p>
        </p:txBody>
      </p:sp>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37921" y="4320794"/>
            <a:ext cx="2816283"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4"/>
          <p:cNvSpPr txBox="1"/>
          <p:nvPr/>
        </p:nvSpPr>
        <p:spPr>
          <a:xfrm>
            <a:off x="535257" y="1043179"/>
            <a:ext cx="5020491" cy="492443"/>
          </a:xfrm>
          <a:prstGeom prst="rect">
            <a:avLst/>
          </a:prstGeom>
          <a:noFill/>
        </p:spPr>
        <p:txBody>
          <a:bodyPr wrap="square" rtlCol="0">
            <a:spAutoFit/>
          </a:bodyPr>
          <a:lstStyle/>
          <a:p>
            <a:r>
              <a:rPr lang="en-US" altLang="zh-CN" sz="2600" b="1" spc="300" dirty="0">
                <a:latin typeface="+mn-ea"/>
                <a:cs typeface="+mn-ea"/>
              </a:rPr>
              <a:t>D3.</a:t>
            </a:r>
            <a:r>
              <a:rPr lang="zh-CN" altLang="en-US" sz="2600" b="1" spc="300" dirty="0">
                <a:latin typeface="+mn-ea"/>
                <a:cs typeface="+mn-ea"/>
              </a:rPr>
              <a:t>知识产权</a:t>
            </a:r>
            <a:endParaRPr lang="id-ID" sz="2600" b="1" spc="300" dirty="0">
              <a:latin typeface="+mn-ea"/>
              <a:cs typeface="+mn-ea"/>
            </a:endParaRPr>
          </a:p>
        </p:txBody>
      </p:sp>
      <p:sp>
        <p:nvSpPr>
          <p:cNvPr id="7" name="矩形 6"/>
          <p:cNvSpPr/>
          <p:nvPr/>
        </p:nvSpPr>
        <p:spPr>
          <a:xfrm>
            <a:off x="512134" y="1673576"/>
            <a:ext cx="8449839" cy="70788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a:t>
            </a:r>
            <a:r>
              <a:rPr lang="zh-CN" altLang="en-US" sz="2000" dirty="0">
                <a:solidFill>
                  <a:schemeClr val="tx1"/>
                </a:solidFill>
              </a:rPr>
              <a:t>尊重知识产权；技术或经验知识的转让应以保护知识产权的方式进行；并且应保护客户和供应商的信息安全。</a:t>
            </a:r>
          </a:p>
        </p:txBody>
      </p:sp>
      <p:sp>
        <p:nvSpPr>
          <p:cNvPr id="8" name="TextBox 24"/>
          <p:cNvSpPr txBox="1"/>
          <p:nvPr/>
        </p:nvSpPr>
        <p:spPr>
          <a:xfrm>
            <a:off x="512134" y="3019349"/>
            <a:ext cx="5723773" cy="492443"/>
          </a:xfrm>
          <a:prstGeom prst="rect">
            <a:avLst/>
          </a:prstGeom>
          <a:noFill/>
        </p:spPr>
        <p:txBody>
          <a:bodyPr wrap="square" rtlCol="0">
            <a:spAutoFit/>
          </a:bodyPr>
          <a:lstStyle/>
          <a:p>
            <a:r>
              <a:rPr lang="en-US" altLang="zh-CN" sz="2600" b="1" spc="300" dirty="0">
                <a:latin typeface="+mn-ea"/>
                <a:cs typeface="+mn-ea"/>
              </a:rPr>
              <a:t>D4.</a:t>
            </a:r>
            <a:r>
              <a:rPr lang="zh-CN" altLang="en-US" sz="2600" b="1" spc="300" dirty="0">
                <a:latin typeface="+mn-ea"/>
                <a:cs typeface="+mn-ea"/>
              </a:rPr>
              <a:t>公平业务、广告发布和竞争</a:t>
            </a:r>
            <a:endParaRPr lang="id-ID" sz="2600" b="1" spc="300" dirty="0">
              <a:latin typeface="+mn-ea"/>
              <a:cs typeface="+mn-ea"/>
            </a:endParaRPr>
          </a:p>
        </p:txBody>
      </p:sp>
      <p:sp>
        <p:nvSpPr>
          <p:cNvPr id="10" name="矩形 9"/>
          <p:cNvSpPr/>
          <p:nvPr/>
        </p:nvSpPr>
        <p:spPr>
          <a:xfrm>
            <a:off x="535257" y="3649746"/>
            <a:ext cx="8552987" cy="400110"/>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应秉持公平业务、广告发布和竞争的标准。</a:t>
            </a:r>
            <a:endParaRPr lang="zh-CN" altLang="en-US" sz="2000" dirty="0">
              <a:solidFill>
                <a:srgbClr val="FF0000"/>
              </a:solidFill>
            </a:endParaRPr>
          </a:p>
        </p:txBody>
      </p:sp>
      <p:pic>
        <p:nvPicPr>
          <p:cNvPr id="11" name="Picture 2" descr="C:\Users\Sabrina\Desktop\20090818173307_small.jpg"/>
          <p:cNvPicPr>
            <a:picLocks noChangeAspect="1" noChangeArrowheads="1"/>
          </p:cNvPicPr>
          <p:nvPr/>
        </p:nvPicPr>
        <p:blipFill>
          <a:blip r:embed="rId3"/>
          <a:srcRect/>
          <a:stretch>
            <a:fillRect/>
          </a:stretch>
        </p:blipFill>
        <p:spPr bwMode="auto">
          <a:xfrm>
            <a:off x="9230519" y="1328689"/>
            <a:ext cx="2816283" cy="1312867"/>
          </a:xfrm>
          <a:prstGeom prst="rect">
            <a:avLst/>
          </a:prstGeom>
          <a:noFill/>
          <a:ln w="9525">
            <a:noFill/>
            <a:miter lim="800000"/>
            <a:headEnd/>
            <a:tailEnd/>
          </a:ln>
        </p:spPr>
      </p:pic>
      <p:pic>
        <p:nvPicPr>
          <p:cNvPr id="12" name="Picture 2" descr="C:\Users\Sabrina\Desktop\f49c33f001016eb08b0cc65564983b17.jpg"/>
          <p:cNvPicPr>
            <a:picLocks noChangeAspect="1" noChangeArrowheads="1"/>
          </p:cNvPicPr>
          <p:nvPr/>
        </p:nvPicPr>
        <p:blipFill>
          <a:blip r:embed="rId4"/>
          <a:srcRect/>
          <a:stretch>
            <a:fillRect/>
          </a:stretch>
        </p:blipFill>
        <p:spPr bwMode="auto">
          <a:xfrm>
            <a:off x="9230518" y="3031487"/>
            <a:ext cx="2816283" cy="1445641"/>
          </a:xfrm>
          <a:prstGeom prst="rect">
            <a:avLst/>
          </a:prstGeom>
          <a:noFill/>
          <a:ln w="9525">
            <a:noFill/>
            <a:miter lim="800000"/>
            <a:headEnd/>
            <a:tailEnd/>
          </a:ln>
        </p:spPr>
      </p:pic>
      <p:sp>
        <p:nvSpPr>
          <p:cNvPr id="15" name="标题 2"/>
          <p:cNvSpPr>
            <a:spLocks noGrp="1"/>
          </p:cNvSpPr>
          <p:nvPr>
            <p:ph type="title"/>
          </p:nvPr>
        </p:nvSpPr>
        <p:spPr/>
        <p:txBody>
          <a:bodyPr>
            <a:noAutofit/>
          </a:bodyPr>
          <a:lstStyle/>
          <a:p>
            <a:r>
              <a:rPr kumimoji="1" lang="zh-CN" altLang="en-US" sz="2400" dirty="0"/>
              <a:t>道德</a:t>
            </a:r>
            <a:endParaRPr kumimoji="1" lang="zh-TW" altLang="en-US" sz="2400" dirty="0"/>
          </a:p>
        </p:txBody>
      </p:sp>
      <p:sp>
        <p:nvSpPr>
          <p:cNvPr id="13" name="TextBox 24"/>
          <p:cNvSpPr txBox="1"/>
          <p:nvPr/>
        </p:nvSpPr>
        <p:spPr>
          <a:xfrm>
            <a:off x="512134" y="4829935"/>
            <a:ext cx="5020491" cy="492443"/>
          </a:xfrm>
          <a:prstGeom prst="rect">
            <a:avLst/>
          </a:prstGeom>
          <a:noFill/>
        </p:spPr>
        <p:txBody>
          <a:bodyPr wrap="square" rtlCol="0">
            <a:spAutoFit/>
          </a:bodyPr>
          <a:lstStyle/>
          <a:p>
            <a:r>
              <a:rPr lang="en-US" altLang="zh-CN" sz="2600" b="1" spc="300" dirty="0">
                <a:latin typeface="+mn-ea"/>
                <a:cs typeface="+mn-ea"/>
              </a:rPr>
              <a:t>D5.</a:t>
            </a:r>
            <a:r>
              <a:rPr lang="zh-CN" altLang="en-US" sz="2600" b="1" spc="300" dirty="0">
                <a:latin typeface="+mn-ea"/>
                <a:cs typeface="+mn-ea"/>
              </a:rPr>
              <a:t>身份保护及不报复政策</a:t>
            </a:r>
            <a:endParaRPr lang="id-ID" sz="2600" b="1" spc="300" dirty="0">
              <a:latin typeface="+mn-ea"/>
              <a:cs typeface="+mn-ea"/>
            </a:endParaRPr>
          </a:p>
        </p:txBody>
      </p:sp>
      <p:sp>
        <p:nvSpPr>
          <p:cNvPr id="14" name="矩形 13"/>
          <p:cNvSpPr/>
          <p:nvPr/>
        </p:nvSpPr>
        <p:spPr>
          <a:xfrm>
            <a:off x="512134" y="5457096"/>
            <a:ext cx="8449839" cy="1015663"/>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除非法</a:t>
            </a:r>
            <a:r>
              <a:rPr lang="zh-CN" altLang="en-US" sz="2000" dirty="0">
                <a:solidFill>
                  <a:schemeClr val="tx1"/>
                </a:solidFill>
              </a:rPr>
              <a:t>律禁止，否则应制定并实施各项规程，确保向供应商和员工检举者提供保护，确保其举报的保密性及匿名性。参与者应为其员工制定沟通程序，使员工能够提出任何问题，而不担心遭</a:t>
            </a:r>
            <a:r>
              <a:rPr lang="zh-CN" altLang="en-US" sz="2000" dirty="0"/>
              <a:t>到打击报复。</a:t>
            </a:r>
          </a:p>
        </p:txBody>
      </p:sp>
      <p:sp>
        <p:nvSpPr>
          <p:cNvPr id="16" name="矩形 15"/>
          <p:cNvSpPr/>
          <p:nvPr/>
        </p:nvSpPr>
        <p:spPr>
          <a:xfrm>
            <a:off x="9130993" y="5082538"/>
            <a:ext cx="2686511" cy="115361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a:latin typeface="+mj-ea"/>
                <a:ea typeface="+mj-ea"/>
              </a:rPr>
              <a:t>我司投诉渠道举例：</a:t>
            </a:r>
            <a:endParaRPr lang="en-US" altLang="zh-CN" sz="1400" b="1" dirty="0">
              <a:latin typeface="+mj-ea"/>
              <a:ea typeface="+mj-ea"/>
            </a:endParaRPr>
          </a:p>
          <a:p>
            <a:r>
              <a:rPr lang="en-US" altLang="zh-TW" sz="1400" b="1" dirty="0">
                <a:latin typeface="+mj-ea"/>
                <a:ea typeface="+mj-ea"/>
              </a:rPr>
              <a:t>1.</a:t>
            </a:r>
            <a:r>
              <a:rPr lang="zh-CN" altLang="en-US" sz="1400" b="1" dirty="0">
                <a:latin typeface="+mj-ea"/>
                <a:ea typeface="+mj-ea"/>
              </a:rPr>
              <a:t>意见箱</a:t>
            </a:r>
            <a:r>
              <a:rPr lang="en-US" altLang="zh-CN" sz="1400" b="1" dirty="0">
                <a:latin typeface="+mj-ea"/>
                <a:ea typeface="+mj-ea"/>
              </a:rPr>
              <a:t>;</a:t>
            </a:r>
          </a:p>
          <a:p>
            <a:r>
              <a:rPr lang="en-US" altLang="zh-CN" sz="1400" b="1" dirty="0">
                <a:latin typeface="+mj-ea"/>
                <a:ea typeface="+mj-ea"/>
              </a:rPr>
              <a:t>2.</a:t>
            </a:r>
            <a:r>
              <a:rPr lang="zh-CN" altLang="en-US" sz="1400" b="1" dirty="0">
                <a:latin typeface="+mj-ea"/>
                <a:ea typeface="+mj-ea"/>
              </a:rPr>
              <a:t>“</a:t>
            </a:r>
            <a:r>
              <a:rPr lang="en-US" altLang="zh-CN" sz="1400" b="1" dirty="0">
                <a:latin typeface="+mj-ea"/>
                <a:ea typeface="+mj-ea"/>
              </a:rPr>
              <a:t>XX</a:t>
            </a:r>
            <a:r>
              <a:rPr lang="zh-CN" altLang="en-US" sz="1400" b="1" dirty="0">
                <a:latin typeface="+mj-ea"/>
                <a:ea typeface="+mj-ea"/>
              </a:rPr>
              <a:t>之家”微信公众号；</a:t>
            </a:r>
            <a:endParaRPr lang="en-US" altLang="zh-CN" sz="1400" b="1" dirty="0">
              <a:latin typeface="+mj-ea"/>
              <a:ea typeface="+mj-ea"/>
            </a:endParaRPr>
          </a:p>
          <a:p>
            <a:r>
              <a:rPr lang="en-US" altLang="zh-TW" sz="1400" b="1" dirty="0">
                <a:latin typeface="+mj-ea"/>
                <a:ea typeface="+mj-ea"/>
              </a:rPr>
              <a:t>3.</a:t>
            </a:r>
            <a:r>
              <a:rPr lang="zh-CN" altLang="en-US" sz="1400" b="1" dirty="0">
                <a:latin typeface="+mj-ea"/>
                <a:ea typeface="+mj-ea"/>
              </a:rPr>
              <a:t>邮件</a:t>
            </a:r>
            <a:r>
              <a:rPr lang="en-US" altLang="zh-CN" sz="1400" b="1" dirty="0">
                <a:latin typeface="+mj-ea"/>
                <a:ea typeface="+mj-ea"/>
              </a:rPr>
              <a:t>;</a:t>
            </a:r>
          </a:p>
          <a:p>
            <a:r>
              <a:rPr lang="en-US" altLang="zh-TW" sz="1400" b="1" dirty="0">
                <a:latin typeface="+mj-ea"/>
                <a:ea typeface="+mj-ea"/>
              </a:rPr>
              <a:t>4.</a:t>
            </a:r>
            <a:r>
              <a:rPr lang="zh-CN" altLang="en-US" sz="1400" b="1" dirty="0">
                <a:latin typeface="+mj-ea"/>
                <a:ea typeface="+mj-ea"/>
              </a:rPr>
              <a:t>通过工会反馈等</a:t>
            </a:r>
            <a:r>
              <a:rPr lang="en-US" altLang="zh-CN" sz="1400" b="1" dirty="0">
                <a:latin typeface="+mj-ea"/>
                <a:ea typeface="+mj-ea"/>
              </a:rPr>
              <a:t>;</a:t>
            </a:r>
            <a:endParaRPr lang="zh-TW" altLang="en-US" sz="1400" b="1" dirty="0">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2" descr="http://www.acer-group.com/public/Sustainability/chinese/images/supply-13.jpg"/>
          <p:cNvPicPr>
            <a:picLocks noChangeAspect="1" noChangeArrowheads="1"/>
          </p:cNvPicPr>
          <p:nvPr/>
        </p:nvPicPr>
        <p:blipFill>
          <a:blip r:embed="rId3" cstate="print">
            <a:clrChange>
              <a:clrFrom>
                <a:srgbClr val="F3F1EF"/>
              </a:clrFrom>
              <a:clrTo>
                <a:srgbClr val="F3F1EF">
                  <a:alpha val="0"/>
                </a:srgbClr>
              </a:clrTo>
            </a:clrChange>
          </a:blip>
          <a:srcRect l="21936" r="25947"/>
          <a:stretch>
            <a:fillRect/>
          </a:stretch>
        </p:blipFill>
        <p:spPr bwMode="auto">
          <a:xfrm>
            <a:off x="243417" y="2485900"/>
            <a:ext cx="4000379" cy="3499264"/>
          </a:xfrm>
          <a:prstGeom prst="rect">
            <a:avLst/>
          </a:prstGeom>
          <a:noFill/>
        </p:spPr>
      </p:pic>
      <p:pic>
        <p:nvPicPr>
          <p:cNvPr id="8195" name="Picture 47"/>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4243798" y="2752095"/>
            <a:ext cx="7988025" cy="350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6" name="文字方塊 4"/>
          <p:cNvSpPr txBox="1">
            <a:spLocks noChangeArrowheads="1"/>
          </p:cNvSpPr>
          <p:nvPr/>
        </p:nvSpPr>
        <p:spPr bwMode="auto">
          <a:xfrm>
            <a:off x="431803" y="800519"/>
            <a:ext cx="11328400" cy="1951641"/>
          </a:xfrm>
          <a:prstGeom prst="rect">
            <a:avLst/>
          </a:prstGeom>
          <a:extLst>
            <a:ext uri="{91240B29-F687-4F45-9708-019B960494DF}">
              <a14:hiddenLine xmlns:a14="http://schemas.microsoft.com/office/drawing/2010/main" w="9525">
                <a:solidFill>
                  <a:schemeClr val="tx1"/>
                </a:solidFill>
                <a:prstDash val="solid"/>
                <a:miter lim="800000"/>
                <a:headEnd type="none" w="med" len="med"/>
                <a:tailEnd type="none" w="med" len="med"/>
              </a14:hiddenLine>
            </a:ext>
          </a:extLst>
        </p:spPr>
        <p:txBody>
          <a:bodyPr lIns="103900" tIns="51951" rIns="103900" bIns="51951">
            <a:spAutoFit/>
          </a:bodyPr>
          <a:lstStyle>
            <a:defPPr>
              <a:defRPr lang="en-US"/>
            </a:defPPr>
            <a:lvl1pPr algn="l">
              <a:defRPr kumimoji="1" sz="4000" b="1">
                <a:solidFill>
                  <a:srgbClr val="C00000"/>
                </a:solidFill>
                <a:effectLst>
                  <a:outerShdw blurRad="38100" dist="38100" dir="2700000" algn="tl">
                    <a:srgbClr val="000000">
                      <a:alpha val="43137"/>
                    </a:srgbClr>
                  </a:outerShdw>
                </a:effectLst>
                <a:latin typeface="Century Gothic" panose="020B0502020202020204" pitchFamily="34" charset="0"/>
                <a:ea typeface="Microsoft JhengHei" panose="020B0604030504040204" pitchFamily="34" charset="-120"/>
                <a:cs typeface="+mj-cs"/>
              </a:defRPr>
            </a:lvl1pPr>
          </a:lstStyle>
          <a:p>
            <a:pPr algn="ctr">
              <a:spcAft>
                <a:spcPts val="800"/>
              </a:spcAft>
            </a:pPr>
            <a:r>
              <a:rPr lang="en-US" altLang="zh-TW" sz="5335" dirty="0">
                <a:solidFill>
                  <a:srgbClr val="003366"/>
                </a:solidFill>
                <a:latin typeface="微软雅黑" panose="020B0503020204020204" pitchFamily="34" charset="-122"/>
                <a:ea typeface="微软雅黑" panose="020B0503020204020204" pitchFamily="34" charset="-122"/>
              </a:rPr>
              <a:t>《</a:t>
            </a:r>
            <a:r>
              <a:rPr lang="zh-CN" altLang="en-US" sz="5335" dirty="0">
                <a:solidFill>
                  <a:srgbClr val="003366"/>
                </a:solidFill>
                <a:latin typeface="微软雅黑" panose="020B0503020204020204" pitchFamily="34" charset="-122"/>
                <a:ea typeface="微软雅黑" panose="020B0503020204020204" pitchFamily="34" charset="-122"/>
              </a:rPr>
              <a:t>负责任商业联盟</a:t>
            </a:r>
            <a:r>
              <a:rPr lang="en-US" altLang="zh-TW" sz="5335" dirty="0">
                <a:solidFill>
                  <a:srgbClr val="003366"/>
                </a:solidFill>
                <a:latin typeface="微软雅黑" panose="020B0503020204020204" pitchFamily="34" charset="-122"/>
                <a:ea typeface="微软雅黑" panose="020B0503020204020204" pitchFamily="34" charset="-122"/>
              </a:rPr>
              <a:t>®</a:t>
            </a:r>
            <a:r>
              <a:rPr lang="zh-TW" altLang="en-US" sz="5335" dirty="0">
                <a:solidFill>
                  <a:srgbClr val="003366"/>
                </a:solidFill>
                <a:latin typeface="微软雅黑" panose="020B0503020204020204" pitchFamily="34" charset="-122"/>
                <a:ea typeface="微软雅黑" panose="020B0503020204020204" pitchFamily="34" charset="-122"/>
              </a:rPr>
              <a:t>行为守则</a:t>
            </a:r>
            <a:r>
              <a:rPr lang="en-US" altLang="zh-TW" sz="5335" dirty="0">
                <a:solidFill>
                  <a:srgbClr val="003366"/>
                </a:solidFill>
                <a:latin typeface="微软雅黑" panose="020B0503020204020204" pitchFamily="34" charset="-122"/>
                <a:ea typeface="微软雅黑" panose="020B0503020204020204" pitchFamily="34" charset="-122"/>
              </a:rPr>
              <a:t>》</a:t>
            </a:r>
          </a:p>
          <a:p>
            <a:pPr algn="ctr">
              <a:spcAft>
                <a:spcPts val="800"/>
              </a:spcAft>
            </a:pPr>
            <a:r>
              <a:rPr lang="en-US" altLang="zh-TW" sz="2665"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RBA(Responsible Business Alliance ® </a:t>
            </a:r>
          </a:p>
          <a:p>
            <a:pPr algn="ctr">
              <a:spcAft>
                <a:spcPts val="800"/>
              </a:spcAft>
            </a:pPr>
            <a:r>
              <a:rPr lang="en-US" altLang="zh-TW" sz="2665"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CODE OF CONDUCT )V</a:t>
            </a:r>
            <a:r>
              <a:rPr lang="en-US" altLang="zh-CN" sz="2665"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7</a:t>
            </a:r>
            <a:r>
              <a:rPr lang="en-US" altLang="zh-TW" sz="2665"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a:t>
            </a:r>
            <a:r>
              <a:rPr lang="en-US" altLang="zh-CN" sz="2665"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1-Former EICC</a:t>
            </a:r>
          </a:p>
        </p:txBody>
      </p:sp>
      <p:sp>
        <p:nvSpPr>
          <p:cNvPr id="3" name="文字方塊 2"/>
          <p:cNvSpPr txBox="1"/>
          <p:nvPr/>
        </p:nvSpPr>
        <p:spPr>
          <a:xfrm>
            <a:off x="9079444" y="2875882"/>
            <a:ext cx="2632075" cy="925591"/>
          </a:xfrm>
          <a:prstGeom prst="rect">
            <a:avLst/>
          </a:prstGeom>
          <a:extLst>
            <a:ext uri="{91240B29-F687-4F45-9708-019B960494DF}">
              <a14:hiddenLine xmlns:a14="http://schemas.microsoft.com/office/drawing/2010/main" w="9525">
                <a:solidFill>
                  <a:schemeClr val="tx1"/>
                </a:solidFill>
                <a:prstDash val="solid"/>
                <a:miter lim="800000"/>
                <a:headEnd type="none" w="med" len="med"/>
                <a:tailEnd type="none" w="med" len="med"/>
              </a14:hiddenLine>
            </a:ext>
          </a:extLst>
        </p:spPr>
        <p:txBody>
          <a:bodyPr wrap="square" lIns="103900" tIns="51951" rIns="103900" bIns="51951">
            <a:spAutoFit/>
          </a:bodyPr>
          <a:lstStyle>
            <a:defPPr>
              <a:defRPr lang="en-US"/>
            </a:defPPr>
            <a:lvl1pPr algn="r">
              <a:defRPr kumimoji="1" sz="4000" b="1">
                <a:solidFill>
                  <a:srgbClr val="003366"/>
                </a:solidFill>
                <a:effectLst>
                  <a:outerShdw blurRad="38100" dist="38100" dir="2700000" algn="tl">
                    <a:srgbClr val="000000">
                      <a:alpha val="43137"/>
                    </a:srgbClr>
                  </a:outerShdw>
                </a:effectLst>
                <a:latin typeface="Microsoft YaHei UI" panose="020B0503020204020204" pitchFamily="34" charset="-122"/>
                <a:ea typeface="Microsoft YaHei UI" panose="020B0503020204020204" pitchFamily="34" charset="-122"/>
                <a:cs typeface="+mj-cs"/>
              </a:defRPr>
            </a:lvl1pPr>
          </a:lstStyle>
          <a:p>
            <a:pPr algn="ctr"/>
            <a:r>
              <a:rPr lang="zh-TW" altLang="en-US" sz="5335" dirty="0">
                <a:latin typeface="微软雅黑" panose="020B0503020204020204" pitchFamily="34" charset="-122"/>
                <a:ea typeface="微软雅黑" panose="020B0503020204020204" pitchFamily="34" charset="-122"/>
              </a:rPr>
              <a:t>简 介</a:t>
            </a:r>
          </a:p>
        </p:txBody>
      </p:sp>
      <p:sp>
        <p:nvSpPr>
          <p:cNvPr id="2" name="标题 1"/>
          <p:cNvSpPr>
            <a:spLocks noGrp="1"/>
          </p:cNvSpPr>
          <p:nvPr>
            <p:ph type="title"/>
          </p:nvPr>
        </p:nvSpPr>
        <p:spPr/>
        <p:txBody>
          <a:bodyPr>
            <a:normAutofit fontScale="90000"/>
          </a:bodyPr>
          <a:lstStyle/>
          <a:p>
            <a:endParaRPr lang="zh-CN" altLang="en-US"/>
          </a:p>
        </p:txBody>
      </p:sp>
    </p:spTree>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4"/>
          <p:cNvSpPr txBox="1"/>
          <p:nvPr/>
        </p:nvSpPr>
        <p:spPr>
          <a:xfrm>
            <a:off x="535257" y="1114288"/>
            <a:ext cx="5020491" cy="492443"/>
          </a:xfrm>
          <a:prstGeom prst="rect">
            <a:avLst/>
          </a:prstGeom>
          <a:noFill/>
        </p:spPr>
        <p:txBody>
          <a:bodyPr wrap="square" rtlCol="0">
            <a:spAutoFit/>
          </a:bodyPr>
          <a:lstStyle/>
          <a:p>
            <a:r>
              <a:rPr lang="en-US" altLang="zh-CN" sz="2600" b="1" spc="300" dirty="0">
                <a:latin typeface="+mn-ea"/>
                <a:cs typeface="+mn-ea"/>
              </a:rPr>
              <a:t>D6.</a:t>
            </a:r>
            <a:r>
              <a:rPr lang="zh-CN" altLang="en-US" sz="2600" b="1" spc="300" dirty="0">
                <a:latin typeface="+mn-ea"/>
                <a:cs typeface="+mn-ea"/>
              </a:rPr>
              <a:t>隐私</a:t>
            </a:r>
            <a:endParaRPr lang="id-ID" sz="2600" b="1" spc="300" dirty="0">
              <a:latin typeface="+mn-ea"/>
              <a:cs typeface="+mn-ea"/>
            </a:endParaRPr>
          </a:p>
        </p:txBody>
      </p:sp>
      <p:sp>
        <p:nvSpPr>
          <p:cNvPr id="10" name="矩形 9"/>
          <p:cNvSpPr/>
          <p:nvPr/>
        </p:nvSpPr>
        <p:spPr>
          <a:xfrm>
            <a:off x="535257" y="1832520"/>
            <a:ext cx="8552987" cy="1323439"/>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参与者</a:t>
            </a:r>
            <a:r>
              <a:rPr lang="zh-CN" altLang="en-US" sz="2000" dirty="0">
                <a:solidFill>
                  <a:schemeClr val="tx1"/>
                </a:solidFill>
              </a:rPr>
              <a:t>应承诺保护与其有业务往来的所有人士（包括供应商、客户、消费者和员工）的个人信息，以满</a:t>
            </a:r>
            <a:r>
              <a:rPr lang="zh-CN" altLang="en-US" sz="2000" dirty="0"/>
              <a:t>足上述相关人士的保护其合理隐私的期望。收集、存储、处理、传输和分享个人信息时，参与者应遵守与隐私和信息安全有关的法律和法规的要求。</a:t>
            </a:r>
            <a:endParaRPr lang="zh-CN" altLang="en-US" sz="2000" dirty="0">
              <a:solidFill>
                <a:srgbClr val="FF0000"/>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45689" y="1606731"/>
            <a:ext cx="2768285" cy="1372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标题 2"/>
          <p:cNvSpPr>
            <a:spLocks noGrp="1"/>
          </p:cNvSpPr>
          <p:nvPr>
            <p:ph type="title"/>
          </p:nvPr>
        </p:nvSpPr>
        <p:spPr/>
        <p:txBody>
          <a:bodyPr>
            <a:noAutofit/>
          </a:bodyPr>
          <a:lstStyle/>
          <a:p>
            <a:r>
              <a:rPr kumimoji="1" lang="zh-CN" altLang="en-US" sz="2400" dirty="0"/>
              <a:t>道德</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8"/>
          <p:cNvGrpSpPr/>
          <p:nvPr/>
        </p:nvGrpSpPr>
        <p:grpSpPr bwMode="auto">
          <a:xfrm>
            <a:off x="1751528" y="5665010"/>
            <a:ext cx="7370445" cy="143510"/>
            <a:chOff x="910" y="2455"/>
            <a:chExt cx="2723" cy="21"/>
          </a:xfrm>
          <a:solidFill>
            <a:schemeClr val="bg2">
              <a:lumMod val="75000"/>
            </a:schemeClr>
          </a:solidFill>
        </p:grpSpPr>
        <p:sp>
          <p:nvSpPr>
            <p:cNvPr id="4" name="Line 38"/>
            <p:cNvSpPr>
              <a:spLocks noChangeShapeType="1"/>
            </p:cNvSpPr>
            <p:nvPr/>
          </p:nvSpPr>
          <p:spPr bwMode="auto">
            <a:xfrm>
              <a:off x="910" y="2476"/>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5" name="Rectangle 39"/>
            <p:cNvSpPr>
              <a:spLocks noChangeArrowheads="1"/>
            </p:cNvSpPr>
            <p:nvPr/>
          </p:nvSpPr>
          <p:spPr bwMode="auto">
            <a:xfrm>
              <a:off x="910" y="2455"/>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grpSp>
        <p:nvGrpSpPr>
          <p:cNvPr id="6" name="Group 49"/>
          <p:cNvGrpSpPr/>
          <p:nvPr/>
        </p:nvGrpSpPr>
        <p:grpSpPr bwMode="auto">
          <a:xfrm>
            <a:off x="4079438" y="1608630"/>
            <a:ext cx="6341745" cy="213360"/>
            <a:chOff x="2127" y="903"/>
            <a:chExt cx="2723" cy="21"/>
          </a:xfrm>
          <a:solidFill>
            <a:schemeClr val="bg2">
              <a:lumMod val="75000"/>
            </a:schemeClr>
          </a:solidFill>
        </p:grpSpPr>
        <p:sp>
          <p:nvSpPr>
            <p:cNvPr id="7" name="Line 37"/>
            <p:cNvSpPr>
              <a:spLocks noChangeShapeType="1"/>
            </p:cNvSpPr>
            <p:nvPr/>
          </p:nvSpPr>
          <p:spPr bwMode="auto">
            <a:xfrm>
              <a:off x="2127" y="903"/>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8" name="Rectangle 40"/>
            <p:cNvSpPr>
              <a:spLocks noChangeArrowheads="1"/>
            </p:cNvSpPr>
            <p:nvPr/>
          </p:nvSpPr>
          <p:spPr bwMode="auto">
            <a:xfrm>
              <a:off x="4471" y="903"/>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sp>
        <p:nvSpPr>
          <p:cNvPr id="9" name="Rectangle 41"/>
          <p:cNvSpPr>
            <a:spLocks noChangeArrowheads="1"/>
          </p:cNvSpPr>
          <p:nvPr/>
        </p:nvSpPr>
        <p:spPr bwMode="auto">
          <a:xfrm>
            <a:off x="1752163" y="1821990"/>
            <a:ext cx="2277745" cy="3583940"/>
          </a:xfrm>
          <a:prstGeom prst="rect">
            <a:avLst/>
          </a:prstGeom>
          <a:solidFill>
            <a:schemeClr val="bg2">
              <a:lumMod val="75000"/>
            </a:schemeClr>
          </a:solidFill>
          <a:ln>
            <a:solidFill>
              <a:srgbClr val="0070C0"/>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sp>
        <p:nvSpPr>
          <p:cNvPr id="10" name="Freeform 43"/>
          <p:cNvSpPr/>
          <p:nvPr/>
        </p:nvSpPr>
        <p:spPr bwMode="auto">
          <a:xfrm>
            <a:off x="4141351" y="1422893"/>
            <a:ext cx="2590800" cy="185737"/>
          </a:xfrm>
          <a:custGeom>
            <a:avLst/>
            <a:gdLst>
              <a:gd name="T0" fmla="*/ 2516188 w 1632"/>
              <a:gd name="T1" fmla="*/ 185737 h 117"/>
              <a:gd name="T2" fmla="*/ 0 w 1632"/>
              <a:gd name="T3" fmla="*/ 185737 h 117"/>
              <a:gd name="T4" fmla="*/ 74613 w 1632"/>
              <a:gd name="T5" fmla="*/ 0 h 117"/>
              <a:gd name="T6" fmla="*/ 2590800 w 1632"/>
              <a:gd name="T7" fmla="*/ 0 h 117"/>
              <a:gd name="T8" fmla="*/ 2516188 w 1632"/>
              <a:gd name="T9" fmla="*/ 185737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2" h="117">
                <a:moveTo>
                  <a:pt x="1585" y="117"/>
                </a:moveTo>
                <a:lnTo>
                  <a:pt x="0" y="117"/>
                </a:lnTo>
                <a:lnTo>
                  <a:pt x="47" y="0"/>
                </a:lnTo>
                <a:lnTo>
                  <a:pt x="1632" y="0"/>
                </a:lnTo>
                <a:lnTo>
                  <a:pt x="1585" y="117"/>
                </a:lnTo>
                <a:close/>
              </a:path>
            </a:pathLst>
          </a:custGeom>
          <a:solidFill>
            <a:schemeClr val="bg2">
              <a:lumMod val="75000"/>
            </a:schemeClr>
          </a:solidFill>
          <a:ln>
            <a:solidFill>
              <a:srgbClr val="0070C0"/>
            </a:solidFill>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11" name="Text Box 47"/>
          <p:cNvSpPr txBox="1">
            <a:spLocks noChangeArrowheads="1"/>
          </p:cNvSpPr>
          <p:nvPr/>
        </p:nvSpPr>
        <p:spPr bwMode="auto">
          <a:xfrm>
            <a:off x="1680346" y="2712260"/>
            <a:ext cx="2363596" cy="2123658"/>
          </a:xfrm>
          <a:prstGeom prst="rect">
            <a:avLst/>
          </a:prstGeom>
          <a:solidFill>
            <a:schemeClr val="bg2">
              <a:lumMod val="75000"/>
            </a:schemeClr>
          </a:solidFill>
          <a:ln>
            <a:solidFill>
              <a:srgbClr val="0070C0"/>
            </a:solidFill>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PART</a:t>
            </a:r>
          </a:p>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06</a:t>
            </a:r>
          </a:p>
        </p:txBody>
      </p:sp>
      <p:sp>
        <p:nvSpPr>
          <p:cNvPr id="12" name="文本框 11"/>
          <p:cNvSpPr txBox="1"/>
          <p:nvPr/>
        </p:nvSpPr>
        <p:spPr>
          <a:xfrm>
            <a:off x="5121221" y="3152295"/>
            <a:ext cx="4996932" cy="923330"/>
          </a:xfrm>
          <a:prstGeom prst="rect">
            <a:avLst/>
          </a:prstGeom>
          <a:solidFill>
            <a:schemeClr val="bg2">
              <a:lumMod val="75000"/>
            </a:schemeClr>
          </a:solidFill>
          <a:ln>
            <a:solidFill>
              <a:srgbClr val="0070C0"/>
            </a:solidFill>
          </a:ln>
        </p:spPr>
        <p:txBody>
          <a:bodyPr wrap="square" rtlCol="0">
            <a:spAutoFit/>
          </a:bodyPr>
          <a:lstStyle/>
          <a:p>
            <a:r>
              <a:rPr kumimoji="1" lang="zh-CN" altLang="en-US" sz="5400" b="1" dirty="0">
                <a:solidFill>
                  <a:schemeClr val="bg1"/>
                </a:solidFill>
                <a:latin typeface="+mj-ea"/>
                <a:ea typeface="+mj-ea"/>
                <a:cs typeface="Yuanti SC" charset="-122"/>
                <a:sym typeface="Arial" panose="020B0604020202020204"/>
              </a:rPr>
              <a:t>    供应商管理</a:t>
            </a:r>
          </a:p>
        </p:txBody>
      </p:sp>
      <p:sp>
        <p:nvSpPr>
          <p:cNvPr id="2" name="标题 1"/>
          <p:cNvSpPr>
            <a:spLocks noGrp="1"/>
          </p:cNvSpPr>
          <p:nvPr>
            <p:ph type="title"/>
          </p:nvPr>
        </p:nvSpPr>
        <p:spPr/>
        <p:txBody>
          <a:bodyPr>
            <a:normAutofit fontScale="90000"/>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2" fill="hold"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8" fill="hold" nodeType="withEffect">
                                  <p:stCondLst>
                                    <p:cond delay="7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0"/>
          <p:cNvSpPr>
            <a:spLocks noGrp="1"/>
          </p:cNvSpPr>
          <p:nvPr>
            <p:ph type="title"/>
          </p:nvPr>
        </p:nvSpPr>
        <p:spPr/>
        <p:txBody>
          <a:bodyPr>
            <a:normAutofit fontScale="90000"/>
          </a:bodyPr>
          <a:lstStyle/>
          <a:p>
            <a:endParaRPr lang="zh-CN" altLang="en-US"/>
          </a:p>
        </p:txBody>
      </p:sp>
      <p:sp>
        <p:nvSpPr>
          <p:cNvPr id="3" name="TextBox 24"/>
          <p:cNvSpPr txBox="1"/>
          <p:nvPr/>
        </p:nvSpPr>
        <p:spPr>
          <a:xfrm>
            <a:off x="615283" y="3594193"/>
            <a:ext cx="5020491" cy="492443"/>
          </a:xfrm>
          <a:prstGeom prst="rect">
            <a:avLst/>
          </a:prstGeom>
          <a:noFill/>
        </p:spPr>
        <p:txBody>
          <a:bodyPr wrap="square" rtlCol="0">
            <a:spAutoFit/>
          </a:bodyPr>
          <a:lstStyle/>
          <a:p>
            <a:r>
              <a:rPr lang="en-US" altLang="zh-CN" sz="2600" b="1" spc="300" dirty="0">
                <a:latin typeface="+mn-ea"/>
                <a:cs typeface="+mn-ea"/>
              </a:rPr>
              <a:t>E2.</a:t>
            </a:r>
            <a:r>
              <a:rPr lang="zh-CN" altLang="en-US" sz="2600" b="1" spc="300" dirty="0">
                <a:latin typeface="+mn-ea"/>
                <a:cs typeface="+mn-ea"/>
              </a:rPr>
              <a:t>材料限制 （禁用物质）</a:t>
            </a:r>
            <a:endParaRPr lang="id-ID" sz="2600" b="1" spc="300" dirty="0">
              <a:latin typeface="+mn-ea"/>
              <a:cs typeface="+mn-ea"/>
            </a:endParaRPr>
          </a:p>
        </p:txBody>
      </p:sp>
      <p:sp>
        <p:nvSpPr>
          <p:cNvPr id="4" name="矩形 3"/>
          <p:cNvSpPr/>
          <p:nvPr/>
        </p:nvSpPr>
        <p:spPr>
          <a:xfrm>
            <a:off x="535258" y="4224590"/>
            <a:ext cx="7181386" cy="1015663"/>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参与者应当遵守有关</a:t>
            </a:r>
            <a:r>
              <a:rPr lang="zh-CN" altLang="en-US" sz="2000" dirty="0">
                <a:solidFill>
                  <a:schemeClr val="tx1"/>
                </a:solidFill>
              </a:rPr>
              <a:t>在产品中以及制造过程中禁用或限用某些特定物质（包括回收和处</a:t>
            </a:r>
            <a:r>
              <a:rPr lang="zh-CN" altLang="en-US" sz="2000" dirty="0"/>
              <a:t>置标志）的相关法律、法规和客户要求。</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7991" y="3575753"/>
            <a:ext cx="2730771"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24"/>
          <p:cNvSpPr txBox="1"/>
          <p:nvPr/>
        </p:nvSpPr>
        <p:spPr>
          <a:xfrm>
            <a:off x="615283" y="1147151"/>
            <a:ext cx="5020491" cy="492443"/>
          </a:xfrm>
          <a:prstGeom prst="rect">
            <a:avLst/>
          </a:prstGeom>
          <a:noFill/>
        </p:spPr>
        <p:txBody>
          <a:bodyPr wrap="square" rtlCol="0">
            <a:spAutoFit/>
          </a:bodyPr>
          <a:lstStyle/>
          <a:p>
            <a:r>
              <a:rPr lang="en-US" altLang="zh-CN" sz="2600" b="1" spc="300" dirty="0">
                <a:latin typeface="+mn-ea"/>
                <a:cs typeface="+mn-ea"/>
              </a:rPr>
              <a:t>E1</a:t>
            </a:r>
            <a:r>
              <a:rPr lang="en-US" altLang="zh-CN" sz="2600" b="1" spc="300" dirty="0">
                <a:solidFill>
                  <a:schemeClr val="tx1"/>
                </a:solidFill>
                <a:latin typeface="+mn-ea"/>
                <a:cs typeface="+mn-ea"/>
              </a:rPr>
              <a:t>.</a:t>
            </a:r>
            <a:r>
              <a:rPr lang="zh-TW" altLang="en-US" sz="2600" b="1" spc="300" dirty="0">
                <a:solidFill>
                  <a:schemeClr val="tx1"/>
                </a:solidFill>
                <a:latin typeface="+mn-ea"/>
                <a:cs typeface="+mn-ea"/>
              </a:rPr>
              <a:t>公司承诺</a:t>
            </a:r>
          </a:p>
        </p:txBody>
      </p:sp>
      <p:sp>
        <p:nvSpPr>
          <p:cNvPr id="10" name="矩形 9"/>
          <p:cNvSpPr/>
          <p:nvPr/>
        </p:nvSpPr>
        <p:spPr>
          <a:xfrm>
            <a:off x="663550" y="1706087"/>
            <a:ext cx="9343030" cy="70788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企业社会和环境责任政策声明确认参与者对合规和持续改进所作的承诺，且经执行管理层批准，以当地语言在工厂发布。</a:t>
            </a:r>
          </a:p>
        </p:txBody>
      </p:sp>
    </p:spTree>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9"/>
          <p:cNvSpPr>
            <a:spLocks noGrp="1"/>
          </p:cNvSpPr>
          <p:nvPr>
            <p:ph type="title"/>
          </p:nvPr>
        </p:nvSpPr>
        <p:spPr/>
        <p:txBody>
          <a:bodyPr>
            <a:normAutofit fontScale="90000"/>
          </a:bodyPr>
          <a:lstStyle/>
          <a:p>
            <a:endParaRPr lang="zh-CN" altLang="en-US"/>
          </a:p>
        </p:txBody>
      </p:sp>
      <p:sp>
        <p:nvSpPr>
          <p:cNvPr id="3" name="TextBox 24"/>
          <p:cNvSpPr txBox="1"/>
          <p:nvPr/>
        </p:nvSpPr>
        <p:spPr>
          <a:xfrm>
            <a:off x="615283" y="3594193"/>
            <a:ext cx="5020491" cy="492443"/>
          </a:xfrm>
          <a:prstGeom prst="rect">
            <a:avLst/>
          </a:prstGeom>
          <a:noFill/>
        </p:spPr>
        <p:txBody>
          <a:bodyPr wrap="square" rtlCol="0">
            <a:spAutoFit/>
          </a:bodyPr>
          <a:lstStyle/>
          <a:p>
            <a:r>
              <a:rPr lang="en-US" altLang="zh-CN" sz="2600" b="1" spc="300" dirty="0">
                <a:latin typeface="+mn-ea"/>
                <a:cs typeface="+mn-ea"/>
              </a:rPr>
              <a:t>E4.</a:t>
            </a:r>
            <a:r>
              <a:rPr lang="zh-CN" altLang="en-US" sz="2600" b="1" spc="300" dirty="0">
                <a:latin typeface="+mn-ea"/>
                <a:cs typeface="+mn-ea"/>
              </a:rPr>
              <a:t>供应商责任  </a:t>
            </a:r>
            <a:endParaRPr lang="id-ID" sz="2600" b="1" spc="300" dirty="0">
              <a:latin typeface="+mn-ea"/>
              <a:cs typeface="+mn-ea"/>
            </a:endParaRPr>
          </a:p>
        </p:txBody>
      </p:sp>
      <p:sp>
        <p:nvSpPr>
          <p:cNvPr id="4" name="矩形 3"/>
          <p:cNvSpPr/>
          <p:nvPr/>
        </p:nvSpPr>
        <p:spPr>
          <a:xfrm>
            <a:off x="535258" y="4224590"/>
            <a:ext cx="7181386" cy="1323439"/>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参与者应当</a:t>
            </a:r>
            <a:r>
              <a:rPr lang="zh-CN" altLang="en-US" sz="2000" spc="-27"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向下一级供应商传达 </a:t>
            </a:r>
            <a:r>
              <a:rPr lang="en-US" altLang="zh-CN" sz="2000" spc="-27"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RBA </a:t>
            </a:r>
            <a:r>
              <a:rPr lang="zh-CN" altLang="en-US" sz="2000" spc="-27"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准则的要求，已确定下一级主要供应商，制定充分且有效的流程和评估，确保下一级主要供应商实施 </a:t>
            </a:r>
            <a:r>
              <a:rPr lang="en-US" altLang="zh-CN" sz="2000" spc="-27"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RBA </a:t>
            </a:r>
            <a:r>
              <a:rPr lang="zh-CN" altLang="en-US" sz="2000" spc="-27"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准</a:t>
            </a:r>
            <a:r>
              <a:rPr lang="zh-CN" altLang="en-US" sz="2000" spc="-27" dirty="0">
                <a:latin typeface="Arial Unicode MS" panose="020B0604020202020204" pitchFamily="34" charset="-128"/>
                <a:ea typeface="Arial Unicode MS" panose="020B0604020202020204" pitchFamily="34" charset="-128"/>
                <a:cs typeface="Arial Unicode MS" panose="020B0604020202020204" pitchFamily="34" charset="-128"/>
              </a:rPr>
              <a:t>则，同时监督供应商 实施的绩效和持续改进</a:t>
            </a:r>
            <a:r>
              <a:rPr lang="zh-CN" altLang="en-US" sz="2000" spc="-7" dirty="0">
                <a:latin typeface="Arial Unicode MS" panose="020B0604020202020204" pitchFamily="34" charset="-128"/>
                <a:ea typeface="Arial Unicode MS" panose="020B0604020202020204" pitchFamily="34" charset="-128"/>
                <a:cs typeface="Arial Unicode MS" panose="020B0604020202020204" pitchFamily="34" charset="-128"/>
              </a:rPr>
              <a:t> </a:t>
            </a:r>
            <a:endParaRPr lang="zh-CN" altLang="en-US" sz="2000" dirty="0"/>
          </a:p>
        </p:txBody>
      </p:sp>
      <p:sp>
        <p:nvSpPr>
          <p:cNvPr id="6" name="TextBox 24"/>
          <p:cNvSpPr txBox="1"/>
          <p:nvPr/>
        </p:nvSpPr>
        <p:spPr>
          <a:xfrm>
            <a:off x="494578" y="1034422"/>
            <a:ext cx="5020491" cy="492443"/>
          </a:xfrm>
          <a:prstGeom prst="rect">
            <a:avLst/>
          </a:prstGeom>
          <a:noFill/>
        </p:spPr>
        <p:txBody>
          <a:bodyPr wrap="square" rtlCol="0">
            <a:spAutoFit/>
          </a:bodyPr>
          <a:lstStyle/>
          <a:p>
            <a:r>
              <a:rPr lang="en-US" altLang="zh-CN" sz="2600" b="1" spc="300" dirty="0">
                <a:latin typeface="+mn-ea"/>
                <a:cs typeface="+mn-ea"/>
              </a:rPr>
              <a:t>E3.</a:t>
            </a:r>
            <a:r>
              <a:rPr lang="zh-CN" altLang="en-US" sz="2600" b="1" spc="300" dirty="0">
                <a:latin typeface="+mn-ea"/>
                <a:cs typeface="+mn-ea"/>
              </a:rPr>
              <a:t>负责任的矿物采购</a:t>
            </a:r>
            <a:endParaRPr lang="id-ID" sz="2600" b="1" spc="300" dirty="0">
              <a:latin typeface="+mn-ea"/>
              <a:cs typeface="+mn-ea"/>
            </a:endParaRPr>
          </a:p>
        </p:txBody>
      </p:sp>
      <p:sp>
        <p:nvSpPr>
          <p:cNvPr id="7" name="矩形 6"/>
          <p:cNvSpPr/>
          <p:nvPr/>
        </p:nvSpPr>
        <p:spPr>
          <a:xfrm>
            <a:off x="414553" y="1664819"/>
            <a:ext cx="8449839" cy="1323439"/>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参与者应制定政策，合理确保他们制</a:t>
            </a:r>
            <a:r>
              <a:rPr lang="zh-CN" altLang="en-US" sz="2000" dirty="0">
                <a:solidFill>
                  <a:schemeClr val="tx1"/>
                </a:solidFill>
              </a:rPr>
              <a:t>造的产品中的钽、锡、钨和黄金不会直接或间接地为刚果民主共和国或周边国家</a:t>
            </a:r>
            <a:r>
              <a:rPr lang="en-US" altLang="zh-CN" sz="2000" dirty="0">
                <a:solidFill>
                  <a:schemeClr val="tx1"/>
                </a:solidFill>
              </a:rPr>
              <a:t>/</a:t>
            </a:r>
            <a:r>
              <a:rPr lang="zh-CN" altLang="en-US" sz="2000" dirty="0">
                <a:solidFill>
                  <a:schemeClr val="tx1"/>
                </a:solidFill>
              </a:rPr>
              <a:t>地区内践踏人权的武装组织提供资金或使他们得益。参与者应对这些矿物的来源和产销监管链进行尽职调查，并且应客户请求向客户提</a:t>
            </a:r>
            <a:r>
              <a:rPr lang="zh-CN" altLang="en-US" sz="2000" dirty="0"/>
              <a:t>供他们的尽职调查措施。</a:t>
            </a:r>
            <a:endParaRPr lang="zh-CN" altLang="en-US" sz="2000" dirty="0">
              <a:solidFill>
                <a:srgbClr val="FF0000"/>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06821" y="1345414"/>
            <a:ext cx="2768285" cy="1811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图片 8"/>
          <p:cNvPicPr>
            <a:picLocks noChangeAspect="1"/>
          </p:cNvPicPr>
          <p:nvPr/>
        </p:nvPicPr>
        <p:blipFill rotWithShape="1">
          <a:blip r:embed="rId3"/>
          <a:srcRect t="12409"/>
          <a:stretch>
            <a:fillRect/>
          </a:stretch>
        </p:blipFill>
        <p:spPr>
          <a:xfrm>
            <a:off x="8193323" y="3918290"/>
            <a:ext cx="3463419" cy="1706931"/>
          </a:xfrm>
          <a:prstGeom prst="rect">
            <a:avLst/>
          </a:prstGeom>
        </p:spPr>
      </p:pic>
    </p:spTree>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8"/>
          <p:cNvGrpSpPr/>
          <p:nvPr/>
        </p:nvGrpSpPr>
        <p:grpSpPr bwMode="auto">
          <a:xfrm>
            <a:off x="1751528" y="5665010"/>
            <a:ext cx="7370445" cy="143510"/>
            <a:chOff x="910" y="2455"/>
            <a:chExt cx="2723" cy="21"/>
          </a:xfrm>
          <a:solidFill>
            <a:schemeClr val="bg2">
              <a:lumMod val="75000"/>
            </a:schemeClr>
          </a:solidFill>
        </p:grpSpPr>
        <p:sp>
          <p:nvSpPr>
            <p:cNvPr id="4" name="Line 38"/>
            <p:cNvSpPr>
              <a:spLocks noChangeShapeType="1"/>
            </p:cNvSpPr>
            <p:nvPr/>
          </p:nvSpPr>
          <p:spPr bwMode="auto">
            <a:xfrm>
              <a:off x="910" y="2476"/>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5" name="Rectangle 39"/>
            <p:cNvSpPr>
              <a:spLocks noChangeArrowheads="1"/>
            </p:cNvSpPr>
            <p:nvPr/>
          </p:nvSpPr>
          <p:spPr bwMode="auto">
            <a:xfrm>
              <a:off x="910" y="2455"/>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grpSp>
        <p:nvGrpSpPr>
          <p:cNvPr id="6" name="Group 49"/>
          <p:cNvGrpSpPr/>
          <p:nvPr/>
        </p:nvGrpSpPr>
        <p:grpSpPr bwMode="auto">
          <a:xfrm>
            <a:off x="4079438" y="1608630"/>
            <a:ext cx="6341745" cy="213360"/>
            <a:chOff x="2127" y="903"/>
            <a:chExt cx="2723" cy="21"/>
          </a:xfrm>
          <a:solidFill>
            <a:schemeClr val="bg2">
              <a:lumMod val="75000"/>
            </a:schemeClr>
          </a:solidFill>
        </p:grpSpPr>
        <p:sp>
          <p:nvSpPr>
            <p:cNvPr id="7" name="Line 37"/>
            <p:cNvSpPr>
              <a:spLocks noChangeShapeType="1"/>
            </p:cNvSpPr>
            <p:nvPr/>
          </p:nvSpPr>
          <p:spPr bwMode="auto">
            <a:xfrm>
              <a:off x="2127" y="903"/>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8" name="Rectangle 40"/>
            <p:cNvSpPr>
              <a:spLocks noChangeArrowheads="1"/>
            </p:cNvSpPr>
            <p:nvPr/>
          </p:nvSpPr>
          <p:spPr bwMode="auto">
            <a:xfrm>
              <a:off x="4471" y="903"/>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sp>
        <p:nvSpPr>
          <p:cNvPr id="9" name="Rectangle 41"/>
          <p:cNvSpPr>
            <a:spLocks noChangeArrowheads="1"/>
          </p:cNvSpPr>
          <p:nvPr/>
        </p:nvSpPr>
        <p:spPr bwMode="auto">
          <a:xfrm>
            <a:off x="1752163" y="1821990"/>
            <a:ext cx="2277745" cy="3583940"/>
          </a:xfrm>
          <a:prstGeom prst="rect">
            <a:avLst/>
          </a:prstGeom>
          <a:solidFill>
            <a:schemeClr val="bg2">
              <a:lumMod val="75000"/>
            </a:schemeClr>
          </a:solidFill>
          <a:ln>
            <a:solidFill>
              <a:srgbClr val="0070C0"/>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sp>
        <p:nvSpPr>
          <p:cNvPr id="10" name="Freeform 43"/>
          <p:cNvSpPr/>
          <p:nvPr/>
        </p:nvSpPr>
        <p:spPr bwMode="auto">
          <a:xfrm>
            <a:off x="4141351" y="1422893"/>
            <a:ext cx="2590800" cy="185737"/>
          </a:xfrm>
          <a:custGeom>
            <a:avLst/>
            <a:gdLst>
              <a:gd name="T0" fmla="*/ 2516188 w 1632"/>
              <a:gd name="T1" fmla="*/ 185737 h 117"/>
              <a:gd name="T2" fmla="*/ 0 w 1632"/>
              <a:gd name="T3" fmla="*/ 185737 h 117"/>
              <a:gd name="T4" fmla="*/ 74613 w 1632"/>
              <a:gd name="T5" fmla="*/ 0 h 117"/>
              <a:gd name="T6" fmla="*/ 2590800 w 1632"/>
              <a:gd name="T7" fmla="*/ 0 h 117"/>
              <a:gd name="T8" fmla="*/ 2516188 w 1632"/>
              <a:gd name="T9" fmla="*/ 185737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2" h="117">
                <a:moveTo>
                  <a:pt x="1585" y="117"/>
                </a:moveTo>
                <a:lnTo>
                  <a:pt x="0" y="117"/>
                </a:lnTo>
                <a:lnTo>
                  <a:pt x="47" y="0"/>
                </a:lnTo>
                <a:lnTo>
                  <a:pt x="1632" y="0"/>
                </a:lnTo>
                <a:lnTo>
                  <a:pt x="1585" y="117"/>
                </a:lnTo>
                <a:close/>
              </a:path>
            </a:pathLst>
          </a:custGeom>
          <a:solidFill>
            <a:schemeClr val="bg2">
              <a:lumMod val="75000"/>
            </a:schemeClr>
          </a:solidFill>
          <a:ln>
            <a:solidFill>
              <a:srgbClr val="0070C0"/>
            </a:solidFill>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11" name="Text Box 47"/>
          <p:cNvSpPr txBox="1">
            <a:spLocks noChangeArrowheads="1"/>
          </p:cNvSpPr>
          <p:nvPr/>
        </p:nvSpPr>
        <p:spPr bwMode="auto">
          <a:xfrm>
            <a:off x="1680346" y="2712260"/>
            <a:ext cx="2363596" cy="2123658"/>
          </a:xfrm>
          <a:prstGeom prst="rect">
            <a:avLst/>
          </a:prstGeom>
          <a:solidFill>
            <a:schemeClr val="bg2">
              <a:lumMod val="75000"/>
            </a:schemeClr>
          </a:solidFill>
          <a:ln>
            <a:solidFill>
              <a:srgbClr val="0070C0"/>
            </a:solidFill>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PART</a:t>
            </a:r>
          </a:p>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07</a:t>
            </a:r>
          </a:p>
        </p:txBody>
      </p:sp>
      <p:sp>
        <p:nvSpPr>
          <p:cNvPr id="12" name="文本框 11"/>
          <p:cNvSpPr txBox="1"/>
          <p:nvPr/>
        </p:nvSpPr>
        <p:spPr>
          <a:xfrm>
            <a:off x="5074923" y="3152295"/>
            <a:ext cx="4996932" cy="923330"/>
          </a:xfrm>
          <a:prstGeom prst="rect">
            <a:avLst/>
          </a:prstGeom>
          <a:solidFill>
            <a:schemeClr val="bg2">
              <a:lumMod val="75000"/>
            </a:schemeClr>
          </a:solidFill>
          <a:ln>
            <a:solidFill>
              <a:srgbClr val="0070C0"/>
            </a:solidFill>
          </a:ln>
        </p:spPr>
        <p:txBody>
          <a:bodyPr wrap="square" rtlCol="0">
            <a:spAutoFit/>
          </a:bodyPr>
          <a:lstStyle/>
          <a:p>
            <a:r>
              <a:rPr kumimoji="1" lang="zh-CN" altLang="en-US" sz="5400" b="1" dirty="0">
                <a:solidFill>
                  <a:schemeClr val="bg1"/>
                </a:solidFill>
                <a:latin typeface="+mj-ea"/>
                <a:ea typeface="+mj-ea"/>
                <a:cs typeface="Yuanti SC" charset="-122"/>
                <a:sym typeface="Arial" panose="020B0604020202020204"/>
              </a:rPr>
              <a:t>     管理体系</a:t>
            </a:r>
          </a:p>
        </p:txBody>
      </p:sp>
      <p:sp>
        <p:nvSpPr>
          <p:cNvPr id="2" name="标题 1"/>
          <p:cNvSpPr>
            <a:spLocks noGrp="1"/>
          </p:cNvSpPr>
          <p:nvPr>
            <p:ph type="title"/>
          </p:nvPr>
        </p:nvSpPr>
        <p:spPr/>
        <p:txBody>
          <a:bodyPr>
            <a:normAutofit fontScale="90000"/>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2" fill="hold"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8" fill="hold" nodeType="withEffect">
                                  <p:stCondLst>
                                    <p:cond delay="7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109470" y="1432427"/>
            <a:ext cx="7973060" cy="3950483"/>
          </a:xfrm>
          <a:prstGeom prst="rect">
            <a:avLst/>
          </a:prstGeom>
        </p:spPr>
        <p:txBody>
          <a:bodyPr vert="horz" wrap="square" lIns="0" tIns="16933" rIns="0" bIns="0" rtlCol="0">
            <a:spAutoFit/>
          </a:bodyPr>
          <a:lstStyle/>
          <a:p>
            <a:pPr marL="325120" indent="-307975">
              <a:spcBef>
                <a:spcPts val="135"/>
              </a:spcBef>
              <a:buFont typeface="Arial" panose="020B0604020202020204"/>
              <a:buChar char="•"/>
              <a:tabLst>
                <a:tab pos="324485" algn="l"/>
                <a:tab pos="325755" algn="l"/>
              </a:tabLst>
            </a:pPr>
            <a:r>
              <a:rPr sz="2400" dirty="0">
                <a:latin typeface="Arial Unicode MS" panose="020B0604020202020204" charset="-122"/>
                <a:cs typeface="Arial Unicode MS" panose="020B0604020202020204" charset="-122"/>
              </a:rPr>
              <a:t>参与者应采用或建立范围与本准则内容相关的管理系统。</a:t>
            </a:r>
          </a:p>
          <a:p>
            <a:pPr>
              <a:spcBef>
                <a:spcPts val="45"/>
              </a:spcBef>
              <a:buFont typeface="Arial" panose="020B0604020202020204"/>
              <a:buChar char="•"/>
            </a:pPr>
            <a:endParaRPr sz="4465" dirty="0">
              <a:latin typeface="Times New Roman" panose="02020603050405020304"/>
              <a:cs typeface="Times New Roman" panose="02020603050405020304"/>
            </a:endParaRPr>
          </a:p>
          <a:p>
            <a:pPr marL="325120" indent="-307975">
              <a:buFont typeface="Arial" panose="020B0604020202020204"/>
              <a:buChar char="•"/>
              <a:tabLst>
                <a:tab pos="324485" algn="l"/>
                <a:tab pos="325755" algn="l"/>
              </a:tabLst>
            </a:pPr>
            <a:r>
              <a:rPr sz="2400" dirty="0">
                <a:latin typeface="Arial Unicode MS" panose="020B0604020202020204" charset="-122"/>
                <a:cs typeface="Arial Unicode MS" panose="020B0604020202020204" charset="-122"/>
              </a:rPr>
              <a:t>在设计该管理系统时，应确保：</a:t>
            </a:r>
          </a:p>
          <a:p>
            <a:pPr marL="760095" lvl="1" indent="-286385">
              <a:spcBef>
                <a:spcPts val="980"/>
              </a:spcBef>
              <a:buClr>
                <a:srgbClr val="4663AD"/>
              </a:buClr>
              <a:buFont typeface="Arial" panose="020B0604020202020204"/>
              <a:buChar char="•"/>
              <a:tabLst>
                <a:tab pos="760095" algn="l"/>
                <a:tab pos="760730" algn="l"/>
              </a:tabLst>
            </a:pPr>
            <a:r>
              <a:rPr sz="1865" dirty="0">
                <a:latin typeface="Arial Unicode MS" panose="020B0604020202020204" charset="-122"/>
                <a:cs typeface="Arial Unicode MS" panose="020B0604020202020204" charset="-122"/>
              </a:rPr>
              <a:t>遵守与参与者的经营和</a:t>
            </a:r>
            <a:r>
              <a:rPr sz="1865" spc="-20" dirty="0">
                <a:latin typeface="Arial Unicode MS" panose="020B0604020202020204" charset="-122"/>
                <a:cs typeface="Arial Unicode MS" panose="020B0604020202020204" charset="-122"/>
              </a:rPr>
              <a:t>产</a:t>
            </a:r>
            <a:r>
              <a:rPr sz="1865" dirty="0">
                <a:latin typeface="Arial Unicode MS" panose="020B0604020202020204" charset="-122"/>
                <a:cs typeface="Arial Unicode MS" panose="020B0604020202020204" charset="-122"/>
              </a:rPr>
              <a:t>品相</a:t>
            </a:r>
            <a:r>
              <a:rPr sz="1865" spc="-20" dirty="0">
                <a:latin typeface="Arial Unicode MS" panose="020B0604020202020204" charset="-122"/>
                <a:cs typeface="Arial Unicode MS" panose="020B0604020202020204" charset="-122"/>
              </a:rPr>
              <a:t>关</a:t>
            </a:r>
            <a:r>
              <a:rPr sz="1865" dirty="0">
                <a:latin typeface="Arial Unicode MS" panose="020B0604020202020204" charset="-122"/>
                <a:cs typeface="Arial Unicode MS" panose="020B0604020202020204" charset="-122"/>
              </a:rPr>
              <a:t>的适</a:t>
            </a:r>
            <a:r>
              <a:rPr sz="1865" spc="-20" dirty="0">
                <a:latin typeface="Arial Unicode MS" panose="020B0604020202020204" charset="-122"/>
                <a:cs typeface="Arial Unicode MS" panose="020B0604020202020204" charset="-122"/>
              </a:rPr>
              <a:t>用</a:t>
            </a:r>
            <a:r>
              <a:rPr sz="1865" dirty="0">
                <a:latin typeface="Arial Unicode MS" panose="020B0604020202020204" charset="-122"/>
                <a:cs typeface="Arial Unicode MS" panose="020B0604020202020204" charset="-122"/>
              </a:rPr>
              <a:t>法律</a:t>
            </a:r>
            <a:r>
              <a:rPr sz="1865" spc="-20" dirty="0">
                <a:latin typeface="Arial Unicode MS" panose="020B0604020202020204" charset="-122"/>
                <a:cs typeface="Arial Unicode MS" panose="020B0604020202020204" charset="-122"/>
              </a:rPr>
              <a:t>、</a:t>
            </a:r>
            <a:r>
              <a:rPr sz="1865" dirty="0">
                <a:latin typeface="Arial Unicode MS" panose="020B0604020202020204" charset="-122"/>
                <a:cs typeface="Arial Unicode MS" panose="020B0604020202020204" charset="-122"/>
              </a:rPr>
              <a:t>法规</a:t>
            </a:r>
            <a:r>
              <a:rPr sz="1865" spc="-20" dirty="0">
                <a:latin typeface="Arial Unicode MS" panose="020B0604020202020204" charset="-122"/>
                <a:cs typeface="Arial Unicode MS" panose="020B0604020202020204" charset="-122"/>
              </a:rPr>
              <a:t>和</a:t>
            </a:r>
            <a:r>
              <a:rPr sz="1865" dirty="0">
                <a:latin typeface="Arial Unicode MS" panose="020B0604020202020204" charset="-122"/>
                <a:cs typeface="Arial Unicode MS" panose="020B0604020202020204" charset="-122"/>
              </a:rPr>
              <a:t>客户</a:t>
            </a:r>
            <a:r>
              <a:rPr sz="1865" spc="-20" dirty="0">
                <a:latin typeface="Arial Unicode MS" panose="020B0604020202020204" charset="-122"/>
                <a:cs typeface="Arial Unicode MS" panose="020B0604020202020204" charset="-122"/>
              </a:rPr>
              <a:t>要</a:t>
            </a:r>
            <a:r>
              <a:rPr sz="1865" dirty="0">
                <a:latin typeface="Arial Unicode MS" panose="020B0604020202020204" charset="-122"/>
                <a:cs typeface="Arial Unicode MS" panose="020B0604020202020204" charset="-122"/>
              </a:rPr>
              <a:t>求</a:t>
            </a:r>
          </a:p>
          <a:p>
            <a:pPr marL="760095" lvl="1" indent="-286385">
              <a:spcBef>
                <a:spcPts val="900"/>
              </a:spcBef>
              <a:buClr>
                <a:srgbClr val="4663AD"/>
              </a:buClr>
              <a:buFont typeface="Arial" panose="020B0604020202020204"/>
              <a:buChar char="•"/>
              <a:tabLst>
                <a:tab pos="760095" algn="l"/>
                <a:tab pos="760730" algn="l"/>
              </a:tabLst>
            </a:pPr>
            <a:r>
              <a:rPr sz="1865" dirty="0">
                <a:latin typeface="Arial Unicode MS" panose="020B0604020202020204" charset="-122"/>
                <a:cs typeface="Arial Unicode MS" panose="020B0604020202020204" charset="-122"/>
              </a:rPr>
              <a:t>遵守本准则</a:t>
            </a:r>
          </a:p>
          <a:p>
            <a:pPr marL="760095" lvl="1" indent="-286385">
              <a:spcBef>
                <a:spcPts val="895"/>
              </a:spcBef>
              <a:buClr>
                <a:srgbClr val="4663AD"/>
              </a:buClr>
              <a:buFont typeface="Arial" panose="020B0604020202020204"/>
              <a:buChar char="•"/>
              <a:tabLst>
                <a:tab pos="760095" algn="l"/>
                <a:tab pos="760730" algn="l"/>
              </a:tabLst>
            </a:pPr>
            <a:r>
              <a:rPr sz="1865" dirty="0">
                <a:latin typeface="Arial Unicode MS" panose="020B0604020202020204" charset="-122"/>
                <a:cs typeface="Arial Unicode MS" panose="020B0604020202020204" charset="-122"/>
              </a:rPr>
              <a:t>识别和减轻与本准则相</a:t>
            </a:r>
            <a:r>
              <a:rPr sz="1865" spc="-20" dirty="0">
                <a:latin typeface="Arial Unicode MS" panose="020B0604020202020204" charset="-122"/>
                <a:cs typeface="Arial Unicode MS" panose="020B0604020202020204" charset="-122"/>
              </a:rPr>
              <a:t>关</a:t>
            </a:r>
            <a:r>
              <a:rPr sz="1865" dirty="0">
                <a:latin typeface="Arial Unicode MS" panose="020B0604020202020204" charset="-122"/>
                <a:cs typeface="Arial Unicode MS" panose="020B0604020202020204" charset="-122"/>
              </a:rPr>
              <a:t>的经</a:t>
            </a:r>
            <a:r>
              <a:rPr sz="1865" spc="-20" dirty="0">
                <a:latin typeface="Arial Unicode MS" panose="020B0604020202020204" charset="-122"/>
                <a:cs typeface="Arial Unicode MS" panose="020B0604020202020204" charset="-122"/>
              </a:rPr>
              <a:t>营</a:t>
            </a:r>
            <a:r>
              <a:rPr sz="1865" dirty="0">
                <a:latin typeface="Arial Unicode MS" panose="020B0604020202020204" charset="-122"/>
                <a:cs typeface="Arial Unicode MS" panose="020B0604020202020204" charset="-122"/>
              </a:rPr>
              <a:t>风险</a:t>
            </a:r>
          </a:p>
          <a:p>
            <a:pPr lvl="1">
              <a:lnSpc>
                <a:spcPct val="100000"/>
              </a:lnSpc>
              <a:buClr>
                <a:srgbClr val="4663AD"/>
              </a:buClr>
              <a:buFont typeface="Arial" panose="020B0604020202020204"/>
              <a:buChar char="•"/>
            </a:pPr>
            <a:endParaRPr sz="2400" dirty="0">
              <a:latin typeface="Times New Roman" panose="02020603050405020304"/>
              <a:cs typeface="Times New Roman" panose="02020603050405020304"/>
            </a:endParaRPr>
          </a:p>
          <a:p>
            <a:pPr marL="325120" indent="-307975">
              <a:spcBef>
                <a:spcPts val="1445"/>
              </a:spcBef>
              <a:buFont typeface="Arial" panose="020B0604020202020204"/>
              <a:buChar char="•"/>
              <a:tabLst>
                <a:tab pos="324485" algn="l"/>
                <a:tab pos="325755" algn="l"/>
              </a:tabLst>
            </a:pPr>
            <a:r>
              <a:rPr sz="2400" dirty="0" err="1">
                <a:latin typeface="Arial Unicode MS" panose="020B0604020202020204" charset="-122"/>
                <a:cs typeface="Arial Unicode MS" panose="020B0604020202020204" charset="-122"/>
              </a:rPr>
              <a:t>该系统还应</a:t>
            </a:r>
            <a:r>
              <a:rPr sz="2400" dirty="0" err="1">
                <a:solidFill>
                  <a:schemeClr val="tx1"/>
                </a:solidFill>
                <a:latin typeface="Arial Unicode MS" panose="020B0604020202020204" charset="-122"/>
                <a:cs typeface="Arial Unicode MS" panose="020B0604020202020204" charset="-122"/>
              </a:rPr>
              <a:t>促</a:t>
            </a:r>
            <a:r>
              <a:rPr sz="2400" spc="-20" dirty="0" err="1">
                <a:solidFill>
                  <a:schemeClr val="tx1"/>
                </a:solidFill>
                <a:latin typeface="Arial Unicode MS" panose="020B0604020202020204" charset="-122"/>
                <a:cs typeface="Arial Unicode MS" panose="020B0604020202020204" charset="-122"/>
              </a:rPr>
              <a:t>进</a:t>
            </a:r>
            <a:r>
              <a:rPr sz="2400" dirty="0" err="1">
                <a:solidFill>
                  <a:schemeClr val="tx1"/>
                </a:solidFill>
                <a:latin typeface="Arial Unicode MS" panose="020B0604020202020204" charset="-122"/>
                <a:cs typeface="Arial Unicode MS" panose="020B0604020202020204" charset="-122"/>
              </a:rPr>
              <a:t>持续改善</a:t>
            </a:r>
            <a:r>
              <a:rPr lang="en-US" sz="2400" dirty="0">
                <a:solidFill>
                  <a:schemeClr val="tx1"/>
                </a:solidFill>
                <a:latin typeface="Arial Unicode MS" panose="020B0604020202020204" charset="-122"/>
                <a:cs typeface="Arial Unicode MS" panose="020B0604020202020204" charset="-122"/>
              </a:rPr>
              <a:t>,</a:t>
            </a:r>
            <a:r>
              <a:rPr lang="zh-CN" altLang="en-US" sz="2400" dirty="0">
                <a:solidFill>
                  <a:schemeClr val="tx1"/>
                </a:solidFill>
                <a:latin typeface="Arial Unicode MS" panose="020B0604020202020204" charset="-122"/>
                <a:cs typeface="Arial Unicode MS" panose="020B0604020202020204" charset="-122"/>
              </a:rPr>
              <a:t> </a:t>
            </a:r>
            <a:r>
              <a:rPr lang="en-US" sz="2400" dirty="0" err="1">
                <a:solidFill>
                  <a:schemeClr val="tx1"/>
                </a:solidFill>
                <a:latin typeface="Arial Unicode MS" panose="020B0604020202020204" charset="-122"/>
                <a:cs typeface="Arial Unicode MS" panose="020B0604020202020204" charset="-122"/>
              </a:rPr>
              <a:t>避免同样的问题在不同的地方重复地发生</a:t>
            </a:r>
            <a:r>
              <a:rPr lang="zh-CN" altLang="en-US" sz="2400" dirty="0">
                <a:solidFill>
                  <a:schemeClr val="tx1"/>
                </a:solidFill>
                <a:latin typeface="Arial Unicode MS" panose="020B0604020202020204" charset="-122"/>
                <a:cs typeface="Arial Unicode MS" panose="020B0604020202020204" charset="-122"/>
              </a:rPr>
              <a:t>。</a:t>
            </a:r>
          </a:p>
        </p:txBody>
      </p:sp>
      <p:sp>
        <p:nvSpPr>
          <p:cNvPr id="3" name="object 3"/>
          <p:cNvSpPr txBox="1">
            <a:spLocks noGrp="1"/>
          </p:cNvSpPr>
          <p:nvPr>
            <p:ph type="title"/>
          </p:nvPr>
        </p:nvSpPr>
        <p:spPr>
          <a:prstGeom prst="rect">
            <a:avLst/>
          </a:prstGeom>
        </p:spPr>
        <p:txBody>
          <a:bodyPr vert="horz" wrap="square" lIns="0" tIns="16933" rIns="0" bIns="0" rtlCol="0" anchor="ctr">
            <a:spAutoFit/>
          </a:bodyPr>
          <a:lstStyle/>
          <a:p>
            <a:pPr marL="17145" algn="ctr">
              <a:lnSpc>
                <a:spcPct val="100000"/>
              </a:lnSpc>
              <a:spcBef>
                <a:spcPts val="135"/>
              </a:spcBef>
            </a:pPr>
            <a:r>
              <a:rPr lang="zh-TW" altLang="en-US" sz="2665" spc="-80" dirty="0">
                <a:latin typeface="Helvetica"/>
              </a:rPr>
              <a:t>E. 管理系统</a:t>
            </a:r>
          </a:p>
        </p:txBody>
      </p:sp>
    </p:spTree>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ctr"/>
            <a:r>
              <a:rPr kumimoji="1" lang="en-US" altLang="zh-CN" dirty="0"/>
              <a:t>7.0</a:t>
            </a:r>
            <a:r>
              <a:rPr kumimoji="1" lang="zh-CN" altLang="en-US" dirty="0"/>
              <a:t>版管理体系 </a:t>
            </a:r>
            <a:r>
              <a:rPr kumimoji="1" lang="en-US" altLang="zh-CN" dirty="0"/>
              <a:t>Vs 7.1</a:t>
            </a:r>
            <a:r>
              <a:rPr kumimoji="1" lang="zh-CN" altLang="en-US" dirty="0"/>
              <a:t>版管理体系</a:t>
            </a:r>
          </a:p>
        </p:txBody>
      </p:sp>
      <p:sp>
        <p:nvSpPr>
          <p:cNvPr id="3" name="文本框 2"/>
          <p:cNvSpPr txBox="1"/>
          <p:nvPr/>
        </p:nvSpPr>
        <p:spPr>
          <a:xfrm>
            <a:off x="1263686" y="1300099"/>
            <a:ext cx="3248214" cy="3970318"/>
          </a:xfrm>
          <a:prstGeom prst="rect">
            <a:avLst/>
          </a:prstGeom>
          <a:noFill/>
          <a:ln>
            <a:solidFill>
              <a:srgbClr val="0070C0"/>
            </a:solidFill>
          </a:ln>
          <a:effectLst/>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r>
              <a:rPr kumimoji="1" lang="en-GB" altLang="zh-CN" b="1" dirty="0">
                <a:solidFill>
                  <a:schemeClr val="accent3"/>
                </a:solidFill>
              </a:rPr>
              <a:t>RBA</a:t>
            </a:r>
            <a:r>
              <a:rPr kumimoji="1" lang="en-US" altLang="zh-CN" b="1" dirty="0">
                <a:solidFill>
                  <a:schemeClr val="accent3"/>
                </a:solidFill>
              </a:rPr>
              <a:t>7.0</a:t>
            </a:r>
            <a:r>
              <a:rPr kumimoji="1" lang="zh-CN" altLang="en-US" b="1" dirty="0">
                <a:solidFill>
                  <a:schemeClr val="accent3"/>
                </a:solidFill>
              </a:rPr>
              <a:t> 版本管理体系</a:t>
            </a:r>
            <a:endParaRPr kumimoji="1" lang="en-US" altLang="zh-CN" b="1" dirty="0">
              <a:solidFill>
                <a:schemeClr val="accent3"/>
              </a:solidFill>
            </a:endParaRPr>
          </a:p>
          <a:p>
            <a:endParaRPr kumimoji="1" lang="en-GB" altLang="zh-CN" b="1" dirty="0">
              <a:solidFill>
                <a:schemeClr val="accent3"/>
              </a:solidFill>
            </a:endParaRPr>
          </a:p>
          <a:p>
            <a:r>
              <a:rPr kumimoji="1" lang="en-GB" altLang="zh-CN" b="1" dirty="0">
                <a:solidFill>
                  <a:schemeClr val="accent3"/>
                </a:solidFill>
              </a:rPr>
              <a:t>E1) </a:t>
            </a:r>
            <a:r>
              <a:rPr kumimoji="1" lang="zh-CN" altLang="en-US" b="1" dirty="0">
                <a:solidFill>
                  <a:schemeClr val="accent3"/>
                </a:solidFill>
              </a:rPr>
              <a:t>公司承诺 </a:t>
            </a:r>
            <a:endParaRPr kumimoji="1" lang="en-US" altLang="zh-CN" b="1" dirty="0">
              <a:solidFill>
                <a:schemeClr val="accent3"/>
              </a:solidFill>
            </a:endParaRPr>
          </a:p>
          <a:p>
            <a:r>
              <a:rPr kumimoji="1" lang="en-GB" altLang="zh-CN" b="1" dirty="0">
                <a:solidFill>
                  <a:schemeClr val="accent3"/>
                </a:solidFill>
              </a:rPr>
              <a:t>E2) </a:t>
            </a:r>
            <a:r>
              <a:rPr kumimoji="1" lang="zh-CN" altLang="en-US" b="1" dirty="0">
                <a:solidFill>
                  <a:schemeClr val="accent3"/>
                </a:solidFill>
              </a:rPr>
              <a:t>管理问责和责任 </a:t>
            </a:r>
            <a:endParaRPr kumimoji="1" lang="en-US" altLang="zh-CN" b="1" dirty="0">
              <a:solidFill>
                <a:schemeClr val="accent3"/>
              </a:solidFill>
            </a:endParaRPr>
          </a:p>
          <a:p>
            <a:r>
              <a:rPr kumimoji="1" lang="en-GB" altLang="zh-CN" b="1" dirty="0">
                <a:solidFill>
                  <a:schemeClr val="accent3"/>
                </a:solidFill>
              </a:rPr>
              <a:t>E3) </a:t>
            </a:r>
            <a:r>
              <a:rPr kumimoji="1" lang="zh-CN" altLang="en-US" b="1" dirty="0">
                <a:solidFill>
                  <a:schemeClr val="accent3"/>
                </a:solidFill>
              </a:rPr>
              <a:t>法律要求和客户要求 </a:t>
            </a:r>
            <a:endParaRPr kumimoji="1" lang="en-US" altLang="zh-CN" b="1" dirty="0">
              <a:solidFill>
                <a:schemeClr val="accent3"/>
              </a:solidFill>
            </a:endParaRPr>
          </a:p>
          <a:p>
            <a:r>
              <a:rPr kumimoji="1" lang="en-GB" altLang="zh-CN" b="1" dirty="0">
                <a:solidFill>
                  <a:schemeClr val="accent3"/>
                </a:solidFill>
              </a:rPr>
              <a:t>E4) </a:t>
            </a:r>
            <a:r>
              <a:rPr kumimoji="1" lang="zh-CN" altLang="en-US" b="1" dirty="0">
                <a:solidFill>
                  <a:schemeClr val="accent3"/>
                </a:solidFill>
              </a:rPr>
              <a:t>风险评估和风险管理 </a:t>
            </a:r>
            <a:endParaRPr kumimoji="1" lang="en-US" altLang="zh-CN" b="1" dirty="0">
              <a:solidFill>
                <a:schemeClr val="accent3"/>
              </a:solidFill>
            </a:endParaRPr>
          </a:p>
          <a:p>
            <a:r>
              <a:rPr kumimoji="1" lang="en-GB" altLang="zh-CN" b="1" dirty="0">
                <a:solidFill>
                  <a:schemeClr val="accent3"/>
                </a:solidFill>
              </a:rPr>
              <a:t>E5) </a:t>
            </a:r>
            <a:r>
              <a:rPr kumimoji="1" lang="zh-CN" altLang="en-US" b="1" dirty="0">
                <a:solidFill>
                  <a:schemeClr val="accent3"/>
                </a:solidFill>
              </a:rPr>
              <a:t>改进目标 </a:t>
            </a:r>
            <a:endParaRPr kumimoji="1" lang="en-US" altLang="zh-CN" b="1" dirty="0">
              <a:solidFill>
                <a:schemeClr val="accent3"/>
              </a:solidFill>
            </a:endParaRPr>
          </a:p>
          <a:p>
            <a:r>
              <a:rPr kumimoji="1" lang="en-GB" altLang="zh-CN" b="1" dirty="0">
                <a:solidFill>
                  <a:schemeClr val="accent3"/>
                </a:solidFill>
              </a:rPr>
              <a:t>E6) </a:t>
            </a:r>
            <a:r>
              <a:rPr kumimoji="1" lang="zh-CN" altLang="en-US" b="1" dirty="0">
                <a:solidFill>
                  <a:schemeClr val="accent3"/>
                </a:solidFill>
              </a:rPr>
              <a:t>培训 </a:t>
            </a:r>
            <a:endParaRPr kumimoji="1" lang="en-US" altLang="zh-CN" b="1" dirty="0">
              <a:solidFill>
                <a:schemeClr val="accent3"/>
              </a:solidFill>
            </a:endParaRPr>
          </a:p>
          <a:p>
            <a:r>
              <a:rPr kumimoji="1" lang="en-GB" altLang="zh-CN" b="1" dirty="0">
                <a:solidFill>
                  <a:schemeClr val="accent3"/>
                </a:solidFill>
              </a:rPr>
              <a:t>E7) </a:t>
            </a:r>
            <a:r>
              <a:rPr kumimoji="1" lang="zh-CN" altLang="en-US" b="1" dirty="0">
                <a:solidFill>
                  <a:schemeClr val="accent3"/>
                </a:solidFill>
              </a:rPr>
              <a:t>沟通 </a:t>
            </a:r>
            <a:endParaRPr kumimoji="1" lang="en-US" altLang="zh-CN" b="1" dirty="0">
              <a:solidFill>
                <a:schemeClr val="accent3"/>
              </a:solidFill>
            </a:endParaRPr>
          </a:p>
          <a:p>
            <a:r>
              <a:rPr kumimoji="1" lang="en-GB" altLang="zh-CN" b="1" dirty="0">
                <a:solidFill>
                  <a:schemeClr val="accent3"/>
                </a:solidFill>
              </a:rPr>
              <a:t>E8) </a:t>
            </a:r>
            <a:r>
              <a:rPr kumimoji="1" lang="zh-CN" altLang="en-US" b="1" dirty="0">
                <a:solidFill>
                  <a:schemeClr val="accent3"/>
                </a:solidFill>
              </a:rPr>
              <a:t>员工反馈、参与和申诉 </a:t>
            </a:r>
            <a:endParaRPr kumimoji="1" lang="en-US" altLang="zh-CN" b="1" dirty="0">
              <a:solidFill>
                <a:schemeClr val="accent3"/>
              </a:solidFill>
            </a:endParaRPr>
          </a:p>
          <a:p>
            <a:r>
              <a:rPr kumimoji="1" lang="en-GB" altLang="zh-CN" b="1" dirty="0">
                <a:solidFill>
                  <a:schemeClr val="accent3"/>
                </a:solidFill>
              </a:rPr>
              <a:t>E9) </a:t>
            </a:r>
            <a:r>
              <a:rPr kumimoji="1" lang="zh-CN" altLang="en-US" b="1" dirty="0">
                <a:solidFill>
                  <a:schemeClr val="accent3"/>
                </a:solidFill>
              </a:rPr>
              <a:t>审计和评估 </a:t>
            </a:r>
            <a:endParaRPr kumimoji="1" lang="en-US" altLang="zh-CN" b="1" dirty="0">
              <a:solidFill>
                <a:schemeClr val="accent3"/>
              </a:solidFill>
            </a:endParaRPr>
          </a:p>
          <a:p>
            <a:r>
              <a:rPr kumimoji="1" lang="en-GB" altLang="zh-CN" b="1" dirty="0">
                <a:solidFill>
                  <a:schemeClr val="accent3"/>
                </a:solidFill>
              </a:rPr>
              <a:t>E10) </a:t>
            </a:r>
            <a:r>
              <a:rPr kumimoji="1" lang="zh-CN" altLang="en-US" b="1" dirty="0">
                <a:solidFill>
                  <a:schemeClr val="accent3"/>
                </a:solidFill>
              </a:rPr>
              <a:t>纠正行动流程 </a:t>
            </a:r>
            <a:endParaRPr kumimoji="1" lang="en-US" altLang="zh-CN" b="1" dirty="0">
              <a:solidFill>
                <a:schemeClr val="accent3"/>
              </a:solidFill>
            </a:endParaRPr>
          </a:p>
          <a:p>
            <a:r>
              <a:rPr kumimoji="1" lang="en-GB" altLang="zh-CN" b="1" dirty="0">
                <a:solidFill>
                  <a:schemeClr val="accent3"/>
                </a:solidFill>
              </a:rPr>
              <a:t>E11) </a:t>
            </a:r>
            <a:r>
              <a:rPr kumimoji="1" lang="zh-CN" altLang="en-US" b="1" dirty="0">
                <a:solidFill>
                  <a:schemeClr val="accent3"/>
                </a:solidFill>
              </a:rPr>
              <a:t>文件和记录 </a:t>
            </a:r>
            <a:endParaRPr kumimoji="1" lang="en-US" altLang="zh-CN" b="1" dirty="0">
              <a:solidFill>
                <a:schemeClr val="accent3"/>
              </a:solidFill>
            </a:endParaRPr>
          </a:p>
          <a:p>
            <a:r>
              <a:rPr kumimoji="1" lang="en-GB" altLang="zh-CN" b="1" dirty="0">
                <a:solidFill>
                  <a:schemeClr val="accent3"/>
                </a:solidFill>
              </a:rPr>
              <a:t>E12) </a:t>
            </a:r>
            <a:r>
              <a:rPr kumimoji="1" lang="zh-CN" altLang="en-US" b="1" dirty="0">
                <a:solidFill>
                  <a:schemeClr val="accent3"/>
                </a:solidFill>
              </a:rPr>
              <a:t>供应商责任 </a:t>
            </a:r>
          </a:p>
        </p:txBody>
      </p:sp>
      <p:sp>
        <p:nvSpPr>
          <p:cNvPr id="4" name="右箭头 3"/>
          <p:cNvSpPr/>
          <p:nvPr/>
        </p:nvSpPr>
        <p:spPr>
          <a:xfrm>
            <a:off x="4783087" y="2713055"/>
            <a:ext cx="1446726" cy="815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7" name="图片 6"/>
          <p:cNvPicPr>
            <a:picLocks noChangeAspect="1"/>
          </p:cNvPicPr>
          <p:nvPr>
            <p:custDataLst>
              <p:tags r:id="rId1"/>
            </p:custDataLst>
          </p:nvPr>
        </p:nvPicPr>
        <p:blipFill>
          <a:blip r:embed="rId3"/>
          <a:stretch>
            <a:fillRect/>
          </a:stretch>
        </p:blipFill>
        <p:spPr>
          <a:xfrm>
            <a:off x="6287770" y="1042035"/>
            <a:ext cx="5467350" cy="5362575"/>
          </a:xfrm>
          <a:prstGeom prst="rect">
            <a:avLst/>
          </a:prstGeom>
        </p:spPr>
      </p:pic>
    </p:spTree>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390457" y="803252"/>
            <a:ext cx="5020491" cy="461665"/>
          </a:xfrm>
          <a:prstGeom prst="rect">
            <a:avLst/>
          </a:prstGeom>
          <a:noFill/>
        </p:spPr>
        <p:txBody>
          <a:bodyPr wrap="square" rtlCol="0">
            <a:spAutoFit/>
          </a:bodyPr>
          <a:lstStyle/>
          <a:p>
            <a:r>
              <a:rPr lang="en-US" altLang="zh-CN" sz="2400" b="1" spc="300" dirty="0">
                <a:latin typeface="+mn-ea"/>
                <a:cs typeface="+mn-ea"/>
              </a:rPr>
              <a:t>M1.</a:t>
            </a:r>
            <a:r>
              <a:rPr lang="zh-TW" altLang="en-US" sz="2400" b="1" spc="300" dirty="0">
                <a:latin typeface="+mn-ea"/>
                <a:cs typeface="+mn-ea"/>
              </a:rPr>
              <a:t>风险管理</a:t>
            </a:r>
            <a:endParaRPr lang="id-ID" sz="2400" b="1" spc="300" dirty="0">
              <a:latin typeface="+mn-ea"/>
              <a:cs typeface="+mn-ea"/>
            </a:endParaRPr>
          </a:p>
        </p:txBody>
      </p:sp>
      <p:sp>
        <p:nvSpPr>
          <p:cNvPr id="2" name="矩形 1"/>
          <p:cNvSpPr/>
          <p:nvPr/>
        </p:nvSpPr>
        <p:spPr>
          <a:xfrm>
            <a:off x="438724" y="1362188"/>
            <a:ext cx="9343030" cy="163121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spc="187" dirty="0">
                <a:latin typeface="Arial Unicode MS" panose="020B0604020202020204" pitchFamily="34" charset="-128"/>
                <a:ea typeface="Arial Unicode MS" panose="020B0604020202020204" pitchFamily="34" charset="-128"/>
                <a:cs typeface="Arial Unicode MS" panose="020B0604020202020204" pitchFamily="34" charset="-128"/>
              </a:rPr>
              <a:t>参与者应定期的法律法规和客户要</a:t>
            </a:r>
            <a:r>
              <a:rPr lang="zh-CN" altLang="en-US" sz="2000" spc="187"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求识别，并形成清单</a:t>
            </a:r>
            <a:r>
              <a:rPr lang="zh-CN" altLang="en-US" sz="2000" spc="187" dirty="0">
                <a:latin typeface="Arial Unicode MS" panose="020B0604020202020204" pitchFamily="34" charset="-128"/>
                <a:ea typeface="Arial Unicode MS" panose="020B0604020202020204" pitchFamily="34" charset="-128"/>
                <a:cs typeface="Arial Unicode MS" panose="020B0604020202020204" pitchFamily="34" charset="-128"/>
              </a:rPr>
              <a:t>进行管理。</a:t>
            </a:r>
            <a:r>
              <a:rPr lang="zh-CN" altLang="en-US" sz="2000" spc="240" dirty="0">
                <a:latin typeface="Arial Unicode MS" panose="020B0604020202020204" pitchFamily="34" charset="-128"/>
                <a:ea typeface="Arial Unicode MS" panose="020B0604020202020204" pitchFamily="34" charset="-128"/>
                <a:cs typeface="Arial Unicode MS" panose="020B0604020202020204" pitchFamily="34" charset="-128"/>
              </a:rPr>
              <a:t>确保许可证、执照、检查</a:t>
            </a:r>
            <a:r>
              <a:rPr lang="en-US" altLang="zh-CN" sz="2000" spc="240" dirty="0">
                <a:latin typeface="Arial Unicode MS" panose="020B0604020202020204" pitchFamily="34" charset="-128"/>
                <a:ea typeface="Arial Unicode MS" panose="020B0604020202020204" pitchFamily="34" charset="-128"/>
                <a:cs typeface="Arial Unicode MS" panose="020B0604020202020204" pitchFamily="34" charset="-128"/>
              </a:rPr>
              <a:t>/</a:t>
            </a:r>
            <a:r>
              <a:rPr lang="zh-CN" altLang="en-US" sz="2000" spc="240" dirty="0">
                <a:latin typeface="Arial Unicode MS" panose="020B0604020202020204" pitchFamily="34" charset="-128"/>
                <a:ea typeface="Arial Unicode MS" panose="020B0604020202020204" pitchFamily="34" charset="-128"/>
                <a:cs typeface="Arial Unicode MS" panose="020B0604020202020204" pitchFamily="34" charset="-128"/>
              </a:rPr>
              <a:t>监测报告到期前完成续期工作。同时</a:t>
            </a:r>
            <a:r>
              <a:rPr lang="zh-CN" altLang="en-US" sz="2000" dirty="0">
                <a:effectLst/>
                <a:latin typeface="Arial Unicode MS" panose="020B0604020202020204" pitchFamily="34" charset="-128"/>
                <a:ea typeface="Arial Unicode MS" panose="020B0604020202020204" pitchFamily="34" charset="-128"/>
                <a:cs typeface="Arial Unicode MS" panose="020B0604020202020204" pitchFamily="34" charset="-128"/>
              </a:rPr>
              <a:t>制定充分且有效的管理流程来识别和评估相关风险 </a:t>
            </a:r>
          </a:p>
          <a:p>
            <a:endParaRPr lang="zh-CN" altLang="en-US" sz="2000"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zh-CN" altLang="en-US"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TextBox 24"/>
          <p:cNvSpPr txBox="1"/>
          <p:nvPr/>
        </p:nvSpPr>
        <p:spPr>
          <a:xfrm>
            <a:off x="447197" y="2627972"/>
            <a:ext cx="5020491" cy="461665"/>
          </a:xfrm>
          <a:prstGeom prst="rect">
            <a:avLst/>
          </a:prstGeom>
          <a:noFill/>
        </p:spPr>
        <p:txBody>
          <a:bodyPr wrap="square" rtlCol="0">
            <a:spAutoFit/>
          </a:bodyPr>
          <a:lstStyle/>
          <a:p>
            <a:r>
              <a:rPr lang="en-US" altLang="zh-CN" sz="2400" b="1" spc="300" dirty="0">
                <a:latin typeface="+mn-ea"/>
                <a:cs typeface="+mn-ea"/>
              </a:rPr>
              <a:t>M2 </a:t>
            </a:r>
            <a:r>
              <a:rPr lang="zh-CN" altLang="en-US" sz="2400" b="1" spc="300" dirty="0">
                <a:latin typeface="+mn-ea"/>
                <a:cs typeface="+mn-ea"/>
              </a:rPr>
              <a:t>控制流程</a:t>
            </a:r>
            <a:endParaRPr lang="id-ID" sz="2400" b="1" spc="300" dirty="0">
              <a:latin typeface="+mn-ea"/>
              <a:cs typeface="+mn-ea"/>
            </a:endParaRPr>
          </a:p>
        </p:txBody>
      </p:sp>
      <p:sp>
        <p:nvSpPr>
          <p:cNvPr id="7" name="矩形 6"/>
          <p:cNvSpPr/>
          <p:nvPr/>
        </p:nvSpPr>
        <p:spPr>
          <a:xfrm>
            <a:off x="390457" y="3201076"/>
            <a:ext cx="9391297" cy="1323439"/>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参与者应明确指定负责确保实施</a:t>
            </a:r>
            <a:r>
              <a:rPr lang="zh-CN" altLang="en-US" sz="2000" dirty="0">
                <a:solidFill>
                  <a:schemeClr val="tx1"/>
                </a:solidFill>
              </a:rPr>
              <a:t>管理体系和相关计划的高级执行管理人员和公司代表。</a:t>
            </a:r>
            <a:r>
              <a:rPr lang="zh-CN" altLang="en-US" sz="2000" spc="24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制定充分且有效的劳工、健康安全、环境和商业道德的政策和控制流程，并提供</a:t>
            </a:r>
            <a:r>
              <a:rPr lang="zh-CN" altLang="en-US" sz="20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rPr>
              <a:t>充分且有效的培训流程</a:t>
            </a:r>
            <a:endParaRPr lang="zh-CN" altLang="en-US" sz="20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342900" indent="-342900">
              <a:buFont typeface="Wingdings" panose="05000000000000000000" pitchFamily="2" charset="2"/>
              <a:buChar char="n"/>
            </a:pPr>
            <a:endParaRPr lang="zh-CN" altLang="en-US" sz="20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1" name="TextBox 24"/>
          <p:cNvSpPr txBox="1"/>
          <p:nvPr/>
        </p:nvSpPr>
        <p:spPr>
          <a:xfrm>
            <a:off x="447196" y="4408765"/>
            <a:ext cx="5020491" cy="461665"/>
          </a:xfrm>
          <a:prstGeom prst="rect">
            <a:avLst/>
          </a:prstGeom>
          <a:noFill/>
        </p:spPr>
        <p:txBody>
          <a:bodyPr wrap="square" rtlCol="0">
            <a:spAutoFit/>
          </a:bodyPr>
          <a:lstStyle/>
          <a:p>
            <a:r>
              <a:rPr kumimoji="1" lang="en-US" altLang="zh-CN" sz="2400" b="1" dirty="0"/>
              <a:t>M3 </a:t>
            </a:r>
            <a:r>
              <a:rPr kumimoji="1" lang="zh-CN" altLang="en-US" sz="2400" b="1" dirty="0"/>
              <a:t>沟通</a:t>
            </a:r>
            <a:endParaRPr lang="id-ID" sz="2600" b="1" spc="300" dirty="0">
              <a:latin typeface="+mn-ea"/>
              <a:cs typeface="+mn-ea"/>
            </a:endParaRPr>
          </a:p>
        </p:txBody>
      </p:sp>
      <p:sp>
        <p:nvSpPr>
          <p:cNvPr id="13" name="矩形 12"/>
          <p:cNvSpPr/>
          <p:nvPr/>
        </p:nvSpPr>
        <p:spPr>
          <a:xfrm>
            <a:off x="390458" y="4912359"/>
            <a:ext cx="9391296" cy="1015663"/>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latin typeface="+mn-ea"/>
              </a:rPr>
              <a:t>参与者应建立</a:t>
            </a:r>
            <a:r>
              <a:rPr lang="zh-CN" altLang="en-US" sz="2000" spc="187" dirty="0">
                <a:latin typeface="+mn-ea"/>
                <a:cs typeface="Arial Unicode MS" panose="020B0604020202020204" pitchFamily="34" charset="-128"/>
              </a:rPr>
              <a:t>充分且有效的沟通</a:t>
            </a:r>
            <a:r>
              <a:rPr lang="en-US" altLang="zh-CN" sz="2000" spc="187" dirty="0">
                <a:latin typeface="+mn-ea"/>
                <a:cs typeface="Arial Unicode MS" panose="020B0604020202020204" pitchFamily="34" charset="-128"/>
              </a:rPr>
              <a:t>/</a:t>
            </a:r>
            <a:r>
              <a:rPr lang="zh-CN" altLang="en-US" sz="2000" spc="187" dirty="0">
                <a:latin typeface="+mn-ea"/>
                <a:cs typeface="Arial Unicode MS" panose="020B0604020202020204" pitchFamily="34" charset="-128"/>
              </a:rPr>
              <a:t>报告流程，提供</a:t>
            </a:r>
            <a:r>
              <a:rPr lang="zh-CN" altLang="en-US" sz="2000" spc="240" dirty="0">
                <a:latin typeface="+mn-ea"/>
                <a:cs typeface="Arial Unicode MS" panose="020B0604020202020204" pitchFamily="34" charset="-128"/>
              </a:rPr>
              <a:t>保密的申诉制度，申诉者无需担心遭到报复或恐吓</a:t>
            </a:r>
            <a:endParaRPr lang="zh-CN" altLang="en-US" sz="2000" dirty="0">
              <a:latin typeface="+mn-ea"/>
              <a:cs typeface="Arial Unicode MS" panose="020B0604020202020204" pitchFamily="34" charset="-128"/>
            </a:endParaRPr>
          </a:p>
          <a:p>
            <a:pPr marL="342900" indent="-342900">
              <a:buFont typeface="Wingdings" panose="05000000000000000000" pitchFamily="2" charset="2"/>
              <a:buChar char="n"/>
            </a:pPr>
            <a:endParaRPr lang="zh-CN" altLang="en-US" sz="2000" dirty="0"/>
          </a:p>
        </p:txBody>
      </p:sp>
      <p:sp>
        <p:nvSpPr>
          <p:cNvPr id="3" name="标题 2"/>
          <p:cNvSpPr>
            <a:spLocks noGrp="1"/>
          </p:cNvSpPr>
          <p:nvPr>
            <p:ph type="title"/>
          </p:nvPr>
        </p:nvSpPr>
        <p:spPr/>
        <p:txBody>
          <a:bodyPr>
            <a:noAutofit/>
          </a:bodyPr>
          <a:lstStyle/>
          <a:p>
            <a:r>
              <a:rPr kumimoji="1" lang="zh-CN" altLang="en-US" sz="2400" dirty="0"/>
              <a:t>管理体系</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390459" y="741266"/>
            <a:ext cx="5020491" cy="523220"/>
          </a:xfrm>
          <a:prstGeom prst="rect">
            <a:avLst/>
          </a:prstGeom>
          <a:noFill/>
        </p:spPr>
        <p:txBody>
          <a:bodyPr wrap="square" rtlCol="0">
            <a:spAutoFit/>
          </a:bodyPr>
          <a:lstStyle/>
          <a:p>
            <a:r>
              <a:rPr lang="en-US" altLang="zh-CN" sz="2600" b="1" spc="300" dirty="0">
                <a:latin typeface="+mn-ea"/>
                <a:cs typeface="+mn-ea"/>
              </a:rPr>
              <a:t>M4.</a:t>
            </a:r>
            <a:r>
              <a:rPr kumimoji="1" lang="zh-CN" altLang="en-US" sz="2800" kern="1200" dirty="0">
                <a:latin typeface="+mj-lt"/>
                <a:ea typeface="+mj-ea"/>
                <a:cs typeface="+mj-cs"/>
              </a:rPr>
              <a:t>绩效考核和持续改进</a:t>
            </a:r>
            <a:endParaRPr lang="id-ID" sz="2600" b="1" spc="300" dirty="0">
              <a:latin typeface="+mn-ea"/>
              <a:cs typeface="+mn-ea"/>
            </a:endParaRPr>
          </a:p>
        </p:txBody>
      </p:sp>
      <p:sp>
        <p:nvSpPr>
          <p:cNvPr id="2" name="矩形 1"/>
          <p:cNvSpPr/>
          <p:nvPr/>
        </p:nvSpPr>
        <p:spPr>
          <a:xfrm>
            <a:off x="438725" y="1300202"/>
            <a:ext cx="11031785" cy="5115246"/>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参与者应</a:t>
            </a:r>
            <a:r>
              <a:rPr lang="zh-CN" altLang="en-US" sz="2000" spc="187" dirty="0">
                <a:latin typeface="Arial Unicode MS" panose="020B0604020202020204" pitchFamily="34" charset="-128"/>
                <a:ea typeface="Arial Unicode MS" panose="020B0604020202020204" pitchFamily="34" charset="-128"/>
                <a:cs typeface="Arial Unicode MS" panose="020B0604020202020204" pitchFamily="34" charset="-128"/>
              </a:rPr>
              <a:t>制定充分且有效的管理绩效考核和持续改进流程、自我审计流程以及纠正措施流程。</a:t>
            </a:r>
            <a:endParaRPr lang="en-US" altLang="zh-CN" sz="2000" spc="187"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342900" indent="-342900">
              <a:buFont typeface="Wingdings" panose="05000000000000000000" pitchFamily="2" charset="2"/>
              <a:buChar char="n"/>
            </a:pPr>
            <a:endParaRPr lang="en-US" altLang="zh-CN" sz="1200" spc="187" dirty="0">
              <a:latin typeface="Arial Unicode MS" panose="020B0604020202020204" pitchFamily="34" charset="-128"/>
              <a:ea typeface="Arial Unicode MS" panose="020B0604020202020204" pitchFamily="34" charset="-128"/>
              <a:cs typeface="Arial Unicode MS" panose="020B0604020202020204" pitchFamily="34" charset="-128"/>
            </a:endParaRPr>
          </a:p>
          <a:p>
            <a:pPr indent="-228600">
              <a:lnSpc>
                <a:spcPct val="90000"/>
              </a:lnSpc>
              <a:spcAft>
                <a:spcPts val="600"/>
              </a:spcAft>
              <a:buFont typeface="Arial" panose="020B0604020202020204" pitchFamily="34" charset="0"/>
              <a:buChar char="•"/>
            </a:pPr>
            <a:r>
              <a:rPr lang="zh-CN" altLang="en-US" sz="1600" b="1" dirty="0">
                <a:effectLst/>
              </a:rPr>
              <a:t>充分且有效的年度管理评审</a:t>
            </a:r>
            <a:endParaRPr lang="en-US" altLang="zh-CN" sz="1600" b="1" dirty="0"/>
          </a:p>
          <a:p>
            <a:pPr marL="171450" indent="-171450">
              <a:lnSpc>
                <a:spcPct val="90000"/>
              </a:lnSpc>
              <a:spcAft>
                <a:spcPts val="600"/>
              </a:spcAft>
              <a:buFont typeface="Wingdings" panose="05000000000000000000" pitchFamily="2" charset="2"/>
              <a:buChar char="ü"/>
            </a:pPr>
            <a:r>
              <a:rPr lang="zh-CN" altLang="en-US" sz="1200" dirty="0">
                <a:effectLst/>
              </a:rPr>
              <a:t>评估绩效</a:t>
            </a:r>
            <a:endParaRPr lang="en-US" altLang="zh-CN" sz="1200" dirty="0"/>
          </a:p>
          <a:p>
            <a:pPr marL="171450" indent="-171450">
              <a:lnSpc>
                <a:spcPct val="90000"/>
              </a:lnSpc>
              <a:spcAft>
                <a:spcPts val="600"/>
              </a:spcAft>
              <a:buFont typeface="Wingdings" panose="05000000000000000000" pitchFamily="2" charset="2"/>
              <a:buChar char="ü"/>
            </a:pPr>
            <a:r>
              <a:rPr lang="zh-CN" altLang="en-US" sz="1200" dirty="0"/>
              <a:t>目标和指标达成率及修订</a:t>
            </a:r>
            <a:endParaRPr lang="en-US" altLang="zh-CN" sz="1200" dirty="0"/>
          </a:p>
          <a:p>
            <a:pPr marL="171450" indent="-171450">
              <a:lnSpc>
                <a:spcPct val="90000"/>
              </a:lnSpc>
              <a:spcAft>
                <a:spcPts val="600"/>
              </a:spcAft>
              <a:buFont typeface="Wingdings" panose="05000000000000000000" pitchFamily="2" charset="2"/>
              <a:buChar char="ü"/>
            </a:pPr>
            <a:r>
              <a:rPr lang="zh-CN" altLang="en-US" sz="1200" dirty="0">
                <a:effectLst/>
              </a:rPr>
              <a:t>纠正</a:t>
            </a:r>
            <a:r>
              <a:rPr lang="en-US" altLang="zh-CN" sz="1200" dirty="0">
                <a:effectLst/>
              </a:rPr>
              <a:t>/</a:t>
            </a:r>
            <a:r>
              <a:rPr lang="zh-CN" altLang="en-US" sz="1200" dirty="0">
                <a:effectLst/>
              </a:rPr>
              <a:t>预防性措施实施情况</a:t>
            </a:r>
            <a:endParaRPr lang="en-US" altLang="zh-CN" sz="1200" dirty="0"/>
          </a:p>
          <a:p>
            <a:pPr marL="171450" indent="-171450">
              <a:lnSpc>
                <a:spcPct val="90000"/>
              </a:lnSpc>
              <a:spcAft>
                <a:spcPts val="600"/>
              </a:spcAft>
              <a:buFont typeface="Wingdings" panose="05000000000000000000" pitchFamily="2" charset="2"/>
              <a:buChar char="ü"/>
            </a:pPr>
            <a:r>
              <a:rPr lang="zh-CN" altLang="en-US" sz="1200" dirty="0">
                <a:effectLst/>
              </a:rPr>
              <a:t>风险</a:t>
            </a:r>
            <a:r>
              <a:rPr lang="en-US" altLang="zh-CN" sz="1200" dirty="0">
                <a:effectLst/>
              </a:rPr>
              <a:t>/</a:t>
            </a:r>
            <a:r>
              <a:rPr lang="zh-CN" altLang="en-US" sz="1200" dirty="0">
                <a:effectLst/>
              </a:rPr>
              <a:t>问题</a:t>
            </a:r>
            <a:endParaRPr lang="en-US" altLang="zh-CN" sz="1200" dirty="0">
              <a:effectLst/>
            </a:endParaRPr>
          </a:p>
          <a:p>
            <a:pPr>
              <a:lnSpc>
                <a:spcPct val="90000"/>
              </a:lnSpc>
              <a:spcAft>
                <a:spcPts val="600"/>
              </a:spcAft>
            </a:pPr>
            <a:endParaRPr lang="en-US" altLang="zh-CN" sz="1200" dirty="0">
              <a:effectLst/>
            </a:endParaRPr>
          </a:p>
          <a:p>
            <a:pPr marL="171450" indent="-171450">
              <a:lnSpc>
                <a:spcPct val="90000"/>
              </a:lnSpc>
              <a:spcAft>
                <a:spcPts val="600"/>
              </a:spcAft>
              <a:buFont typeface="Arial" panose="020B0604020202020204" pitchFamily="34" charset="0"/>
              <a:buChar char="•"/>
            </a:pPr>
            <a:r>
              <a:rPr lang="zh-CN" altLang="en-US" sz="1600" b="1" dirty="0"/>
              <a:t>充分且有效的内审流程</a:t>
            </a:r>
            <a:endParaRPr lang="en-US" altLang="zh-CN" sz="1600" b="1" dirty="0"/>
          </a:p>
          <a:p>
            <a:pPr marL="228600" indent="-171450">
              <a:lnSpc>
                <a:spcPct val="90000"/>
              </a:lnSpc>
              <a:spcAft>
                <a:spcPts val="600"/>
              </a:spcAft>
              <a:buFont typeface="Wingdings" panose="05000000000000000000" pitchFamily="2" charset="2"/>
              <a:buChar char="ü"/>
            </a:pPr>
            <a:r>
              <a:rPr lang="zh-CN" altLang="en-US" sz="1200" dirty="0"/>
              <a:t>定义审核范围</a:t>
            </a:r>
            <a:endParaRPr lang="en-US" altLang="zh-CN" sz="1200" dirty="0"/>
          </a:p>
          <a:p>
            <a:pPr marL="228600" indent="-171450">
              <a:lnSpc>
                <a:spcPct val="90000"/>
              </a:lnSpc>
              <a:spcAft>
                <a:spcPts val="600"/>
              </a:spcAft>
              <a:buFont typeface="Wingdings" panose="05000000000000000000" pitchFamily="2" charset="2"/>
              <a:buChar char="ü"/>
            </a:pPr>
            <a:r>
              <a:rPr lang="zh-CN" altLang="en-US" sz="1200" dirty="0"/>
              <a:t>审核团队</a:t>
            </a:r>
            <a:endParaRPr lang="en-US" altLang="zh-CN" sz="1200" dirty="0"/>
          </a:p>
          <a:p>
            <a:pPr marL="228600" indent="-171450">
              <a:lnSpc>
                <a:spcPct val="90000"/>
              </a:lnSpc>
              <a:spcAft>
                <a:spcPts val="600"/>
              </a:spcAft>
              <a:buFont typeface="Wingdings" panose="05000000000000000000" pitchFamily="2" charset="2"/>
              <a:buChar char="ü"/>
            </a:pPr>
            <a:r>
              <a:rPr lang="zh-CN" altLang="en-US" sz="1200" dirty="0"/>
              <a:t>审核计划</a:t>
            </a:r>
            <a:endParaRPr lang="en-US" altLang="zh-CN" sz="1200" dirty="0"/>
          </a:p>
          <a:p>
            <a:pPr marL="228600" indent="-171450">
              <a:lnSpc>
                <a:spcPct val="90000"/>
              </a:lnSpc>
              <a:spcAft>
                <a:spcPts val="600"/>
              </a:spcAft>
              <a:buFont typeface="Wingdings" panose="05000000000000000000" pitchFamily="2" charset="2"/>
              <a:buChar char="ü"/>
            </a:pPr>
            <a:r>
              <a:rPr lang="zh-CN" altLang="en-US" sz="1200" dirty="0"/>
              <a:t>审核记录</a:t>
            </a:r>
            <a:endParaRPr lang="en-US" altLang="zh-CN" sz="1200" dirty="0"/>
          </a:p>
          <a:p>
            <a:pPr marL="228600" indent="-171450">
              <a:lnSpc>
                <a:spcPct val="90000"/>
              </a:lnSpc>
              <a:spcAft>
                <a:spcPts val="600"/>
              </a:spcAft>
              <a:buFont typeface="Wingdings" panose="05000000000000000000" pitchFamily="2" charset="2"/>
              <a:buChar char="ü"/>
            </a:pPr>
            <a:r>
              <a:rPr lang="zh-CN" altLang="en-US" sz="1200" dirty="0"/>
              <a:t>管理人员</a:t>
            </a:r>
            <a:r>
              <a:rPr lang="en-US" altLang="zh-CN" sz="1200" dirty="0"/>
              <a:t>/</a:t>
            </a:r>
            <a:r>
              <a:rPr lang="zh-CN" altLang="en-US" sz="1200" dirty="0"/>
              <a:t>员工访谈</a:t>
            </a:r>
            <a:endParaRPr lang="en-US" altLang="zh-CN" sz="1200" dirty="0"/>
          </a:p>
          <a:p>
            <a:pPr marL="57150">
              <a:lnSpc>
                <a:spcPct val="90000"/>
              </a:lnSpc>
              <a:spcAft>
                <a:spcPts val="600"/>
              </a:spcAft>
            </a:pPr>
            <a:endParaRPr lang="en-US" altLang="zh-CN" sz="1200" dirty="0"/>
          </a:p>
          <a:p>
            <a:pPr marL="228600" indent="-171450">
              <a:lnSpc>
                <a:spcPct val="90000"/>
              </a:lnSpc>
              <a:spcAft>
                <a:spcPts val="600"/>
              </a:spcAft>
              <a:buFont typeface="Arial" panose="020B0604020202020204" pitchFamily="34" charset="0"/>
              <a:buChar char="•"/>
            </a:pPr>
            <a:r>
              <a:rPr lang="zh-CN" altLang="en-US" sz="1600" b="1" dirty="0">
                <a:effectLst/>
              </a:rPr>
              <a:t>充分且有效的纠正预防措施流程，以纠正和消除不符项</a:t>
            </a:r>
            <a:endParaRPr lang="en-US" altLang="zh-CN" sz="1600" b="1" dirty="0"/>
          </a:p>
          <a:p>
            <a:pPr marL="228600" indent="-171450">
              <a:lnSpc>
                <a:spcPct val="90000"/>
              </a:lnSpc>
              <a:spcAft>
                <a:spcPts val="600"/>
              </a:spcAft>
              <a:buFont typeface="Wingdings" panose="05000000000000000000" pitchFamily="2" charset="2"/>
              <a:buChar char="ü"/>
            </a:pPr>
            <a:r>
              <a:rPr lang="en-US" altLang="zh-CN" sz="1200" dirty="0">
                <a:effectLst/>
              </a:rPr>
              <a:t>CAP</a:t>
            </a:r>
            <a:r>
              <a:rPr lang="zh-CN" altLang="en-US" sz="1200" dirty="0">
                <a:effectLst/>
              </a:rPr>
              <a:t>改善情况追踪：</a:t>
            </a:r>
            <a:r>
              <a:rPr lang="en-US" altLang="zh-CN" sz="1200" dirty="0">
                <a:effectLst/>
              </a:rPr>
              <a:t> </a:t>
            </a:r>
            <a:r>
              <a:rPr lang="zh-CN" altLang="en-US" sz="1200" dirty="0">
                <a:effectLst/>
              </a:rPr>
              <a:t>纠正措施报告</a:t>
            </a:r>
            <a:r>
              <a:rPr lang="en-US" altLang="zh-CN" sz="1200" dirty="0">
                <a:effectLst/>
              </a:rPr>
              <a:t>/</a:t>
            </a:r>
            <a:r>
              <a:rPr lang="zh-CN" altLang="en-US" sz="1200" dirty="0">
                <a:effectLst/>
              </a:rPr>
              <a:t>计划和跟踪表</a:t>
            </a:r>
            <a:endParaRPr lang="en-US" altLang="zh-CN" sz="1200" dirty="0"/>
          </a:p>
          <a:p>
            <a:pPr marL="228600" indent="-171450">
              <a:lnSpc>
                <a:spcPct val="90000"/>
              </a:lnSpc>
              <a:spcAft>
                <a:spcPts val="600"/>
              </a:spcAft>
              <a:buFont typeface="Wingdings" panose="05000000000000000000" pitchFamily="2" charset="2"/>
              <a:buChar char="ü"/>
            </a:pPr>
            <a:r>
              <a:rPr lang="zh-CN" altLang="en-US" sz="1200" dirty="0"/>
              <a:t>改善证据</a:t>
            </a:r>
            <a:endParaRPr lang="en-US" altLang="zh-CN" sz="1200" dirty="0"/>
          </a:p>
          <a:p>
            <a:pPr marL="228600" indent="-171450">
              <a:lnSpc>
                <a:spcPct val="90000"/>
              </a:lnSpc>
              <a:spcAft>
                <a:spcPts val="600"/>
              </a:spcAft>
              <a:buFont typeface="Wingdings" panose="05000000000000000000" pitchFamily="2" charset="2"/>
              <a:buChar char="ü"/>
            </a:pPr>
            <a:r>
              <a:rPr lang="zh-CN" altLang="en-US" sz="1200" dirty="0">
                <a:effectLst/>
              </a:rPr>
              <a:t>若</a:t>
            </a:r>
            <a:r>
              <a:rPr lang="en-US" altLang="zh-CN" sz="1200" dirty="0">
                <a:effectLst/>
              </a:rPr>
              <a:t>CAP</a:t>
            </a:r>
            <a:r>
              <a:rPr lang="zh-CN" altLang="en-US" sz="1200" dirty="0">
                <a:effectLst/>
              </a:rPr>
              <a:t>偏离正轨，则应采取行动</a:t>
            </a:r>
          </a:p>
        </p:txBody>
      </p:sp>
      <p:sp>
        <p:nvSpPr>
          <p:cNvPr id="15" name="标题 2"/>
          <p:cNvSpPr>
            <a:spLocks noGrp="1"/>
          </p:cNvSpPr>
          <p:nvPr>
            <p:ph type="title"/>
          </p:nvPr>
        </p:nvSpPr>
        <p:spPr/>
        <p:txBody>
          <a:bodyPr>
            <a:noAutofit/>
          </a:bodyPr>
          <a:lstStyle/>
          <a:p>
            <a:r>
              <a:rPr kumimoji="1" lang="zh-CN" altLang="en-US" sz="2400" dirty="0"/>
              <a:t>管理体系</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normAutofit fontScale="90000"/>
          </a:bodyPr>
          <a:lstStyle/>
          <a:p>
            <a:r>
              <a:rPr lang="en-US" altLang="zh-CN" sz="4265" dirty="0">
                <a:solidFill>
                  <a:schemeClr val="tx1"/>
                </a:solidFill>
              </a:rPr>
              <a:t>Thank You!</a:t>
            </a:r>
            <a:endParaRPr lang="en-US" sz="4265" dirty="0">
              <a:solidFill>
                <a:schemeClr val="tx1"/>
              </a:solidFill>
            </a:endParaRPr>
          </a:p>
        </p:txBody>
      </p:sp>
      <p:pic>
        <p:nvPicPr>
          <p:cNvPr id="5" name="Picture 2" descr="http://pic.pimg.tw/justsayhi365/1408017124-26310772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8229" y="1853388"/>
            <a:ext cx="6033633" cy="25319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圓角矩形 3"/>
          <p:cNvSpPr/>
          <p:nvPr/>
        </p:nvSpPr>
        <p:spPr bwMode="auto">
          <a:xfrm>
            <a:off x="917303" y="907407"/>
            <a:ext cx="10872096" cy="5472608"/>
          </a:xfrm>
          <a:prstGeom prst="roundRect">
            <a:avLst>
              <a:gd name="adj" fmla="val 8665"/>
            </a:avLst>
          </a:prstGeom>
          <a:gradFill flip="none" rotWithShape="1">
            <a:gsLst>
              <a:gs pos="0">
                <a:schemeClr val="bg1">
                  <a:lumMod val="85000"/>
                </a:schemeClr>
              </a:gs>
              <a:gs pos="50000">
                <a:schemeClr val="bg1">
                  <a:lumMod val="95000"/>
                  <a:alpha val="24000"/>
                </a:schemeClr>
              </a:gs>
              <a:gs pos="100000">
                <a:srgbClr val="F7F7F7">
                  <a:shade val="100000"/>
                  <a:satMod val="115000"/>
                </a:srgbClr>
              </a:gs>
            </a:gsLst>
            <a:lin ang="13500000" scaled="1"/>
            <a:tileRect/>
          </a:gradFill>
          <a:ln w="3175" cap="flat" cmpd="sng" algn="ctr">
            <a:solidFill>
              <a:schemeClr val="tx1"/>
            </a:solidFill>
            <a:prstDash val="dashDot"/>
            <a:round/>
            <a:headEnd type="none" w="med" len="med"/>
            <a:tailEnd type="none" w="med" len="med"/>
          </a:ln>
          <a:effectLst/>
        </p:spPr>
        <p:txBody>
          <a:bodyPr vert="horz" wrap="square" lIns="103900" tIns="51951" rIns="103900" bIns="51951" numCol="1" rtlCol="0" anchor="t" anchorCtr="0" compatLnSpc="1"/>
          <a:lstStyle/>
          <a:p>
            <a:pPr>
              <a:lnSpc>
                <a:spcPts val="2725"/>
              </a:lnSpc>
              <a:defRPr/>
            </a:pPr>
            <a:endParaRPr lang="zh-TW" altLang="en-US" sz="2400" b="1" dirty="0">
              <a:latin typeface="微软雅黑" panose="020B0503020204020204" pitchFamily="34" charset="-122"/>
              <a:ea typeface="微软雅黑" panose="020B0503020204020204" pitchFamily="34" charset="-122"/>
              <a:cs typeface="Microsoft JhengHei Light" panose="020B0304030504040204" pitchFamily="34" charset="-120"/>
            </a:endParaRPr>
          </a:p>
          <a:p>
            <a:pPr defTabSz="1038860"/>
            <a:endParaRPr lang="zh-TW" altLang="en-US" sz="2400" b="1" dirty="0">
              <a:latin typeface="微软雅黑" panose="020B0503020204020204" pitchFamily="34" charset="-122"/>
              <a:ea typeface="微软雅黑" panose="020B0503020204020204" pitchFamily="34" charset="-122"/>
              <a:cs typeface="Microsoft JhengHei Light" panose="020B0304030504040204" pitchFamily="34" charset="-120"/>
            </a:endParaRPr>
          </a:p>
        </p:txBody>
      </p:sp>
      <p:sp>
        <p:nvSpPr>
          <p:cNvPr id="3" name="標題 2"/>
          <p:cNvSpPr>
            <a:spLocks noGrp="1"/>
          </p:cNvSpPr>
          <p:nvPr>
            <p:ph type="title"/>
          </p:nvPr>
        </p:nvSpPr>
        <p:spPr>
          <a:prstGeom prst="rect">
            <a:avLst/>
          </a:prstGeom>
        </p:spPr>
        <p:txBody>
          <a:bodyPr>
            <a:normAutofit fontScale="90000"/>
          </a:bodyPr>
          <a:lstStyle/>
          <a:p>
            <a:pPr algn="ctr"/>
            <a:r>
              <a:rPr lang="en-US" altLang="zh-TW" dirty="0"/>
              <a:t>RBA-EICC</a:t>
            </a:r>
            <a:r>
              <a:rPr lang="zh-TW" altLang="en-US" dirty="0"/>
              <a:t>介绍</a:t>
            </a:r>
          </a:p>
        </p:txBody>
      </p:sp>
      <p:sp>
        <p:nvSpPr>
          <p:cNvPr id="4100" name="内容占位符 2"/>
          <p:cNvSpPr>
            <a:spLocks noGrp="1"/>
          </p:cNvSpPr>
          <p:nvPr>
            <p:ph idx="4294967295"/>
          </p:nvPr>
        </p:nvSpPr>
        <p:spPr>
          <a:xfrm>
            <a:off x="1864497" y="1495313"/>
            <a:ext cx="9385300" cy="4321175"/>
          </a:xfrm>
          <a:prstGeom prst="rect">
            <a:avLst/>
          </a:prstGeom>
          <a:extLst>
            <a:ext uri="{91240B29-F687-4F45-9708-019B960494DF}">
              <a14:hiddenLine xmlns:a14="http://schemas.microsoft.com/office/drawing/2010/main" w="9525">
                <a:solidFill>
                  <a:schemeClr val="tx1"/>
                </a:solidFill>
                <a:prstDash val="solid"/>
                <a:miter lim="800000"/>
                <a:headEnd type="none" w="med" len="med"/>
                <a:tailEnd type="none" w="med" len="med"/>
              </a14:hiddenLine>
            </a:ext>
          </a:extLst>
        </p:spPr>
        <p:txBody>
          <a:bodyPr wrap="square">
            <a:spAutoFit/>
          </a:bodyPr>
          <a:lstStyle/>
          <a:p>
            <a:pPr eaLnBrk="1" hangingPunct="1">
              <a:lnSpc>
                <a:spcPct val="150000"/>
              </a:lnSpc>
            </a:pPr>
            <a:r>
              <a:rPr lang="en-US" altLang="zh-TW"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EICC</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的国际背景：</a:t>
            </a:r>
            <a:r>
              <a:rPr lang="en-US" altLang="zh-TW"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2004</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年</a:t>
            </a:r>
            <a:r>
              <a:rPr lang="en-US" altLang="zh-TW"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10</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月，惠普、戴尔和</a:t>
            </a:r>
            <a:r>
              <a:rPr lang="en-US" altLang="zh-TW"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IBM</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等共同发表电子</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行业</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行为准则（</a:t>
            </a:r>
            <a:r>
              <a:rPr lang="en-US" altLang="zh-TW"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EICC</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旨在对电子</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行业</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的全球供应链中，建立标准化的社会责任与</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行为</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规范；建立统一标准，减少针电子</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行业</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供应商二方及三方的审核，节约成本。该准则由一系</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列</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的基本规范组成，涉及</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劳工</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和招工、健康安全、环境责任、管</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理体</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系和道德规范等。随着思科、英特尔、微软和</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索尼</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的加入，惠普、戴尔和</a:t>
            </a:r>
            <a:r>
              <a:rPr lang="en-US" altLang="zh-TW"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IBM</a:t>
            </a:r>
            <a:r>
              <a:rPr lang="zh-CN"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等大品牌</a:t>
            </a:r>
            <a:r>
              <a:rPr lang="zh-TW" altLang="en-US" sz="2000" b="1" dirty="0">
                <a:solidFill>
                  <a:schemeClr val="tx1"/>
                </a:solidFill>
                <a:latin typeface="微软雅黑" panose="020B0503020204020204" pitchFamily="34" charset="-122"/>
                <a:ea typeface="微软雅黑" panose="020B0503020204020204" pitchFamily="34" charset="-122"/>
                <a:cs typeface="Microsoft JhengHei Light" panose="020B0304030504040204" pitchFamily="34" charset="-120"/>
              </a:rPr>
              <a:t>联合</a:t>
            </a:r>
            <a:r>
              <a:rPr lang="zh-CN" altLang="en-US" sz="2000" b="1" dirty="0">
                <a:solidFill>
                  <a:schemeClr val="tx1"/>
                </a:solidFill>
                <a:latin typeface="微软雅黑" panose="020B0503020204020204" pitchFamily="34" charset="-122"/>
                <a:ea typeface="微软雅黑" panose="020B0503020204020204" pitchFamily="34" charset="-122"/>
              </a:rPr>
              <a:t>成</a:t>
            </a:r>
            <a:r>
              <a:rPr lang="zh-TW" altLang="en-US" sz="2000" b="1" dirty="0">
                <a:solidFill>
                  <a:schemeClr val="tx1"/>
                </a:solidFill>
                <a:latin typeface="微软雅黑" panose="020B0503020204020204" pitchFamily="34" charset="-122"/>
                <a:ea typeface="微软雅黑" panose="020B0503020204020204" pitchFamily="34" charset="-122"/>
              </a:rPr>
              <a:t>立供</a:t>
            </a:r>
            <a:r>
              <a:rPr lang="zh-CN" altLang="en-US" sz="2000" b="1" dirty="0">
                <a:solidFill>
                  <a:schemeClr val="tx1"/>
                </a:solidFill>
                <a:latin typeface="微软雅黑" panose="020B0503020204020204" pitchFamily="34" charset="-122"/>
                <a:ea typeface="微软雅黑" panose="020B0503020204020204" pitchFamily="34" charset="-122"/>
              </a:rPr>
              <a:t>应链工作组，为贯彻</a:t>
            </a:r>
            <a:r>
              <a:rPr lang="en-US" altLang="zh-TW" sz="2000" b="1" dirty="0">
                <a:solidFill>
                  <a:schemeClr val="tx1"/>
                </a:solidFill>
                <a:latin typeface="微软雅黑" panose="020B0503020204020204" pitchFamily="34" charset="-122"/>
                <a:ea typeface="微软雅黑" panose="020B0503020204020204" pitchFamily="34" charset="-122"/>
              </a:rPr>
              <a:t>EICC</a:t>
            </a:r>
            <a:r>
              <a:rPr lang="zh-CN" altLang="en-US" sz="2000" b="1" dirty="0">
                <a:solidFill>
                  <a:schemeClr val="tx1"/>
                </a:solidFill>
                <a:latin typeface="微软雅黑" panose="020B0503020204020204" pitchFamily="34" charset="-122"/>
                <a:ea typeface="微软雅黑" panose="020B0503020204020204" pitchFamily="34" charset="-122"/>
              </a:rPr>
              <a:t>制订验证审计计划（</a:t>
            </a:r>
            <a:r>
              <a:rPr lang="en-US" altLang="zh-CN" sz="2000" b="1" dirty="0">
                <a:solidFill>
                  <a:schemeClr val="tx1"/>
                </a:solidFill>
                <a:latin typeface="微软雅黑" panose="020B0503020204020204" pitchFamily="34" charset="-122"/>
                <a:ea typeface="微软雅黑" panose="020B0503020204020204" pitchFamily="34" charset="-122"/>
              </a:rPr>
              <a:t>VAP</a:t>
            </a:r>
            <a:r>
              <a:rPr lang="zh-CN" altLang="en-US" sz="2000" b="1" dirty="0">
                <a:solidFill>
                  <a:schemeClr val="tx1"/>
                </a:solidFill>
                <a:latin typeface="微软雅黑" panose="020B0503020204020204" pitchFamily="34" charset="-122"/>
                <a:ea typeface="微软雅黑" panose="020B0503020204020204" pitchFamily="34" charset="-122"/>
              </a:rPr>
              <a:t>）。</a:t>
            </a:r>
            <a:endParaRPr lang="en-US" altLang="zh-CN" sz="2000" b="1" dirty="0">
              <a:solidFill>
                <a:schemeClr val="tx1"/>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tx1"/>
                </a:solidFill>
                <a:latin typeface="微软雅黑" panose="020B0503020204020204" pitchFamily="34" charset="-122"/>
                <a:ea typeface="微软雅黑" panose="020B0503020204020204" pitchFamily="34" charset="-122"/>
              </a:rPr>
              <a:t>从</a:t>
            </a:r>
            <a:r>
              <a:rPr lang="en-US" altLang="zh-CN" sz="2000" b="1" dirty="0">
                <a:solidFill>
                  <a:schemeClr val="tx1"/>
                </a:solidFill>
                <a:latin typeface="微软雅黑" panose="020B0503020204020204" pitchFamily="34" charset="-122"/>
                <a:ea typeface="微软雅黑" panose="020B0503020204020204" pitchFamily="34" charset="-122"/>
              </a:rPr>
              <a:t>2017</a:t>
            </a:r>
            <a:r>
              <a:rPr lang="zh-CN" altLang="en-US" sz="2000" b="1" dirty="0">
                <a:solidFill>
                  <a:schemeClr val="tx1"/>
                </a:solidFill>
                <a:latin typeface="微软雅黑" panose="020B0503020204020204" pitchFamily="34" charset="-122"/>
                <a:ea typeface="微软雅黑" panose="020B0503020204020204" pitchFamily="34" charset="-122"/>
              </a:rPr>
              <a:t>年开始，</a:t>
            </a:r>
            <a:r>
              <a:rPr lang="en-US" altLang="zh-CN" sz="2000" b="1" dirty="0">
                <a:solidFill>
                  <a:schemeClr val="tx1"/>
                </a:solidFill>
                <a:latin typeface="微软雅黑" panose="020B0503020204020204" pitchFamily="34" charset="-122"/>
                <a:ea typeface="微软雅黑" panose="020B0503020204020204" pitchFamily="34" charset="-122"/>
              </a:rPr>
              <a:t>EICC</a:t>
            </a:r>
            <a:r>
              <a:rPr lang="zh-CN" altLang="en-US" sz="2000" b="1" dirty="0">
                <a:solidFill>
                  <a:schemeClr val="tx1"/>
                </a:solidFill>
                <a:latin typeface="微软雅黑" panose="020B0503020204020204" pitchFamily="34" charset="-122"/>
                <a:ea typeface="微软雅黑" panose="020B0503020204020204" pitchFamily="34" charset="-122"/>
              </a:rPr>
              <a:t>更名为</a:t>
            </a:r>
            <a:r>
              <a:rPr lang="en-US" altLang="zh-CN" sz="2000" b="1" dirty="0">
                <a:solidFill>
                  <a:schemeClr val="tx1"/>
                </a:solidFill>
                <a:latin typeface="微软雅黑" panose="020B0503020204020204" pitchFamily="34" charset="-122"/>
                <a:ea typeface="微软雅黑" panose="020B0503020204020204" pitchFamily="34" charset="-122"/>
              </a:rPr>
              <a:t>RBA</a:t>
            </a:r>
            <a:r>
              <a:rPr lang="zh-CN" altLang="en-US" sz="2000" b="1" dirty="0">
                <a:solidFill>
                  <a:schemeClr val="tx1"/>
                </a:solidFill>
                <a:latin typeface="微软雅黑" panose="020B0503020204020204" pitchFamily="34" charset="-122"/>
                <a:ea typeface="微软雅黑" panose="020B0503020204020204" pitchFamily="34" charset="-122"/>
              </a:rPr>
              <a:t>，并更新了其会员资格的定义，不仅允许制造或承包电子制造的公司，还允许具有电子产品对产品主要功能至关重要的产品的公司。新定义允许汽车、玩具、航空和可穿戴技术等相关公司成为会员。</a:t>
            </a:r>
          </a:p>
        </p:txBody>
      </p:sp>
      <p:grpSp>
        <p:nvGrpSpPr>
          <p:cNvPr id="2" name="群組 48"/>
          <p:cNvGrpSpPr/>
          <p:nvPr/>
        </p:nvGrpSpPr>
        <p:grpSpPr>
          <a:xfrm>
            <a:off x="480023" y="4972241"/>
            <a:ext cx="1374135" cy="1300151"/>
            <a:chOff x="425621" y="3668823"/>
            <a:chExt cx="1153439" cy="805504"/>
          </a:xfrm>
          <a:effectLst>
            <a:outerShdw blurRad="50800" dist="38100" dir="2700000" algn="tl" rotWithShape="0">
              <a:prstClr val="black">
                <a:alpha val="40000"/>
              </a:prstClr>
            </a:outerShdw>
          </a:effectLst>
        </p:grpSpPr>
        <p:sp>
          <p:nvSpPr>
            <p:cNvPr id="69" name="橢圓 68"/>
            <p:cNvSpPr/>
            <p:nvPr/>
          </p:nvSpPr>
          <p:spPr bwMode="auto">
            <a:xfrm>
              <a:off x="425621" y="3668823"/>
              <a:ext cx="1153439" cy="805504"/>
            </a:xfrm>
            <a:prstGeom prst="ellipse">
              <a:avLst/>
            </a:prstGeom>
            <a:noFill/>
            <a:ln w="117475" cap="sq">
              <a:solidFill>
                <a:schemeClr val="accent6">
                  <a:lumMod val="20000"/>
                  <a:lumOff val="80000"/>
                </a:schemeClr>
              </a:solidFill>
              <a:miter lim="800000"/>
              <a:headEnd type="none" w="sm" len="sm"/>
              <a:tailEnd type="none" w="sm" len="sm"/>
            </a:ln>
            <a:effectLst/>
          </p:spPr>
          <p:txBody>
            <a:bodyPr wrap="none" anchor="ctr"/>
            <a:lstStyle/>
            <a:p>
              <a:endParaRPr lang="zh-TW" altLang="en-US" sz="2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 name="群組 43"/>
            <p:cNvGrpSpPr/>
            <p:nvPr/>
          </p:nvGrpSpPr>
          <p:grpSpPr>
            <a:xfrm>
              <a:off x="479459" y="3699184"/>
              <a:ext cx="1045763" cy="744782"/>
              <a:chOff x="5322282" y="1306957"/>
              <a:chExt cx="1729648" cy="1599499"/>
            </a:xfrm>
          </p:grpSpPr>
          <p:sp>
            <p:nvSpPr>
              <p:cNvPr id="75" name="橢圓 74"/>
              <p:cNvSpPr/>
              <p:nvPr/>
            </p:nvSpPr>
            <p:spPr bwMode="auto">
              <a:xfrm>
                <a:off x="5322282" y="1306957"/>
                <a:ext cx="1729648" cy="1599499"/>
              </a:xfrm>
              <a:prstGeom prst="ellipse">
                <a:avLst/>
              </a:prstGeom>
              <a:solidFill>
                <a:srgbClr val="F04291"/>
              </a:solidFill>
              <a:ln w="76200" cap="sq">
                <a:solidFill>
                  <a:srgbClr val="DE1F6D"/>
                </a:solidFill>
                <a:miter lim="800000"/>
                <a:headEnd type="none" w="sm" len="sm"/>
                <a:tailEnd type="none" w="sm" len="sm"/>
              </a:ln>
              <a:effectLst/>
            </p:spPr>
            <p:txBody>
              <a:bodyPr wrap="none" anchor="ctr"/>
              <a:lstStyle/>
              <a:p>
                <a:endParaRPr lang="zh-TW" altLang="en-US" sz="2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6" name="弧形 75"/>
              <p:cNvSpPr/>
              <p:nvPr/>
            </p:nvSpPr>
            <p:spPr bwMode="auto">
              <a:xfrm rot="5400000">
                <a:off x="5604334" y="1523109"/>
                <a:ext cx="1127843" cy="1607248"/>
              </a:xfrm>
              <a:prstGeom prst="arc">
                <a:avLst>
                  <a:gd name="adj1" fmla="val 16281579"/>
                  <a:gd name="adj2" fmla="val 5418367"/>
                </a:avLst>
              </a:prstGeom>
              <a:solidFill>
                <a:srgbClr val="DE1F6D"/>
              </a:solidFill>
              <a:ln w="12700" cap="sq" cmpd="sng" algn="ctr">
                <a:solidFill>
                  <a:srgbClr val="DE1F6D"/>
                </a:solidFill>
                <a:prstDash val="solid"/>
                <a:round/>
                <a:headEnd type="none" w="sm" len="sm"/>
                <a:tailEnd type="none" w="sm" len="sm"/>
              </a:ln>
              <a:effectLst/>
            </p:spPr>
            <p:txBody>
              <a:bodyPr vert="horz" wrap="square" lIns="121920" tIns="60960" rIns="121920" bIns="60960" numCol="1" rtlCol="0" anchor="t" anchorCtr="0" compatLnSpc="1"/>
              <a:lstStyle/>
              <a:p>
                <a:pPr defTabSz="1219200" eaLnBrk="0" hangingPunct="0"/>
                <a:endParaRPr lang="zh-TW" altLang="en-US" sz="2400" b="1" dirty="0">
                  <a:latin typeface="微软雅黑" panose="020B0503020204020204" pitchFamily="34" charset="-122"/>
                  <a:ea typeface="微软雅黑" panose="020B0503020204020204" pitchFamily="34" charset="-122"/>
                </a:endParaRPr>
              </a:p>
            </p:txBody>
          </p:sp>
        </p:grpSp>
        <p:sp>
          <p:nvSpPr>
            <p:cNvPr id="71" name="文字方塊 70"/>
            <p:cNvSpPr txBox="1"/>
            <p:nvPr/>
          </p:nvSpPr>
          <p:spPr>
            <a:xfrm>
              <a:off x="663165" y="4174027"/>
              <a:ext cx="671698" cy="286023"/>
            </a:xfrm>
            <a:prstGeom prst="rect">
              <a:avLst/>
            </a:prstGeom>
            <a:noFill/>
          </p:spPr>
          <p:txBody>
            <a:bodyPr wrap="none" rtlCol="0">
              <a:spAutoFit/>
            </a:bodyPr>
            <a:lstStyle/>
            <a:p>
              <a:pPr algn="ctr"/>
              <a:r>
                <a:rPr lang="zh-TW" altLang="en-US" sz="24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道德</a:t>
              </a:r>
            </a:p>
          </p:txBody>
        </p:sp>
        <p:sp>
          <p:nvSpPr>
            <p:cNvPr id="72" name="橢圓 71"/>
            <p:cNvSpPr/>
            <p:nvPr/>
          </p:nvSpPr>
          <p:spPr bwMode="auto">
            <a:xfrm>
              <a:off x="748863" y="3809212"/>
              <a:ext cx="390166" cy="218592"/>
            </a:xfrm>
            <a:prstGeom prst="ellipse">
              <a:avLst/>
            </a:prstGeom>
            <a:solidFill>
              <a:schemeClr val="bg1"/>
            </a:solidFill>
            <a:ln w="12700" cap="sq" cmpd="sng" algn="ctr">
              <a:solidFill>
                <a:schemeClr val="bg1"/>
              </a:solidFill>
              <a:prstDash val="solid"/>
              <a:round/>
              <a:headEnd type="none" w="sm" len="sm"/>
              <a:tailEnd type="none" w="sm" len="sm"/>
            </a:ln>
            <a:effectLst/>
          </p:spPr>
          <p:txBody>
            <a:bodyPr vert="horz" wrap="square" lIns="121920" tIns="60960" rIns="121920" bIns="60960" numCol="1" rtlCol="0" anchor="t" anchorCtr="0" compatLnSpc="1"/>
            <a:lstStyle/>
            <a:p>
              <a:pPr defTabSz="1219200" eaLnBrk="0" hangingPunct="0"/>
              <a:endParaRPr lang="zh-TW" altLang="en-US" sz="2400" b="1">
                <a:latin typeface="微软雅黑" panose="020B0503020204020204" pitchFamily="34" charset="-122"/>
                <a:ea typeface="微软雅黑" panose="020B0503020204020204" pitchFamily="34" charset="-122"/>
              </a:endParaRPr>
            </a:p>
          </p:txBody>
        </p:sp>
        <p:sp>
          <p:nvSpPr>
            <p:cNvPr id="73" name="橢圓 72"/>
            <p:cNvSpPr/>
            <p:nvPr/>
          </p:nvSpPr>
          <p:spPr bwMode="auto">
            <a:xfrm>
              <a:off x="1042703" y="3857103"/>
              <a:ext cx="176536" cy="157886"/>
            </a:xfrm>
            <a:prstGeom prst="ellipse">
              <a:avLst/>
            </a:prstGeom>
            <a:solidFill>
              <a:schemeClr val="bg1"/>
            </a:solidFill>
            <a:ln w="12700" cap="sq" cmpd="sng" algn="ctr">
              <a:solidFill>
                <a:schemeClr val="bg1"/>
              </a:solidFill>
              <a:prstDash val="solid"/>
              <a:round/>
              <a:headEnd type="none" w="sm" len="sm"/>
              <a:tailEnd type="none" w="sm" len="sm"/>
            </a:ln>
            <a:effectLst/>
          </p:spPr>
          <p:txBody>
            <a:bodyPr vert="horz" wrap="square" lIns="121920" tIns="60960" rIns="121920" bIns="60960" numCol="1" rtlCol="0" anchor="t" anchorCtr="0" compatLnSpc="1"/>
            <a:lstStyle/>
            <a:p>
              <a:pPr defTabSz="1219200" eaLnBrk="0" hangingPunct="0"/>
              <a:endParaRPr lang="zh-TW" altLang="en-US" sz="2400" b="1">
                <a:latin typeface="微软雅黑" panose="020B0503020204020204" pitchFamily="34" charset="-122"/>
                <a:ea typeface="微软雅黑" panose="020B0503020204020204" pitchFamily="34" charset="-122"/>
              </a:endParaRPr>
            </a:p>
          </p:txBody>
        </p:sp>
        <p:pic>
          <p:nvPicPr>
            <p:cNvPr id="74" name="Picture 4"/>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99219">
                          <a14:foregroundMark x1="28320" y1="6641" x2="28320" y2="6641"/>
                          <a14:foregroundMark x1="28320" y1="26758" x2="28320" y2="26758"/>
                          <a14:foregroundMark x1="71680" y1="34961" x2="71680" y2="34961"/>
                          <a14:backgroundMark x1="14667" y1="78500" x2="14667" y2="78500"/>
                          <a14:backgroundMark x1="74222" y1="51500" x2="74222" y2="51500"/>
                          <a14:backgroundMark x1="87556" y1="97500" x2="87556" y2="97500"/>
                        </a14:backgroundRemoval>
                      </a14:imgEffect>
                    </a14:imgLayer>
                  </a14:imgProps>
                </a:ext>
                <a:ext uri="{28A0092B-C50C-407E-A947-70E740481C1C}">
                  <a14:useLocalDpi xmlns:a14="http://schemas.microsoft.com/office/drawing/2010/main" val="0"/>
                </a:ext>
              </a:extLst>
            </a:blip>
            <a:srcRect/>
            <a:stretch>
              <a:fillRect/>
            </a:stretch>
          </p:blipFill>
          <p:spPr bwMode="auto">
            <a:xfrm>
              <a:off x="715532" y="3763495"/>
              <a:ext cx="602014" cy="396742"/>
            </a:xfrm>
            <a:prstGeom prst="rect">
              <a:avLst/>
            </a:prstGeom>
            <a:noFill/>
            <a:ln>
              <a:noFill/>
            </a:ln>
            <a:effectLst>
              <a:glow rad="76200">
                <a:schemeClr val="accent3">
                  <a:satMod val="175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6" name="群組 46"/>
          <p:cNvGrpSpPr/>
          <p:nvPr/>
        </p:nvGrpSpPr>
        <p:grpSpPr>
          <a:xfrm>
            <a:off x="88861" y="3607271"/>
            <a:ext cx="1377593" cy="1300751"/>
            <a:chOff x="414575" y="1647406"/>
            <a:chExt cx="1175531" cy="835151"/>
          </a:xfrm>
          <a:effectLst>
            <a:outerShdw blurRad="50800" dist="38100" dir="2700000" algn="tl" rotWithShape="0">
              <a:prstClr val="black">
                <a:alpha val="40000"/>
              </a:prstClr>
            </a:outerShdw>
          </a:effectLst>
        </p:grpSpPr>
        <p:sp>
          <p:nvSpPr>
            <p:cNvPr id="54" name="橢圓 53"/>
            <p:cNvSpPr/>
            <p:nvPr/>
          </p:nvSpPr>
          <p:spPr bwMode="auto">
            <a:xfrm>
              <a:off x="414575" y="1647406"/>
              <a:ext cx="1175531" cy="835151"/>
            </a:xfrm>
            <a:prstGeom prst="ellipse">
              <a:avLst/>
            </a:prstGeom>
            <a:noFill/>
            <a:ln w="117475" cap="sq">
              <a:solidFill>
                <a:schemeClr val="accent6">
                  <a:lumMod val="20000"/>
                  <a:lumOff val="80000"/>
                </a:schemeClr>
              </a:solidFill>
              <a:miter lim="800000"/>
              <a:headEnd type="none" w="sm" len="sm"/>
              <a:tailEnd type="none" w="sm" len="sm"/>
            </a:ln>
            <a:effectLst/>
          </p:spPr>
          <p:txBody>
            <a:bodyPr wrap="none" anchor="ctr"/>
            <a:lstStyle/>
            <a:p>
              <a:endParaRPr lang="zh-TW" altLang="en-US" sz="2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7" name="群組 24"/>
            <p:cNvGrpSpPr/>
            <p:nvPr/>
          </p:nvGrpSpPr>
          <p:grpSpPr>
            <a:xfrm>
              <a:off x="469444" y="1678885"/>
              <a:ext cx="1065793" cy="772194"/>
              <a:chOff x="5322282" y="1306957"/>
              <a:chExt cx="1729648" cy="1599499"/>
            </a:xfrm>
          </p:grpSpPr>
          <p:sp>
            <p:nvSpPr>
              <p:cNvPr id="59" name="橢圓 58"/>
              <p:cNvSpPr/>
              <p:nvPr/>
            </p:nvSpPr>
            <p:spPr bwMode="auto">
              <a:xfrm>
                <a:off x="5322282" y="1306957"/>
                <a:ext cx="1729648" cy="1599499"/>
              </a:xfrm>
              <a:prstGeom prst="ellipse">
                <a:avLst/>
              </a:prstGeom>
              <a:solidFill>
                <a:srgbClr val="92D050"/>
              </a:solidFill>
              <a:ln w="76200" cap="sq">
                <a:solidFill>
                  <a:srgbClr val="088239"/>
                </a:solidFill>
                <a:miter lim="800000"/>
                <a:headEnd type="none" w="sm" len="sm"/>
                <a:tailEnd type="none" w="sm" len="sm"/>
              </a:ln>
              <a:effectLst/>
            </p:spPr>
            <p:txBody>
              <a:bodyPr wrap="none" anchor="ctr"/>
              <a:lstStyle/>
              <a:p>
                <a:endParaRPr lang="zh-TW" altLang="en-US" sz="2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0" name="弧形 59"/>
              <p:cNvSpPr/>
              <p:nvPr/>
            </p:nvSpPr>
            <p:spPr bwMode="auto">
              <a:xfrm rot="5400000">
                <a:off x="5604334" y="1523109"/>
                <a:ext cx="1127843" cy="1607248"/>
              </a:xfrm>
              <a:prstGeom prst="arc">
                <a:avLst>
                  <a:gd name="adj1" fmla="val 16281579"/>
                  <a:gd name="adj2" fmla="val 5418367"/>
                </a:avLst>
              </a:prstGeom>
              <a:solidFill>
                <a:srgbClr val="088239"/>
              </a:solidFill>
              <a:ln w="12700" cap="sq" cmpd="sng" algn="ctr">
                <a:solidFill>
                  <a:srgbClr val="088239"/>
                </a:solidFill>
                <a:prstDash val="solid"/>
                <a:round/>
                <a:headEnd type="none" w="sm" len="sm"/>
                <a:tailEnd type="none" w="sm" len="sm"/>
              </a:ln>
              <a:effectLst/>
            </p:spPr>
            <p:txBody>
              <a:bodyPr vert="horz" wrap="square" lIns="121920" tIns="60960" rIns="121920" bIns="60960" numCol="1" rtlCol="0" anchor="t" anchorCtr="0" compatLnSpc="1"/>
              <a:lstStyle/>
              <a:p>
                <a:pPr defTabSz="1219200" eaLnBrk="0" hangingPunct="0"/>
                <a:endParaRPr lang="zh-TW" altLang="en-US" sz="2400" b="1" dirty="0">
                  <a:latin typeface="微软雅黑" panose="020B0503020204020204" pitchFamily="34" charset="-122"/>
                  <a:ea typeface="微软雅黑" panose="020B0503020204020204" pitchFamily="34" charset="-122"/>
                </a:endParaRPr>
              </a:p>
            </p:txBody>
          </p:sp>
        </p:grpSp>
        <p:sp>
          <p:nvSpPr>
            <p:cNvPr id="56" name="文字方塊 55"/>
            <p:cNvSpPr txBox="1"/>
            <p:nvPr/>
          </p:nvSpPr>
          <p:spPr>
            <a:xfrm>
              <a:off x="647227" y="2174636"/>
              <a:ext cx="682845" cy="296413"/>
            </a:xfrm>
            <a:prstGeom prst="rect">
              <a:avLst/>
            </a:prstGeom>
            <a:noFill/>
          </p:spPr>
          <p:txBody>
            <a:bodyPr wrap="none" rtlCol="0">
              <a:spAutoFit/>
            </a:bodyPr>
            <a:lstStyle/>
            <a:p>
              <a:pPr algn="ctr"/>
              <a:r>
                <a:rPr lang="zh-TW" altLang="en-US" sz="2400" b="1">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环境</a:t>
              </a:r>
              <a:endParaRPr lang="zh-TW" altLang="en-US" sz="24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57" name="Picture 17"/>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98246" l="0" r="100000">
                          <a14:foregroundMark x1="13158" y1="64035" x2="13158" y2="64035"/>
                          <a14:foregroundMark x1="57895" y1="26316" x2="57895" y2="26316"/>
                          <a14:foregroundMark x1="75439" y1="14035" x2="75439" y2="14035"/>
                        </a14:backgroundRemoval>
                      </a14:imgEffect>
                    </a14:imgLayer>
                  </a14:imgProps>
                </a:ext>
                <a:ext uri="{28A0092B-C50C-407E-A947-70E740481C1C}">
                  <a14:useLocalDpi xmlns:a14="http://schemas.microsoft.com/office/drawing/2010/main" val="0"/>
                </a:ext>
              </a:extLst>
            </a:blip>
            <a:srcRect/>
            <a:stretch>
              <a:fillRect/>
            </a:stretch>
          </p:blipFill>
          <p:spPr bwMode="auto">
            <a:xfrm>
              <a:off x="697154" y="1781214"/>
              <a:ext cx="503905" cy="381135"/>
            </a:xfrm>
            <a:prstGeom prst="rect">
              <a:avLst/>
            </a:prstGeom>
            <a:noFill/>
            <a:ln>
              <a:noFill/>
            </a:ln>
            <a:effectLst>
              <a:glow rad="25400">
                <a:schemeClr val="bg1"/>
              </a:glow>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4"/>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0" b="100000" l="0" r="100000">
                          <a14:foregroundMark x1="71053" y1="18421" x2="71053" y2="18421"/>
                          <a14:foregroundMark x1="74561" y1="50000" x2="74561" y2="50000"/>
                        </a14:backgroundRemoval>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49106" y="1733205"/>
              <a:ext cx="359462" cy="269706"/>
            </a:xfrm>
            <a:prstGeom prst="rect">
              <a:avLst/>
            </a:prstGeom>
            <a:noFill/>
            <a:ln>
              <a:noFill/>
            </a:ln>
            <a:effectLst>
              <a:glow rad="25400">
                <a:schemeClr val="accent3">
                  <a:satMod val="175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8" name="群組 47"/>
          <p:cNvGrpSpPr/>
          <p:nvPr/>
        </p:nvGrpSpPr>
        <p:grpSpPr>
          <a:xfrm>
            <a:off x="418222" y="2206023"/>
            <a:ext cx="1435936" cy="1337020"/>
            <a:chOff x="345154" y="2650365"/>
            <a:chExt cx="1260135" cy="850651"/>
          </a:xfrm>
          <a:effectLst>
            <a:outerShdw blurRad="50800" dist="38100" dir="2700000" algn="tl" rotWithShape="0">
              <a:prstClr val="black">
                <a:alpha val="40000"/>
              </a:prstClr>
            </a:outerShdw>
          </a:effectLst>
        </p:grpSpPr>
        <p:sp>
          <p:nvSpPr>
            <p:cNvPr id="62" name="橢圓 61"/>
            <p:cNvSpPr/>
            <p:nvPr/>
          </p:nvSpPr>
          <p:spPr bwMode="auto">
            <a:xfrm>
              <a:off x="399389" y="2650365"/>
              <a:ext cx="1205900" cy="850651"/>
            </a:xfrm>
            <a:prstGeom prst="ellipse">
              <a:avLst/>
            </a:prstGeom>
            <a:noFill/>
            <a:ln w="117475" cap="sq">
              <a:solidFill>
                <a:schemeClr val="accent6">
                  <a:lumMod val="20000"/>
                  <a:lumOff val="80000"/>
                </a:schemeClr>
              </a:solidFill>
              <a:miter lim="800000"/>
              <a:headEnd type="none" w="sm" len="sm"/>
              <a:tailEnd type="none" w="sm" len="sm"/>
            </a:ln>
            <a:effectLst/>
          </p:spPr>
          <p:txBody>
            <a:bodyPr wrap="none" anchor="ctr"/>
            <a:lstStyle/>
            <a:p>
              <a:endParaRPr lang="zh-TW" altLang="en-US" sz="2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9" name="群組 32"/>
            <p:cNvGrpSpPr/>
            <p:nvPr/>
          </p:nvGrpSpPr>
          <p:grpSpPr>
            <a:xfrm>
              <a:off x="455675" y="2682428"/>
              <a:ext cx="1093327" cy="786526"/>
              <a:chOff x="5322282" y="1306957"/>
              <a:chExt cx="1729648" cy="1599499"/>
            </a:xfrm>
          </p:grpSpPr>
          <p:sp>
            <p:nvSpPr>
              <p:cNvPr id="66" name="橢圓 65"/>
              <p:cNvSpPr/>
              <p:nvPr/>
            </p:nvSpPr>
            <p:spPr bwMode="auto">
              <a:xfrm>
                <a:off x="5322282" y="1306957"/>
                <a:ext cx="1729648" cy="1599499"/>
              </a:xfrm>
              <a:prstGeom prst="ellipse">
                <a:avLst/>
              </a:prstGeom>
              <a:solidFill>
                <a:srgbClr val="01AFF0"/>
              </a:solidFill>
              <a:ln w="76200" cap="sq">
                <a:solidFill>
                  <a:srgbClr val="0070C0"/>
                </a:solidFill>
                <a:miter lim="800000"/>
                <a:headEnd type="none" w="sm" len="sm"/>
                <a:tailEnd type="none" w="sm" len="sm"/>
              </a:ln>
              <a:effectLst/>
            </p:spPr>
            <p:txBody>
              <a:bodyPr wrap="none" anchor="ctr"/>
              <a:lstStyle/>
              <a:p>
                <a:endParaRPr lang="zh-TW" altLang="en-US" sz="2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7" name="弧形 66"/>
              <p:cNvSpPr/>
              <p:nvPr/>
            </p:nvSpPr>
            <p:spPr bwMode="auto">
              <a:xfrm rot="5400000">
                <a:off x="5604334" y="1523109"/>
                <a:ext cx="1127843" cy="1607248"/>
              </a:xfrm>
              <a:prstGeom prst="arc">
                <a:avLst>
                  <a:gd name="adj1" fmla="val 16281579"/>
                  <a:gd name="adj2" fmla="val 5418367"/>
                </a:avLst>
              </a:prstGeom>
              <a:solidFill>
                <a:srgbClr val="0070C0"/>
              </a:solidFill>
              <a:ln w="12700" cap="sq" cmpd="sng" algn="ctr">
                <a:solidFill>
                  <a:srgbClr val="0070C0"/>
                </a:solidFill>
                <a:prstDash val="solid"/>
                <a:round/>
                <a:headEnd type="none" w="sm" len="sm"/>
                <a:tailEnd type="none" w="sm" len="sm"/>
              </a:ln>
              <a:effectLst/>
            </p:spPr>
            <p:txBody>
              <a:bodyPr vert="horz" wrap="square" lIns="121920" tIns="60960" rIns="121920" bIns="60960" numCol="1" rtlCol="0" anchor="t" anchorCtr="0" compatLnSpc="1"/>
              <a:lstStyle/>
              <a:p>
                <a:pPr defTabSz="1219200" eaLnBrk="0" hangingPunct="0"/>
                <a:endParaRPr lang="zh-TW" altLang="en-US" sz="2400" b="1" dirty="0">
                  <a:latin typeface="微软雅黑" panose="020B0503020204020204" pitchFamily="34" charset="-122"/>
                  <a:ea typeface="微软雅黑" panose="020B0503020204020204" pitchFamily="34" charset="-122"/>
                </a:endParaRPr>
              </a:p>
            </p:txBody>
          </p:sp>
        </p:grpSp>
        <p:sp>
          <p:nvSpPr>
            <p:cNvPr id="64" name="文字方塊 63"/>
            <p:cNvSpPr txBox="1"/>
            <p:nvPr/>
          </p:nvSpPr>
          <p:spPr>
            <a:xfrm>
              <a:off x="345154" y="3189355"/>
              <a:ext cx="1242440" cy="293725"/>
            </a:xfrm>
            <a:prstGeom prst="rect">
              <a:avLst/>
            </a:prstGeom>
            <a:noFill/>
          </p:spPr>
          <p:txBody>
            <a:bodyPr wrap="none" rtlCol="0">
              <a:spAutoFit/>
            </a:bodyPr>
            <a:lstStyle/>
            <a:p>
              <a:pPr algn="ctr"/>
              <a:r>
                <a:rPr lang="zh-TW" altLang="en-US" sz="24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健康安全</a:t>
              </a:r>
            </a:p>
          </p:txBody>
        </p:sp>
        <p:pic>
          <p:nvPicPr>
            <p:cNvPr id="65" name="Picture 14"/>
            <p:cNvPicPr>
              <a:picLocks noChangeAspect="1" noChangeArrowheads="1"/>
            </p:cNvPicPr>
            <p:nvPr/>
          </p:nvPicPr>
          <p:blipFill>
            <a:blip r:embed="rId9" cstate="print">
              <a:extLst>
                <a:ext uri="{BEBA8EAE-BF5A-486C-A8C5-ECC9F3942E4B}">
                  <a14:imgProps xmlns:a14="http://schemas.microsoft.com/office/drawing/2010/main">
                    <a14:imgLayer r:embed="rId10">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723525" y="2786304"/>
              <a:ext cx="485700" cy="369331"/>
            </a:xfrm>
            <a:prstGeom prst="rect">
              <a:avLst/>
            </a:prstGeom>
            <a:noFill/>
            <a:ln>
              <a:noFill/>
            </a:ln>
            <a:effectLst>
              <a:glow rad="63500">
                <a:schemeClr val="bg1">
                  <a:alpha val="95000"/>
                </a:schemeClr>
              </a:glow>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 name="群組 43"/>
          <p:cNvGrpSpPr/>
          <p:nvPr/>
        </p:nvGrpSpPr>
        <p:grpSpPr>
          <a:xfrm>
            <a:off x="109276" y="821129"/>
            <a:ext cx="1355253" cy="1320671"/>
            <a:chOff x="418955" y="686209"/>
            <a:chExt cx="1166768" cy="793391"/>
          </a:xfrm>
          <a:effectLst>
            <a:outerShdw blurRad="50800" dist="38100" dir="2700000" algn="tl" rotWithShape="0">
              <a:prstClr val="black">
                <a:alpha val="40000"/>
              </a:prstClr>
            </a:outerShdw>
          </a:effectLst>
        </p:grpSpPr>
        <p:sp>
          <p:nvSpPr>
            <p:cNvPr id="47" name="橢圓 46"/>
            <p:cNvSpPr/>
            <p:nvPr/>
          </p:nvSpPr>
          <p:spPr bwMode="auto">
            <a:xfrm>
              <a:off x="418955" y="686209"/>
              <a:ext cx="1166768" cy="793391"/>
            </a:xfrm>
            <a:prstGeom prst="ellipse">
              <a:avLst/>
            </a:prstGeom>
            <a:noFill/>
            <a:ln w="117475" cap="sq">
              <a:solidFill>
                <a:schemeClr val="accent6">
                  <a:lumMod val="20000"/>
                  <a:lumOff val="80000"/>
                </a:schemeClr>
              </a:solidFill>
              <a:miter lim="800000"/>
              <a:headEnd type="none" w="sm" len="sm"/>
              <a:tailEnd type="none" w="sm" len="sm"/>
            </a:ln>
            <a:effectLst/>
          </p:spPr>
          <p:txBody>
            <a:bodyPr wrap="none" anchor="ctr"/>
            <a:lstStyle/>
            <a:p>
              <a:endParaRPr lang="zh-TW" altLang="en-US" sz="2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1" name="群組 14"/>
            <p:cNvGrpSpPr/>
            <p:nvPr/>
          </p:nvGrpSpPr>
          <p:grpSpPr>
            <a:xfrm>
              <a:off x="473415" y="716114"/>
              <a:ext cx="1057848" cy="733582"/>
              <a:chOff x="5322282" y="1306957"/>
              <a:chExt cx="1729648" cy="1599499"/>
            </a:xfrm>
          </p:grpSpPr>
          <p:sp>
            <p:nvSpPr>
              <p:cNvPr id="51" name="橢圓 50"/>
              <p:cNvSpPr/>
              <p:nvPr/>
            </p:nvSpPr>
            <p:spPr bwMode="auto">
              <a:xfrm>
                <a:off x="5322282" y="1306957"/>
                <a:ext cx="1729648" cy="1599499"/>
              </a:xfrm>
              <a:prstGeom prst="ellipse">
                <a:avLst/>
              </a:prstGeom>
              <a:solidFill>
                <a:srgbClr val="FA9319"/>
              </a:solidFill>
              <a:ln w="76200" cap="sq">
                <a:solidFill>
                  <a:srgbClr val="F25A28"/>
                </a:solidFill>
                <a:miter lim="800000"/>
                <a:headEnd type="none" w="sm" len="sm"/>
                <a:tailEnd type="none" w="sm" len="sm"/>
              </a:ln>
              <a:effectLst/>
            </p:spPr>
            <p:txBody>
              <a:bodyPr wrap="none" anchor="ctr"/>
              <a:lstStyle/>
              <a:p>
                <a:endParaRPr lang="zh-TW" altLang="en-US" sz="2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2" name="弧形 51"/>
              <p:cNvSpPr/>
              <p:nvPr/>
            </p:nvSpPr>
            <p:spPr bwMode="auto">
              <a:xfrm rot="5400000">
                <a:off x="5604334" y="1523109"/>
                <a:ext cx="1127843" cy="1607248"/>
              </a:xfrm>
              <a:prstGeom prst="arc">
                <a:avLst>
                  <a:gd name="adj1" fmla="val 16281579"/>
                  <a:gd name="adj2" fmla="val 5418367"/>
                </a:avLst>
              </a:prstGeom>
              <a:solidFill>
                <a:srgbClr val="F25A28"/>
              </a:solidFill>
              <a:ln w="12700" cap="sq" cmpd="sng" algn="ctr">
                <a:solidFill>
                  <a:srgbClr val="F25A28"/>
                </a:solidFill>
                <a:prstDash val="solid"/>
                <a:round/>
                <a:headEnd type="none" w="sm" len="sm"/>
                <a:tailEnd type="none" w="sm" len="sm"/>
              </a:ln>
              <a:effectLst/>
            </p:spPr>
            <p:txBody>
              <a:bodyPr vert="horz" wrap="square" lIns="121920" tIns="60960" rIns="121920" bIns="60960" numCol="1" rtlCol="0" anchor="t" anchorCtr="0" compatLnSpc="1"/>
              <a:lstStyle/>
              <a:p>
                <a:pPr defTabSz="1219200" eaLnBrk="0" hangingPunct="0"/>
                <a:endParaRPr lang="zh-TW" altLang="en-US" sz="2400" b="1" dirty="0">
                  <a:latin typeface="微软雅黑" panose="020B0503020204020204" pitchFamily="34" charset="-122"/>
                  <a:ea typeface="微软雅黑" panose="020B0503020204020204" pitchFamily="34" charset="-122"/>
                </a:endParaRPr>
              </a:p>
            </p:txBody>
          </p:sp>
        </p:grpSp>
        <p:sp>
          <p:nvSpPr>
            <p:cNvPr id="49" name="文字方塊 48"/>
            <p:cNvSpPr txBox="1"/>
            <p:nvPr/>
          </p:nvSpPr>
          <p:spPr>
            <a:xfrm>
              <a:off x="646348" y="1187076"/>
              <a:ext cx="688927" cy="277345"/>
            </a:xfrm>
            <a:prstGeom prst="rect">
              <a:avLst/>
            </a:prstGeom>
            <a:noFill/>
          </p:spPr>
          <p:txBody>
            <a:bodyPr wrap="none" rtlCol="0">
              <a:spAutoFit/>
            </a:bodyPr>
            <a:lstStyle/>
            <a:p>
              <a:pPr algn="ctr"/>
              <a:r>
                <a:rPr lang="zh-TW" altLang="en-US" sz="2400" b="1">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劳工</a:t>
              </a:r>
              <a:endParaRPr lang="en-US" altLang="zh-TW" sz="24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50" name="Picture 16" descr="http://www.ferantconsulting.com/_include/img/icon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0842" y="768952"/>
              <a:ext cx="820138" cy="424092"/>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8"/>
          <p:cNvGrpSpPr/>
          <p:nvPr/>
        </p:nvGrpSpPr>
        <p:grpSpPr bwMode="auto">
          <a:xfrm>
            <a:off x="1751528" y="5665010"/>
            <a:ext cx="7370445" cy="143510"/>
            <a:chOff x="910" y="2455"/>
            <a:chExt cx="2723" cy="21"/>
          </a:xfrm>
          <a:solidFill>
            <a:schemeClr val="bg2">
              <a:lumMod val="75000"/>
            </a:schemeClr>
          </a:solidFill>
        </p:grpSpPr>
        <p:sp>
          <p:nvSpPr>
            <p:cNvPr id="4" name="Line 38"/>
            <p:cNvSpPr>
              <a:spLocks noChangeShapeType="1"/>
            </p:cNvSpPr>
            <p:nvPr/>
          </p:nvSpPr>
          <p:spPr bwMode="auto">
            <a:xfrm>
              <a:off x="910" y="2476"/>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5" name="Rectangle 39"/>
            <p:cNvSpPr>
              <a:spLocks noChangeArrowheads="1"/>
            </p:cNvSpPr>
            <p:nvPr/>
          </p:nvSpPr>
          <p:spPr bwMode="auto">
            <a:xfrm>
              <a:off x="910" y="2455"/>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grpSp>
        <p:nvGrpSpPr>
          <p:cNvPr id="6" name="Group 49"/>
          <p:cNvGrpSpPr/>
          <p:nvPr/>
        </p:nvGrpSpPr>
        <p:grpSpPr bwMode="auto">
          <a:xfrm>
            <a:off x="4079438" y="1608630"/>
            <a:ext cx="6341745" cy="213360"/>
            <a:chOff x="2127" y="903"/>
            <a:chExt cx="2723" cy="21"/>
          </a:xfrm>
          <a:solidFill>
            <a:schemeClr val="bg2">
              <a:lumMod val="75000"/>
            </a:schemeClr>
          </a:solidFill>
        </p:grpSpPr>
        <p:sp>
          <p:nvSpPr>
            <p:cNvPr id="7" name="Line 37"/>
            <p:cNvSpPr>
              <a:spLocks noChangeShapeType="1"/>
            </p:cNvSpPr>
            <p:nvPr/>
          </p:nvSpPr>
          <p:spPr bwMode="auto">
            <a:xfrm>
              <a:off x="2127" y="903"/>
              <a:ext cx="2723" cy="0"/>
            </a:xfrm>
            <a:prstGeom prst="line">
              <a:avLst/>
            </a:prstGeom>
            <a:grpFill/>
            <a:ln w="12700">
              <a:solidFill>
                <a:srgbClr val="0070C0"/>
              </a:solidFill>
              <a:miter lim="800000"/>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8" name="Rectangle 40"/>
            <p:cNvSpPr>
              <a:spLocks noChangeArrowheads="1"/>
            </p:cNvSpPr>
            <p:nvPr/>
          </p:nvSpPr>
          <p:spPr bwMode="auto">
            <a:xfrm>
              <a:off x="4471" y="903"/>
              <a:ext cx="379" cy="21"/>
            </a:xfrm>
            <a:prstGeom prst="rect">
              <a:avLst/>
            </a:prstGeom>
            <a:grp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grpSp>
      <p:sp>
        <p:nvSpPr>
          <p:cNvPr id="9" name="Rectangle 41"/>
          <p:cNvSpPr>
            <a:spLocks noChangeArrowheads="1"/>
          </p:cNvSpPr>
          <p:nvPr/>
        </p:nvSpPr>
        <p:spPr bwMode="auto">
          <a:xfrm>
            <a:off x="1752163" y="1821990"/>
            <a:ext cx="2277745" cy="3583940"/>
          </a:xfrm>
          <a:prstGeom prst="rect">
            <a:avLst/>
          </a:prstGeom>
          <a:solidFill>
            <a:schemeClr val="bg2">
              <a:lumMod val="75000"/>
            </a:schemeClr>
          </a:solidFill>
          <a:ln>
            <a:solidFill>
              <a:srgbClr val="0070C0"/>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Arial" panose="020B0604020202020204"/>
              <a:ea typeface="微软雅黑" panose="020B0503020204020204" pitchFamily="34" charset="-122"/>
              <a:cs typeface="+mn-ea"/>
              <a:sym typeface="Arial" panose="020B0604020202020204"/>
            </a:endParaRPr>
          </a:p>
        </p:txBody>
      </p:sp>
      <p:sp>
        <p:nvSpPr>
          <p:cNvPr id="10" name="Freeform 43"/>
          <p:cNvSpPr/>
          <p:nvPr/>
        </p:nvSpPr>
        <p:spPr bwMode="auto">
          <a:xfrm>
            <a:off x="4141351" y="1422893"/>
            <a:ext cx="2590800" cy="185737"/>
          </a:xfrm>
          <a:custGeom>
            <a:avLst/>
            <a:gdLst>
              <a:gd name="T0" fmla="*/ 2516188 w 1632"/>
              <a:gd name="T1" fmla="*/ 185737 h 117"/>
              <a:gd name="T2" fmla="*/ 0 w 1632"/>
              <a:gd name="T3" fmla="*/ 185737 h 117"/>
              <a:gd name="T4" fmla="*/ 74613 w 1632"/>
              <a:gd name="T5" fmla="*/ 0 h 117"/>
              <a:gd name="T6" fmla="*/ 2590800 w 1632"/>
              <a:gd name="T7" fmla="*/ 0 h 117"/>
              <a:gd name="T8" fmla="*/ 2516188 w 1632"/>
              <a:gd name="T9" fmla="*/ 185737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2" h="117">
                <a:moveTo>
                  <a:pt x="1585" y="117"/>
                </a:moveTo>
                <a:lnTo>
                  <a:pt x="0" y="117"/>
                </a:lnTo>
                <a:lnTo>
                  <a:pt x="47" y="0"/>
                </a:lnTo>
                <a:lnTo>
                  <a:pt x="1632" y="0"/>
                </a:lnTo>
                <a:lnTo>
                  <a:pt x="1585" y="117"/>
                </a:lnTo>
                <a:close/>
              </a:path>
            </a:pathLst>
          </a:custGeom>
          <a:solidFill>
            <a:schemeClr val="bg2">
              <a:lumMod val="75000"/>
            </a:schemeClr>
          </a:solidFill>
          <a:ln>
            <a:solidFill>
              <a:srgbClr val="0070C0"/>
            </a:solidFill>
          </a:ln>
        </p:spPr>
        <p:txBody>
          <a:bodyPr/>
          <a:lstStyle/>
          <a:p>
            <a:endParaRPr lang="zh-CN" altLang="en-US">
              <a:latin typeface="Arial" panose="020B0604020202020204"/>
              <a:ea typeface="微软雅黑" panose="020B0503020204020204" pitchFamily="34" charset="-122"/>
              <a:cs typeface="+mn-ea"/>
              <a:sym typeface="Arial" panose="020B0604020202020204"/>
            </a:endParaRPr>
          </a:p>
        </p:txBody>
      </p:sp>
      <p:sp>
        <p:nvSpPr>
          <p:cNvPr id="11" name="Text Box 47"/>
          <p:cNvSpPr txBox="1">
            <a:spLocks noChangeArrowheads="1"/>
          </p:cNvSpPr>
          <p:nvPr/>
        </p:nvSpPr>
        <p:spPr bwMode="auto">
          <a:xfrm>
            <a:off x="1680346" y="2712260"/>
            <a:ext cx="2363596" cy="2123658"/>
          </a:xfrm>
          <a:prstGeom prst="rect">
            <a:avLst/>
          </a:prstGeom>
          <a:solidFill>
            <a:schemeClr val="bg2">
              <a:lumMod val="75000"/>
            </a:schemeClr>
          </a:solidFill>
          <a:ln>
            <a:solidFill>
              <a:srgbClr val="0070C0"/>
            </a:solidFill>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PART</a:t>
            </a:r>
          </a:p>
          <a:p>
            <a:pPr algn="ctr" eaLnBrk="1" hangingPunct="1"/>
            <a:r>
              <a:rPr lang="en-US" altLang="zh-CN" sz="6600" dirty="0">
                <a:solidFill>
                  <a:schemeClr val="bg1"/>
                </a:solidFill>
                <a:latin typeface="Arial" panose="020B0604020202020204"/>
                <a:ea typeface="微软雅黑" panose="020B0503020204020204" pitchFamily="34" charset="-122"/>
                <a:cs typeface="+mn-ea"/>
                <a:sym typeface="Arial" panose="020B0604020202020204"/>
              </a:rPr>
              <a:t>02</a:t>
            </a:r>
          </a:p>
        </p:txBody>
      </p:sp>
      <p:sp>
        <p:nvSpPr>
          <p:cNvPr id="12" name="文本框 11"/>
          <p:cNvSpPr txBox="1"/>
          <p:nvPr/>
        </p:nvSpPr>
        <p:spPr>
          <a:xfrm>
            <a:off x="5213819" y="3152295"/>
            <a:ext cx="4996932" cy="923330"/>
          </a:xfrm>
          <a:prstGeom prst="rect">
            <a:avLst/>
          </a:prstGeom>
          <a:solidFill>
            <a:schemeClr val="bg2">
              <a:lumMod val="75000"/>
            </a:schemeClr>
          </a:solidFill>
          <a:ln>
            <a:solidFill>
              <a:srgbClr val="0070C0"/>
            </a:solidFill>
          </a:ln>
        </p:spPr>
        <p:txBody>
          <a:bodyPr wrap="square" rtlCol="0">
            <a:spAutoFit/>
          </a:bodyPr>
          <a:lstStyle/>
          <a:p>
            <a:r>
              <a:rPr kumimoji="1" lang="zh-CN" altLang="en-US" sz="5400" b="1" dirty="0">
                <a:solidFill>
                  <a:schemeClr val="bg1"/>
                </a:solidFill>
                <a:latin typeface="+mj-ea"/>
                <a:ea typeface="+mj-ea"/>
                <a:cs typeface="Yuanti SC" charset="-122"/>
                <a:sym typeface="Arial" panose="020B0604020202020204"/>
              </a:rPr>
              <a:t>         劳工</a:t>
            </a:r>
          </a:p>
        </p:txBody>
      </p:sp>
      <p:sp>
        <p:nvSpPr>
          <p:cNvPr id="2" name="标题 1"/>
          <p:cNvSpPr>
            <a:spLocks noGrp="1"/>
          </p:cNvSpPr>
          <p:nvPr>
            <p:ph type="title"/>
          </p:nvPr>
        </p:nvSpPr>
        <p:spPr/>
        <p:txBody>
          <a:bodyPr>
            <a:normAutofit fontScale="90000"/>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2" fill="hold"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8" fill="hold" nodeType="withEffect">
                                  <p:stCondLst>
                                    <p:cond delay="7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2" y="686425"/>
            <a:ext cx="5020491" cy="492443"/>
          </a:xfrm>
          <a:prstGeom prst="rect">
            <a:avLst/>
          </a:prstGeom>
          <a:noFill/>
        </p:spPr>
        <p:txBody>
          <a:bodyPr wrap="square" rtlCol="0">
            <a:spAutoFit/>
          </a:bodyPr>
          <a:lstStyle/>
          <a:p>
            <a:r>
              <a:rPr lang="en-US" altLang="zh-CN" sz="2600" b="1" spc="300" dirty="0">
                <a:latin typeface="+mn-ea"/>
                <a:cs typeface="+mn-ea"/>
              </a:rPr>
              <a:t>A1. </a:t>
            </a:r>
            <a:r>
              <a:rPr lang="zh-CN" altLang="en-US" sz="2600" b="1" spc="300" dirty="0">
                <a:latin typeface="+mn-ea"/>
                <a:cs typeface="+mn-ea"/>
              </a:rPr>
              <a:t>自由择业</a:t>
            </a:r>
            <a:endParaRPr lang="id-ID" sz="2600" b="1" spc="300" dirty="0">
              <a:latin typeface="+mn-ea"/>
              <a:cs typeface="+mn-ea"/>
            </a:endParaRPr>
          </a:p>
        </p:txBody>
      </p:sp>
      <p:sp>
        <p:nvSpPr>
          <p:cNvPr id="2" name="矩形 1"/>
          <p:cNvSpPr/>
          <p:nvPr/>
        </p:nvSpPr>
        <p:spPr>
          <a:xfrm>
            <a:off x="615282" y="1311809"/>
            <a:ext cx="10469029" cy="3169285"/>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solidFill>
                  <a:schemeClr val="tx1"/>
                </a:solidFill>
              </a:rPr>
              <a:t>不得雇佣被强迫、受束缚（</a:t>
            </a:r>
            <a:r>
              <a:rPr lang="zh-CN" altLang="en-US" sz="2000" dirty="0"/>
              <a:t>包括债务束缚）或非自愿或剥削性质的狱中劳工、奴隶或贩卖人口。这包括不得以威胁、暴力、胁迫、诱拐或劳工及服务欺诈等手段运输、窝藏、招聘、转移或接收人员。</a:t>
            </a:r>
            <a:endParaRPr lang="en-US" altLang="zh-CN" sz="2000" dirty="0"/>
          </a:p>
          <a:p>
            <a:pPr marL="342900" indent="-342900">
              <a:buFont typeface="Wingdings" panose="05000000000000000000" pitchFamily="2" charset="2"/>
              <a:buChar char="n"/>
            </a:pPr>
            <a:r>
              <a:rPr lang="zh-CN" altLang="en-US" sz="2000" dirty="0"/>
              <a:t>对于员工在工厂内的行动自由及进出公司提供的场所，不应设立不合理的限制。</a:t>
            </a:r>
            <a:endParaRPr lang="en-US" altLang="zh-CN" sz="2000" dirty="0"/>
          </a:p>
          <a:p>
            <a:pPr marL="342900" indent="-342900">
              <a:buFont typeface="Wingdings" panose="05000000000000000000" pitchFamily="2" charset="2"/>
              <a:buChar char="n"/>
            </a:pPr>
            <a:r>
              <a:rPr lang="zh-CN" altLang="en-US" sz="2000" dirty="0"/>
              <a:t>作为雇佣流程的一部分，在员工离开原籍国之前，必须以员工的母语向员工提供书面雇佣协议，其中包括对雇佣条款和条件的说明。而且在员工到达接收国后，除了为符合当地法律和提供同等或更好的条件而作出的变更外，不得改换或变更雇佣协议。</a:t>
            </a:r>
            <a:endParaRPr lang="en-US" altLang="zh-CN" sz="2000" dirty="0"/>
          </a:p>
          <a:p>
            <a:pPr marL="342900" indent="-342900">
              <a:buFont typeface="Wingdings" panose="05000000000000000000" pitchFamily="2" charset="2"/>
              <a:buChar char="n"/>
            </a:pPr>
            <a:r>
              <a:rPr lang="zh-CN" altLang="en-US" sz="2000" dirty="0"/>
              <a:t>雇主和代理</a:t>
            </a:r>
            <a:r>
              <a:rPr lang="zh-CN" altLang="en-US" sz="2000" dirty="0">
                <a:solidFill>
                  <a:schemeClr val="tx1"/>
                </a:solidFill>
              </a:rPr>
              <a:t>不得扣留或以其他方式毁坏、隐藏、没收或拒绝</a:t>
            </a:r>
            <a:r>
              <a:rPr lang="zh-CN" altLang="en-US" sz="2000" dirty="0"/>
              <a:t>员工获得他们的身份证或移民文档，如政府签发的身份证、护照或工作许可，除非法律要求保留此类证明。</a:t>
            </a:r>
            <a:endParaRPr lang="en-US" altLang="zh-CN" sz="2000" dirty="0"/>
          </a:p>
          <a:p>
            <a:pPr indent="0">
              <a:buFont typeface="Wingdings" panose="05000000000000000000" pitchFamily="2" charset="2"/>
              <a:buNone/>
            </a:pPr>
            <a:endParaRPr lang="zh-TW" alt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0167" y="5335333"/>
            <a:ext cx="3435968" cy="1444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标题 3"/>
          <p:cNvSpPr>
            <a:spLocks noGrp="1"/>
          </p:cNvSpPr>
          <p:nvPr>
            <p:ph type="title"/>
          </p:nvPr>
        </p:nvSpPr>
        <p:spPr/>
        <p:txBody>
          <a:bodyPr>
            <a:noAutofit/>
          </a:bodyPr>
          <a:lstStyle/>
          <a:p>
            <a:r>
              <a:rPr kumimoji="1" lang="zh-CN" altLang="en-US" sz="2400" dirty="0"/>
              <a:t>劳工</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702527" y="762208"/>
            <a:ext cx="5020491" cy="492443"/>
          </a:xfrm>
          <a:prstGeom prst="rect">
            <a:avLst/>
          </a:prstGeom>
          <a:noFill/>
        </p:spPr>
        <p:txBody>
          <a:bodyPr wrap="square" rtlCol="0">
            <a:spAutoFit/>
          </a:bodyPr>
          <a:lstStyle/>
          <a:p>
            <a:r>
              <a:rPr lang="en-US" altLang="zh-CN" sz="2600" b="1" spc="300" dirty="0">
                <a:latin typeface="+mn-ea"/>
                <a:cs typeface="+mn-ea"/>
              </a:rPr>
              <a:t>A2. </a:t>
            </a:r>
            <a:r>
              <a:rPr lang="zh-TW" altLang="en-US" sz="2600" b="1" spc="300" dirty="0">
                <a:latin typeface="+mn-ea"/>
                <a:cs typeface="+mn-ea"/>
              </a:rPr>
              <a:t>未成年员工</a:t>
            </a:r>
            <a:endParaRPr lang="id-ID" sz="2600" b="1" spc="300" dirty="0">
              <a:latin typeface="+mn-ea"/>
              <a:cs typeface="+mn-ea"/>
            </a:endParaRPr>
          </a:p>
        </p:txBody>
      </p:sp>
      <p:sp>
        <p:nvSpPr>
          <p:cNvPr id="2" name="矩形 1"/>
          <p:cNvSpPr/>
          <p:nvPr/>
        </p:nvSpPr>
        <p:spPr>
          <a:xfrm>
            <a:off x="702527" y="1598176"/>
            <a:ext cx="9400478" cy="1322070"/>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solidFill>
                  <a:schemeClr val="tx1"/>
                </a:solidFill>
              </a:rPr>
              <a:t>在生产的任何阶段均不得使用童工（指任何未满</a:t>
            </a:r>
            <a:r>
              <a:rPr lang="en-US" altLang="zh-CN" sz="2000" dirty="0">
                <a:solidFill>
                  <a:schemeClr val="tx1"/>
                </a:solidFill>
              </a:rPr>
              <a:t>16 </a:t>
            </a:r>
            <a:r>
              <a:rPr lang="zh-CN" altLang="en-US" sz="2000" dirty="0">
                <a:solidFill>
                  <a:schemeClr val="tx1"/>
                </a:solidFill>
              </a:rPr>
              <a:t>岁）。</a:t>
            </a:r>
            <a:endParaRPr lang="en-US" altLang="zh-CN" sz="2000" dirty="0"/>
          </a:p>
          <a:p>
            <a:pPr marL="342900" indent="-342900">
              <a:buFont typeface="Wingdings" panose="05000000000000000000" pitchFamily="2" charset="2"/>
              <a:buChar char="n"/>
            </a:pPr>
            <a:r>
              <a:rPr lang="zh-CN" altLang="en-US" sz="2000" dirty="0"/>
              <a:t>参与者应通过合理维护学生工记录、对提供学生工的教育合作伙伴进行严格的尽职调查，并根据法律法规保护学生工权利，以确保对其进行适当的管理。参与者应</a:t>
            </a:r>
            <a:r>
              <a:rPr lang="zh-CN" altLang="en-US" sz="2000" dirty="0">
                <a:solidFill>
                  <a:schemeClr val="tx1"/>
                </a:solidFill>
              </a:rPr>
              <a:t>向所有学生工提供适当的支持和培训</a:t>
            </a:r>
            <a:r>
              <a:rPr lang="zh-CN" altLang="en-US" sz="2000" dirty="0"/>
              <a:t>。</a:t>
            </a:r>
            <a:endParaRPr lang="zh-TW" altLang="en-US" sz="2000" dirty="0"/>
          </a:p>
        </p:txBody>
      </p:sp>
      <p:pic>
        <p:nvPicPr>
          <p:cNvPr id="6" name="圖片 11" descr="童工2.jpg"/>
          <p:cNvPicPr>
            <a:picLocks noChangeAspect="1"/>
          </p:cNvPicPr>
          <p:nvPr/>
        </p:nvPicPr>
        <p:blipFill>
          <a:blip r:embed="rId3"/>
          <a:srcRect/>
          <a:stretch>
            <a:fillRect/>
          </a:stretch>
        </p:blipFill>
        <p:spPr bwMode="auto">
          <a:xfrm>
            <a:off x="7177242" y="4069498"/>
            <a:ext cx="2925763" cy="2293938"/>
          </a:xfrm>
          <a:prstGeom prst="rect">
            <a:avLst/>
          </a:prstGeom>
          <a:noFill/>
          <a:ln w="9525">
            <a:noFill/>
            <a:miter lim="800000"/>
            <a:headEnd/>
            <a:tailEnd/>
          </a:ln>
        </p:spPr>
      </p:pic>
      <p:sp>
        <p:nvSpPr>
          <p:cNvPr id="7" name="标题 3"/>
          <p:cNvSpPr>
            <a:spLocks noGrp="1"/>
          </p:cNvSpPr>
          <p:nvPr>
            <p:ph type="title"/>
          </p:nvPr>
        </p:nvSpPr>
        <p:spPr/>
        <p:txBody>
          <a:bodyPr>
            <a:noAutofit/>
          </a:bodyPr>
          <a:lstStyle/>
          <a:p>
            <a:r>
              <a:rPr kumimoji="1" lang="zh-CN" altLang="en-US" sz="2400" dirty="0"/>
              <a:t>劳工</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4"/>
          <p:cNvSpPr txBox="1"/>
          <p:nvPr/>
        </p:nvSpPr>
        <p:spPr>
          <a:xfrm>
            <a:off x="615283" y="717235"/>
            <a:ext cx="5020491" cy="492443"/>
          </a:xfrm>
          <a:prstGeom prst="rect">
            <a:avLst/>
          </a:prstGeom>
          <a:noFill/>
        </p:spPr>
        <p:txBody>
          <a:bodyPr wrap="square" rtlCol="0">
            <a:spAutoFit/>
          </a:bodyPr>
          <a:lstStyle/>
          <a:p>
            <a:r>
              <a:rPr lang="en-US" altLang="zh-CN" sz="2600" b="1" spc="300" dirty="0">
                <a:latin typeface="+mn-ea"/>
                <a:cs typeface="+mn-ea"/>
              </a:rPr>
              <a:t>A3. </a:t>
            </a:r>
            <a:r>
              <a:rPr lang="zh-CN" altLang="en-US" sz="2600" b="1" spc="300" dirty="0">
                <a:latin typeface="+mn-ea"/>
                <a:cs typeface="+mn-ea"/>
              </a:rPr>
              <a:t>工作时间</a:t>
            </a:r>
            <a:endParaRPr lang="id-ID" sz="2600" b="1" spc="300" dirty="0">
              <a:latin typeface="+mn-ea"/>
              <a:cs typeface="+mn-ea"/>
            </a:endParaRPr>
          </a:p>
        </p:txBody>
      </p:sp>
      <p:sp>
        <p:nvSpPr>
          <p:cNvPr id="2" name="矩形 1"/>
          <p:cNvSpPr/>
          <p:nvPr/>
        </p:nvSpPr>
        <p:spPr>
          <a:xfrm>
            <a:off x="615283" y="1350070"/>
            <a:ext cx="8084634" cy="1322070"/>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商业实践研究表明，员工过劳与生产力下降、离职率升高、伤病人数增加等情况明显相关。</a:t>
            </a:r>
          </a:p>
          <a:p>
            <a:pPr marL="342900" indent="-342900">
              <a:buFont typeface="Wingdings" panose="05000000000000000000" pitchFamily="2" charset="2"/>
              <a:buChar char="n"/>
            </a:pPr>
            <a:r>
              <a:rPr lang="zh-CN" altLang="en-US" sz="2000" dirty="0"/>
              <a:t>员工得到充分的休息，人效才可以达到最佳状态。</a:t>
            </a:r>
            <a:endParaRPr lang="en-US" altLang="zh-CN" sz="2000" dirty="0"/>
          </a:p>
          <a:p>
            <a:pPr indent="0">
              <a:buFont typeface="Wingdings" panose="05000000000000000000" pitchFamily="2" charset="2"/>
              <a:buNone/>
            </a:pPr>
            <a:endParaRPr lang="zh-TW" altLang="en-US" sz="2000" dirty="0"/>
          </a:p>
        </p:txBody>
      </p:sp>
      <p:sp>
        <p:nvSpPr>
          <p:cNvPr id="3" name="矩形 2"/>
          <p:cNvSpPr/>
          <p:nvPr/>
        </p:nvSpPr>
        <p:spPr>
          <a:xfrm>
            <a:off x="553843" y="4052673"/>
            <a:ext cx="8146074" cy="1322070"/>
          </a:xfrm>
          <a:prstGeom prst="rect">
            <a:avLst/>
          </a:prstGeom>
          <a:solidFill>
            <a:schemeClr val="bg1"/>
          </a:solidFill>
        </p:spPr>
        <p:txBody>
          <a:bodyPr wrap="square">
            <a:spAutoFit/>
          </a:bodyPr>
          <a:lstStyle/>
          <a:p>
            <a:pPr marL="342900" indent="-342900">
              <a:buFont typeface="Wingdings" panose="05000000000000000000" pitchFamily="2" charset="2"/>
              <a:buChar char="n"/>
            </a:pPr>
            <a:r>
              <a:rPr lang="zh-CN" altLang="en-US" sz="2000" dirty="0"/>
              <a:t>向员工支付的薪酬应符合所有适用的工资法律，包括有关最低工资、加班时间和法定福利在内的各项法律。</a:t>
            </a:r>
            <a:endParaRPr lang="en-US" altLang="zh-CN" sz="2000" dirty="0"/>
          </a:p>
          <a:p>
            <a:pPr marL="342900" indent="-342900">
              <a:buFont typeface="Wingdings" panose="05000000000000000000" pitchFamily="2" charset="2"/>
              <a:buChar char="n"/>
            </a:pPr>
            <a:r>
              <a:rPr lang="zh-CN" altLang="en-US" sz="2000" dirty="0"/>
              <a:t>根据当地法律，应按高于正常小时工资的标准向员工支付加班报酬。</a:t>
            </a:r>
            <a:endParaRPr lang="en-US" altLang="zh-CN" sz="2000" dirty="0"/>
          </a:p>
          <a:p>
            <a:pPr indent="0">
              <a:buFont typeface="Wingdings" panose="05000000000000000000" pitchFamily="2" charset="2"/>
              <a:buNone/>
            </a:pPr>
            <a:endParaRPr lang="zh-TW" altLang="en-US" sz="2000" dirty="0"/>
          </a:p>
        </p:txBody>
      </p:sp>
      <p:sp>
        <p:nvSpPr>
          <p:cNvPr id="7" name="TextBox 24"/>
          <p:cNvSpPr txBox="1"/>
          <p:nvPr/>
        </p:nvSpPr>
        <p:spPr>
          <a:xfrm>
            <a:off x="615282" y="3422276"/>
            <a:ext cx="5020491" cy="492443"/>
          </a:xfrm>
          <a:prstGeom prst="rect">
            <a:avLst/>
          </a:prstGeom>
          <a:noFill/>
        </p:spPr>
        <p:txBody>
          <a:bodyPr wrap="square" rtlCol="0">
            <a:spAutoFit/>
          </a:bodyPr>
          <a:lstStyle/>
          <a:p>
            <a:r>
              <a:rPr lang="en-US" altLang="zh-CN" sz="2600" b="1" spc="300" dirty="0">
                <a:latin typeface="+mn-ea"/>
                <a:cs typeface="+mn-ea"/>
              </a:rPr>
              <a:t>A4.</a:t>
            </a:r>
            <a:r>
              <a:rPr lang="zh-TW" altLang="en-US" sz="2600" b="1" spc="300" dirty="0">
                <a:latin typeface="+mn-ea"/>
                <a:cs typeface="+mn-ea"/>
              </a:rPr>
              <a:t>工资和福利</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00117" y="3827822"/>
            <a:ext cx="2605436"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00117" y="1125219"/>
            <a:ext cx="2605436" cy="1631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标题 3"/>
          <p:cNvSpPr>
            <a:spLocks noGrp="1"/>
          </p:cNvSpPr>
          <p:nvPr>
            <p:ph type="title"/>
          </p:nvPr>
        </p:nvSpPr>
        <p:spPr/>
        <p:txBody>
          <a:bodyPr>
            <a:noAutofit/>
          </a:bodyPr>
          <a:lstStyle/>
          <a:p>
            <a:r>
              <a:rPr kumimoji="1" lang="zh-CN" altLang="en-US" sz="2400" dirty="0"/>
              <a:t>劳工</a:t>
            </a:r>
            <a:endParaRPr kumimoji="1"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50" advClick="0">
        <p14:switch dir="r"/>
      </p:transition>
    </mc:Choice>
    <mc:Fallback xmlns="">
      <p:transition spd="slow" advClick="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KSO_WPP_MARK_KEY" val="78a9290b-6177-44f2-a86e-48be5216ba5f"/>
  <p:tag name="COMMONDATA" val="eyJoZGlkIjoiZjhhNjczYWMxNjRkYmJhOGExOTFkZjcyNjIyNWE0ZDU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8445,&quot;width&quot;:8610}"/>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797979"/>
      </a:dk2>
      <a:lt2>
        <a:srgbClr val="43B4E3"/>
      </a:lt2>
      <a:accent1>
        <a:srgbClr val="0070C0"/>
      </a:accent1>
      <a:accent2>
        <a:srgbClr val="CECECE"/>
      </a:accent2>
      <a:accent3>
        <a:srgbClr val="329FD1"/>
      </a:accent3>
      <a:accent4>
        <a:srgbClr val="CECECE"/>
      </a:accent4>
      <a:accent5>
        <a:srgbClr val="0070C0"/>
      </a:accent5>
      <a:accent6>
        <a:srgbClr val="CECECE"/>
      </a:accent6>
      <a:hlink>
        <a:srgbClr val="169EBE"/>
      </a:hlink>
      <a:folHlink>
        <a:srgbClr val="0070C0"/>
      </a:folHlink>
    </a:clrScheme>
    <a:fontScheme name="zi5axwdp">
      <a:majorFont>
        <a:latin typeface="DFPWaWaW5-GB"/>
        <a:ea typeface="Microsoft YaHei"/>
        <a:cs typeface=""/>
      </a:majorFont>
      <a:minorFont>
        <a:latin typeface="DFPWaWaW5-GB"/>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3399</Words>
  <Application>Microsoft Office PowerPoint</Application>
  <PresentationFormat>宽屏</PresentationFormat>
  <Paragraphs>329</Paragraphs>
  <Slides>49</Slides>
  <Notes>37</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49</vt:i4>
      </vt:variant>
    </vt:vector>
  </HeadingPairs>
  <TitlesOfParts>
    <vt:vector size="67" baseType="lpstr">
      <vt:lpstr>Arial Unicode MS</vt:lpstr>
      <vt:lpstr>DFPWaWaW5-GB</vt:lpstr>
      <vt:lpstr>Microsoft JhengHei Light</vt:lpstr>
      <vt:lpstr>PMingLiU</vt:lpstr>
      <vt:lpstr>PMingLiU</vt:lpstr>
      <vt:lpstr>Yuanti SC</vt:lpstr>
      <vt:lpstr>黑体</vt:lpstr>
      <vt:lpstr>宋体</vt:lpstr>
      <vt:lpstr>Microsoft YaHei</vt:lpstr>
      <vt:lpstr>Microsoft YaHei</vt:lpstr>
      <vt:lpstr>Arial</vt:lpstr>
      <vt:lpstr>Calibri</vt:lpstr>
      <vt:lpstr>Helvetica</vt:lpstr>
      <vt:lpstr>Impact</vt:lpstr>
      <vt:lpstr>Times New Roman</vt:lpstr>
      <vt:lpstr>Wingdings</vt:lpstr>
      <vt:lpstr>Office 主题</vt:lpstr>
      <vt:lpstr>自定义设计方案</vt:lpstr>
      <vt:lpstr>PowerPoint 演示文稿</vt:lpstr>
      <vt:lpstr>PowerPoint 演示文稿</vt:lpstr>
      <vt:lpstr>PowerPoint 演示文稿</vt:lpstr>
      <vt:lpstr>PowerPoint 演示文稿</vt:lpstr>
      <vt:lpstr>RBA-EICC介绍</vt:lpstr>
      <vt:lpstr>PowerPoint 演示文稿</vt:lpstr>
      <vt:lpstr>劳工</vt:lpstr>
      <vt:lpstr>劳工</vt:lpstr>
      <vt:lpstr>劳工</vt:lpstr>
      <vt:lpstr>劳工</vt:lpstr>
      <vt:lpstr>劳工</vt:lpstr>
      <vt:lpstr>PowerPoint 演示文稿</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健康与安全</vt:lpstr>
      <vt:lpstr>PowerPoint 演示文稿</vt:lpstr>
      <vt:lpstr>PowerPoint 演示文稿</vt:lpstr>
      <vt:lpstr>环境</vt:lpstr>
      <vt:lpstr>环境</vt:lpstr>
      <vt:lpstr>环境</vt:lpstr>
      <vt:lpstr>PowerPoint 演示文稿</vt:lpstr>
      <vt:lpstr>道德</vt:lpstr>
      <vt:lpstr>道德</vt:lpstr>
      <vt:lpstr>道德</vt:lpstr>
      <vt:lpstr>PowerPoint 演示文稿</vt:lpstr>
      <vt:lpstr>PowerPoint 演示文稿</vt:lpstr>
      <vt:lpstr>PowerPoint 演示文稿</vt:lpstr>
      <vt:lpstr>PowerPoint 演示文稿</vt:lpstr>
      <vt:lpstr>E. 管理系统</vt:lpstr>
      <vt:lpstr>7.0版管理体系 Vs 7.1版管理体系</vt:lpstr>
      <vt:lpstr>管理体系</vt:lpstr>
      <vt:lpstr>管理体系</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
  <cp:revision>140</cp:revision>
  <dcterms:created xsi:type="dcterms:W3CDTF">2017-01-20T08:23:00Z</dcterms:created>
  <dcterms:modified xsi:type="dcterms:W3CDTF">2023-03-06T09:41:34Z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E4A2695A5FBD479A8D77552B5FD0E935</vt:lpwstr>
  </property>
  <property fmtid="{D5CDD505-2E9C-101B-9397-08002B2CF9AE}" pid="3" name="KSOProductBuildVer">
    <vt:lpwstr>2052-11.1.0.12970</vt:lpwstr>
  </property>
</Properties>
</file>