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8"/>
  </p:notesMasterIdLst>
  <p:sldIdLst>
    <p:sldId id="297" r:id="rId2"/>
    <p:sldId id="5029" r:id="rId3"/>
    <p:sldId id="5784" r:id="rId4"/>
    <p:sldId id="6471" r:id="rId5"/>
    <p:sldId id="6472" r:id="rId6"/>
    <p:sldId id="5930" r:id="rId7"/>
    <p:sldId id="5931" r:id="rId8"/>
    <p:sldId id="6035" r:id="rId9"/>
    <p:sldId id="5767" r:id="rId10"/>
    <p:sldId id="6442" r:id="rId11"/>
    <p:sldId id="6458" r:id="rId12"/>
    <p:sldId id="6142" r:id="rId13"/>
    <p:sldId id="6139" r:id="rId14"/>
    <p:sldId id="6444" r:id="rId15"/>
    <p:sldId id="6447" r:id="rId16"/>
    <p:sldId id="6481" r:id="rId17"/>
    <p:sldId id="455" r:id="rId18"/>
    <p:sldId id="308" r:id="rId19"/>
    <p:sldId id="5785" r:id="rId20"/>
    <p:sldId id="6144" r:id="rId21"/>
    <p:sldId id="268" r:id="rId22"/>
    <p:sldId id="269" r:id="rId23"/>
    <p:sldId id="6489" r:id="rId24"/>
    <p:sldId id="610" r:id="rId25"/>
    <p:sldId id="5773" r:id="rId26"/>
    <p:sldId id="6488" r:id="rId27"/>
    <p:sldId id="6494" r:id="rId28"/>
    <p:sldId id="5774" r:id="rId29"/>
    <p:sldId id="6486" r:id="rId30"/>
    <p:sldId id="6487" r:id="rId31"/>
    <p:sldId id="5788" r:id="rId32"/>
    <p:sldId id="6230" r:id="rId33"/>
    <p:sldId id="6496" r:id="rId34"/>
    <p:sldId id="6490" r:id="rId35"/>
    <p:sldId id="6491" r:id="rId36"/>
    <p:sldId id="6234" r:id="rId37"/>
    <p:sldId id="6232" r:id="rId38"/>
    <p:sldId id="5789" r:id="rId39"/>
    <p:sldId id="340" r:id="rId40"/>
    <p:sldId id="6235" r:id="rId41"/>
    <p:sldId id="6237" r:id="rId42"/>
    <p:sldId id="5790" r:id="rId43"/>
    <p:sldId id="6350" r:id="rId44"/>
    <p:sldId id="6351" r:id="rId45"/>
    <p:sldId id="6495" r:id="rId46"/>
    <p:sldId id="290" r:id="rId4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81">
          <p15:clr>
            <a:srgbClr val="A4A3A4"/>
          </p15:clr>
        </p15:guide>
        <p15:guide id="2" pos="379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2DAC"/>
    <a:srgbClr val="FFFFFF"/>
    <a:srgbClr val="629DD1"/>
    <a:srgbClr val="F08B4E"/>
    <a:srgbClr val="FEB80A"/>
    <a:srgbClr val="0162A7"/>
    <a:srgbClr val="004070"/>
    <a:srgbClr val="2E75B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0250" autoAdjust="0"/>
  </p:normalViewPr>
  <p:slideViewPr>
    <p:cSldViewPr snapToGrid="0">
      <p:cViewPr varScale="1">
        <p:scale>
          <a:sx n="90" d="100"/>
          <a:sy n="90" d="100"/>
        </p:scale>
        <p:origin x="618" y="90"/>
      </p:cViewPr>
      <p:guideLst>
        <p:guide orient="horz" pos="2581"/>
        <p:guide pos="379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2021-10-30</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366913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rPr>
              <a:t>该理论认为，能量或有害物质是导致事故发生的根源所在，能量或有害物质失去控制而意外释放是导致事故发生的根本原因。各种能量或有害物质是导致事故发生的根本致害物，如机械能可能导致撞击伤、夹伤等机械伤害，热能可能导致灼烧、中暑等，电能可能会干扰神经，或电击伤亡，等等</a:t>
            </a:r>
            <a:endParaRPr kumimoji="0" lang="en-US" altLang="zh-CN"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rPr>
              <a:t>。能量意外释放论说明了事故发生的根本原因，至于能量或有害物质为什么会失去控制而意外释放，奶酪模型理论则给出了科学合理的解释。</a:t>
            </a:r>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187189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在双重预防体系提出之前，企业其实一直在做风险管理和隐患排查治理工作，但只注重隐患排查治理，没有特别提出风险管理，更没有将两者统一，这才是事故多发的根源。国家目前提出的纵深防御、关口前移的双重预放体系成为风险管理、事故预防的一个行之有效的手段。如图</a:t>
            </a:r>
            <a:r>
              <a:rPr lang="en-US" altLang="zh-CN" dirty="0"/>
              <a:t>2</a:t>
            </a:r>
            <a:r>
              <a:rPr lang="zh-CN" altLang="en-US" dirty="0"/>
              <a:t>所示，我们可以清晰地看到安全生产标准化体系和双重预防体系之间的关系。随着双重预防体系逐渐完善，它已经不能简单地说成是安全生产标准化体系的一部分，安全生产标准化体系中的“风险管控与隐患排查治理”只是它的“精简版”。双重预防体系是安全生产标准化的具体方法，是验证安全工作的一个最有效的抓手，是安全管理的核心，在安全生产标准化中起到举足轻重的作用。从事故预防的角度来说，安全生产标准化体系又是双重预防体系的一部分。因为双重预防体系已经发展成贯穿企业安全事故预防的一条主线，已逐步成为一个大的风险管理体系，在运行过程中牵涉到各种安全管理工作。</a:t>
            </a:r>
            <a:endParaRPr lang="en-US" altLang="zh-CN" dirty="0"/>
          </a:p>
          <a:p>
            <a:r>
              <a:rPr lang="zh-CN" altLang="zh-CN" sz="1200" kern="1200" dirty="0">
                <a:solidFill>
                  <a:schemeClr val="tx1"/>
                </a:solidFill>
                <a:effectLst/>
                <a:latin typeface="+mn-lt"/>
                <a:ea typeface="+mn-ea"/>
                <a:cs typeface="+mn-cs"/>
              </a:rPr>
              <a:t>总体来说，双重预防体系和安全生产标准化管理体系，其本质核心都是围绕风险的管理系统。双重预防体系强调的是方法论，没有设计一套形式化的文件；安全生产标准化体系更多的是一个指导思路，具体的实施还需要大家去深入研究</a:t>
            </a:r>
            <a:r>
              <a:rPr lang="zh-CN" altLang="zh-CN" sz="1200" kern="1200" dirty="0" smtClean="0">
                <a:solidFill>
                  <a:schemeClr val="tx1"/>
                </a:solidFill>
                <a:effectLst/>
                <a:latin typeface="+mn-lt"/>
                <a:ea typeface="+mn-ea"/>
                <a:cs typeface="+mn-cs"/>
              </a:rPr>
              <a:t>。</a:t>
            </a:r>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对于</a:t>
            </a:r>
            <a:r>
              <a:rPr lang="zh-CN" altLang="zh-CN" sz="1200" kern="1200" dirty="0">
                <a:solidFill>
                  <a:schemeClr val="tx1"/>
                </a:solidFill>
                <a:effectLst/>
                <a:latin typeface="+mn-lt"/>
                <a:ea typeface="+mn-ea"/>
                <a:cs typeface="+mn-cs"/>
              </a:rPr>
              <a:t>大部分企业，做好安全管理工作一定要认真开展安全生产标准化工作；开展安全生产标准化工作又必须扎实做好双重预防工作。两者互为结合，缺一不可。两个体系其实是一件事，不需要做重复性工作，都是安全风险管理的有效手段</a:t>
            </a:r>
            <a:r>
              <a:rPr lang="zh-CN" altLang="zh-CN" sz="1200" kern="1200" dirty="0" smtClean="0">
                <a:solidFill>
                  <a:schemeClr val="tx1"/>
                </a:solidFill>
                <a:effectLst/>
                <a:latin typeface="+mn-lt"/>
                <a:ea typeface="+mn-ea"/>
                <a:cs typeface="+mn-cs"/>
              </a:rPr>
              <a:t>。</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30</a:t>
            </a:fld>
            <a:endParaRPr lang="zh-CN" altLang="en-US"/>
          </a:p>
        </p:txBody>
      </p:sp>
    </p:spTree>
    <p:extLst>
      <p:ext uri="{BB962C8B-B14F-4D97-AF65-F5344CB8AC3E}">
        <p14:creationId xmlns:p14="http://schemas.microsoft.com/office/powerpoint/2010/main" val="2881928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rPr>
              <a:t>奶酪模型理论认为，防止能量意外释放的屏障（措施）都不是完美无缺的，而是像“瑞士奶酪”那样，不同程度地存在着这样、那样的缺陷或漏洞。</a:t>
            </a:r>
            <a:endParaRPr kumimoji="0" lang="en-US" altLang="zh-CN"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rPr>
              <a:t>正是由于缺陷或漏洞的存在，导致防控屏障这些屏障（措施）不能够很好发挥作用，如果屏蔽某一能量或有害物质的所有屏障在某一时刻同时失去作用，就会导致该能量或有害物质失控，进而造成事故发生。</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charset="-122"/>
                <a:cs typeface="+mn-cs"/>
              </a:rPr>
              <a:t>因此，为了有效防止事故的发生，既要辨识出诸如能量或有害物质这样的根本致害物，以便设置相应屏障进行防控，同时还要辨识出防控屏障上的缺陷或漏洞并进行修补，以使其发挥应有的防控作用。</a:t>
            </a:r>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850032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a:buFont typeface="Arial" panose="020B0604020202020204" pitchFamily="34" charset="0"/>
              <a:buNone/>
            </a:pPr>
            <a:r>
              <a:rPr lang="zh-CN" altLang="zh-CN" b="1" dirty="0"/>
              <a:t>例如，</a:t>
            </a:r>
            <a:r>
              <a:rPr lang="zh-CN" altLang="zh-CN" b="1" dirty="0">
                <a:solidFill>
                  <a:srgbClr val="FF0000"/>
                </a:solidFill>
              </a:rPr>
              <a:t>目前机动车交通事故造成的伤亡人数居各类事故之首，而乘坐飞机却十分安全，就反映了这一现象。</a:t>
            </a:r>
            <a:r>
              <a:rPr lang="zh-CN" altLang="zh-CN" b="1" dirty="0">
                <a:solidFill>
                  <a:srgbClr val="0000FF"/>
                </a:solidFill>
              </a:rPr>
              <a:t>据统计，乘坐飞机的风险是乘坐机动车风险的</a:t>
            </a:r>
            <a:r>
              <a:rPr lang="en-US" altLang="zh-CN" b="1" dirty="0">
                <a:solidFill>
                  <a:srgbClr val="0000FF"/>
                </a:solidFill>
              </a:rPr>
              <a:t>1/2200</a:t>
            </a:r>
            <a:r>
              <a:rPr lang="zh-CN" altLang="en-US" b="1" dirty="0">
                <a:solidFill>
                  <a:srgbClr val="0000FF"/>
                </a:solidFill>
              </a:rPr>
              <a:t>。</a:t>
            </a:r>
            <a:r>
              <a:rPr lang="zh-CN" altLang="zh-CN" b="1" dirty="0"/>
              <a:t>其实，与机动车行驶相比，飞机飞行具有的能量要高得多，因为它不仅有比机动车高得多的动能（速度高、质量大），还有机动车所没有的更高的势能（在万米高空飞行）。</a:t>
            </a:r>
          </a:p>
          <a:p>
            <a:pPr>
              <a:buFont typeface="Arial" panose="020B0604020202020204" pitchFamily="34" charset="0"/>
              <a:buNone/>
            </a:pPr>
            <a:r>
              <a:rPr lang="en-US" altLang="zh-CN" b="1" dirty="0">
                <a:solidFill>
                  <a:srgbClr val="0000FF"/>
                </a:solidFill>
              </a:rPr>
              <a:t>    </a:t>
            </a:r>
            <a:r>
              <a:rPr lang="zh-CN" altLang="zh-CN" b="1" dirty="0">
                <a:solidFill>
                  <a:srgbClr val="0000FF"/>
                </a:solidFill>
              </a:rPr>
              <a:t>因此，存在能量或有害物质不可怕，可怕的是监管不到位，只要管理规范、监督到位，不使能量或有害物质失控，就能够避免事故的发生。</a:t>
            </a:r>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2820978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422497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b="1" cap="none" spc="0" dirty="0">
                <a:ln w="0"/>
                <a:solidFill>
                  <a:srgbClr val="FF0000"/>
                </a:solidFill>
              </a:rPr>
              <a:t>“恐怖袭击？！”</a:t>
            </a:r>
          </a:p>
          <a:p>
            <a:r>
              <a:rPr lang="zh-CN" altLang="en-US" dirty="0"/>
              <a:t>相当于</a:t>
            </a:r>
            <a:r>
              <a:rPr lang="en-US" altLang="zh-CN" dirty="0"/>
              <a:t>21</a:t>
            </a:r>
            <a:r>
              <a:rPr lang="zh-CN" altLang="en-US" dirty="0"/>
              <a:t>吨</a:t>
            </a:r>
            <a:r>
              <a:rPr lang="en-US" altLang="zh-CN" dirty="0"/>
              <a:t>TNT</a:t>
            </a:r>
            <a:r>
              <a:rPr lang="zh-CN" altLang="en-US" dirty="0"/>
              <a:t>爆炸</a:t>
            </a:r>
          </a:p>
          <a:p>
            <a:r>
              <a:rPr lang="zh-CN" altLang="en-US" dirty="0"/>
              <a:t>约等于</a:t>
            </a:r>
            <a:r>
              <a:rPr lang="en-US" altLang="zh-CN" dirty="0"/>
              <a:t>17</a:t>
            </a:r>
            <a:r>
              <a:rPr lang="zh-CN" altLang="en-US" dirty="0"/>
              <a:t>万颗手榴弹同时爆炸</a:t>
            </a:r>
          </a:p>
          <a:p>
            <a:r>
              <a:rPr lang="zh-CN" altLang="en-US" dirty="0"/>
              <a:t>可摧毁</a:t>
            </a:r>
            <a:r>
              <a:rPr lang="en-US" altLang="zh-CN" dirty="0"/>
              <a:t>3</a:t>
            </a:r>
            <a:r>
              <a:rPr lang="zh-CN" altLang="en-US" dirty="0"/>
              <a:t>个标准足球场面积区域</a:t>
            </a:r>
            <a:endParaRPr lang="en-US" altLang="zh-CN" dirty="0"/>
          </a:p>
          <a:p>
            <a:r>
              <a:rPr lang="zh-CN" altLang="en-US" dirty="0"/>
              <a:t>造成</a:t>
            </a:r>
            <a:r>
              <a:rPr lang="en-US" altLang="zh-CN" dirty="0"/>
              <a:t>173</a:t>
            </a:r>
            <a:r>
              <a:rPr lang="zh-CN" altLang="en-US" dirty="0"/>
              <a:t>人死亡，千余人受伤，直接经济损失高达</a:t>
            </a:r>
            <a:r>
              <a:rPr lang="en-US" altLang="zh-CN" dirty="0"/>
              <a:t>68.66</a:t>
            </a:r>
            <a:r>
              <a:rPr lang="zh-CN" altLang="en-US" dirty="0"/>
              <a:t>亿元，天津港消防员</a:t>
            </a:r>
            <a:r>
              <a:rPr lang="en-US" altLang="zh-CN" dirty="0"/>
              <a:t>80</a:t>
            </a:r>
            <a:r>
              <a:rPr lang="zh-CN" altLang="en-US" dirty="0"/>
              <a:t>名，公安消防员</a:t>
            </a:r>
            <a:r>
              <a:rPr lang="en-US" altLang="zh-CN" dirty="0"/>
              <a:t>24</a:t>
            </a:r>
            <a:r>
              <a:rPr lang="zh-CN" altLang="en-US" dirty="0"/>
              <a:t>名，民警</a:t>
            </a:r>
            <a:r>
              <a:rPr lang="en-US" altLang="zh-CN" dirty="0"/>
              <a:t>11</a:t>
            </a:r>
            <a:r>
              <a:rPr lang="zh-CN" altLang="en-US" dirty="0"/>
              <a:t>名，其他人员</a:t>
            </a:r>
            <a:r>
              <a:rPr lang="en-US" altLang="zh-CN" dirty="0"/>
              <a:t>58</a:t>
            </a:r>
            <a:r>
              <a:rPr lang="zh-CN" altLang="en-US" dirty="0"/>
              <a:t>人</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dirty="0">
                <a:solidFill>
                  <a:schemeClr val="accent1">
                    <a:lumMod val="50000"/>
                  </a:schemeClr>
                </a:solidFill>
                <a:latin typeface="微软雅黑" panose="020B0503020204020204" charset="-122"/>
                <a:ea typeface="微软雅黑" panose="020B0503020204020204" charset="-122"/>
              </a:rPr>
              <a:t>直接经济损失估算</a:t>
            </a:r>
            <a:r>
              <a:rPr lang="en-US" altLang="zh-CN" sz="1200" dirty="0">
                <a:solidFill>
                  <a:srgbClr val="FF0000"/>
                </a:solidFill>
                <a:latin typeface="微软雅黑" panose="020B0503020204020204" charset="-122"/>
                <a:ea typeface="微软雅黑" panose="020B0503020204020204" charset="-122"/>
              </a:rPr>
              <a:t>700</a:t>
            </a:r>
            <a:r>
              <a:rPr lang="zh-CN" altLang="en-US" sz="1200" dirty="0">
                <a:solidFill>
                  <a:srgbClr val="FF0000"/>
                </a:solidFill>
                <a:latin typeface="微软雅黑" panose="020B0503020204020204" charset="-122"/>
                <a:ea typeface="微软雅黑" panose="020B0503020204020204" charset="-122"/>
              </a:rPr>
              <a:t>多亿</a:t>
            </a:r>
            <a:r>
              <a:rPr lang="zh-CN" altLang="en-US" sz="1200" dirty="0">
                <a:solidFill>
                  <a:schemeClr val="accent1">
                    <a:lumMod val="50000"/>
                  </a:schemeClr>
                </a:solidFill>
                <a:latin typeface="微软雅黑" panose="020B0503020204020204" charset="-122"/>
                <a:ea typeface="微软雅黑" panose="020B0503020204020204" charset="-122"/>
              </a:rPr>
              <a:t>；保险赔付</a:t>
            </a:r>
            <a:r>
              <a:rPr lang="en-US" altLang="zh-CN" sz="1200" dirty="0">
                <a:solidFill>
                  <a:srgbClr val="FF0000"/>
                </a:solidFill>
                <a:latin typeface="微软雅黑" panose="020B0503020204020204" charset="-122"/>
                <a:ea typeface="微软雅黑" panose="020B0503020204020204" charset="-122"/>
              </a:rPr>
              <a:t>100</a:t>
            </a:r>
            <a:r>
              <a:rPr lang="zh-CN" altLang="en-US" sz="1200" dirty="0">
                <a:solidFill>
                  <a:srgbClr val="FF0000"/>
                </a:solidFill>
                <a:latin typeface="微软雅黑" panose="020B0503020204020204" charset="-122"/>
                <a:ea typeface="微软雅黑" panose="020B0503020204020204" charset="-122"/>
              </a:rPr>
              <a:t>亿</a:t>
            </a:r>
            <a:r>
              <a:rPr lang="zh-CN" altLang="en-US" sz="1200" dirty="0">
                <a:solidFill>
                  <a:schemeClr val="accent1">
                    <a:lumMod val="50000"/>
                  </a:schemeClr>
                </a:solidFill>
                <a:latin typeface="微软雅黑" panose="020B0503020204020204" charset="-122"/>
                <a:ea typeface="微软雅黑" panose="020B0503020204020204" charset="-122"/>
              </a:rPr>
              <a:t>，或创保险史新高</a:t>
            </a:r>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303811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968C6FC-2464-488C-91EF-93AF87FFD96B}"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848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627112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1688765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2017</a:t>
            </a:r>
            <a:r>
              <a:rPr lang="zh-CN" altLang="zh-CN" sz="1200" kern="1200" dirty="0">
                <a:solidFill>
                  <a:schemeClr val="tx1"/>
                </a:solidFill>
                <a:effectLst/>
                <a:latin typeface="+mn-lt"/>
                <a:ea typeface="+mn-ea"/>
                <a:cs typeface="+mn-cs"/>
              </a:rPr>
              <a:t>年</a:t>
            </a: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月</a:t>
            </a:r>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日正式实施的新版</a:t>
            </a:r>
            <a:r>
              <a:rPr lang="zh-CN" altLang="zh-CN" sz="1200" kern="1200" dirty="0" smtClean="0">
                <a:solidFill>
                  <a:schemeClr val="tx1"/>
                </a:solidFill>
                <a:effectLst/>
                <a:latin typeface="+mn-lt"/>
                <a:ea typeface="+mn-ea"/>
                <a:cs typeface="+mn-cs"/>
              </a:rPr>
              <a:t>《企业安全生产标准化基本规范》</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新版</a:t>
            </a:r>
            <a:r>
              <a:rPr lang="zh-CN" altLang="zh-CN" sz="1200" kern="1200" dirty="0">
                <a:solidFill>
                  <a:schemeClr val="tx1"/>
                </a:solidFill>
                <a:effectLst/>
                <a:latin typeface="+mn-lt"/>
                <a:ea typeface="+mn-ea"/>
                <a:cs typeface="+mn-cs"/>
              </a:rPr>
              <a:t>《规范》在对其原有规范中的</a:t>
            </a:r>
            <a:r>
              <a:rPr lang="en-US" altLang="zh-CN" sz="1200" kern="1200" dirty="0">
                <a:solidFill>
                  <a:schemeClr val="tx1"/>
                </a:solidFill>
                <a:effectLst/>
                <a:latin typeface="+mn-lt"/>
                <a:ea typeface="+mn-ea"/>
                <a:cs typeface="+mn-cs"/>
              </a:rPr>
              <a:t>13</a:t>
            </a:r>
            <a:r>
              <a:rPr lang="zh-CN" altLang="zh-CN" sz="1200" kern="1200" dirty="0">
                <a:solidFill>
                  <a:schemeClr val="tx1"/>
                </a:solidFill>
                <a:effectLst/>
                <a:latin typeface="+mn-lt"/>
                <a:ea typeface="+mn-ea"/>
                <a:cs typeface="+mn-cs"/>
              </a:rPr>
              <a:t>个核心要素的基础上进行整理组合，将其优化为</a:t>
            </a:r>
            <a:r>
              <a:rPr lang="en-US" altLang="zh-CN" sz="1200" kern="1200" dirty="0">
                <a:solidFill>
                  <a:schemeClr val="tx1"/>
                </a:solidFill>
                <a:effectLst/>
                <a:latin typeface="+mn-lt"/>
                <a:ea typeface="+mn-ea"/>
                <a:cs typeface="+mn-cs"/>
              </a:rPr>
              <a:t>8</a:t>
            </a:r>
            <a:r>
              <a:rPr lang="zh-CN" altLang="zh-CN" sz="1200" kern="1200" dirty="0">
                <a:solidFill>
                  <a:schemeClr val="tx1"/>
                </a:solidFill>
                <a:effectLst/>
                <a:latin typeface="+mn-lt"/>
                <a:ea typeface="+mn-ea"/>
                <a:cs typeface="+mn-cs"/>
              </a:rPr>
              <a:t>个。为与国家提出的双重预防机制思路保持一致，更好的发挥各要素作用，新版《规范》将原来的</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隐患排查与治理</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和</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重大危险源监控</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，合并成</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风险管控与隐患排查治理</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，使二者之间的逻辑关系更加明显，也客观和全面地反映出了企业安全生产工作的思路和要求。</a:t>
            </a:r>
          </a:p>
          <a:p>
            <a:r>
              <a:rPr lang="zh-CN" altLang="en-US" dirty="0"/>
              <a:t>众所周知，安全管理中常规性工作就是我们的日常工作</a:t>
            </a:r>
            <a:r>
              <a:rPr lang="zh-CN" altLang="en-US" dirty="0" smtClean="0"/>
              <a:t>，究竟</a:t>
            </a:r>
            <a:r>
              <a:rPr lang="zh-CN" altLang="en-US" dirty="0"/>
              <a:t>管理的如何，运行的如何，没有一个固定的规范标准，对缺陷项目进行及时调整改进更是无从下手。因此在安全管理过程中，我们不仅要知道如何实施，还需验证实施的效果。也就是说我们既要确保整个生产系统的安全合理运行，又要防范运行过程中存在的安全风险和可能发生的事故隐患，只有双管齐下，才能保证安全生产的真正实现。</a:t>
            </a:r>
          </a:p>
          <a:p>
            <a:r>
              <a:rPr lang="zh-CN" altLang="en-US" dirty="0"/>
              <a:t>对于很多经常陷于安全生产事故的困境而不知如何改善安全管理绩效的企业来说，常规工作和非常规工作的落实，风险管理与隐患排查治理的动态运行，再加上绩效考核的管理促进，借助信息化的手段，构建企业安全文化，这无疑是一个很好的思路指导和模式。企业依此完全可以实现大家一直期望的“自我检查、自我纠正、自我完善的安全生产长效机制”的建立。</a:t>
            </a:r>
          </a:p>
          <a:p>
            <a:r>
              <a:rPr lang="zh-CN" altLang="en-US" dirty="0"/>
              <a:t>风险管控与隐患排查治理是贯穿安全生产标准化体系的一条主线，上承日常安全管理工作，下启安全事故与持续更新，是安全管理体系中非常重要的一环</a:t>
            </a:r>
            <a:r>
              <a:rPr lang="zh-CN" altLang="en-US" dirty="0" smtClean="0"/>
              <a:t>。</a:t>
            </a:r>
            <a:endParaRPr lang="en-US" altLang="zh-CN" dirty="0" smtClean="0"/>
          </a:p>
          <a:p>
            <a:r>
              <a:rPr lang="zh-CN" altLang="en-US" dirty="0" smtClean="0"/>
              <a:t>以</a:t>
            </a:r>
            <a:r>
              <a:rPr lang="zh-CN" altLang="en-US" dirty="0"/>
              <a:t>安全生产标准化为思路，从隐患排查治理中完善风险管控措施，从风险管控中，将日常管理的风险分级管控，逐级完善及落实岗位职责、管理制度、规程、现场管理等日常管理工作。这样层层追查，完善安全管理中各个要素，最终实现安全管理的长效机制。</a:t>
            </a:r>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58226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2021-10-30</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2021-10-30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13"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0815" y="261394"/>
            <a:ext cx="609696" cy="609488"/>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4" name="Picture 4" descr="C:\Users\Administrator\Desktop\微立体创业计划\004.png"/>
          <p:cNvPicPr>
            <a:picLocks noChangeAspect="1" noChangeArrowheads="1"/>
          </p:cNvPicPr>
          <p:nvPr userDrawn="1"/>
        </p:nvPicPr>
        <p:blipFill>
          <a:blip r:embed="rId3"/>
          <a:srcRect/>
          <a:stretch>
            <a:fillRect/>
          </a:stretch>
        </p:blipFill>
        <p:spPr bwMode="auto">
          <a:xfrm>
            <a:off x="463622" y="271413"/>
            <a:ext cx="609695" cy="609487"/>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2021-10-30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标题幻灯片">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lvl="0" algn="r"/>
            <a:fld id="{9A0DB2DC-4C9A-4742-B13C-FB6460FD3503}" type="slidenum">
              <a:rPr lang="en-US" altLang="zh-CN" sz="1065">
                <a:solidFill>
                  <a:srgbClr val="808080"/>
                </a:solidFill>
                <a:latin typeface="微软雅黑" panose="020B0503020204020204" charset="-122"/>
                <a:ea typeface="微软雅黑" panose="020B0503020204020204" charset="-122"/>
                <a:sym typeface="Roboto Condensed Regular"/>
              </a:rPr>
              <a:t>‹#›</a:t>
            </a:fld>
            <a:endParaRPr lang="en-US" altLang="zh-CN" sz="1065">
              <a:solidFill>
                <a:srgbClr val="808080"/>
              </a:solidFill>
              <a:latin typeface="微软雅黑" panose="020B0503020204020204" charset="-122"/>
              <a:ea typeface="微软雅黑" panose="020B0503020204020204" charset="-122"/>
              <a:sym typeface="Roboto Condensed Regular"/>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8000">
        <p:random/>
      </p:transition>
    </mc:Choice>
    <mc:Fallback xmlns="">
      <p:transition spd="slow" advClick="0" advTm="8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8A8E359-4958-4540-B234-3EB877711C70}" type="datetimeFigureOut">
              <a:rPr lang="zh-CN" altLang="en-US" smtClean="0"/>
              <a:t>2021-10-30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9FDC406-7BF1-4194-BB14-C74006F099EB}" type="slidenum">
              <a:rPr lang="zh-CN" altLang="en-US" smtClean="0"/>
              <a:t>‹#›</a:t>
            </a:fld>
            <a:endParaRPr lang="zh-CN" alt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chemeClr val="bg1"/>
                </a:solidFill>
                <a:latin typeface="微软雅黑" panose="020B0503020204020204" charset="-122"/>
                <a:cs typeface="微软雅黑" panose="020B0503020204020204" charset="-122"/>
              </a:defRPr>
            </a:lvl1pPr>
          </a:lstStyle>
          <a:p>
            <a:endParaRPr/>
          </a:p>
        </p:txBody>
      </p:sp>
      <p:sp>
        <p:nvSpPr>
          <p:cNvPr id="3" name="Holder 3"/>
          <p:cNvSpPr>
            <a:spLocks noGrp="1"/>
          </p:cNvSpPr>
          <p:nvPr>
            <p:ph type="body" idx="1"/>
          </p:nvPr>
        </p:nvSpPr>
        <p:spPr/>
        <p:txBody>
          <a:bodyPr lIns="0" tIns="0" rIns="0" bIns="0"/>
          <a:lstStyle>
            <a:lvl1pPr>
              <a:defRPr sz="1800" b="0" i="0">
                <a:solidFill>
                  <a:schemeClr val="tx1"/>
                </a:solidFill>
                <a:latin typeface="微软雅黑" panose="020B0503020204020204" charset="-122"/>
                <a:cs typeface="微软雅黑" panose="020B0503020204020204" charset="-122"/>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2021-10-30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
        <p:nvSpPr>
          <p:cNvPr id="7" name="文本框 6"/>
          <p:cNvSpPr txBox="1"/>
          <p:nvPr userDrawn="1"/>
        </p:nvSpPr>
        <p:spPr>
          <a:xfrm>
            <a:off x="7947550" y="159500"/>
            <a:ext cx="4069080" cy="368300"/>
          </a:xfrm>
          <a:prstGeom prst="rect">
            <a:avLst/>
          </a:prstGeom>
          <a:noFill/>
        </p:spPr>
        <p:txBody>
          <a:bodyPr wrap="none" rtlCol="0">
            <a:spAutoFit/>
          </a:bodyPr>
          <a:lstStyle/>
          <a:p>
            <a:pPr algn="l"/>
            <a:r>
              <a:rPr lang="zh-CN" altLang="en-US" b="1">
                <a:solidFill>
                  <a:srgbClr val="0070C0"/>
                </a:solidFill>
                <a:latin typeface="微软雅黑" panose="020B0503020204020204" charset="-122"/>
                <a:ea typeface="微软雅黑" panose="020B0503020204020204" charset="-122"/>
                <a:cs typeface="微软雅黑" panose="020B0503020204020204" charset="-122"/>
                <a:sym typeface="+mn-ea"/>
              </a:rPr>
              <a:t>江门市中环国安应急安全检测有限公司</a:t>
            </a:r>
            <a:endParaRPr lang="zh-CN" altLang="en-US" b="1" dirty="0">
              <a:solidFill>
                <a:srgbClr val="0070C0"/>
              </a:solidFill>
              <a:latin typeface="微软雅黑" panose="020B0503020204020204" charset="-122"/>
              <a:ea typeface="微软雅黑" panose="020B0503020204020204" charset="-122"/>
              <a:cs typeface="微软雅黑" panose="020B0503020204020204" charset="-122"/>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4.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 Type="http://schemas.openxmlformats.org/officeDocument/2006/relationships/tags" Target="../tags/tag16.xml"/><Relationship Id="rId16" Type="http://schemas.openxmlformats.org/officeDocument/2006/relationships/tags" Target="../tags/tag30.xml"/><Relationship Id="rId20" Type="http://schemas.openxmlformats.org/officeDocument/2006/relationships/image" Target="../media/image16.png"/><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tags" Target="../tags/tag29.xml"/><Relationship Id="rId10" Type="http://schemas.openxmlformats.org/officeDocument/2006/relationships/tags" Target="../tags/tag24.xml"/><Relationship Id="rId19" Type="http://schemas.openxmlformats.org/officeDocument/2006/relationships/slideLayout" Target="../slideLayouts/slideLayout1.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10" Type="http://schemas.openxmlformats.org/officeDocument/2006/relationships/image" Target="../media/image29.png"/><Relationship Id="rId4" Type="http://schemas.openxmlformats.org/officeDocument/2006/relationships/image" Target="../media/image23.jpeg"/><Relationship Id="rId9" Type="http://schemas.openxmlformats.org/officeDocument/2006/relationships/image" Target="../media/image28.jpeg"/></Relationships>
</file>

<file path=ppt/slides/_rels/slide35.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 Id="rId9" Type="http://schemas.openxmlformats.org/officeDocument/2006/relationships/image" Target="../media/image37.jpeg"/></Relationships>
</file>

<file path=ppt/slides/_rels/slide36.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tags" Target="../tags/tag44.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7" cy="6858000"/>
          </a:xfrm>
          <a:prstGeom prst="rect">
            <a:avLst/>
          </a:prstGeom>
        </p:spPr>
      </p:pic>
      <p:sp>
        <p:nvSpPr>
          <p:cNvPr id="4" name="矩形 3"/>
          <p:cNvSpPr/>
          <p:nvPr/>
        </p:nvSpPr>
        <p:spPr>
          <a:xfrm>
            <a:off x="1" y="3923030"/>
            <a:ext cx="12192000" cy="293497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59"/>
          <p:cNvSpPr>
            <a:spLocks noChangeArrowheads="1"/>
          </p:cNvSpPr>
          <p:nvPr/>
        </p:nvSpPr>
        <p:spPr bwMode="auto">
          <a:xfrm>
            <a:off x="1129665" y="4586804"/>
            <a:ext cx="9775190" cy="61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lang="zh-CN" altLang="en-US" sz="4000" b="1" dirty="0">
                <a:solidFill>
                  <a:schemeClr val="bg1"/>
                </a:solidFill>
                <a:cs typeface="Arial" panose="020B0604020202020204" pitchFamily="34" charset="0"/>
              </a:rPr>
              <a:t>危险源和分级管控培训</a:t>
            </a:r>
            <a:endParaRPr lang="zh-CN" sz="4000" b="1" dirty="0">
              <a:solidFill>
                <a:schemeClr val="bg1"/>
              </a:solidFill>
              <a:cs typeface="Arial" panose="020B0604020202020204" pitchFamily="34" charset="0"/>
            </a:endParaRPr>
          </a:p>
        </p:txBody>
      </p:sp>
      <p:sp>
        <p:nvSpPr>
          <p:cNvPr id="8" name="矩形 259"/>
          <p:cNvSpPr>
            <a:spLocks noChangeArrowheads="1"/>
          </p:cNvSpPr>
          <p:nvPr/>
        </p:nvSpPr>
        <p:spPr bwMode="auto">
          <a:xfrm>
            <a:off x="4655185" y="607695"/>
            <a:ext cx="2724150" cy="1477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lang="en-US" altLang="zh-CN" sz="9600" dirty="0" smtClean="0">
                <a:solidFill>
                  <a:srgbClr val="0070C0"/>
                </a:solidFill>
                <a:latin typeface="Impact" panose="020B0806030902050204" pitchFamily="34" charset="0"/>
                <a:cs typeface="Arial" panose="020B0604020202020204" pitchFamily="34" charset="0"/>
              </a:rPr>
              <a:t>2021</a:t>
            </a:r>
            <a:endParaRPr lang="en-US" altLang="zh-CN" sz="9600" dirty="0">
              <a:solidFill>
                <a:srgbClr val="0070C0"/>
              </a:solidFill>
              <a:latin typeface="Impact" panose="020B080603090205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ormAutofit/>
          </a:bodyPr>
          <a:lstStyle/>
          <a:p>
            <a:r>
              <a:rPr lang="zh-CN" altLang="en-US" sz="2800" b="1" dirty="0">
                <a:solidFill>
                  <a:srgbClr val="0070C0"/>
                </a:solidFill>
                <a:latin typeface="微软雅黑" panose="020B0503020204020204" charset="-122"/>
                <a:ea typeface="微软雅黑" panose="020B0503020204020204" charset="-122"/>
              </a:rPr>
              <a:t>危险源的第一种分类</a:t>
            </a:r>
            <a:r>
              <a:rPr lang="en-US" altLang="zh-CN" sz="3200" b="1" dirty="0">
                <a:solidFill>
                  <a:srgbClr val="0070C0"/>
                </a:solidFill>
                <a:latin typeface="微软雅黑" panose="020B0503020204020204" charset="-122"/>
                <a:ea typeface="微软雅黑" panose="020B0503020204020204" charset="-122"/>
              </a:rPr>
              <a:t>——</a:t>
            </a:r>
            <a:r>
              <a:rPr lang="zh-CN" altLang="en-US" sz="2400" b="1" dirty="0">
                <a:solidFill>
                  <a:srgbClr val="0070C0"/>
                </a:solidFill>
                <a:latin typeface="微软雅黑" panose="020B0503020204020204" charset="-122"/>
                <a:ea typeface="微软雅黑" panose="020B0503020204020204" charset="-122"/>
              </a:rPr>
              <a:t>第二类危险源是造成事故发生的外因</a:t>
            </a:r>
          </a:p>
        </p:txBody>
      </p:sp>
      <p:sp>
        <p:nvSpPr>
          <p:cNvPr id="512" name="Oval 7"/>
          <p:cNvSpPr>
            <a:spLocks noChangeArrowheads="1"/>
          </p:cNvSpPr>
          <p:nvPr/>
        </p:nvSpPr>
        <p:spPr bwMode="auto">
          <a:xfrm>
            <a:off x="2159991" y="2610979"/>
            <a:ext cx="2108263" cy="2158399"/>
          </a:xfrm>
          <a:prstGeom prst="ellipse">
            <a:avLst/>
          </a:prstGeom>
          <a:solidFill>
            <a:srgbClr val="FFC000"/>
          </a:solidFill>
          <a:ln>
            <a:noFill/>
          </a:ln>
          <a:scene3d>
            <a:camera prst="orthographicFront"/>
            <a:lightRig rig="threePt" dir="t"/>
          </a:scene3d>
          <a:sp3d>
            <a:bevelT/>
          </a:sp3d>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defRPr/>
            </a:pPr>
            <a:endParaRPr kumimoji="0" lang="zh-CN" altLang="en-US" sz="135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endParaRPr>
          </a:p>
        </p:txBody>
      </p:sp>
      <p:sp>
        <p:nvSpPr>
          <p:cNvPr id="518" name="Oval 7"/>
          <p:cNvSpPr>
            <a:spLocks noChangeArrowheads="1"/>
          </p:cNvSpPr>
          <p:nvPr/>
        </p:nvSpPr>
        <p:spPr bwMode="auto">
          <a:xfrm>
            <a:off x="2689449" y="3185162"/>
            <a:ext cx="985965" cy="1010035"/>
          </a:xfrm>
          <a:prstGeom prst="ellipse">
            <a:avLst/>
          </a:prstGeom>
          <a:solidFill>
            <a:srgbClr val="FF0000"/>
          </a:solidFill>
          <a:ln>
            <a:noFill/>
          </a:ln>
          <a:scene3d>
            <a:camera prst="orthographicFront"/>
            <a:lightRig rig="threePt" dir="t"/>
          </a:scene3d>
          <a:sp3d>
            <a:bevelT/>
          </a:sp3d>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dist" defTabSz="914400" eaLnBrk="1" fontAlgn="auto" latinLnBrk="0" hangingPunct="1">
              <a:lnSpc>
                <a:spcPct val="100000"/>
              </a:lnSpc>
              <a:spcBef>
                <a:spcPct val="0"/>
              </a:spcBef>
              <a:spcAft>
                <a:spcPts val="0"/>
              </a:spcAft>
              <a:buClrTx/>
              <a:buSzTx/>
              <a:buFontTx/>
              <a:buNone/>
              <a:defRPr/>
            </a:pPr>
            <a:endParaRPr kumimoji="0" lang="zh-CN" altLang="en-US" sz="135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endParaRPr>
          </a:p>
        </p:txBody>
      </p:sp>
      <p:sp>
        <p:nvSpPr>
          <p:cNvPr id="6" name="圆角矩形 5"/>
          <p:cNvSpPr/>
          <p:nvPr/>
        </p:nvSpPr>
        <p:spPr>
          <a:xfrm>
            <a:off x="5758988" y="1607128"/>
            <a:ext cx="3602990" cy="38555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charset="-122"/>
                <a:ea typeface="微软雅黑" panose="020B0503020204020204" charset="-122"/>
              </a:rPr>
              <a:t>第二类危险源（</a:t>
            </a:r>
            <a:r>
              <a:rPr kumimoji="1" lang="zh-CN" altLang="en-US" b="1" dirty="0">
                <a:solidFill>
                  <a:schemeClr val="bg1"/>
                </a:solidFill>
              </a:rPr>
              <a:t>触发型危险源</a:t>
            </a:r>
            <a:r>
              <a:rPr kumimoji="1" lang="zh-CN" altLang="en-US" dirty="0">
                <a:solidFill>
                  <a:schemeClr val="bg1"/>
                </a:solidFill>
              </a:rPr>
              <a:t> </a:t>
            </a:r>
            <a:r>
              <a:rPr lang="zh-CN" altLang="en-US" dirty="0">
                <a:latin typeface="微软雅黑" panose="020B0503020204020204" charset="-122"/>
                <a:ea typeface="微软雅黑" panose="020B0503020204020204" charset="-122"/>
              </a:rPr>
              <a:t>）</a:t>
            </a:r>
          </a:p>
        </p:txBody>
      </p:sp>
      <p:cxnSp>
        <p:nvCxnSpPr>
          <p:cNvPr id="12" name="直接连接符 11"/>
          <p:cNvCxnSpPr/>
          <p:nvPr/>
        </p:nvCxnSpPr>
        <p:spPr>
          <a:xfrm>
            <a:off x="3193242" y="1796647"/>
            <a:ext cx="11644" cy="1008514"/>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3158171" y="2805161"/>
            <a:ext cx="96520" cy="989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3193877" y="1803159"/>
            <a:ext cx="2555875"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5652308" y="2384161"/>
            <a:ext cx="5294630" cy="2625847"/>
          </a:xfrm>
          <a:prstGeom prst="rect">
            <a:avLst/>
          </a:prstGeom>
          <a:solidFill>
            <a:srgbClr val="0070C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652308" y="2384665"/>
            <a:ext cx="4950460" cy="2656205"/>
          </a:xfrm>
          <a:prstGeom prst="rect">
            <a:avLst/>
          </a:prstGeom>
          <a:noFill/>
        </p:spPr>
        <p:txBody>
          <a:bodyPr wrap="square" rtlCol="0">
            <a:spAutoFit/>
          </a:bodyPr>
          <a:lstStyle/>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造成约束、限制能量和危险物质措施失控的各种安全因素称作第二类危险源。</a:t>
            </a:r>
          </a:p>
          <a:p>
            <a:pPr marL="285750" indent="-285750" algn="l" fontAlgn="auto">
              <a:lnSpc>
                <a:spcPts val="2500"/>
              </a:lnSpc>
              <a:buFont typeface="Wingdings" panose="05000000000000000000" charset="0"/>
              <a:buChar char="Ø"/>
            </a:pPr>
            <a:endParaRPr lang="en-US" altLang="zh-CN" sz="1600" dirty="0">
              <a:latin typeface="微软雅黑" panose="020B0503020204020204" charset="-122"/>
              <a:ea typeface="微软雅黑" panose="020B0503020204020204" charset="-122"/>
              <a:sym typeface="+mn-ea"/>
            </a:endParaRP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包括:</a:t>
            </a:r>
            <a:endParaRPr lang="en-US" altLang="zh-CN" sz="1600" dirty="0">
              <a:latin typeface="微软雅黑" panose="020B0503020204020204" charset="-122"/>
              <a:ea typeface="微软雅黑" panose="020B0503020204020204" charset="-122"/>
              <a:sym typeface="+mn-ea"/>
            </a:endParaRP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1、物的安全状态</a:t>
            </a:r>
            <a:endParaRPr lang="en-US" altLang="zh-CN" sz="1600" dirty="0">
              <a:latin typeface="微软雅黑" panose="020B0503020204020204" charset="-122"/>
              <a:ea typeface="微软雅黑" panose="020B0503020204020204" charset="-122"/>
              <a:sym typeface="+mn-ea"/>
            </a:endParaRP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2、人的安全行为</a:t>
            </a:r>
            <a:endParaRPr lang="en-US" altLang="zh-CN" sz="1600" dirty="0">
              <a:latin typeface="微软雅黑" panose="020B0503020204020204" charset="-122"/>
              <a:ea typeface="微软雅黑" panose="020B0503020204020204" charset="-122"/>
              <a:sym typeface="+mn-ea"/>
            </a:endParaRP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3、管理上的缺陷</a:t>
            </a:r>
          </a:p>
          <a:p>
            <a:pPr marL="285750" indent="-285750" algn="l" fontAlgn="auto">
              <a:lnSpc>
                <a:spcPts val="2500"/>
              </a:lnSpc>
              <a:buFont typeface="Wingdings" panose="05000000000000000000" charset="0"/>
              <a:buChar char="Ø"/>
            </a:pPr>
            <a:endParaRPr lang="zh-CN" altLang="en-US" sz="1600" dirty="0">
              <a:latin typeface="微软雅黑" panose="020B0503020204020204" charset="-122"/>
              <a:ea typeface="微软雅黑" panose="020B0503020204020204" charset="-122"/>
              <a:sym typeface="+mn-ea"/>
            </a:endParaRPr>
          </a:p>
        </p:txBody>
      </p:sp>
      <p:sp>
        <p:nvSpPr>
          <p:cNvPr id="19" name="内容占位符 2"/>
          <p:cNvSpPr txBox="1"/>
          <p:nvPr/>
        </p:nvSpPr>
        <p:spPr>
          <a:xfrm>
            <a:off x="2677732" y="3432587"/>
            <a:ext cx="1009397" cy="55877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1600" b="1" dirty="0">
                <a:solidFill>
                  <a:schemeClr val="bg1"/>
                </a:solidFill>
                <a:latin typeface="微软雅黑" panose="020B0503020204020204" charset="-122"/>
                <a:ea typeface="微软雅黑" panose="020B0503020204020204" charset="-122"/>
              </a:rPr>
              <a:t>第二类</a:t>
            </a:r>
            <a:endParaRPr lang="en-US" altLang="zh-CN" sz="1600" b="1" dirty="0">
              <a:solidFill>
                <a:schemeClr val="bg1"/>
              </a:solidFill>
              <a:latin typeface="微软雅黑" panose="020B0503020204020204" charset="-122"/>
              <a:ea typeface="微软雅黑" panose="020B0503020204020204" charset="-122"/>
            </a:endParaRPr>
          </a:p>
          <a:p>
            <a:pPr marL="0" indent="0" algn="ctr">
              <a:buNone/>
            </a:pPr>
            <a:r>
              <a:rPr lang="zh-CN" altLang="en-US" sz="1600" b="1" dirty="0">
                <a:solidFill>
                  <a:schemeClr val="bg1"/>
                </a:solidFill>
                <a:latin typeface="微软雅黑" panose="020B0503020204020204" charset="-122"/>
                <a:ea typeface="微软雅黑" panose="020B0503020204020204" charset="-122"/>
              </a:rPr>
              <a:t>危险源</a:t>
            </a:r>
          </a:p>
        </p:txBody>
      </p:sp>
      <p:sp>
        <p:nvSpPr>
          <p:cNvPr id="4" name="矩形 3"/>
          <p:cNvSpPr/>
          <p:nvPr/>
        </p:nvSpPr>
        <p:spPr>
          <a:xfrm>
            <a:off x="2816109" y="4871802"/>
            <a:ext cx="877163" cy="369332"/>
          </a:xfrm>
          <a:prstGeom prst="rect">
            <a:avLst/>
          </a:prstGeom>
        </p:spPr>
        <p:txBody>
          <a:bodyPr wrap="none">
            <a:spAutoFit/>
          </a:bodyPr>
          <a:lstStyle/>
          <a:p>
            <a:r>
              <a:rPr lang="zh-CN" altLang="en-US" dirty="0">
                <a:latin typeface="微软雅黑" panose="020B0503020204020204" charset="-122"/>
                <a:ea typeface="微软雅黑" panose="020B0503020204020204" charset="-122"/>
              </a:rPr>
              <a:t>危险源</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advClick="0" advTm="8000">
        <p:random/>
      </p:transition>
    </mc:Choice>
    <mc:Fallback xmlns="">
      <p:transition spd="slow" advClick="0" advTm="800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5124450" y="1962150"/>
            <a:ext cx="2057400" cy="762000"/>
          </a:xfrm>
          <a:prstGeom prst="rect">
            <a:avLst/>
          </a:prstGeom>
          <a:blipFill>
            <a:blip r:embed="rId2" cstate="print"/>
            <a:stretch>
              <a:fillRect/>
            </a:stretch>
          </a:blipFill>
        </p:spPr>
        <p:txBody>
          <a:bodyPr wrap="square" lIns="0" tIns="0" rIns="0" bIns="0" rtlCol="0"/>
          <a:lstStyle/>
          <a:p>
            <a:endParaRPr dirty="0"/>
          </a:p>
        </p:txBody>
      </p:sp>
      <p:sp>
        <p:nvSpPr>
          <p:cNvPr id="4" name="object 4"/>
          <p:cNvSpPr txBox="1"/>
          <p:nvPr/>
        </p:nvSpPr>
        <p:spPr>
          <a:xfrm>
            <a:off x="5341368" y="2182043"/>
            <a:ext cx="1627505" cy="323165"/>
          </a:xfrm>
          <a:prstGeom prst="rect">
            <a:avLst/>
          </a:prstGeom>
        </p:spPr>
        <p:txBody>
          <a:bodyPr vert="horz" wrap="square" lIns="0" tIns="0" rIns="0" bIns="0" rtlCol="0">
            <a:spAutoFit/>
          </a:bodyPr>
          <a:lstStyle/>
          <a:p>
            <a:pPr marL="12700"/>
            <a:r>
              <a:rPr lang="en-US" altLang="zh-CN" sz="2100" b="1" dirty="0">
                <a:solidFill>
                  <a:srgbClr val="FFFFFF"/>
                </a:solidFill>
                <a:latin typeface="微软雅黑" panose="020B0503020204020204" charset="-122"/>
                <a:cs typeface="微软雅黑" panose="020B0503020204020204" charset="-122"/>
              </a:rPr>
              <a:t>   </a:t>
            </a:r>
            <a:r>
              <a:rPr sz="2100" b="1" dirty="0" err="1">
                <a:solidFill>
                  <a:srgbClr val="FFFFFF"/>
                </a:solidFill>
                <a:latin typeface="微软雅黑" panose="020B0503020204020204" charset="-122"/>
                <a:cs typeface="微软雅黑" panose="020B0503020204020204" charset="-122"/>
              </a:rPr>
              <a:t>同时出现</a:t>
            </a:r>
            <a:endParaRPr sz="2100" dirty="0">
              <a:latin typeface="微软雅黑" panose="020B0503020204020204" charset="-122"/>
              <a:cs typeface="微软雅黑" panose="020B0503020204020204" charset="-122"/>
            </a:endParaRPr>
          </a:p>
        </p:txBody>
      </p:sp>
      <p:sp>
        <p:nvSpPr>
          <p:cNvPr id="5" name="object 5"/>
          <p:cNvSpPr/>
          <p:nvPr/>
        </p:nvSpPr>
        <p:spPr>
          <a:xfrm>
            <a:off x="2097890" y="1964502"/>
            <a:ext cx="2148205" cy="643255"/>
          </a:xfrm>
          <a:custGeom>
            <a:avLst/>
            <a:gdLst/>
            <a:ahLst/>
            <a:cxnLst/>
            <a:rect l="l" t="t" r="r" b="b"/>
            <a:pathLst>
              <a:path w="2148205" h="643255">
                <a:moveTo>
                  <a:pt x="0" y="642937"/>
                </a:moveTo>
                <a:lnTo>
                  <a:pt x="2147824" y="642937"/>
                </a:lnTo>
                <a:lnTo>
                  <a:pt x="2147824" y="0"/>
                </a:lnTo>
                <a:lnTo>
                  <a:pt x="0" y="0"/>
                </a:lnTo>
                <a:lnTo>
                  <a:pt x="0" y="642937"/>
                </a:lnTo>
                <a:close/>
              </a:path>
            </a:pathLst>
          </a:custGeom>
          <a:solidFill>
            <a:srgbClr val="FFFF00"/>
          </a:solidFill>
        </p:spPr>
        <p:txBody>
          <a:bodyPr wrap="square" lIns="0" tIns="0" rIns="0" bIns="0" rtlCol="0"/>
          <a:lstStyle/>
          <a:p>
            <a:endParaRPr/>
          </a:p>
        </p:txBody>
      </p:sp>
      <p:sp>
        <p:nvSpPr>
          <p:cNvPr id="6" name="object 6"/>
          <p:cNvSpPr/>
          <p:nvPr/>
        </p:nvSpPr>
        <p:spPr>
          <a:xfrm>
            <a:off x="1990725" y="1857375"/>
            <a:ext cx="2362200" cy="107314"/>
          </a:xfrm>
          <a:custGeom>
            <a:avLst/>
            <a:gdLst/>
            <a:ahLst/>
            <a:cxnLst/>
            <a:rect l="l" t="t" r="r" b="b"/>
            <a:pathLst>
              <a:path w="2362200" h="107314">
                <a:moveTo>
                  <a:pt x="2362200" y="0"/>
                </a:moveTo>
                <a:lnTo>
                  <a:pt x="0" y="0"/>
                </a:lnTo>
                <a:lnTo>
                  <a:pt x="107162" y="107187"/>
                </a:lnTo>
                <a:lnTo>
                  <a:pt x="2255012" y="107187"/>
                </a:lnTo>
                <a:lnTo>
                  <a:pt x="2362200" y="0"/>
                </a:lnTo>
                <a:close/>
              </a:path>
            </a:pathLst>
          </a:custGeom>
          <a:solidFill>
            <a:srgbClr val="FFFF31"/>
          </a:solidFill>
        </p:spPr>
        <p:txBody>
          <a:bodyPr wrap="square" lIns="0" tIns="0" rIns="0" bIns="0" rtlCol="0"/>
          <a:lstStyle/>
          <a:p>
            <a:endParaRPr/>
          </a:p>
        </p:txBody>
      </p:sp>
      <p:sp>
        <p:nvSpPr>
          <p:cNvPr id="7" name="object 7"/>
          <p:cNvSpPr/>
          <p:nvPr/>
        </p:nvSpPr>
        <p:spPr>
          <a:xfrm>
            <a:off x="1990725" y="2607436"/>
            <a:ext cx="2362200" cy="107314"/>
          </a:xfrm>
          <a:custGeom>
            <a:avLst/>
            <a:gdLst/>
            <a:ahLst/>
            <a:cxnLst/>
            <a:rect l="l" t="t" r="r" b="b"/>
            <a:pathLst>
              <a:path w="2362200" h="107314">
                <a:moveTo>
                  <a:pt x="2255012" y="0"/>
                </a:moveTo>
                <a:lnTo>
                  <a:pt x="107162" y="0"/>
                </a:lnTo>
                <a:lnTo>
                  <a:pt x="0" y="107187"/>
                </a:lnTo>
                <a:lnTo>
                  <a:pt x="2362200" y="107187"/>
                </a:lnTo>
                <a:lnTo>
                  <a:pt x="2255012" y="0"/>
                </a:lnTo>
                <a:close/>
              </a:path>
            </a:pathLst>
          </a:custGeom>
          <a:solidFill>
            <a:srgbClr val="CDCD00"/>
          </a:solidFill>
        </p:spPr>
        <p:txBody>
          <a:bodyPr wrap="square" lIns="0" tIns="0" rIns="0" bIns="0" rtlCol="0"/>
          <a:lstStyle/>
          <a:p>
            <a:endParaRPr/>
          </a:p>
        </p:txBody>
      </p:sp>
      <p:sp>
        <p:nvSpPr>
          <p:cNvPr id="8" name="object 8"/>
          <p:cNvSpPr/>
          <p:nvPr/>
        </p:nvSpPr>
        <p:spPr>
          <a:xfrm>
            <a:off x="1990725" y="1857375"/>
            <a:ext cx="107314" cy="857250"/>
          </a:xfrm>
          <a:custGeom>
            <a:avLst/>
            <a:gdLst/>
            <a:ahLst/>
            <a:cxnLst/>
            <a:rect l="l" t="t" r="r" b="b"/>
            <a:pathLst>
              <a:path w="107315" h="857250">
                <a:moveTo>
                  <a:pt x="0" y="0"/>
                </a:moveTo>
                <a:lnTo>
                  <a:pt x="0" y="857250"/>
                </a:lnTo>
                <a:lnTo>
                  <a:pt x="107162" y="750062"/>
                </a:lnTo>
                <a:lnTo>
                  <a:pt x="107162" y="107187"/>
                </a:lnTo>
                <a:lnTo>
                  <a:pt x="0" y="0"/>
                </a:lnTo>
                <a:close/>
              </a:path>
            </a:pathLst>
          </a:custGeom>
          <a:solidFill>
            <a:srgbClr val="FFFF66"/>
          </a:solidFill>
        </p:spPr>
        <p:txBody>
          <a:bodyPr wrap="square" lIns="0" tIns="0" rIns="0" bIns="0" rtlCol="0"/>
          <a:lstStyle/>
          <a:p>
            <a:endParaRPr/>
          </a:p>
        </p:txBody>
      </p:sp>
      <p:sp>
        <p:nvSpPr>
          <p:cNvPr id="9" name="object 9"/>
          <p:cNvSpPr/>
          <p:nvPr/>
        </p:nvSpPr>
        <p:spPr>
          <a:xfrm>
            <a:off x="4245736" y="1857375"/>
            <a:ext cx="107314" cy="857250"/>
          </a:xfrm>
          <a:custGeom>
            <a:avLst/>
            <a:gdLst/>
            <a:ahLst/>
            <a:cxnLst/>
            <a:rect l="l" t="t" r="r" b="b"/>
            <a:pathLst>
              <a:path w="107314" h="857250">
                <a:moveTo>
                  <a:pt x="107187" y="0"/>
                </a:moveTo>
                <a:lnTo>
                  <a:pt x="0" y="107187"/>
                </a:lnTo>
                <a:lnTo>
                  <a:pt x="0" y="750062"/>
                </a:lnTo>
                <a:lnTo>
                  <a:pt x="107187" y="857250"/>
                </a:lnTo>
                <a:lnTo>
                  <a:pt x="107187" y="0"/>
                </a:lnTo>
                <a:close/>
              </a:path>
            </a:pathLst>
          </a:custGeom>
          <a:solidFill>
            <a:srgbClr val="999900"/>
          </a:solidFill>
        </p:spPr>
        <p:txBody>
          <a:bodyPr wrap="square" lIns="0" tIns="0" rIns="0" bIns="0" rtlCol="0"/>
          <a:lstStyle/>
          <a:p>
            <a:endParaRPr/>
          </a:p>
        </p:txBody>
      </p:sp>
      <p:sp>
        <p:nvSpPr>
          <p:cNvPr id="10" name="object 10"/>
          <p:cNvSpPr txBox="1"/>
          <p:nvPr/>
        </p:nvSpPr>
        <p:spPr>
          <a:xfrm>
            <a:off x="2097890" y="1964499"/>
            <a:ext cx="2148205" cy="369332"/>
          </a:xfrm>
          <a:prstGeom prst="rect">
            <a:avLst/>
          </a:prstGeom>
        </p:spPr>
        <p:txBody>
          <a:bodyPr vert="horz" wrap="square" lIns="0" tIns="0" rIns="0" bIns="0" rtlCol="0">
            <a:spAutoFit/>
          </a:bodyPr>
          <a:lstStyle/>
          <a:p>
            <a:pPr marL="92075"/>
            <a:r>
              <a:rPr sz="2400" b="1" dirty="0">
                <a:solidFill>
                  <a:srgbClr val="FF0000"/>
                </a:solidFill>
                <a:latin typeface="微软雅黑" panose="020B0503020204020204" charset="-122"/>
                <a:cs typeface="微软雅黑" panose="020B0503020204020204" charset="-122"/>
              </a:rPr>
              <a:t>第一类危险源</a:t>
            </a:r>
            <a:endParaRPr sz="2400">
              <a:latin typeface="微软雅黑" panose="020B0503020204020204" charset="-122"/>
              <a:cs typeface="微软雅黑" panose="020B0503020204020204" charset="-122"/>
            </a:endParaRPr>
          </a:p>
        </p:txBody>
      </p:sp>
      <p:sp>
        <p:nvSpPr>
          <p:cNvPr id="11" name="object 11"/>
          <p:cNvSpPr/>
          <p:nvPr/>
        </p:nvSpPr>
        <p:spPr>
          <a:xfrm>
            <a:off x="8060566" y="1964502"/>
            <a:ext cx="2186305" cy="643255"/>
          </a:xfrm>
          <a:custGeom>
            <a:avLst/>
            <a:gdLst/>
            <a:ahLst/>
            <a:cxnLst/>
            <a:rect l="l" t="t" r="r" b="b"/>
            <a:pathLst>
              <a:path w="2186304" h="643255">
                <a:moveTo>
                  <a:pt x="0" y="642937"/>
                </a:moveTo>
                <a:lnTo>
                  <a:pt x="2186051" y="642937"/>
                </a:lnTo>
                <a:lnTo>
                  <a:pt x="2186051" y="0"/>
                </a:lnTo>
                <a:lnTo>
                  <a:pt x="0" y="0"/>
                </a:lnTo>
                <a:lnTo>
                  <a:pt x="0" y="642937"/>
                </a:lnTo>
                <a:close/>
              </a:path>
            </a:pathLst>
          </a:custGeom>
          <a:solidFill>
            <a:srgbClr val="FFFF00"/>
          </a:solidFill>
        </p:spPr>
        <p:txBody>
          <a:bodyPr wrap="square" lIns="0" tIns="0" rIns="0" bIns="0" rtlCol="0"/>
          <a:lstStyle/>
          <a:p>
            <a:endParaRPr/>
          </a:p>
        </p:txBody>
      </p:sp>
      <p:sp>
        <p:nvSpPr>
          <p:cNvPr id="12" name="object 12"/>
          <p:cNvSpPr/>
          <p:nvPr/>
        </p:nvSpPr>
        <p:spPr>
          <a:xfrm>
            <a:off x="7953375" y="1857375"/>
            <a:ext cx="2400300" cy="107314"/>
          </a:xfrm>
          <a:custGeom>
            <a:avLst/>
            <a:gdLst/>
            <a:ahLst/>
            <a:cxnLst/>
            <a:rect l="l" t="t" r="r" b="b"/>
            <a:pathLst>
              <a:path w="2400300" h="107314">
                <a:moveTo>
                  <a:pt x="2400300" y="0"/>
                </a:moveTo>
                <a:lnTo>
                  <a:pt x="0" y="0"/>
                </a:lnTo>
                <a:lnTo>
                  <a:pt x="107188" y="107187"/>
                </a:lnTo>
                <a:lnTo>
                  <a:pt x="2293111" y="107187"/>
                </a:lnTo>
                <a:lnTo>
                  <a:pt x="2400300" y="0"/>
                </a:lnTo>
                <a:close/>
              </a:path>
            </a:pathLst>
          </a:custGeom>
          <a:solidFill>
            <a:srgbClr val="FFFF31"/>
          </a:solidFill>
        </p:spPr>
        <p:txBody>
          <a:bodyPr wrap="square" lIns="0" tIns="0" rIns="0" bIns="0" rtlCol="0"/>
          <a:lstStyle/>
          <a:p>
            <a:endParaRPr/>
          </a:p>
        </p:txBody>
      </p:sp>
      <p:sp>
        <p:nvSpPr>
          <p:cNvPr id="13" name="object 13"/>
          <p:cNvSpPr/>
          <p:nvPr/>
        </p:nvSpPr>
        <p:spPr>
          <a:xfrm>
            <a:off x="7953375" y="2607436"/>
            <a:ext cx="2400300" cy="107314"/>
          </a:xfrm>
          <a:custGeom>
            <a:avLst/>
            <a:gdLst/>
            <a:ahLst/>
            <a:cxnLst/>
            <a:rect l="l" t="t" r="r" b="b"/>
            <a:pathLst>
              <a:path w="2400300" h="107314">
                <a:moveTo>
                  <a:pt x="2293111" y="0"/>
                </a:moveTo>
                <a:lnTo>
                  <a:pt x="107188" y="0"/>
                </a:lnTo>
                <a:lnTo>
                  <a:pt x="0" y="107187"/>
                </a:lnTo>
                <a:lnTo>
                  <a:pt x="2400300" y="107187"/>
                </a:lnTo>
                <a:lnTo>
                  <a:pt x="2293111" y="0"/>
                </a:lnTo>
                <a:close/>
              </a:path>
            </a:pathLst>
          </a:custGeom>
          <a:solidFill>
            <a:srgbClr val="CDCD00"/>
          </a:solidFill>
        </p:spPr>
        <p:txBody>
          <a:bodyPr wrap="square" lIns="0" tIns="0" rIns="0" bIns="0" rtlCol="0"/>
          <a:lstStyle/>
          <a:p>
            <a:endParaRPr/>
          </a:p>
        </p:txBody>
      </p:sp>
      <p:sp>
        <p:nvSpPr>
          <p:cNvPr id="14" name="object 14"/>
          <p:cNvSpPr/>
          <p:nvPr/>
        </p:nvSpPr>
        <p:spPr>
          <a:xfrm>
            <a:off x="7953375" y="1857375"/>
            <a:ext cx="107314" cy="857250"/>
          </a:xfrm>
          <a:custGeom>
            <a:avLst/>
            <a:gdLst/>
            <a:ahLst/>
            <a:cxnLst/>
            <a:rect l="l" t="t" r="r" b="b"/>
            <a:pathLst>
              <a:path w="107315" h="857250">
                <a:moveTo>
                  <a:pt x="0" y="0"/>
                </a:moveTo>
                <a:lnTo>
                  <a:pt x="0" y="857250"/>
                </a:lnTo>
                <a:lnTo>
                  <a:pt x="107188" y="750062"/>
                </a:lnTo>
                <a:lnTo>
                  <a:pt x="107188" y="107187"/>
                </a:lnTo>
                <a:lnTo>
                  <a:pt x="0" y="0"/>
                </a:lnTo>
                <a:close/>
              </a:path>
            </a:pathLst>
          </a:custGeom>
          <a:solidFill>
            <a:srgbClr val="FFFF66"/>
          </a:solidFill>
        </p:spPr>
        <p:txBody>
          <a:bodyPr wrap="square" lIns="0" tIns="0" rIns="0" bIns="0" rtlCol="0"/>
          <a:lstStyle/>
          <a:p>
            <a:endParaRPr/>
          </a:p>
        </p:txBody>
      </p:sp>
      <p:sp>
        <p:nvSpPr>
          <p:cNvPr id="15" name="object 15"/>
          <p:cNvSpPr/>
          <p:nvPr/>
        </p:nvSpPr>
        <p:spPr>
          <a:xfrm>
            <a:off x="10246486" y="1857375"/>
            <a:ext cx="107314" cy="857250"/>
          </a:xfrm>
          <a:custGeom>
            <a:avLst/>
            <a:gdLst/>
            <a:ahLst/>
            <a:cxnLst/>
            <a:rect l="l" t="t" r="r" b="b"/>
            <a:pathLst>
              <a:path w="107315" h="857250">
                <a:moveTo>
                  <a:pt x="107188" y="0"/>
                </a:moveTo>
                <a:lnTo>
                  <a:pt x="0" y="107187"/>
                </a:lnTo>
                <a:lnTo>
                  <a:pt x="0" y="750062"/>
                </a:lnTo>
                <a:lnTo>
                  <a:pt x="107188" y="857250"/>
                </a:lnTo>
                <a:lnTo>
                  <a:pt x="107188" y="0"/>
                </a:lnTo>
                <a:close/>
              </a:path>
            </a:pathLst>
          </a:custGeom>
          <a:solidFill>
            <a:srgbClr val="999900"/>
          </a:solidFill>
        </p:spPr>
        <p:txBody>
          <a:bodyPr wrap="square" lIns="0" tIns="0" rIns="0" bIns="0" rtlCol="0"/>
          <a:lstStyle/>
          <a:p>
            <a:endParaRPr/>
          </a:p>
        </p:txBody>
      </p:sp>
      <p:sp>
        <p:nvSpPr>
          <p:cNvPr id="16" name="object 16"/>
          <p:cNvSpPr txBox="1"/>
          <p:nvPr/>
        </p:nvSpPr>
        <p:spPr>
          <a:xfrm>
            <a:off x="8060566" y="1964499"/>
            <a:ext cx="2186305" cy="369332"/>
          </a:xfrm>
          <a:prstGeom prst="rect">
            <a:avLst/>
          </a:prstGeom>
        </p:spPr>
        <p:txBody>
          <a:bodyPr vert="horz" wrap="square" lIns="0" tIns="0" rIns="0" bIns="0" rtlCol="0">
            <a:spAutoFit/>
          </a:bodyPr>
          <a:lstStyle/>
          <a:p>
            <a:pPr marL="96520"/>
            <a:r>
              <a:rPr sz="2400" b="1" dirty="0">
                <a:solidFill>
                  <a:srgbClr val="FF0000"/>
                </a:solidFill>
                <a:latin typeface="微软雅黑" panose="020B0503020204020204" charset="-122"/>
                <a:cs typeface="微软雅黑" panose="020B0503020204020204" charset="-122"/>
              </a:rPr>
              <a:t>第二类危险源</a:t>
            </a:r>
            <a:endParaRPr sz="2400">
              <a:latin typeface="微软雅黑" panose="020B0503020204020204" charset="-122"/>
              <a:cs typeface="微软雅黑" panose="020B0503020204020204" charset="-122"/>
            </a:endParaRPr>
          </a:p>
        </p:txBody>
      </p:sp>
      <p:sp>
        <p:nvSpPr>
          <p:cNvPr id="17" name="object 17"/>
          <p:cNvSpPr/>
          <p:nvPr/>
        </p:nvSpPr>
        <p:spPr>
          <a:xfrm>
            <a:off x="4443476" y="2186051"/>
            <a:ext cx="723900" cy="209550"/>
          </a:xfrm>
          <a:custGeom>
            <a:avLst/>
            <a:gdLst/>
            <a:ahLst/>
            <a:cxnLst/>
            <a:rect l="l" t="t" r="r" b="b"/>
            <a:pathLst>
              <a:path w="723900" h="209550">
                <a:moveTo>
                  <a:pt x="619125" y="0"/>
                </a:moveTo>
                <a:lnTo>
                  <a:pt x="619125" y="52324"/>
                </a:lnTo>
                <a:lnTo>
                  <a:pt x="0" y="52324"/>
                </a:lnTo>
                <a:lnTo>
                  <a:pt x="0" y="157099"/>
                </a:lnTo>
                <a:lnTo>
                  <a:pt x="619125" y="157099"/>
                </a:lnTo>
                <a:lnTo>
                  <a:pt x="619125" y="209550"/>
                </a:lnTo>
                <a:lnTo>
                  <a:pt x="723900" y="104775"/>
                </a:lnTo>
                <a:lnTo>
                  <a:pt x="619125" y="0"/>
                </a:lnTo>
                <a:close/>
              </a:path>
            </a:pathLst>
          </a:custGeom>
          <a:solidFill>
            <a:srgbClr val="5B9BD4"/>
          </a:solidFill>
        </p:spPr>
        <p:txBody>
          <a:bodyPr wrap="square" lIns="0" tIns="0" rIns="0" bIns="0" rtlCol="0"/>
          <a:lstStyle/>
          <a:p>
            <a:endParaRPr/>
          </a:p>
        </p:txBody>
      </p:sp>
      <p:sp>
        <p:nvSpPr>
          <p:cNvPr id="18" name="object 18"/>
          <p:cNvSpPr/>
          <p:nvPr/>
        </p:nvSpPr>
        <p:spPr>
          <a:xfrm>
            <a:off x="4443476" y="2186051"/>
            <a:ext cx="723900" cy="209550"/>
          </a:xfrm>
          <a:custGeom>
            <a:avLst/>
            <a:gdLst/>
            <a:ahLst/>
            <a:cxnLst/>
            <a:rect l="l" t="t" r="r" b="b"/>
            <a:pathLst>
              <a:path w="723900" h="209550">
                <a:moveTo>
                  <a:pt x="619125" y="209550"/>
                </a:moveTo>
                <a:lnTo>
                  <a:pt x="619125" y="157099"/>
                </a:lnTo>
                <a:lnTo>
                  <a:pt x="0" y="157099"/>
                </a:lnTo>
                <a:lnTo>
                  <a:pt x="0" y="52324"/>
                </a:lnTo>
                <a:lnTo>
                  <a:pt x="619125" y="52324"/>
                </a:lnTo>
                <a:lnTo>
                  <a:pt x="619125" y="0"/>
                </a:lnTo>
                <a:lnTo>
                  <a:pt x="723900" y="104775"/>
                </a:lnTo>
                <a:lnTo>
                  <a:pt x="619125" y="209550"/>
                </a:lnTo>
                <a:close/>
              </a:path>
            </a:pathLst>
          </a:custGeom>
          <a:ln w="9534">
            <a:solidFill>
              <a:srgbClr val="41709C"/>
            </a:solidFill>
          </a:ln>
        </p:spPr>
        <p:txBody>
          <a:bodyPr wrap="square" lIns="0" tIns="0" rIns="0" bIns="0" rtlCol="0"/>
          <a:lstStyle/>
          <a:p>
            <a:endParaRPr/>
          </a:p>
        </p:txBody>
      </p:sp>
      <p:sp>
        <p:nvSpPr>
          <p:cNvPr id="19" name="object 19"/>
          <p:cNvSpPr/>
          <p:nvPr/>
        </p:nvSpPr>
        <p:spPr>
          <a:xfrm>
            <a:off x="3171825" y="2562228"/>
            <a:ext cx="2438400" cy="1647825"/>
          </a:xfrm>
          <a:prstGeom prst="rect">
            <a:avLst/>
          </a:prstGeom>
          <a:blipFill>
            <a:blip r:embed="rId3" cstate="print"/>
            <a:stretch>
              <a:fillRect/>
            </a:stretch>
          </a:blipFill>
        </p:spPr>
        <p:txBody>
          <a:bodyPr wrap="square" lIns="0" tIns="0" rIns="0" bIns="0" rtlCol="0"/>
          <a:lstStyle/>
          <a:p>
            <a:endParaRPr/>
          </a:p>
        </p:txBody>
      </p:sp>
      <p:sp>
        <p:nvSpPr>
          <p:cNvPr id="20" name="object 20"/>
          <p:cNvSpPr/>
          <p:nvPr/>
        </p:nvSpPr>
        <p:spPr>
          <a:xfrm>
            <a:off x="3578735" y="2936623"/>
            <a:ext cx="1367917" cy="782319"/>
          </a:xfrm>
          <a:prstGeom prst="rect">
            <a:avLst/>
          </a:prstGeom>
          <a:blipFill>
            <a:blip r:embed="rId4" cstate="print"/>
            <a:stretch>
              <a:fillRect/>
            </a:stretch>
          </a:blipFill>
        </p:spPr>
        <p:txBody>
          <a:bodyPr wrap="square" lIns="0" tIns="0" rIns="0" bIns="0" rtlCol="0"/>
          <a:lstStyle/>
          <a:p>
            <a:endParaRPr/>
          </a:p>
        </p:txBody>
      </p:sp>
      <p:sp>
        <p:nvSpPr>
          <p:cNvPr id="21" name="object 21"/>
          <p:cNvSpPr/>
          <p:nvPr/>
        </p:nvSpPr>
        <p:spPr>
          <a:xfrm>
            <a:off x="7139054" y="2186051"/>
            <a:ext cx="733425" cy="209550"/>
          </a:xfrm>
          <a:custGeom>
            <a:avLst/>
            <a:gdLst/>
            <a:ahLst/>
            <a:cxnLst/>
            <a:rect l="l" t="t" r="r" b="b"/>
            <a:pathLst>
              <a:path w="733425" h="209550">
                <a:moveTo>
                  <a:pt x="104648" y="0"/>
                </a:moveTo>
                <a:lnTo>
                  <a:pt x="0" y="104775"/>
                </a:lnTo>
                <a:lnTo>
                  <a:pt x="104648" y="209550"/>
                </a:lnTo>
                <a:lnTo>
                  <a:pt x="104648" y="157099"/>
                </a:lnTo>
                <a:lnTo>
                  <a:pt x="733425" y="157099"/>
                </a:lnTo>
                <a:lnTo>
                  <a:pt x="733425" y="52324"/>
                </a:lnTo>
                <a:lnTo>
                  <a:pt x="104648" y="52324"/>
                </a:lnTo>
                <a:lnTo>
                  <a:pt x="104648" y="0"/>
                </a:lnTo>
                <a:close/>
              </a:path>
            </a:pathLst>
          </a:custGeom>
          <a:solidFill>
            <a:srgbClr val="5B9BD4"/>
          </a:solidFill>
        </p:spPr>
        <p:txBody>
          <a:bodyPr wrap="square" lIns="0" tIns="0" rIns="0" bIns="0" rtlCol="0"/>
          <a:lstStyle/>
          <a:p>
            <a:endParaRPr/>
          </a:p>
        </p:txBody>
      </p:sp>
      <p:sp>
        <p:nvSpPr>
          <p:cNvPr id="22" name="object 22"/>
          <p:cNvSpPr/>
          <p:nvPr/>
        </p:nvSpPr>
        <p:spPr>
          <a:xfrm>
            <a:off x="7139054" y="2186051"/>
            <a:ext cx="733425" cy="209550"/>
          </a:xfrm>
          <a:custGeom>
            <a:avLst/>
            <a:gdLst/>
            <a:ahLst/>
            <a:cxnLst/>
            <a:rect l="l" t="t" r="r" b="b"/>
            <a:pathLst>
              <a:path w="733425" h="209550">
                <a:moveTo>
                  <a:pt x="104648" y="209550"/>
                </a:moveTo>
                <a:lnTo>
                  <a:pt x="104648" y="157099"/>
                </a:lnTo>
                <a:lnTo>
                  <a:pt x="733425" y="157099"/>
                </a:lnTo>
                <a:lnTo>
                  <a:pt x="733425" y="52324"/>
                </a:lnTo>
                <a:lnTo>
                  <a:pt x="104648" y="52324"/>
                </a:lnTo>
                <a:lnTo>
                  <a:pt x="104648" y="0"/>
                </a:lnTo>
                <a:lnTo>
                  <a:pt x="0" y="104775"/>
                </a:lnTo>
                <a:lnTo>
                  <a:pt x="104648" y="209550"/>
                </a:lnTo>
                <a:close/>
              </a:path>
            </a:pathLst>
          </a:custGeom>
          <a:ln w="9534">
            <a:solidFill>
              <a:srgbClr val="41709C"/>
            </a:solidFill>
          </a:ln>
        </p:spPr>
        <p:txBody>
          <a:bodyPr wrap="square" lIns="0" tIns="0" rIns="0" bIns="0" rtlCol="0"/>
          <a:lstStyle/>
          <a:p>
            <a:endParaRPr/>
          </a:p>
        </p:txBody>
      </p:sp>
      <p:sp>
        <p:nvSpPr>
          <p:cNvPr id="23" name="object 23"/>
          <p:cNvSpPr/>
          <p:nvPr/>
        </p:nvSpPr>
        <p:spPr>
          <a:xfrm>
            <a:off x="6743700" y="2562228"/>
            <a:ext cx="2438400" cy="1647825"/>
          </a:xfrm>
          <a:prstGeom prst="rect">
            <a:avLst/>
          </a:prstGeom>
          <a:blipFill>
            <a:blip r:embed="rId5" cstate="print"/>
            <a:stretch>
              <a:fillRect/>
            </a:stretch>
          </a:blipFill>
        </p:spPr>
        <p:txBody>
          <a:bodyPr wrap="square" lIns="0" tIns="0" rIns="0" bIns="0" rtlCol="0"/>
          <a:lstStyle/>
          <a:p>
            <a:endParaRPr/>
          </a:p>
        </p:txBody>
      </p:sp>
      <p:sp>
        <p:nvSpPr>
          <p:cNvPr id="24" name="object 24"/>
          <p:cNvSpPr/>
          <p:nvPr/>
        </p:nvSpPr>
        <p:spPr>
          <a:xfrm>
            <a:off x="7284973" y="2991244"/>
            <a:ext cx="1391030" cy="755650"/>
          </a:xfrm>
          <a:prstGeom prst="rect">
            <a:avLst/>
          </a:prstGeom>
          <a:blipFill>
            <a:blip r:embed="rId6" cstate="print"/>
            <a:stretch>
              <a:fillRect/>
            </a:stretch>
          </a:blipFill>
        </p:spPr>
        <p:txBody>
          <a:bodyPr wrap="square" lIns="0" tIns="0" rIns="0" bIns="0" rtlCol="0"/>
          <a:lstStyle/>
          <a:p>
            <a:endParaRPr/>
          </a:p>
        </p:txBody>
      </p:sp>
      <p:sp>
        <p:nvSpPr>
          <p:cNvPr id="25" name="object 25"/>
          <p:cNvSpPr/>
          <p:nvPr/>
        </p:nvSpPr>
        <p:spPr>
          <a:xfrm>
            <a:off x="4381503" y="3667125"/>
            <a:ext cx="3419475" cy="2076450"/>
          </a:xfrm>
          <a:prstGeom prst="rect">
            <a:avLst/>
          </a:prstGeom>
          <a:blipFill>
            <a:blip r:embed="rId7" cstate="print"/>
            <a:stretch>
              <a:fillRect/>
            </a:stretch>
          </a:blipFill>
        </p:spPr>
        <p:txBody>
          <a:bodyPr wrap="square" lIns="0" tIns="0" rIns="0" bIns="0" rtlCol="0"/>
          <a:lstStyle/>
          <a:p>
            <a:endParaRPr/>
          </a:p>
        </p:txBody>
      </p:sp>
      <p:sp>
        <p:nvSpPr>
          <p:cNvPr id="26" name="标题 1"/>
          <p:cNvSpPr txBox="1"/>
          <p:nvPr/>
        </p:nvSpPr>
        <p:spPr>
          <a:xfrm>
            <a:off x="533399" y="462556"/>
            <a:ext cx="10515600" cy="570316"/>
          </a:xfr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b="1" dirty="0">
                <a:solidFill>
                  <a:srgbClr val="0070C0"/>
                </a:solidFill>
                <a:latin typeface="微软雅黑" panose="020B0503020204020204" charset="-122"/>
                <a:ea typeface="微软雅黑" panose="020B0503020204020204" charset="-122"/>
              </a:rPr>
              <a:t>危险源的第一种分类</a:t>
            </a:r>
            <a:r>
              <a:rPr lang="en-US" altLang="zh-CN" sz="3200" b="1" dirty="0">
                <a:solidFill>
                  <a:srgbClr val="0070C0"/>
                </a:solidFill>
                <a:latin typeface="微软雅黑" panose="020B0503020204020204" charset="-122"/>
                <a:ea typeface="微软雅黑" panose="020B0503020204020204" charset="-122"/>
              </a:rPr>
              <a:t>——</a:t>
            </a:r>
            <a:r>
              <a:rPr lang="zh-CN" altLang="en-US" sz="2400" b="1" dirty="0">
                <a:solidFill>
                  <a:srgbClr val="0070C0"/>
                </a:solidFill>
                <a:latin typeface="微软雅黑" panose="020B0503020204020204" charset="-122"/>
                <a:ea typeface="微软雅黑" panose="020B0503020204020204" charset="-122"/>
              </a:rPr>
              <a:t>常见的第二类危险源</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流程图: 过程 7"/>
          <p:cNvSpPr/>
          <p:nvPr/>
        </p:nvSpPr>
        <p:spPr>
          <a:xfrm>
            <a:off x="4675718" y="1270001"/>
            <a:ext cx="2935817" cy="588433"/>
          </a:xfrm>
          <a:prstGeom prst="flowChartProcess">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识别危险源的存在</a:t>
            </a:r>
          </a:p>
        </p:txBody>
      </p:sp>
      <p:sp>
        <p:nvSpPr>
          <p:cNvPr id="11" name="流程图: 过程 10"/>
          <p:cNvSpPr/>
          <p:nvPr/>
        </p:nvSpPr>
        <p:spPr>
          <a:xfrm>
            <a:off x="2705101" y="4053418"/>
            <a:ext cx="3187700" cy="723900"/>
          </a:xfrm>
          <a:prstGeom prst="flowChartProcess">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r>
              <a:rPr lang="zh-CN" altLang="en-US" sz="2000" dirty="0">
                <a:solidFill>
                  <a:sysClr val="window" lastClr="FFFFFF"/>
                </a:solidFill>
                <a:latin typeface="微软雅黑" panose="020B0503020204020204" charset="-122"/>
                <a:ea typeface="微软雅黑" panose="020B0503020204020204" charset="-122"/>
                <a:cs typeface="+mn-ea"/>
              </a:rPr>
              <a:t>能量（能源或能量载体）危险物质</a:t>
            </a:r>
          </a:p>
        </p:txBody>
      </p:sp>
      <p:sp>
        <p:nvSpPr>
          <p:cNvPr id="13" name="流程图: 过程 12"/>
          <p:cNvSpPr/>
          <p:nvPr/>
        </p:nvSpPr>
        <p:spPr>
          <a:xfrm>
            <a:off x="6316133" y="4053418"/>
            <a:ext cx="3244851" cy="723900"/>
          </a:xfrm>
          <a:prstGeom prst="flowChartProcess">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物的不安全状态</a:t>
            </a:r>
          </a:p>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人的不安全行为</a:t>
            </a:r>
          </a:p>
        </p:txBody>
      </p:sp>
      <p:sp>
        <p:nvSpPr>
          <p:cNvPr id="14" name="流程图: 联系 13"/>
          <p:cNvSpPr/>
          <p:nvPr/>
        </p:nvSpPr>
        <p:spPr>
          <a:xfrm>
            <a:off x="4417484" y="2633133"/>
            <a:ext cx="982133" cy="939800"/>
          </a:xfrm>
          <a:prstGeom prst="flowChartConnector">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根源</a:t>
            </a:r>
          </a:p>
        </p:txBody>
      </p:sp>
      <p:sp>
        <p:nvSpPr>
          <p:cNvPr id="15" name="流程图: 联系 14"/>
          <p:cNvSpPr/>
          <p:nvPr/>
        </p:nvSpPr>
        <p:spPr>
          <a:xfrm>
            <a:off x="6819900" y="2633133"/>
            <a:ext cx="982133" cy="939800"/>
          </a:xfrm>
          <a:prstGeom prst="flowChartConnector">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状态</a:t>
            </a:r>
          </a:p>
        </p:txBody>
      </p:sp>
      <p:sp>
        <p:nvSpPr>
          <p:cNvPr id="16" name="流程图: 过程 15"/>
          <p:cNvSpPr/>
          <p:nvPr/>
        </p:nvSpPr>
        <p:spPr>
          <a:xfrm>
            <a:off x="4849285" y="5662085"/>
            <a:ext cx="2512484" cy="512233"/>
          </a:xfrm>
          <a:prstGeom prst="flowChartProcess">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确定其特性</a:t>
            </a:r>
          </a:p>
        </p:txBody>
      </p:sp>
      <p:sp>
        <p:nvSpPr>
          <p:cNvPr id="17" name="加号 16"/>
          <p:cNvSpPr/>
          <p:nvPr/>
        </p:nvSpPr>
        <p:spPr>
          <a:xfrm>
            <a:off x="5844118" y="2747433"/>
            <a:ext cx="522817" cy="567267"/>
          </a:xfrm>
          <a:prstGeom prst="mathPlus">
            <a:avLst/>
          </a:prstGeom>
          <a:solidFill>
            <a:schemeClr val="accent1">
              <a:lumMod val="75000"/>
            </a:schemeClr>
          </a:solidFill>
          <a:effectLst>
            <a:outerShdw blurRad="40000" dist="23000" dir="5400000" rotWithShape="0">
              <a:srgbClr val="000000">
                <a:alpha val="35000"/>
              </a:srgbClr>
            </a:outerShdw>
          </a:effectLst>
        </p:spPr>
        <p:txBody>
          <a:bodyPr anchor="ctr"/>
          <a:lstStyle/>
          <a:p>
            <a:pPr algn="ctr" defTabSz="1218565">
              <a:defRPr/>
            </a:pPr>
            <a:endParaRPr lang="zh-CN" altLang="en-US">
              <a:solidFill>
                <a:sysClr val="window" lastClr="FFFFFF"/>
              </a:solidFill>
              <a:latin typeface="Calibri" panose="020F0502020204030204" pitchFamily="34" charset="0"/>
              <a:ea typeface="宋体" panose="02010600030101010101" pitchFamily="2" charset="-122"/>
              <a:cs typeface="+mn-ea"/>
            </a:endParaRPr>
          </a:p>
        </p:txBody>
      </p:sp>
      <p:cxnSp>
        <p:nvCxnSpPr>
          <p:cNvPr id="18" name="直接箭头连接符 17"/>
          <p:cNvCxnSpPr/>
          <p:nvPr/>
        </p:nvCxnSpPr>
        <p:spPr>
          <a:xfrm flipH="1">
            <a:off x="6104467" y="1860551"/>
            <a:ext cx="0" cy="402167"/>
          </a:xfrm>
          <a:prstGeom prst="straightConnector1">
            <a:avLst/>
          </a:prstGeom>
          <a:ln w="9525" cap="flat" cmpd="sng">
            <a:solidFill>
              <a:srgbClr val="4F81BD"/>
            </a:solidFill>
            <a:prstDash val="solid"/>
            <a:round/>
            <a:headEnd type="none" w="med" len="med"/>
            <a:tailEnd type="arrow" w="med" len="med"/>
          </a:ln>
        </p:spPr>
      </p:cxnSp>
      <p:grpSp>
        <p:nvGrpSpPr>
          <p:cNvPr id="24" name="组合 23"/>
          <p:cNvGrpSpPr/>
          <p:nvPr/>
        </p:nvGrpSpPr>
        <p:grpSpPr>
          <a:xfrm>
            <a:off x="4883151" y="2243667"/>
            <a:ext cx="2423583" cy="408517"/>
            <a:chOff x="7145" y="3010"/>
            <a:chExt cx="3819" cy="642"/>
          </a:xfrm>
        </p:grpSpPr>
        <p:cxnSp>
          <p:nvCxnSpPr>
            <p:cNvPr id="141323" name="直接箭头连接符 26"/>
            <p:cNvCxnSpPr/>
            <p:nvPr/>
          </p:nvCxnSpPr>
          <p:spPr>
            <a:xfrm flipH="1">
              <a:off x="10964" y="3017"/>
              <a:ext cx="0" cy="635"/>
            </a:xfrm>
            <a:prstGeom prst="straightConnector1">
              <a:avLst/>
            </a:prstGeom>
            <a:ln w="9525" cap="flat" cmpd="sng">
              <a:solidFill>
                <a:srgbClr val="4F81BD"/>
              </a:solidFill>
              <a:prstDash val="solid"/>
              <a:round/>
              <a:headEnd type="none" w="med" len="med"/>
              <a:tailEnd type="arrow" w="med" len="med"/>
            </a:ln>
          </p:spPr>
        </p:cxnSp>
        <p:cxnSp>
          <p:nvCxnSpPr>
            <p:cNvPr id="141324" name="直接连接符 27"/>
            <p:cNvCxnSpPr/>
            <p:nvPr/>
          </p:nvCxnSpPr>
          <p:spPr>
            <a:xfrm>
              <a:off x="7145" y="3010"/>
              <a:ext cx="3819" cy="7"/>
            </a:xfrm>
            <a:prstGeom prst="line">
              <a:avLst/>
            </a:prstGeom>
            <a:ln w="9525" cap="flat" cmpd="sng">
              <a:solidFill>
                <a:srgbClr val="4F81BD"/>
              </a:solidFill>
              <a:prstDash val="solid"/>
              <a:round/>
              <a:headEnd type="none" w="med" len="med"/>
              <a:tailEnd type="none" w="med" len="med"/>
            </a:ln>
          </p:spPr>
        </p:cxnSp>
        <p:cxnSp>
          <p:nvCxnSpPr>
            <p:cNvPr id="141325" name="直接箭头连接符 33"/>
            <p:cNvCxnSpPr/>
            <p:nvPr/>
          </p:nvCxnSpPr>
          <p:spPr>
            <a:xfrm flipH="1">
              <a:off x="7145" y="3010"/>
              <a:ext cx="0" cy="635"/>
            </a:xfrm>
            <a:prstGeom prst="straightConnector1">
              <a:avLst/>
            </a:prstGeom>
            <a:ln w="9525" cap="flat" cmpd="sng">
              <a:solidFill>
                <a:srgbClr val="4F81BD"/>
              </a:solidFill>
              <a:prstDash val="solid"/>
              <a:round/>
              <a:headEnd type="none" w="med" len="med"/>
              <a:tailEnd type="arrow" w="med" len="med"/>
            </a:ln>
          </p:spPr>
        </p:cxnSp>
      </p:grpSp>
      <p:cxnSp>
        <p:nvCxnSpPr>
          <p:cNvPr id="36" name="直接箭头连接符 35"/>
          <p:cNvCxnSpPr/>
          <p:nvPr/>
        </p:nvCxnSpPr>
        <p:spPr>
          <a:xfrm>
            <a:off x="4861984" y="3617384"/>
            <a:ext cx="0" cy="431800"/>
          </a:xfrm>
          <a:prstGeom prst="straightConnector1">
            <a:avLst/>
          </a:prstGeom>
          <a:ln w="9525" cap="flat" cmpd="sng">
            <a:solidFill>
              <a:srgbClr val="4F81BD"/>
            </a:solidFill>
            <a:prstDash val="solid"/>
            <a:round/>
            <a:headEnd type="none" w="med" len="med"/>
            <a:tailEnd type="arrow" w="med" len="med"/>
          </a:ln>
        </p:spPr>
      </p:cxnSp>
      <p:cxnSp>
        <p:nvCxnSpPr>
          <p:cNvPr id="37" name="直接箭头连接符 36"/>
          <p:cNvCxnSpPr/>
          <p:nvPr/>
        </p:nvCxnSpPr>
        <p:spPr>
          <a:xfrm flipH="1">
            <a:off x="7306734" y="3617384"/>
            <a:ext cx="4233" cy="431800"/>
          </a:xfrm>
          <a:prstGeom prst="straightConnector1">
            <a:avLst/>
          </a:prstGeom>
          <a:ln w="9525" cap="flat" cmpd="sng">
            <a:solidFill>
              <a:srgbClr val="4F81BD"/>
            </a:solidFill>
            <a:prstDash val="solid"/>
            <a:round/>
            <a:headEnd type="none" w="med" len="med"/>
            <a:tailEnd type="arrow" w="med" len="med"/>
          </a:ln>
        </p:spPr>
      </p:cxnSp>
      <p:grpSp>
        <p:nvGrpSpPr>
          <p:cNvPr id="38" name="组合 37"/>
          <p:cNvGrpSpPr/>
          <p:nvPr/>
        </p:nvGrpSpPr>
        <p:grpSpPr>
          <a:xfrm>
            <a:off x="4861984" y="4775201"/>
            <a:ext cx="2444749" cy="886884"/>
            <a:chOff x="7336" y="7226"/>
            <a:chExt cx="3854" cy="1395"/>
          </a:xfrm>
        </p:grpSpPr>
        <p:cxnSp>
          <p:nvCxnSpPr>
            <p:cNvPr id="141329" name="直接箭头连接符 38"/>
            <p:cNvCxnSpPr/>
            <p:nvPr/>
          </p:nvCxnSpPr>
          <p:spPr>
            <a:xfrm>
              <a:off x="9171" y="7919"/>
              <a:ext cx="12" cy="702"/>
            </a:xfrm>
            <a:prstGeom prst="straightConnector1">
              <a:avLst/>
            </a:prstGeom>
            <a:ln w="9525" cap="flat" cmpd="sng">
              <a:solidFill>
                <a:srgbClr val="4F81BD"/>
              </a:solidFill>
              <a:prstDash val="solid"/>
              <a:round/>
              <a:headEnd type="none" w="med" len="med"/>
              <a:tailEnd type="arrow" w="med" len="med"/>
            </a:ln>
          </p:spPr>
        </p:cxnSp>
        <p:grpSp>
          <p:nvGrpSpPr>
            <p:cNvPr id="141330" name="组合 10"/>
            <p:cNvGrpSpPr/>
            <p:nvPr/>
          </p:nvGrpSpPr>
          <p:grpSpPr>
            <a:xfrm>
              <a:off x="7336" y="7226"/>
              <a:ext cx="3854" cy="679"/>
              <a:chOff x="7336" y="7226"/>
              <a:chExt cx="3854" cy="679"/>
            </a:xfrm>
          </p:grpSpPr>
          <p:cxnSp>
            <p:nvCxnSpPr>
              <p:cNvPr id="141331" name="直接连接符 40"/>
              <p:cNvCxnSpPr/>
              <p:nvPr/>
            </p:nvCxnSpPr>
            <p:spPr>
              <a:xfrm>
                <a:off x="7336" y="7896"/>
                <a:ext cx="3854" cy="0"/>
              </a:xfrm>
              <a:prstGeom prst="line">
                <a:avLst/>
              </a:prstGeom>
              <a:ln w="9525" cap="flat" cmpd="sng">
                <a:solidFill>
                  <a:srgbClr val="4F81BD"/>
                </a:solidFill>
                <a:prstDash val="solid"/>
                <a:round/>
                <a:headEnd type="none" w="med" len="med"/>
                <a:tailEnd type="none" w="med" len="med"/>
              </a:ln>
            </p:spPr>
          </p:cxnSp>
          <p:cxnSp>
            <p:nvCxnSpPr>
              <p:cNvPr id="141332" name="直接连接符 41"/>
              <p:cNvCxnSpPr/>
              <p:nvPr/>
            </p:nvCxnSpPr>
            <p:spPr>
              <a:xfrm>
                <a:off x="7336" y="7226"/>
                <a:ext cx="0" cy="670"/>
              </a:xfrm>
              <a:prstGeom prst="line">
                <a:avLst/>
              </a:prstGeom>
              <a:ln w="9525" cap="flat" cmpd="sng">
                <a:solidFill>
                  <a:srgbClr val="4F81BD"/>
                </a:solidFill>
                <a:prstDash val="solid"/>
                <a:round/>
                <a:headEnd type="none" w="med" len="med"/>
                <a:tailEnd type="none" w="med" len="med"/>
              </a:ln>
            </p:spPr>
          </p:cxnSp>
          <p:cxnSp>
            <p:nvCxnSpPr>
              <p:cNvPr id="141333" name="直接连接符 42"/>
              <p:cNvCxnSpPr/>
              <p:nvPr/>
            </p:nvCxnSpPr>
            <p:spPr>
              <a:xfrm>
                <a:off x="11190" y="7236"/>
                <a:ext cx="0" cy="670"/>
              </a:xfrm>
              <a:prstGeom prst="line">
                <a:avLst/>
              </a:prstGeom>
              <a:ln w="9525" cap="flat" cmpd="sng">
                <a:solidFill>
                  <a:srgbClr val="4F81BD"/>
                </a:solidFill>
                <a:prstDash val="solid"/>
                <a:round/>
                <a:headEnd type="none" w="med" len="med"/>
                <a:tailEnd type="none" w="med" len="med"/>
              </a:ln>
            </p:spPr>
          </p:cxnSp>
        </p:grpSp>
      </p:grpSp>
      <p:sp>
        <p:nvSpPr>
          <p:cNvPr id="44" name="右箭头 43"/>
          <p:cNvSpPr/>
          <p:nvPr/>
        </p:nvSpPr>
        <p:spPr>
          <a:xfrm rot="1560000">
            <a:off x="577851" y="3094567"/>
            <a:ext cx="2182284" cy="922867"/>
          </a:xfrm>
          <a:prstGeom prst="rightArrow">
            <a:avLst/>
          </a:prstGeom>
          <a:solidFill>
            <a:srgbClr val="FA0109"/>
          </a:solidFill>
          <a:ln w="25400" cap="flat" cmpd="sng" algn="ctr">
            <a:noFill/>
            <a:prstDash val="solid"/>
          </a:ln>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第一类危险源</a:t>
            </a:r>
          </a:p>
        </p:txBody>
      </p:sp>
      <p:sp>
        <p:nvSpPr>
          <p:cNvPr id="45" name="左箭头 44"/>
          <p:cNvSpPr/>
          <p:nvPr/>
        </p:nvSpPr>
        <p:spPr>
          <a:xfrm rot="19500000">
            <a:off x="9421285" y="3052233"/>
            <a:ext cx="2019300" cy="899584"/>
          </a:xfrm>
          <a:prstGeom prst="leftArrow">
            <a:avLst/>
          </a:prstGeom>
          <a:solidFill>
            <a:srgbClr val="FA0109"/>
          </a:solidFill>
          <a:ln w="25400" cap="flat" cmpd="sng" algn="ctr">
            <a:noFill/>
            <a:prstDash val="solid"/>
          </a:ln>
          <a:effectLst/>
        </p:spPr>
        <p:txBody>
          <a:bodyPr anchor="ctr"/>
          <a:lstStyle/>
          <a:p>
            <a:pPr algn="ctr" defTabSz="1218565">
              <a:defRPr/>
            </a:pPr>
            <a:r>
              <a:rPr lang="zh-CN" altLang="en-US" sz="2000">
                <a:solidFill>
                  <a:sysClr val="window" lastClr="FFFFFF"/>
                </a:solidFill>
                <a:latin typeface="微软雅黑" panose="020B0503020204020204" charset="-122"/>
                <a:ea typeface="微软雅黑" panose="020B0503020204020204" charset="-122"/>
                <a:cs typeface="+mn-ea"/>
              </a:rPr>
              <a:t>第二类危险源</a:t>
            </a:r>
            <a:endParaRPr lang="zh-CN" altLang="en-US">
              <a:solidFill>
                <a:sysClr val="window" lastClr="FFFFFF"/>
              </a:solidFill>
              <a:latin typeface="Calibri" panose="020F0502020204030204" pitchFamily="34" charset="0"/>
              <a:ea typeface="宋体" panose="02010600030101010101" pitchFamily="2" charset="-122"/>
              <a:cs typeface="+mn-ea"/>
            </a:endParaRPr>
          </a:p>
        </p:txBody>
      </p:sp>
      <p:sp>
        <p:nvSpPr>
          <p:cNvPr id="25" name="标题 1"/>
          <p:cNvSpPr txBox="1"/>
          <p:nvPr/>
        </p:nvSpPr>
        <p:spPr>
          <a:xfrm>
            <a:off x="533399" y="462556"/>
            <a:ext cx="10515600" cy="570316"/>
          </a:xfr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b="1" dirty="0">
                <a:solidFill>
                  <a:srgbClr val="0070C0"/>
                </a:solidFill>
                <a:latin typeface="微软雅黑" panose="020B0503020204020204" charset="-122"/>
                <a:ea typeface="微软雅黑" panose="020B0503020204020204" charset="-122"/>
              </a:rPr>
              <a:t>危险源的第一种分类</a:t>
            </a:r>
            <a:r>
              <a:rPr lang="en-US" altLang="zh-CN" sz="3200" b="1" dirty="0">
                <a:solidFill>
                  <a:srgbClr val="0070C0"/>
                </a:solidFill>
                <a:latin typeface="微软雅黑" panose="020B0503020204020204" charset="-122"/>
                <a:ea typeface="微软雅黑" panose="020B0503020204020204" charset="-122"/>
              </a:rPr>
              <a:t>——</a:t>
            </a:r>
            <a:r>
              <a:rPr lang="zh-CN" altLang="en-US" sz="2400" b="1" dirty="0">
                <a:solidFill>
                  <a:srgbClr val="0070C0"/>
                </a:solidFill>
                <a:latin typeface="微软雅黑" panose="020B0503020204020204" charset="-122"/>
                <a:ea typeface="微软雅黑" panose="020B0503020204020204" charset="-122"/>
              </a:rPr>
              <a:t>常见的第二类危险源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800" decel="100000"/>
                                        <p:tgtEl>
                                          <p:spTgt spid="8"/>
                                        </p:tgtEl>
                                      </p:cBhvr>
                                    </p:animEffect>
                                    <p:anim calcmode="lin" valueType="num">
                                      <p:cBhvr>
                                        <p:cTn id="8" dur="800" decel="100000" fill="hold"/>
                                        <p:tgtEl>
                                          <p:spTgt spid="8"/>
                                        </p:tgtEl>
                                        <p:attrNameLst>
                                          <p:attrName>style.rotation</p:attrName>
                                        </p:attrNameLst>
                                      </p:cBhvr>
                                      <p:tavLst>
                                        <p:tav tm="0">
                                          <p:val>
                                            <p:fltVal val="-90"/>
                                          </p:val>
                                        </p:tav>
                                        <p:tav tm="100000">
                                          <p:val>
                                            <p:fltVal val="0"/>
                                          </p:val>
                                        </p:tav>
                                      </p:tavLst>
                                    </p:anim>
                                    <p:anim calcmode="lin" valueType="num">
                                      <p:cBhvr>
                                        <p:cTn id="9" dur="800" decel="100000" fill="hold"/>
                                        <p:tgtEl>
                                          <p:spTgt spid="8"/>
                                        </p:tgtEl>
                                        <p:attrNameLst>
                                          <p:attrName>ppt_x</p:attrName>
                                        </p:attrNameLst>
                                      </p:cBhvr>
                                      <p:tavLst>
                                        <p:tav tm="0">
                                          <p:val>
                                            <p:strVal val="#ppt_x+0.4"/>
                                          </p:val>
                                        </p:tav>
                                        <p:tav tm="100000">
                                          <p:val>
                                            <p:strVal val="#ppt_x-0.05"/>
                                          </p:val>
                                        </p:tav>
                                      </p:tavLst>
                                    </p:anim>
                                    <p:anim calcmode="lin" valueType="num">
                                      <p:cBhvr>
                                        <p:cTn id="10" dur="800" decel="100000" fill="hold"/>
                                        <p:tgtEl>
                                          <p:spTgt spid="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p:tgtEl>
                                          <p:spTgt spid="18"/>
                                        </p:tgtEl>
                                        <p:attrNameLst>
                                          <p:attrName>ppt_y</p:attrName>
                                        </p:attrNameLst>
                                      </p:cBhvr>
                                      <p:tavLst>
                                        <p:tav tm="0">
                                          <p:val>
                                            <p:strVal val="#ppt_y-#ppt_h*1.125000"/>
                                          </p:val>
                                        </p:tav>
                                        <p:tav tm="100000">
                                          <p:val>
                                            <p:strVal val="#ppt_y"/>
                                          </p:val>
                                        </p:tav>
                                      </p:tavLst>
                                    </p:anim>
                                    <p:animEffect transition="in" filter="wipe(down)">
                                      <p:cBhvr>
                                        <p:cTn id="17" dur="500"/>
                                        <p:tgtEl>
                                          <p:spTgt spid="18"/>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p:tgtEl>
                                          <p:spTgt spid="24"/>
                                        </p:tgtEl>
                                        <p:attrNameLst>
                                          <p:attrName>ppt_y</p:attrName>
                                        </p:attrNameLst>
                                      </p:cBhvr>
                                      <p:tavLst>
                                        <p:tav tm="0">
                                          <p:val>
                                            <p:strVal val="#ppt_y-#ppt_h*1.125000"/>
                                          </p:val>
                                        </p:tav>
                                        <p:tav tm="100000">
                                          <p:val>
                                            <p:strVal val="#ppt_y"/>
                                          </p:val>
                                        </p:tav>
                                      </p:tavLst>
                                    </p:anim>
                                    <p:animEffect transition="in" filter="wipe(down)">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800" decel="100000"/>
                                        <p:tgtEl>
                                          <p:spTgt spid="14"/>
                                        </p:tgtEl>
                                      </p:cBhvr>
                                    </p:animEffect>
                                    <p:anim calcmode="lin" valueType="num">
                                      <p:cBhvr>
                                        <p:cTn id="28" dur="800" decel="100000" fill="hold"/>
                                        <p:tgtEl>
                                          <p:spTgt spid="14"/>
                                        </p:tgtEl>
                                        <p:attrNameLst>
                                          <p:attrName>style.rotation</p:attrName>
                                        </p:attrNameLst>
                                      </p:cBhvr>
                                      <p:tavLst>
                                        <p:tav tm="0">
                                          <p:val>
                                            <p:fltVal val="-90"/>
                                          </p:val>
                                        </p:tav>
                                        <p:tav tm="100000">
                                          <p:val>
                                            <p:fltVal val="0"/>
                                          </p:val>
                                        </p:tav>
                                      </p:tavLst>
                                    </p:anim>
                                    <p:anim calcmode="lin" valueType="num">
                                      <p:cBhvr>
                                        <p:cTn id="29" dur="800" decel="100000" fill="hold"/>
                                        <p:tgtEl>
                                          <p:spTgt spid="14"/>
                                        </p:tgtEl>
                                        <p:attrNameLst>
                                          <p:attrName>ppt_x</p:attrName>
                                        </p:attrNameLst>
                                      </p:cBhvr>
                                      <p:tavLst>
                                        <p:tav tm="0">
                                          <p:val>
                                            <p:strVal val="#ppt_x+0.4"/>
                                          </p:val>
                                        </p:tav>
                                        <p:tav tm="100000">
                                          <p:val>
                                            <p:strVal val="#ppt_x-0.05"/>
                                          </p:val>
                                        </p:tav>
                                      </p:tavLst>
                                    </p:anim>
                                    <p:anim calcmode="lin" valueType="num">
                                      <p:cBhvr>
                                        <p:cTn id="30" dur="800" decel="100000" fill="hold"/>
                                        <p:tgtEl>
                                          <p:spTgt spid="1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33" fill="hold">
                            <p:stCondLst>
                              <p:cond delay="1000"/>
                            </p:stCondLst>
                            <p:childTnLst>
                              <p:par>
                                <p:cTn id="34" presetID="30"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800" decel="100000"/>
                                        <p:tgtEl>
                                          <p:spTgt spid="17"/>
                                        </p:tgtEl>
                                      </p:cBhvr>
                                    </p:animEffect>
                                    <p:anim calcmode="lin" valueType="num">
                                      <p:cBhvr>
                                        <p:cTn id="37" dur="800" decel="100000" fill="hold"/>
                                        <p:tgtEl>
                                          <p:spTgt spid="17"/>
                                        </p:tgtEl>
                                        <p:attrNameLst>
                                          <p:attrName>style.rotation</p:attrName>
                                        </p:attrNameLst>
                                      </p:cBhvr>
                                      <p:tavLst>
                                        <p:tav tm="0">
                                          <p:val>
                                            <p:fltVal val="-90"/>
                                          </p:val>
                                        </p:tav>
                                        <p:tav tm="100000">
                                          <p:val>
                                            <p:fltVal val="0"/>
                                          </p:val>
                                        </p:tav>
                                      </p:tavLst>
                                    </p:anim>
                                    <p:anim calcmode="lin" valueType="num">
                                      <p:cBhvr>
                                        <p:cTn id="38" dur="800" decel="100000" fill="hold"/>
                                        <p:tgtEl>
                                          <p:spTgt spid="17"/>
                                        </p:tgtEl>
                                        <p:attrNameLst>
                                          <p:attrName>ppt_x</p:attrName>
                                        </p:attrNameLst>
                                      </p:cBhvr>
                                      <p:tavLst>
                                        <p:tav tm="0">
                                          <p:val>
                                            <p:strVal val="#ppt_x+0.4"/>
                                          </p:val>
                                        </p:tav>
                                        <p:tav tm="100000">
                                          <p:val>
                                            <p:strVal val="#ppt_x-0.05"/>
                                          </p:val>
                                        </p:tav>
                                      </p:tavLst>
                                    </p:anim>
                                    <p:anim calcmode="lin" valueType="num">
                                      <p:cBhvr>
                                        <p:cTn id="39" dur="800" decel="100000" fill="hold"/>
                                        <p:tgtEl>
                                          <p:spTgt spid="17"/>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par>
                          <p:cTn id="42" fill="hold">
                            <p:stCondLst>
                              <p:cond delay="2000"/>
                            </p:stCondLst>
                            <p:childTnLst>
                              <p:par>
                                <p:cTn id="43" presetID="30"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800" decel="100000"/>
                                        <p:tgtEl>
                                          <p:spTgt spid="15"/>
                                        </p:tgtEl>
                                      </p:cBhvr>
                                    </p:animEffect>
                                    <p:anim calcmode="lin" valueType="num">
                                      <p:cBhvr>
                                        <p:cTn id="46" dur="800" decel="100000" fill="hold"/>
                                        <p:tgtEl>
                                          <p:spTgt spid="15"/>
                                        </p:tgtEl>
                                        <p:attrNameLst>
                                          <p:attrName>style.rotation</p:attrName>
                                        </p:attrNameLst>
                                      </p:cBhvr>
                                      <p:tavLst>
                                        <p:tav tm="0">
                                          <p:val>
                                            <p:fltVal val="-90"/>
                                          </p:val>
                                        </p:tav>
                                        <p:tav tm="100000">
                                          <p:val>
                                            <p:fltVal val="0"/>
                                          </p:val>
                                        </p:tav>
                                      </p:tavLst>
                                    </p:anim>
                                    <p:anim calcmode="lin" valueType="num">
                                      <p:cBhvr>
                                        <p:cTn id="47" dur="800" decel="100000" fill="hold"/>
                                        <p:tgtEl>
                                          <p:spTgt spid="15"/>
                                        </p:tgtEl>
                                        <p:attrNameLst>
                                          <p:attrName>ppt_x</p:attrName>
                                        </p:attrNameLst>
                                      </p:cBhvr>
                                      <p:tavLst>
                                        <p:tav tm="0">
                                          <p:val>
                                            <p:strVal val="#ppt_x+0.4"/>
                                          </p:val>
                                        </p:tav>
                                        <p:tav tm="100000">
                                          <p:val>
                                            <p:strVal val="#ppt_x-0.05"/>
                                          </p:val>
                                        </p:tav>
                                      </p:tavLst>
                                    </p:anim>
                                    <p:anim calcmode="lin" valueType="num">
                                      <p:cBhvr>
                                        <p:cTn id="48" dur="800" decel="100000" fill="hold"/>
                                        <p:tgtEl>
                                          <p:spTgt spid="15"/>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51" fill="hold">
                            <p:stCondLst>
                              <p:cond delay="3000"/>
                            </p:stCondLst>
                            <p:childTnLst>
                              <p:par>
                                <p:cTn id="52" presetID="12" presetClass="entr" presetSubtype="1"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p:tgtEl>
                                          <p:spTgt spid="36"/>
                                        </p:tgtEl>
                                        <p:attrNameLst>
                                          <p:attrName>ppt_y</p:attrName>
                                        </p:attrNameLst>
                                      </p:cBhvr>
                                      <p:tavLst>
                                        <p:tav tm="0">
                                          <p:val>
                                            <p:strVal val="#ppt_y-#ppt_h*1.125000"/>
                                          </p:val>
                                        </p:tav>
                                        <p:tav tm="100000">
                                          <p:val>
                                            <p:strVal val="#ppt_y"/>
                                          </p:val>
                                        </p:tav>
                                      </p:tavLst>
                                    </p:anim>
                                    <p:animEffect transition="in" filter="wipe(down)">
                                      <p:cBhvr>
                                        <p:cTn id="55" dur="500"/>
                                        <p:tgtEl>
                                          <p:spTgt spid="36"/>
                                        </p:tgtEl>
                                      </p:cBhvr>
                                    </p:animEffect>
                                  </p:childTnLst>
                                </p:cTn>
                              </p:par>
                            </p:childTnLst>
                          </p:cTn>
                        </p:par>
                        <p:par>
                          <p:cTn id="56" fill="hold">
                            <p:stCondLst>
                              <p:cond delay="3500"/>
                            </p:stCondLst>
                            <p:childTnLst>
                              <p:par>
                                <p:cTn id="57" presetID="12" presetClass="entr" presetSubtype="1"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p:tgtEl>
                                          <p:spTgt spid="37"/>
                                        </p:tgtEl>
                                        <p:attrNameLst>
                                          <p:attrName>ppt_y</p:attrName>
                                        </p:attrNameLst>
                                      </p:cBhvr>
                                      <p:tavLst>
                                        <p:tav tm="0">
                                          <p:val>
                                            <p:strVal val="#ppt_y-#ppt_h*1.125000"/>
                                          </p:val>
                                        </p:tav>
                                        <p:tav tm="100000">
                                          <p:val>
                                            <p:strVal val="#ppt_y"/>
                                          </p:val>
                                        </p:tav>
                                      </p:tavLst>
                                    </p:anim>
                                    <p:animEffect transition="in" filter="wipe(down)">
                                      <p:cBhvr>
                                        <p:cTn id="60" dur="500"/>
                                        <p:tgtEl>
                                          <p:spTgt spid="37"/>
                                        </p:tgtEl>
                                      </p:cBhvr>
                                    </p:animEffect>
                                  </p:childTnLst>
                                </p:cTn>
                              </p:par>
                            </p:childTnLst>
                          </p:cTn>
                        </p:par>
                      </p:childTnLst>
                    </p:cTn>
                  </p:par>
                  <p:par>
                    <p:cTn id="61" fill="hold">
                      <p:stCondLst>
                        <p:cond delay="indefinite"/>
                      </p:stCondLst>
                      <p:childTnLst>
                        <p:par>
                          <p:cTn id="62" fill="hold">
                            <p:stCondLst>
                              <p:cond delay="0"/>
                            </p:stCondLst>
                            <p:childTnLst>
                              <p:par>
                                <p:cTn id="63" presetID="30" presetClass="entr" presetSubtype="0" fill="hold" nodeType="click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800" decel="100000"/>
                                        <p:tgtEl>
                                          <p:spTgt spid="11"/>
                                        </p:tgtEl>
                                      </p:cBhvr>
                                    </p:animEffect>
                                    <p:anim calcmode="lin" valueType="num">
                                      <p:cBhvr>
                                        <p:cTn id="66" dur="800" decel="100000" fill="hold"/>
                                        <p:tgtEl>
                                          <p:spTgt spid="11"/>
                                        </p:tgtEl>
                                        <p:attrNameLst>
                                          <p:attrName>style.rotation</p:attrName>
                                        </p:attrNameLst>
                                      </p:cBhvr>
                                      <p:tavLst>
                                        <p:tav tm="0">
                                          <p:val>
                                            <p:fltVal val="-90"/>
                                          </p:val>
                                        </p:tav>
                                        <p:tav tm="100000">
                                          <p:val>
                                            <p:fltVal val="0"/>
                                          </p:val>
                                        </p:tav>
                                      </p:tavLst>
                                    </p:anim>
                                    <p:anim calcmode="lin" valueType="num">
                                      <p:cBhvr>
                                        <p:cTn id="67" dur="800" decel="100000" fill="hold"/>
                                        <p:tgtEl>
                                          <p:spTgt spid="11"/>
                                        </p:tgtEl>
                                        <p:attrNameLst>
                                          <p:attrName>ppt_x</p:attrName>
                                        </p:attrNameLst>
                                      </p:cBhvr>
                                      <p:tavLst>
                                        <p:tav tm="0">
                                          <p:val>
                                            <p:strVal val="#ppt_x+0.4"/>
                                          </p:val>
                                        </p:tav>
                                        <p:tav tm="100000">
                                          <p:val>
                                            <p:strVal val="#ppt_x-0.05"/>
                                          </p:val>
                                        </p:tav>
                                      </p:tavLst>
                                    </p:anim>
                                    <p:anim calcmode="lin" valueType="num">
                                      <p:cBhvr>
                                        <p:cTn id="68" dur="800" decel="100000" fill="hold"/>
                                        <p:tgtEl>
                                          <p:spTgt spid="11"/>
                                        </p:tgtEl>
                                        <p:attrNameLst>
                                          <p:attrName>ppt_y</p:attrName>
                                        </p:attrNameLst>
                                      </p:cBhvr>
                                      <p:tavLst>
                                        <p:tav tm="0">
                                          <p:val>
                                            <p:strVal val="#ppt_y-0.4"/>
                                          </p:val>
                                        </p:tav>
                                        <p:tav tm="100000">
                                          <p:val>
                                            <p:strVal val="#ppt_y+0.1"/>
                                          </p:val>
                                        </p:tav>
                                      </p:tavLst>
                                    </p:anim>
                                    <p:anim calcmode="lin" valueType="num">
                                      <p:cBhvr>
                                        <p:cTn id="69"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70"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30" presetClass="entr" presetSubtype="0"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800" decel="100000"/>
                                        <p:tgtEl>
                                          <p:spTgt spid="13"/>
                                        </p:tgtEl>
                                      </p:cBhvr>
                                    </p:animEffect>
                                    <p:anim calcmode="lin" valueType="num">
                                      <p:cBhvr>
                                        <p:cTn id="76" dur="800" decel="100000" fill="hold"/>
                                        <p:tgtEl>
                                          <p:spTgt spid="13"/>
                                        </p:tgtEl>
                                        <p:attrNameLst>
                                          <p:attrName>style.rotation</p:attrName>
                                        </p:attrNameLst>
                                      </p:cBhvr>
                                      <p:tavLst>
                                        <p:tav tm="0">
                                          <p:val>
                                            <p:fltVal val="-90"/>
                                          </p:val>
                                        </p:tav>
                                        <p:tav tm="100000">
                                          <p:val>
                                            <p:fltVal val="0"/>
                                          </p:val>
                                        </p:tav>
                                      </p:tavLst>
                                    </p:anim>
                                    <p:anim calcmode="lin" valueType="num">
                                      <p:cBhvr>
                                        <p:cTn id="77" dur="800" decel="100000" fill="hold"/>
                                        <p:tgtEl>
                                          <p:spTgt spid="13"/>
                                        </p:tgtEl>
                                        <p:attrNameLst>
                                          <p:attrName>ppt_x</p:attrName>
                                        </p:attrNameLst>
                                      </p:cBhvr>
                                      <p:tavLst>
                                        <p:tav tm="0">
                                          <p:val>
                                            <p:strVal val="#ppt_x+0.4"/>
                                          </p:val>
                                        </p:tav>
                                        <p:tav tm="100000">
                                          <p:val>
                                            <p:strVal val="#ppt_x-0.05"/>
                                          </p:val>
                                        </p:tav>
                                      </p:tavLst>
                                    </p:anim>
                                    <p:anim calcmode="lin" valueType="num">
                                      <p:cBhvr>
                                        <p:cTn id="78" dur="800" decel="100000" fill="hold"/>
                                        <p:tgtEl>
                                          <p:spTgt spid="13"/>
                                        </p:tgtEl>
                                        <p:attrNameLst>
                                          <p:attrName>ppt_y</p:attrName>
                                        </p:attrNameLst>
                                      </p:cBhvr>
                                      <p:tavLst>
                                        <p:tav tm="0">
                                          <p:val>
                                            <p:strVal val="#ppt_y-0.4"/>
                                          </p:val>
                                        </p:tav>
                                        <p:tav tm="100000">
                                          <p:val>
                                            <p:strVal val="#ppt_y+0.1"/>
                                          </p:val>
                                        </p:tav>
                                      </p:tavLst>
                                    </p:anim>
                                    <p:anim calcmode="lin" valueType="num">
                                      <p:cBhvr>
                                        <p:cTn id="79"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80"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ppt_x</p:attrName>
                                        </p:attrNameLst>
                                      </p:cBhvr>
                                      <p:tavLst>
                                        <p:tav tm="0">
                                          <p:val>
                                            <p:strVal val="0-#ppt_w/2"/>
                                          </p:val>
                                        </p:tav>
                                        <p:tav tm="100000">
                                          <p:val>
                                            <p:strVal val="#ppt_x"/>
                                          </p:val>
                                        </p:tav>
                                      </p:tavLst>
                                    </p:anim>
                                    <p:anim calcmode="lin" valueType="num">
                                      <p:cBhvr>
                                        <p:cTn id="86"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ppt_x</p:attrName>
                                        </p:attrNameLst>
                                      </p:cBhvr>
                                      <p:tavLst>
                                        <p:tav tm="0">
                                          <p:val>
                                            <p:strVal val="1+#ppt_w/2"/>
                                          </p:val>
                                        </p:tav>
                                        <p:tav tm="100000">
                                          <p:val>
                                            <p:strVal val="#ppt_x"/>
                                          </p:val>
                                        </p:tav>
                                      </p:tavLst>
                                    </p:anim>
                                    <p:anim calcmode="lin" valueType="num">
                                      <p:cBhvr>
                                        <p:cTn id="92"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2" presetClass="entr" presetSubtype="1" fill="hold" nodeType="click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p:cTn id="97" dur="500"/>
                                        <p:tgtEl>
                                          <p:spTgt spid="38"/>
                                        </p:tgtEl>
                                        <p:attrNameLst>
                                          <p:attrName>ppt_y</p:attrName>
                                        </p:attrNameLst>
                                      </p:cBhvr>
                                      <p:tavLst>
                                        <p:tav tm="0">
                                          <p:val>
                                            <p:strVal val="#ppt_y-#ppt_h*1.125000"/>
                                          </p:val>
                                        </p:tav>
                                        <p:tav tm="100000">
                                          <p:val>
                                            <p:strVal val="#ppt_y"/>
                                          </p:val>
                                        </p:tav>
                                      </p:tavLst>
                                    </p:anim>
                                    <p:animEffect transition="in" filter="wipe(down)">
                                      <p:cBhvr>
                                        <p:cTn id="98" dur="500"/>
                                        <p:tgtEl>
                                          <p:spTgt spid="38"/>
                                        </p:tgtEl>
                                      </p:cBhvr>
                                    </p:animEffect>
                                  </p:childTnLst>
                                </p:cTn>
                              </p:par>
                            </p:childTnLst>
                          </p:cTn>
                        </p:par>
                      </p:childTnLst>
                    </p:cTn>
                  </p:par>
                  <p:par>
                    <p:cTn id="99" fill="hold">
                      <p:stCondLst>
                        <p:cond delay="indefinite"/>
                      </p:stCondLst>
                      <p:childTnLst>
                        <p:par>
                          <p:cTn id="100" fill="hold">
                            <p:stCondLst>
                              <p:cond delay="0"/>
                            </p:stCondLst>
                            <p:childTnLst>
                              <p:par>
                                <p:cTn id="101" presetID="30" presetClass="entr" presetSubtype="0" fill="hold" nodeType="clickEffect">
                                  <p:stCondLst>
                                    <p:cond delay="0"/>
                                  </p:stCondLst>
                                  <p:childTnLst>
                                    <p:set>
                                      <p:cBhvr>
                                        <p:cTn id="102" dur="1" fill="hold">
                                          <p:stCondLst>
                                            <p:cond delay="0"/>
                                          </p:stCondLst>
                                        </p:cTn>
                                        <p:tgtEl>
                                          <p:spTgt spid="16"/>
                                        </p:tgtEl>
                                        <p:attrNameLst>
                                          <p:attrName>style.visibility</p:attrName>
                                        </p:attrNameLst>
                                      </p:cBhvr>
                                      <p:to>
                                        <p:strVal val="visible"/>
                                      </p:to>
                                    </p:set>
                                    <p:animEffect transition="in" filter="fade">
                                      <p:cBhvr>
                                        <p:cTn id="103" dur="800" decel="100000"/>
                                        <p:tgtEl>
                                          <p:spTgt spid="16"/>
                                        </p:tgtEl>
                                      </p:cBhvr>
                                    </p:animEffect>
                                    <p:anim calcmode="lin" valueType="num">
                                      <p:cBhvr>
                                        <p:cTn id="104" dur="800" decel="100000" fill="hold"/>
                                        <p:tgtEl>
                                          <p:spTgt spid="16"/>
                                        </p:tgtEl>
                                        <p:attrNameLst>
                                          <p:attrName>style.rotation</p:attrName>
                                        </p:attrNameLst>
                                      </p:cBhvr>
                                      <p:tavLst>
                                        <p:tav tm="0">
                                          <p:val>
                                            <p:fltVal val="-90"/>
                                          </p:val>
                                        </p:tav>
                                        <p:tav tm="100000">
                                          <p:val>
                                            <p:fltVal val="0"/>
                                          </p:val>
                                        </p:tav>
                                      </p:tavLst>
                                    </p:anim>
                                    <p:anim calcmode="lin" valueType="num">
                                      <p:cBhvr>
                                        <p:cTn id="105" dur="800" decel="100000" fill="hold"/>
                                        <p:tgtEl>
                                          <p:spTgt spid="16"/>
                                        </p:tgtEl>
                                        <p:attrNameLst>
                                          <p:attrName>ppt_x</p:attrName>
                                        </p:attrNameLst>
                                      </p:cBhvr>
                                      <p:tavLst>
                                        <p:tav tm="0">
                                          <p:val>
                                            <p:strVal val="#ppt_x+0.4"/>
                                          </p:val>
                                        </p:tav>
                                        <p:tav tm="100000">
                                          <p:val>
                                            <p:strVal val="#ppt_x-0.05"/>
                                          </p:val>
                                        </p:tav>
                                      </p:tavLst>
                                    </p:anim>
                                    <p:anim calcmode="lin" valueType="num">
                                      <p:cBhvr>
                                        <p:cTn id="106" dur="800" decel="100000" fill="hold"/>
                                        <p:tgtEl>
                                          <p:spTgt spid="16"/>
                                        </p:tgtEl>
                                        <p:attrNameLst>
                                          <p:attrName>ppt_y</p:attrName>
                                        </p:attrNameLst>
                                      </p:cBhvr>
                                      <p:tavLst>
                                        <p:tav tm="0">
                                          <p:val>
                                            <p:strVal val="#ppt_y-0.4"/>
                                          </p:val>
                                        </p:tav>
                                        <p:tav tm="100000">
                                          <p:val>
                                            <p:strVal val="#ppt_y+0.1"/>
                                          </p:val>
                                        </p:tav>
                                      </p:tavLst>
                                    </p:anim>
                                    <p:anim calcmode="lin" valueType="num">
                                      <p:cBhvr>
                                        <p:cTn id="107"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108"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p:bldP spid="4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365125"/>
            <a:ext cx="10515600" cy="1325563"/>
          </a:xfrm>
        </p:spPr>
        <p:txBody>
          <a:bodyPr/>
          <a:lstStyle/>
          <a:p>
            <a:r>
              <a:rPr lang="zh-CN" altLang="en-US" sz="3200" b="1" dirty="0">
                <a:solidFill>
                  <a:srgbClr val="0070C0"/>
                </a:solidFill>
                <a:latin typeface="微软雅黑" panose="020B0503020204020204" charset="-122"/>
                <a:ea typeface="微软雅黑" panose="020B0503020204020204" charset="-122"/>
              </a:rPr>
              <a:t>什么是风险</a:t>
            </a:r>
          </a:p>
        </p:txBody>
      </p:sp>
      <p:sp>
        <p:nvSpPr>
          <p:cNvPr id="8" name="object 8"/>
          <p:cNvSpPr txBox="1"/>
          <p:nvPr/>
        </p:nvSpPr>
        <p:spPr>
          <a:xfrm>
            <a:off x="1546225" y="1579880"/>
            <a:ext cx="8409940" cy="430530"/>
          </a:xfrm>
          <a:prstGeom prst="rect">
            <a:avLst/>
          </a:prstGeom>
        </p:spPr>
        <p:txBody>
          <a:bodyPr wrap="square" lIns="0" tIns="0" rIns="0" bIns="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12700" marR="5080">
              <a:lnSpc>
                <a:spcPct val="140000"/>
              </a:lnSpc>
            </a:pPr>
            <a:r>
              <a:rPr sz="2000" b="1" spc="-10" noProof="1">
                <a:solidFill>
                  <a:schemeClr val="tx1"/>
                </a:solidFill>
                <a:latin typeface="微软雅黑" panose="020B0503020204020204" charset="-122"/>
                <a:ea typeface="微软雅黑" panose="020B0503020204020204" charset="-122"/>
                <a:cs typeface="微软雅黑" panose="020B0503020204020204" charset="-122"/>
              </a:rPr>
              <a:t>风险</a:t>
            </a:r>
            <a:r>
              <a:rPr lang="en-US" sz="2000" b="1" spc="-10" noProof="1">
                <a:solidFill>
                  <a:schemeClr val="tx1"/>
                </a:solidFill>
                <a:latin typeface="微软雅黑" panose="020B0503020204020204" charset="-122"/>
                <a:ea typeface="微软雅黑" panose="020B0503020204020204" charset="-122"/>
                <a:cs typeface="微软雅黑" panose="020B0503020204020204" charset="-122"/>
              </a:rPr>
              <a:t>——</a:t>
            </a:r>
            <a:r>
              <a:rPr sz="2000" noProof="1">
                <a:latin typeface="微软雅黑" panose="020B0503020204020204" charset="-122"/>
                <a:ea typeface="微软雅黑" panose="020B0503020204020204" charset="-122"/>
                <a:cs typeface="微软雅黑" panose="020B0503020204020204" charset="-122"/>
              </a:rPr>
              <a:t>是指生产安全事故或健康损害事件发生的可能性和严重性的组合。</a:t>
            </a:r>
          </a:p>
        </p:txBody>
      </p:sp>
      <p:sp>
        <p:nvSpPr>
          <p:cNvPr id="12" name="文本框 11"/>
          <p:cNvSpPr txBox="1"/>
          <p:nvPr/>
        </p:nvSpPr>
        <p:spPr>
          <a:xfrm>
            <a:off x="1419225" y="3540760"/>
            <a:ext cx="5587365" cy="1437640"/>
          </a:xfrm>
          <a:prstGeom prst="rect">
            <a:avLst/>
          </a:prstGeom>
          <a:noFill/>
        </p:spPr>
        <p:txBody>
          <a:bodyPr wrap="square" rtlCol="0" anchor="t">
            <a:spAutoFit/>
          </a:bodyPr>
          <a:lstStyle/>
          <a:p>
            <a:pPr marL="12700">
              <a:lnSpc>
                <a:spcPct val="140000"/>
              </a:lnSpc>
            </a:pPr>
            <a:r>
              <a:rPr b="1" spc="-10">
                <a:solidFill>
                  <a:srgbClr val="2E75B6"/>
                </a:solidFill>
                <a:latin typeface="微软雅黑" panose="020B0503020204020204" charset="-122"/>
                <a:ea typeface="微软雅黑" panose="020B0503020204020204" charset="-122"/>
                <a:cs typeface="微软雅黑" panose="020B0503020204020204" charset="-122"/>
                <a:sym typeface="+mn-ea"/>
              </a:rPr>
              <a:t>可能性</a:t>
            </a:r>
            <a:r>
              <a:rPr spc="-10">
                <a:solidFill>
                  <a:srgbClr val="585858"/>
                </a:solidFill>
                <a:latin typeface="微软雅黑" panose="020B0503020204020204" charset="-122"/>
                <a:ea typeface="微软雅黑" panose="020B0503020204020204" charset="-122"/>
                <a:cs typeface="微软雅黑" panose="020B0503020204020204" charset="-122"/>
                <a:sym typeface="+mn-ea"/>
              </a:rPr>
              <a:t>，</a:t>
            </a:r>
            <a:r>
              <a:rPr>
                <a:latin typeface="微软雅黑" panose="020B0503020204020204" charset="-122"/>
                <a:ea typeface="微软雅黑" panose="020B0503020204020204" charset="-122"/>
                <a:cs typeface="微软雅黑" panose="020B0503020204020204" charset="-122"/>
                <a:sym typeface="+mn-ea"/>
              </a:rPr>
              <a:t>是指事故（事件）发生的概率。</a:t>
            </a:r>
            <a:endParaRPr noProof="1">
              <a:latin typeface="微软雅黑" panose="020B0503020204020204" charset="-122"/>
              <a:ea typeface="微软雅黑" panose="020B0503020204020204" charset="-122"/>
              <a:cs typeface="微软雅黑" panose="020B0503020204020204" charset="-122"/>
            </a:endParaRPr>
          </a:p>
          <a:p>
            <a:pPr marL="12700">
              <a:lnSpc>
                <a:spcPct val="140000"/>
              </a:lnSpc>
              <a:spcBef>
                <a:spcPts val="1440"/>
              </a:spcBef>
            </a:pPr>
            <a:r>
              <a:rPr b="1" spc="-5">
                <a:solidFill>
                  <a:srgbClr val="2E75B6"/>
                </a:solidFill>
                <a:latin typeface="微软雅黑" panose="020B0503020204020204" charset="-122"/>
                <a:ea typeface="微软雅黑" panose="020B0503020204020204" charset="-122"/>
                <a:cs typeface="微软雅黑" panose="020B0503020204020204" charset="-122"/>
                <a:sym typeface="+mn-ea"/>
              </a:rPr>
              <a:t>严重性</a:t>
            </a:r>
            <a:r>
              <a:rPr spc="-5">
                <a:solidFill>
                  <a:srgbClr val="585858"/>
                </a:solidFill>
                <a:latin typeface="微软雅黑" panose="020B0503020204020204" charset="-122"/>
                <a:ea typeface="微软雅黑" panose="020B0503020204020204" charset="-122"/>
                <a:cs typeface="微软雅黑" panose="020B0503020204020204" charset="-122"/>
                <a:sym typeface="+mn-ea"/>
              </a:rPr>
              <a:t>，</a:t>
            </a:r>
            <a:r>
              <a:rPr>
                <a:latin typeface="微软雅黑" panose="020B0503020204020204" charset="-122"/>
                <a:ea typeface="微软雅黑" panose="020B0503020204020204" charset="-122"/>
                <a:cs typeface="微软雅黑" panose="020B0503020204020204" charset="-122"/>
                <a:sym typeface="+mn-ea"/>
              </a:rPr>
              <a:t>是指事故（事件）一旦发生后，将造成的人员伤害和经济损失的严重程度。</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1546225" y="2487295"/>
            <a:ext cx="4308475" cy="460375"/>
          </a:xfrm>
          <a:prstGeom prst="rect">
            <a:avLst/>
          </a:prstGeom>
          <a:noFill/>
          <a:ln>
            <a:solidFill>
              <a:schemeClr val="tx2"/>
            </a:solidFill>
          </a:ln>
        </p:spPr>
        <p:txBody>
          <a:bodyPr wrap="square" rtlCol="0" anchor="t">
            <a:spAutoFit/>
          </a:bodyPr>
          <a:lstStyle/>
          <a:p>
            <a:r>
              <a:rPr lang="zh-CN" altLang="en-US" sz="2400" b="1" dirty="0">
                <a:solidFill>
                  <a:srgbClr val="2E75B6"/>
                </a:solidFill>
                <a:latin typeface="微软雅黑" panose="020B0503020204020204" charset="-122"/>
                <a:ea typeface="微软雅黑" panose="020B0503020204020204" charset="-122"/>
                <a:sym typeface="Calibri" panose="020F0502020204030204" pitchFamily="34" charset="0"/>
              </a:rPr>
              <a:t>风险(R)＝可能性(L) × 后果(C)</a:t>
            </a:r>
          </a:p>
        </p:txBody>
      </p:sp>
      <p:pic>
        <p:nvPicPr>
          <p:cNvPr id="14" name="图片 13" descr="7e3047d258fe3f58d8ae4e898838fb3e"/>
          <p:cNvPicPr>
            <a:picLocks noChangeAspect="1"/>
          </p:cNvPicPr>
          <p:nvPr/>
        </p:nvPicPr>
        <p:blipFill>
          <a:blip r:embed="rId2"/>
          <a:stretch>
            <a:fillRect/>
          </a:stretch>
        </p:blipFill>
        <p:spPr>
          <a:xfrm>
            <a:off x="7378700" y="2150745"/>
            <a:ext cx="4743450" cy="355790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6342" y="1544936"/>
            <a:ext cx="3822200" cy="1094234"/>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342" y="4445160"/>
            <a:ext cx="3315323" cy="1551571"/>
          </a:xfrm>
          <a:prstGeom prst="rect">
            <a:avLst/>
          </a:prstGeom>
        </p:spPr>
      </p:pic>
      <p:sp>
        <p:nvSpPr>
          <p:cNvPr id="18" name="标题 1"/>
          <p:cNvSpPr txBox="1"/>
          <p:nvPr/>
        </p:nvSpPr>
        <p:spPr>
          <a:xfrm>
            <a:off x="751974" y="116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b="1" dirty="0">
                <a:solidFill>
                  <a:srgbClr val="0070C0"/>
                </a:solidFill>
                <a:latin typeface="微软雅黑" panose="020B0503020204020204" charset="-122"/>
                <a:ea typeface="微软雅黑" panose="020B0503020204020204" charset="-122"/>
              </a:rPr>
              <a:t>风险大小对比案例</a:t>
            </a:r>
          </a:p>
        </p:txBody>
      </p:sp>
      <p:grpSp>
        <p:nvGrpSpPr>
          <p:cNvPr id="3" name="组合 2"/>
          <p:cNvGrpSpPr/>
          <p:nvPr/>
        </p:nvGrpSpPr>
        <p:grpSpPr>
          <a:xfrm>
            <a:off x="6395720" y="1452880"/>
            <a:ext cx="4024630" cy="4542790"/>
            <a:chOff x="10072" y="1602"/>
            <a:chExt cx="6946" cy="7840"/>
          </a:xfrm>
        </p:grpSpPr>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72" y="1602"/>
              <a:ext cx="6947" cy="7841"/>
            </a:xfrm>
            <a:prstGeom prst="rect">
              <a:avLst/>
            </a:prstGeom>
          </p:spPr>
        </p:pic>
        <p:sp>
          <p:nvSpPr>
            <p:cNvPr id="21" name="标题 1"/>
            <p:cNvSpPr txBox="1"/>
            <p:nvPr/>
          </p:nvSpPr>
          <p:spPr>
            <a:xfrm>
              <a:off x="14320" y="6453"/>
              <a:ext cx="1194" cy="5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solidFill>
                    <a:srgbClr val="FF0000"/>
                  </a:solidFill>
                  <a:latin typeface="微软雅黑" panose="020B0503020204020204" charset="-122"/>
                  <a:ea typeface="微软雅黑" panose="020B0503020204020204" charset="-122"/>
                </a:rPr>
                <a:t>VS</a:t>
              </a:r>
              <a:endParaRPr lang="zh-CN" altLang="en-US" sz="2800" b="1" dirty="0">
                <a:solidFill>
                  <a:srgbClr val="FF0000"/>
                </a:solidFill>
                <a:latin typeface="微软雅黑" panose="020B0503020204020204" charset="-122"/>
                <a:ea typeface="微软雅黑" panose="020B0503020204020204" charset="-122"/>
              </a:endParaRPr>
            </a:p>
          </p:txBody>
        </p:sp>
      </p:grpSp>
      <p:grpSp>
        <p:nvGrpSpPr>
          <p:cNvPr id="2" name="组合 1"/>
          <p:cNvGrpSpPr/>
          <p:nvPr/>
        </p:nvGrpSpPr>
        <p:grpSpPr>
          <a:xfrm>
            <a:off x="2148205" y="2847975"/>
            <a:ext cx="1009650" cy="1411605"/>
            <a:chOff x="3383" y="4485"/>
            <a:chExt cx="1590" cy="2223"/>
          </a:xfrm>
        </p:grpSpPr>
        <p:sp>
          <p:nvSpPr>
            <p:cNvPr id="20" name="标题 1"/>
            <p:cNvSpPr txBox="1"/>
            <p:nvPr/>
          </p:nvSpPr>
          <p:spPr>
            <a:xfrm>
              <a:off x="3539" y="5335"/>
              <a:ext cx="1194" cy="5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b="1" dirty="0">
                  <a:solidFill>
                    <a:srgbClr val="FF0000"/>
                  </a:solidFill>
                  <a:latin typeface="微软雅黑" panose="020B0503020204020204" charset="-122"/>
                  <a:ea typeface="微软雅黑" panose="020B0503020204020204" charset="-122"/>
                </a:rPr>
                <a:t>VS</a:t>
              </a:r>
              <a:endParaRPr lang="zh-CN" altLang="en-US" sz="2800" b="1" dirty="0">
                <a:solidFill>
                  <a:srgbClr val="FF0000"/>
                </a:solidFill>
                <a:latin typeface="微软雅黑" panose="020B0503020204020204" charset="-122"/>
                <a:ea typeface="微软雅黑" panose="020B0503020204020204" charset="-122"/>
              </a:endParaRPr>
            </a:p>
          </p:txBody>
        </p:sp>
        <p:sp>
          <p:nvSpPr>
            <p:cNvPr id="13" name="标题 1"/>
            <p:cNvSpPr>
              <a:spLocks noGrp="1"/>
            </p:cNvSpPr>
            <p:nvPr/>
          </p:nvSpPr>
          <p:spPr>
            <a:xfrm>
              <a:off x="3776" y="4485"/>
              <a:ext cx="623" cy="5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b="1" dirty="0">
                  <a:solidFill>
                    <a:srgbClr val="0070C0"/>
                  </a:solidFill>
                  <a:latin typeface="微软雅黑" panose="020B0503020204020204" charset="-122"/>
                  <a:ea typeface="微软雅黑" panose="020B0503020204020204" charset="-122"/>
                </a:rPr>
                <a:t>1</a:t>
              </a:r>
              <a:endParaRPr lang="zh-CN" altLang="en-US" sz="2400" b="1" dirty="0">
                <a:solidFill>
                  <a:srgbClr val="0070C0"/>
                </a:solidFill>
                <a:latin typeface="微软雅黑" panose="020B0503020204020204" charset="-122"/>
                <a:ea typeface="微软雅黑" panose="020B0503020204020204" charset="-122"/>
              </a:endParaRPr>
            </a:p>
          </p:txBody>
        </p:sp>
        <p:sp>
          <p:nvSpPr>
            <p:cNvPr id="14" name="标题 1"/>
            <p:cNvSpPr>
              <a:spLocks noGrp="1"/>
            </p:cNvSpPr>
            <p:nvPr/>
          </p:nvSpPr>
          <p:spPr>
            <a:xfrm>
              <a:off x="3383" y="6162"/>
              <a:ext cx="1590" cy="5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b="1" dirty="0">
                  <a:solidFill>
                    <a:srgbClr val="0070C0"/>
                  </a:solidFill>
                  <a:latin typeface="微软雅黑" panose="020B0503020204020204" charset="-122"/>
                  <a:ea typeface="微软雅黑" panose="020B0503020204020204" charset="-122"/>
                </a:rPr>
                <a:t>2200</a:t>
              </a:r>
              <a:endParaRPr lang="zh-CN" altLang="en-US" sz="2400" b="1" dirty="0">
                <a:solidFill>
                  <a:srgbClr val="0070C0"/>
                </a:solidFill>
                <a:latin typeface="微软雅黑" panose="020B0503020204020204" charset="-122"/>
                <a:ea typeface="微软雅黑" panose="020B0503020204020204" charset="-122"/>
              </a:endParaRPr>
            </a:p>
          </p:txBody>
        </p:sp>
      </p:gr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365125"/>
            <a:ext cx="10515600" cy="1325563"/>
          </a:xfrm>
        </p:spPr>
        <p:txBody>
          <a:bodyPr>
            <a:normAutofit/>
          </a:bodyPr>
          <a:lstStyle/>
          <a:p>
            <a:r>
              <a:rPr lang="zh-CN" altLang="en-US" sz="2800" b="1" dirty="0">
                <a:solidFill>
                  <a:srgbClr val="0070C0"/>
                </a:solidFill>
                <a:latin typeface="微软雅黑" panose="020B0503020204020204" charset="-122"/>
                <a:ea typeface="微软雅黑" panose="020B0503020204020204" charset="-122"/>
              </a:rPr>
              <a:t>什么是隐患？</a:t>
            </a:r>
          </a:p>
        </p:txBody>
      </p:sp>
      <p:sp>
        <p:nvSpPr>
          <p:cNvPr id="8" name="object 8"/>
          <p:cNvSpPr txBox="1"/>
          <p:nvPr/>
        </p:nvSpPr>
        <p:spPr>
          <a:xfrm>
            <a:off x="1546225" y="1613535"/>
            <a:ext cx="8595302" cy="815095"/>
          </a:xfrm>
          <a:prstGeom prst="rect">
            <a:avLst/>
          </a:prstGeom>
        </p:spPr>
        <p:txBody>
          <a:bodyPr wrap="square" lIns="0" tIns="0" rIns="0" bIns="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12700" marR="5080">
              <a:lnSpc>
                <a:spcPct val="140000"/>
              </a:lnSpc>
            </a:pPr>
            <a:r>
              <a:rPr lang="zh-CN" altLang="en-US" sz="2000" b="1" noProof="1">
                <a:latin typeface="微软雅黑" panose="020B0503020204020204" charset="-122"/>
                <a:ea typeface="微软雅黑" panose="020B0503020204020204" charset="-122"/>
                <a:cs typeface="微软雅黑" panose="020B0503020204020204" charset="-122"/>
              </a:rPr>
              <a:t>隐患</a:t>
            </a:r>
            <a:r>
              <a:rPr lang="en-US" altLang="zh-CN" sz="2000" noProof="1">
                <a:latin typeface="微软雅黑" panose="020B0503020204020204" charset="-122"/>
                <a:ea typeface="微软雅黑" panose="020B0503020204020204" charset="-122"/>
                <a:cs typeface="微软雅黑" panose="020B0503020204020204" charset="-122"/>
              </a:rPr>
              <a:t>——</a:t>
            </a:r>
            <a:r>
              <a:rPr lang="zh-CN" altLang="en-US" sz="2000" noProof="1">
                <a:latin typeface="微软雅黑" panose="020B0503020204020204" charset="-122"/>
                <a:ea typeface="微软雅黑" panose="020B0503020204020204" charset="-122"/>
                <a:cs typeface="微软雅黑" panose="020B0503020204020204" charset="-122"/>
              </a:rPr>
              <a:t>人的不安全行为、物的不安全状态，或管理上的缺陷。</a:t>
            </a:r>
          </a:p>
          <a:p>
            <a:pPr marL="12700" marR="5080">
              <a:lnSpc>
                <a:spcPct val="140000"/>
              </a:lnSpc>
            </a:pPr>
            <a:endParaRPr sz="2000" noProof="1">
              <a:latin typeface="微软雅黑" panose="020B0503020204020204" charset="-122"/>
              <a:ea typeface="微软雅黑" panose="020B0503020204020204" charset="-122"/>
              <a:cs typeface="微软雅黑" panose="020B0503020204020204" charset="-122"/>
            </a:endParaRPr>
          </a:p>
        </p:txBody>
      </p:sp>
      <p:sp>
        <p:nvSpPr>
          <p:cNvPr id="4" name="矩形 3"/>
          <p:cNvSpPr/>
          <p:nvPr/>
        </p:nvSpPr>
        <p:spPr>
          <a:xfrm>
            <a:off x="1446357" y="2118447"/>
            <a:ext cx="7975600" cy="2814637"/>
          </a:xfrm>
          <a:prstGeom prst="rect">
            <a:avLst/>
          </a:prstGeom>
          <a:noFill/>
          <a:ln w="9525">
            <a:noFill/>
          </a:ln>
        </p:spPr>
        <p:txBody>
          <a:bodyPr wrap="square" anchor="t">
            <a:spAutoFit/>
          </a:bodyPr>
          <a:lstStyle/>
          <a:p>
            <a:pPr>
              <a:lnSpc>
                <a:spcPct val="130000"/>
              </a:lnSpc>
              <a:spcBef>
                <a:spcPts val="500"/>
              </a:spcBef>
              <a:buFont typeface="Wingdings" panose="05000000000000000000" pitchFamily="2" charset="2"/>
            </a:pPr>
            <a:endParaRPr lang="zh-CN" altLang="en-US" dirty="0">
              <a:solidFill>
                <a:srgbClr val="545454"/>
              </a:solidFill>
              <a:latin typeface="微软雅黑" panose="020B0503020204020204" charset="-122"/>
              <a:ea typeface="微软雅黑" panose="020B0503020204020204" charset="-122"/>
              <a:sym typeface="Calibri" panose="020F0502020204030204" pitchFamily="34" charset="0"/>
            </a:endParaRPr>
          </a:p>
          <a:p>
            <a:pPr>
              <a:lnSpc>
                <a:spcPct val="150000"/>
              </a:lnSpc>
              <a:spcBef>
                <a:spcPts val="500"/>
              </a:spcBef>
              <a:buFont typeface="Wingdings" panose="05000000000000000000" pitchFamily="2" charset="2"/>
            </a:pPr>
            <a:r>
              <a:rPr lang="zh-CN" altLang="en-US" sz="2000" dirty="0">
                <a:latin typeface="微软雅黑" panose="020B0503020204020204" charset="-122"/>
                <a:ea typeface="微软雅黑" panose="020B0503020204020204" charset="-122"/>
                <a:sym typeface="Calibri" panose="020F0502020204030204" pitchFamily="34" charset="0"/>
              </a:rPr>
              <a:t>事故隐患是指违反安全生产法律、法规、规章、国家标准、行业标准、安全规程和管理制度的规定，或者因其他因素在生产经营活动中存在可能导致事故发生的物的危险状态、人的不安全行为和管理上的缺陷。   </a:t>
            </a:r>
          </a:p>
          <a:p>
            <a:pPr>
              <a:lnSpc>
                <a:spcPct val="150000"/>
              </a:lnSpc>
              <a:spcBef>
                <a:spcPts val="500"/>
              </a:spcBef>
              <a:buFont typeface="Wingdings" panose="05000000000000000000" pitchFamily="2" charset="2"/>
            </a:pPr>
            <a:r>
              <a:rPr lang="zh-CN" altLang="en-US" sz="2000" dirty="0">
                <a:latin typeface="微软雅黑" panose="020B0503020204020204" charset="-122"/>
                <a:ea typeface="微软雅黑" panose="020B0503020204020204" charset="-122"/>
                <a:sym typeface="Calibri" panose="020F0502020204030204" pitchFamily="34" charset="0"/>
              </a:rPr>
              <a:t>      </a:t>
            </a:r>
            <a:r>
              <a:rPr lang="zh-CN" altLang="en-US" dirty="0">
                <a:solidFill>
                  <a:srgbClr val="C00000"/>
                </a:solidFill>
                <a:latin typeface="微软雅黑" panose="020B0503020204020204" charset="-122"/>
                <a:ea typeface="微软雅黑" panose="020B0503020204020204" charset="-122"/>
                <a:sym typeface="Calibri" panose="020F0502020204030204" pitchFamily="34" charset="0"/>
              </a:rPr>
              <a:t>隐患，含义是隐蔽、隐藏的祸患。即为失控的危险源，是指伴随着现实风险，发生事故的概率较大的危险源。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365125"/>
            <a:ext cx="10515600" cy="1325563"/>
          </a:xfrm>
        </p:spPr>
        <p:txBody>
          <a:bodyPr>
            <a:normAutofit/>
          </a:bodyPr>
          <a:lstStyle/>
          <a:p>
            <a:r>
              <a:rPr lang="zh-CN" altLang="en-US" sz="2800" b="1" dirty="0">
                <a:solidFill>
                  <a:srgbClr val="0070C0"/>
                </a:solidFill>
                <a:latin typeface="微软雅黑" panose="020B0503020204020204" charset="-122"/>
                <a:ea typeface="微软雅黑" panose="020B0503020204020204" charset="-122"/>
              </a:rPr>
              <a:t>隐患分类</a:t>
            </a:r>
          </a:p>
        </p:txBody>
      </p:sp>
      <p:sp>
        <p:nvSpPr>
          <p:cNvPr id="5" name="object 3"/>
          <p:cNvSpPr txBox="1"/>
          <p:nvPr/>
        </p:nvSpPr>
        <p:spPr>
          <a:xfrm>
            <a:off x="1608108" y="1690688"/>
            <a:ext cx="8550910" cy="4167808"/>
          </a:xfrm>
          <a:prstGeom prst="rect">
            <a:avLst/>
          </a:prstGeom>
        </p:spPr>
        <p:txBody>
          <a:bodyPr vert="horz" wrap="square" lIns="0" tIns="0" rIns="0" bIns="0" rtlCol="0">
            <a:spAutoFit/>
          </a:bodyPr>
          <a:lstStyle/>
          <a:p>
            <a:pPr marL="12700"/>
            <a:r>
              <a:rPr sz="2750" spc="25" dirty="0">
                <a:solidFill>
                  <a:srgbClr val="0000FF"/>
                </a:solidFill>
                <a:latin typeface="微软雅黑" panose="020B0503020204020204" charset="-122"/>
                <a:cs typeface="微软雅黑" panose="020B0503020204020204" charset="-122"/>
              </a:rPr>
              <a:t>隐患分类</a:t>
            </a:r>
            <a:endParaRPr sz="2750" dirty="0">
              <a:latin typeface="微软雅黑" panose="020B0503020204020204" charset="-122"/>
              <a:cs typeface="微软雅黑" panose="020B0503020204020204" charset="-122"/>
            </a:endParaRPr>
          </a:p>
          <a:p>
            <a:pPr marL="622300">
              <a:spcBef>
                <a:spcPts val="1535"/>
              </a:spcBef>
            </a:pPr>
            <a:r>
              <a:rPr sz="2000" spc="25" dirty="0">
                <a:latin typeface="微软雅黑" panose="020B0503020204020204" charset="-122"/>
                <a:cs typeface="微软雅黑" panose="020B0503020204020204" charset="-122"/>
              </a:rPr>
              <a:t>按照</a:t>
            </a:r>
            <a:r>
              <a:rPr sz="2000" spc="20" dirty="0">
                <a:latin typeface="微软雅黑" panose="020B0503020204020204" charset="-122"/>
                <a:cs typeface="微软雅黑" panose="020B0503020204020204" charset="-122"/>
              </a:rPr>
              <a:t>隐患的危险程度，参</a:t>
            </a:r>
            <a:r>
              <a:rPr sz="2000" spc="-35" dirty="0">
                <a:latin typeface="微软雅黑" panose="020B0503020204020204" charset="-122"/>
                <a:cs typeface="微软雅黑" panose="020B0503020204020204" charset="-122"/>
              </a:rPr>
              <a:t>照</a:t>
            </a:r>
            <a:r>
              <a:rPr sz="2000" spc="20" dirty="0">
                <a:latin typeface="微软雅黑" panose="020B0503020204020204" charset="-122"/>
                <a:cs typeface="微软雅黑" panose="020B0503020204020204" charset="-122"/>
              </a:rPr>
              <a:t>《</a:t>
            </a:r>
            <a:r>
              <a:rPr sz="2000" spc="25" dirty="0">
                <a:latin typeface="微软雅黑" panose="020B0503020204020204" charset="-122"/>
                <a:cs typeface="微软雅黑" panose="020B0503020204020204" charset="-122"/>
              </a:rPr>
              <a:t>安</a:t>
            </a:r>
            <a:r>
              <a:rPr sz="2000" spc="-50" dirty="0">
                <a:latin typeface="微软雅黑" panose="020B0503020204020204" charset="-122"/>
                <a:cs typeface="微软雅黑" panose="020B0503020204020204" charset="-122"/>
              </a:rPr>
              <a:t>全</a:t>
            </a:r>
            <a:r>
              <a:rPr sz="2000" spc="25" dirty="0">
                <a:latin typeface="微软雅黑" panose="020B0503020204020204" charset="-122"/>
                <a:cs typeface="微软雅黑" panose="020B0503020204020204" charset="-122"/>
              </a:rPr>
              <a:t>生产</a:t>
            </a:r>
            <a:r>
              <a:rPr sz="2000" spc="-50" dirty="0">
                <a:latin typeface="微软雅黑" panose="020B0503020204020204" charset="-122"/>
                <a:cs typeface="微软雅黑" panose="020B0503020204020204" charset="-122"/>
              </a:rPr>
              <a:t>事</a:t>
            </a:r>
            <a:r>
              <a:rPr sz="2000" spc="25" dirty="0">
                <a:latin typeface="微软雅黑" panose="020B0503020204020204" charset="-122"/>
                <a:cs typeface="微软雅黑" panose="020B0503020204020204" charset="-122"/>
              </a:rPr>
              <a:t>故隐</a:t>
            </a:r>
            <a:r>
              <a:rPr sz="2000" spc="-50" dirty="0">
                <a:latin typeface="微软雅黑" panose="020B0503020204020204" charset="-122"/>
                <a:cs typeface="微软雅黑" panose="020B0503020204020204" charset="-122"/>
              </a:rPr>
              <a:t>患</a:t>
            </a:r>
            <a:r>
              <a:rPr sz="2000" spc="25" dirty="0">
                <a:latin typeface="微软雅黑" panose="020B0503020204020204" charset="-122"/>
                <a:cs typeface="微软雅黑" panose="020B0503020204020204" charset="-122"/>
              </a:rPr>
              <a:t>排查</a:t>
            </a:r>
            <a:r>
              <a:rPr sz="2000" spc="-50" dirty="0">
                <a:latin typeface="微软雅黑" panose="020B0503020204020204" charset="-122"/>
                <a:cs typeface="微软雅黑" panose="020B0503020204020204" charset="-122"/>
              </a:rPr>
              <a:t>治</a:t>
            </a:r>
            <a:r>
              <a:rPr sz="2000" spc="25" dirty="0">
                <a:latin typeface="微软雅黑" panose="020B0503020204020204" charset="-122"/>
                <a:cs typeface="微软雅黑" panose="020B0503020204020204" charset="-122"/>
              </a:rPr>
              <a:t>理暂</a:t>
            </a:r>
            <a:r>
              <a:rPr sz="2000" spc="-50" dirty="0">
                <a:latin typeface="微软雅黑" panose="020B0503020204020204" charset="-122"/>
                <a:cs typeface="微软雅黑" panose="020B0503020204020204" charset="-122"/>
              </a:rPr>
              <a:t>行</a:t>
            </a:r>
            <a:r>
              <a:rPr sz="2000" spc="25" dirty="0">
                <a:latin typeface="微软雅黑" panose="020B0503020204020204" charset="-122"/>
                <a:cs typeface="微软雅黑" panose="020B0503020204020204" charset="-122"/>
              </a:rPr>
              <a:t>规</a:t>
            </a:r>
            <a:r>
              <a:rPr sz="2000" spc="15" dirty="0">
                <a:latin typeface="微软雅黑" panose="020B0503020204020204" charset="-122"/>
                <a:cs typeface="微软雅黑" panose="020B0503020204020204" charset="-122"/>
              </a:rPr>
              <a:t>定</a:t>
            </a:r>
            <a:r>
              <a:rPr sz="2000" spc="25" dirty="0">
                <a:latin typeface="微软雅黑" panose="020B0503020204020204" charset="-122"/>
                <a:cs typeface="微软雅黑" panose="020B0503020204020204" charset="-122"/>
              </a:rPr>
              <a:t>》</a:t>
            </a:r>
            <a:endParaRPr sz="2000" dirty="0">
              <a:latin typeface="微软雅黑" panose="020B0503020204020204" charset="-122"/>
              <a:cs typeface="微软雅黑" panose="020B0503020204020204" charset="-122"/>
            </a:endParaRPr>
          </a:p>
          <a:p>
            <a:pPr marL="78740">
              <a:spcBef>
                <a:spcPts val="1205"/>
              </a:spcBef>
            </a:pPr>
            <a:r>
              <a:rPr sz="2000" spc="25" dirty="0">
                <a:latin typeface="微软雅黑" panose="020B0503020204020204" charset="-122"/>
                <a:cs typeface="微软雅黑" panose="020B0503020204020204" charset="-122"/>
              </a:rPr>
              <a:t>（安监总局令</a:t>
            </a:r>
            <a:r>
              <a:rPr sz="2000" spc="-145" dirty="0">
                <a:latin typeface="微软雅黑" panose="020B0503020204020204" charset="-122"/>
                <a:cs typeface="微软雅黑" panose="020B0503020204020204" charset="-122"/>
              </a:rPr>
              <a:t> </a:t>
            </a:r>
            <a:r>
              <a:rPr sz="2000" spc="25" dirty="0">
                <a:latin typeface="微软雅黑" panose="020B0503020204020204" charset="-122"/>
                <a:cs typeface="微软雅黑" panose="020B0503020204020204" charset="-122"/>
              </a:rPr>
              <a:t>第16</a:t>
            </a:r>
            <a:r>
              <a:rPr sz="2000" spc="20" dirty="0">
                <a:latin typeface="微软雅黑" panose="020B0503020204020204" charset="-122"/>
                <a:cs typeface="微软雅黑" panose="020B0503020204020204" charset="-122"/>
              </a:rPr>
              <a:t>号</a:t>
            </a:r>
            <a:r>
              <a:rPr sz="2000" spc="25" dirty="0">
                <a:latin typeface="微软雅黑" panose="020B0503020204020204" charset="-122"/>
                <a:cs typeface="微软雅黑" panose="020B0503020204020204" charset="-122"/>
              </a:rPr>
              <a:t>），分</a:t>
            </a:r>
            <a:r>
              <a:rPr sz="2000" spc="20" dirty="0">
                <a:latin typeface="微软雅黑" panose="020B0503020204020204" charset="-122"/>
                <a:cs typeface="微软雅黑" panose="020B0503020204020204" charset="-122"/>
              </a:rPr>
              <a:t>为</a:t>
            </a:r>
            <a:r>
              <a:rPr sz="2000" spc="25" dirty="0">
                <a:solidFill>
                  <a:srgbClr val="CC0000"/>
                </a:solidFill>
                <a:latin typeface="微软雅黑" panose="020B0503020204020204" charset="-122"/>
                <a:cs typeface="微软雅黑" panose="020B0503020204020204" charset="-122"/>
              </a:rPr>
              <a:t>一</a:t>
            </a:r>
            <a:r>
              <a:rPr sz="2000" spc="-50" dirty="0">
                <a:solidFill>
                  <a:srgbClr val="CC0000"/>
                </a:solidFill>
                <a:latin typeface="微软雅黑" panose="020B0503020204020204" charset="-122"/>
                <a:cs typeface="微软雅黑" panose="020B0503020204020204" charset="-122"/>
              </a:rPr>
              <a:t>般</a:t>
            </a:r>
            <a:r>
              <a:rPr sz="2000" spc="25" dirty="0">
                <a:solidFill>
                  <a:srgbClr val="CC0000"/>
                </a:solidFill>
                <a:latin typeface="微软雅黑" panose="020B0503020204020204" charset="-122"/>
                <a:cs typeface="微软雅黑" panose="020B0503020204020204" charset="-122"/>
              </a:rPr>
              <a:t>隐患</a:t>
            </a:r>
            <a:r>
              <a:rPr sz="2000" spc="-55" dirty="0">
                <a:solidFill>
                  <a:srgbClr val="CC0000"/>
                </a:solidFill>
                <a:latin typeface="微软雅黑" panose="020B0503020204020204" charset="-122"/>
                <a:cs typeface="微软雅黑" panose="020B0503020204020204" charset="-122"/>
              </a:rPr>
              <a:t>和</a:t>
            </a:r>
            <a:r>
              <a:rPr sz="2000" spc="20" dirty="0">
                <a:solidFill>
                  <a:srgbClr val="CC0000"/>
                </a:solidFill>
                <a:latin typeface="微软雅黑" panose="020B0503020204020204" charset="-122"/>
                <a:cs typeface="微软雅黑" panose="020B0503020204020204" charset="-122"/>
              </a:rPr>
              <a:t>重</a:t>
            </a:r>
            <a:r>
              <a:rPr sz="2000" spc="25" dirty="0">
                <a:solidFill>
                  <a:srgbClr val="CC0000"/>
                </a:solidFill>
                <a:latin typeface="微软雅黑" panose="020B0503020204020204" charset="-122"/>
                <a:cs typeface="微软雅黑" panose="020B0503020204020204" charset="-122"/>
              </a:rPr>
              <a:t>大</a:t>
            </a:r>
            <a:r>
              <a:rPr sz="2000" spc="-50" dirty="0">
                <a:solidFill>
                  <a:srgbClr val="CC0000"/>
                </a:solidFill>
                <a:latin typeface="微软雅黑" panose="020B0503020204020204" charset="-122"/>
                <a:cs typeface="微软雅黑" panose="020B0503020204020204" charset="-122"/>
              </a:rPr>
              <a:t>隐</a:t>
            </a:r>
            <a:r>
              <a:rPr sz="2000" spc="25" dirty="0">
                <a:solidFill>
                  <a:srgbClr val="CC0000"/>
                </a:solidFill>
                <a:latin typeface="微软雅黑" panose="020B0503020204020204" charset="-122"/>
                <a:cs typeface="微软雅黑" panose="020B0503020204020204" charset="-122"/>
              </a:rPr>
              <a:t>患</a:t>
            </a:r>
            <a:r>
              <a:rPr sz="2000" spc="25" dirty="0">
                <a:latin typeface="微软雅黑" panose="020B0503020204020204" charset="-122"/>
                <a:cs typeface="微软雅黑" panose="020B0503020204020204" charset="-122"/>
              </a:rPr>
              <a:t>。</a:t>
            </a:r>
            <a:r>
              <a:rPr sz="2000" spc="-50" dirty="0">
                <a:latin typeface="微软雅黑" panose="020B0503020204020204" charset="-122"/>
                <a:cs typeface="微软雅黑" panose="020B0503020204020204" charset="-122"/>
              </a:rPr>
              <a:t>其</a:t>
            </a:r>
            <a:r>
              <a:rPr sz="2000" spc="20" dirty="0">
                <a:latin typeface="微软雅黑" panose="020B0503020204020204" charset="-122"/>
                <a:cs typeface="微软雅黑" panose="020B0503020204020204" charset="-122"/>
              </a:rPr>
              <a:t>中</a:t>
            </a:r>
            <a:r>
              <a:rPr sz="2000" spc="25" dirty="0">
                <a:latin typeface="微软雅黑" panose="020B0503020204020204" charset="-122"/>
                <a:cs typeface="微软雅黑" panose="020B0503020204020204" charset="-122"/>
              </a:rPr>
              <a:t>：</a:t>
            </a:r>
            <a:endParaRPr sz="2000" dirty="0">
              <a:latin typeface="微软雅黑" panose="020B0503020204020204" charset="-122"/>
              <a:cs typeface="微软雅黑" panose="020B0503020204020204" charset="-122"/>
            </a:endParaRPr>
          </a:p>
          <a:p>
            <a:pPr>
              <a:lnSpc>
                <a:spcPct val="100000"/>
              </a:lnSpc>
            </a:pPr>
            <a:endParaRPr sz="2000" dirty="0">
              <a:latin typeface="Times New Roman" panose="02020603050405020304"/>
              <a:cs typeface="Times New Roman" panose="02020603050405020304"/>
            </a:endParaRPr>
          </a:p>
          <a:p>
            <a:pPr marL="365125" marR="5080" indent="-286385" algn="just">
              <a:lnSpc>
                <a:spcPct val="150000"/>
              </a:lnSpc>
              <a:spcBef>
                <a:spcPts val="1305"/>
              </a:spcBef>
            </a:pPr>
            <a:r>
              <a:rPr sz="2000" spc="20" dirty="0">
                <a:solidFill>
                  <a:srgbClr val="9900CC"/>
                </a:solidFill>
                <a:latin typeface="Wingdings" panose="05000000000000000000"/>
                <a:cs typeface="Wingdings" panose="05000000000000000000"/>
              </a:rPr>
              <a:t></a:t>
            </a:r>
            <a:r>
              <a:rPr sz="2000" spc="140" dirty="0">
                <a:solidFill>
                  <a:srgbClr val="9900CC"/>
                </a:solidFill>
                <a:latin typeface="Times New Roman" panose="02020603050405020304"/>
                <a:cs typeface="Times New Roman" panose="02020603050405020304"/>
              </a:rPr>
              <a:t> </a:t>
            </a:r>
            <a:r>
              <a:rPr sz="2000" spc="25" dirty="0">
                <a:solidFill>
                  <a:srgbClr val="9900CC"/>
                </a:solidFill>
                <a:latin typeface="微软雅黑" panose="020B0503020204020204" charset="-122"/>
                <a:cs typeface="微软雅黑" panose="020B0503020204020204" charset="-122"/>
              </a:rPr>
              <a:t>一般事故隐</a:t>
            </a:r>
            <a:r>
              <a:rPr sz="2000" spc="20" dirty="0">
                <a:solidFill>
                  <a:srgbClr val="9900CC"/>
                </a:solidFill>
                <a:latin typeface="微软雅黑" panose="020B0503020204020204" charset="-122"/>
                <a:cs typeface="微软雅黑" panose="020B0503020204020204" charset="-122"/>
              </a:rPr>
              <a:t>患</a:t>
            </a:r>
            <a:r>
              <a:rPr sz="2000" spc="20" dirty="0">
                <a:latin typeface="微软雅黑" panose="020B0503020204020204" charset="-122"/>
                <a:cs typeface="微软雅黑" panose="020B0503020204020204" charset="-122"/>
              </a:rPr>
              <a:t>，</a:t>
            </a:r>
            <a:r>
              <a:rPr sz="2000" spc="25" dirty="0">
                <a:solidFill>
                  <a:srgbClr val="006FC0"/>
                </a:solidFill>
                <a:latin typeface="微软雅黑" panose="020B0503020204020204" charset="-122"/>
                <a:cs typeface="微软雅黑" panose="020B0503020204020204" charset="-122"/>
              </a:rPr>
              <a:t>是指危</a:t>
            </a:r>
            <a:r>
              <a:rPr sz="2000" spc="-50" dirty="0">
                <a:solidFill>
                  <a:srgbClr val="006FC0"/>
                </a:solidFill>
                <a:latin typeface="微软雅黑" panose="020B0503020204020204" charset="-122"/>
                <a:cs typeface="微软雅黑" panose="020B0503020204020204" charset="-122"/>
              </a:rPr>
              <a:t>害</a:t>
            </a:r>
            <a:r>
              <a:rPr sz="2000" spc="25" dirty="0">
                <a:solidFill>
                  <a:srgbClr val="006FC0"/>
                </a:solidFill>
                <a:latin typeface="微软雅黑" panose="020B0503020204020204" charset="-122"/>
                <a:cs typeface="微软雅黑" panose="020B0503020204020204" charset="-122"/>
              </a:rPr>
              <a:t>和整</a:t>
            </a:r>
            <a:r>
              <a:rPr sz="2000" spc="-50" dirty="0">
                <a:solidFill>
                  <a:srgbClr val="006FC0"/>
                </a:solidFill>
                <a:latin typeface="微软雅黑" panose="020B0503020204020204" charset="-122"/>
                <a:cs typeface="微软雅黑" panose="020B0503020204020204" charset="-122"/>
              </a:rPr>
              <a:t>改</a:t>
            </a:r>
            <a:r>
              <a:rPr sz="2000" spc="25" dirty="0">
                <a:solidFill>
                  <a:srgbClr val="006FC0"/>
                </a:solidFill>
                <a:latin typeface="微软雅黑" panose="020B0503020204020204" charset="-122"/>
                <a:cs typeface="微软雅黑" panose="020B0503020204020204" charset="-122"/>
              </a:rPr>
              <a:t>难度</a:t>
            </a:r>
            <a:r>
              <a:rPr sz="2000" spc="-50" dirty="0">
                <a:solidFill>
                  <a:srgbClr val="006FC0"/>
                </a:solidFill>
                <a:latin typeface="微软雅黑" panose="020B0503020204020204" charset="-122"/>
                <a:cs typeface="微软雅黑" panose="020B0503020204020204" charset="-122"/>
              </a:rPr>
              <a:t>较</a:t>
            </a:r>
            <a:r>
              <a:rPr sz="2000" spc="25" dirty="0">
                <a:solidFill>
                  <a:srgbClr val="006FC0"/>
                </a:solidFill>
                <a:latin typeface="微软雅黑" panose="020B0503020204020204" charset="-122"/>
                <a:cs typeface="微软雅黑" panose="020B0503020204020204" charset="-122"/>
              </a:rPr>
              <a:t>小，</a:t>
            </a:r>
            <a:r>
              <a:rPr sz="2000" spc="-50" dirty="0">
                <a:solidFill>
                  <a:srgbClr val="006FC0"/>
                </a:solidFill>
                <a:latin typeface="微软雅黑" panose="020B0503020204020204" charset="-122"/>
                <a:cs typeface="微软雅黑" panose="020B0503020204020204" charset="-122"/>
              </a:rPr>
              <a:t>发</a:t>
            </a:r>
            <a:r>
              <a:rPr sz="2000" spc="25" dirty="0">
                <a:solidFill>
                  <a:srgbClr val="006FC0"/>
                </a:solidFill>
                <a:latin typeface="微软雅黑" panose="020B0503020204020204" charset="-122"/>
                <a:cs typeface="微软雅黑" panose="020B0503020204020204" charset="-122"/>
              </a:rPr>
              <a:t>现后</a:t>
            </a:r>
            <a:r>
              <a:rPr sz="2000" spc="-50" dirty="0">
                <a:solidFill>
                  <a:srgbClr val="006FC0"/>
                </a:solidFill>
                <a:latin typeface="微软雅黑" panose="020B0503020204020204" charset="-122"/>
                <a:cs typeface="微软雅黑" panose="020B0503020204020204" charset="-122"/>
              </a:rPr>
              <a:t>能</a:t>
            </a:r>
            <a:r>
              <a:rPr sz="2000" spc="25" dirty="0">
                <a:solidFill>
                  <a:srgbClr val="006FC0"/>
                </a:solidFill>
                <a:latin typeface="微软雅黑" panose="020B0503020204020204" charset="-122"/>
                <a:cs typeface="微软雅黑" panose="020B0503020204020204" charset="-122"/>
              </a:rPr>
              <a:t>够立</a:t>
            </a:r>
            <a:r>
              <a:rPr sz="2000" spc="-50" dirty="0">
                <a:solidFill>
                  <a:srgbClr val="006FC0"/>
                </a:solidFill>
                <a:latin typeface="微软雅黑" panose="020B0503020204020204" charset="-122"/>
                <a:cs typeface="微软雅黑" panose="020B0503020204020204" charset="-122"/>
              </a:rPr>
              <a:t>即</a:t>
            </a:r>
            <a:r>
              <a:rPr sz="2000" spc="25" dirty="0">
                <a:solidFill>
                  <a:srgbClr val="006FC0"/>
                </a:solidFill>
                <a:latin typeface="微软雅黑" panose="020B0503020204020204" charset="-122"/>
                <a:cs typeface="微软雅黑" panose="020B0503020204020204" charset="-122"/>
              </a:rPr>
              <a:t>整改</a:t>
            </a:r>
            <a:r>
              <a:rPr sz="2000" spc="-50" dirty="0">
                <a:solidFill>
                  <a:srgbClr val="006FC0"/>
                </a:solidFill>
                <a:latin typeface="微软雅黑" panose="020B0503020204020204" charset="-122"/>
                <a:cs typeface="微软雅黑" panose="020B0503020204020204" charset="-122"/>
              </a:rPr>
              <a:t>排</a:t>
            </a:r>
            <a:r>
              <a:rPr sz="2000" spc="25" dirty="0">
                <a:solidFill>
                  <a:srgbClr val="006FC0"/>
                </a:solidFill>
                <a:latin typeface="微软雅黑" panose="020B0503020204020204" charset="-122"/>
                <a:cs typeface="微软雅黑" panose="020B0503020204020204" charset="-122"/>
              </a:rPr>
              <a:t>除的隐</a:t>
            </a:r>
            <a:r>
              <a:rPr sz="2000" spc="20" dirty="0">
                <a:solidFill>
                  <a:srgbClr val="006FC0"/>
                </a:solidFill>
                <a:latin typeface="微软雅黑" panose="020B0503020204020204" charset="-122"/>
                <a:cs typeface="微软雅黑" panose="020B0503020204020204" charset="-122"/>
              </a:rPr>
              <a:t> 患。</a:t>
            </a:r>
            <a:endParaRPr sz="2000" dirty="0">
              <a:latin typeface="微软雅黑" panose="020B0503020204020204" charset="-122"/>
              <a:cs typeface="微软雅黑" panose="020B0503020204020204" charset="-122"/>
            </a:endParaRPr>
          </a:p>
          <a:p>
            <a:pPr marL="365125" marR="5080" indent="-286385" algn="just">
              <a:lnSpc>
                <a:spcPct val="150000"/>
              </a:lnSpc>
            </a:pPr>
            <a:r>
              <a:rPr sz="2000" spc="20" dirty="0">
                <a:solidFill>
                  <a:srgbClr val="9900CC"/>
                </a:solidFill>
                <a:latin typeface="Wingdings" panose="05000000000000000000"/>
                <a:cs typeface="Wingdings" panose="05000000000000000000"/>
              </a:rPr>
              <a:t></a:t>
            </a:r>
            <a:r>
              <a:rPr sz="2000" spc="140" dirty="0">
                <a:solidFill>
                  <a:srgbClr val="9900CC"/>
                </a:solidFill>
                <a:latin typeface="Times New Roman" panose="02020603050405020304"/>
                <a:cs typeface="Times New Roman" panose="02020603050405020304"/>
              </a:rPr>
              <a:t> </a:t>
            </a:r>
            <a:r>
              <a:rPr sz="2000" spc="25" dirty="0">
                <a:solidFill>
                  <a:srgbClr val="9900CC"/>
                </a:solidFill>
                <a:latin typeface="微软雅黑" panose="020B0503020204020204" charset="-122"/>
                <a:cs typeface="微软雅黑" panose="020B0503020204020204" charset="-122"/>
              </a:rPr>
              <a:t>重大事故</a:t>
            </a:r>
            <a:r>
              <a:rPr sz="2000" spc="20" dirty="0">
                <a:solidFill>
                  <a:srgbClr val="9900CC"/>
                </a:solidFill>
                <a:latin typeface="微软雅黑" panose="020B0503020204020204" charset="-122"/>
                <a:cs typeface="微软雅黑" panose="020B0503020204020204" charset="-122"/>
              </a:rPr>
              <a:t>隐</a:t>
            </a:r>
            <a:r>
              <a:rPr sz="2000" spc="25" dirty="0">
                <a:solidFill>
                  <a:srgbClr val="9900CC"/>
                </a:solidFill>
                <a:latin typeface="微软雅黑" panose="020B0503020204020204" charset="-122"/>
                <a:cs typeface="微软雅黑" panose="020B0503020204020204" charset="-122"/>
              </a:rPr>
              <a:t>患</a:t>
            </a:r>
            <a:r>
              <a:rPr sz="2000" spc="20" dirty="0">
                <a:latin typeface="微软雅黑" panose="020B0503020204020204" charset="-122"/>
                <a:cs typeface="微软雅黑" panose="020B0503020204020204" charset="-122"/>
              </a:rPr>
              <a:t>，</a:t>
            </a:r>
            <a:r>
              <a:rPr sz="2000" spc="25" dirty="0">
                <a:solidFill>
                  <a:srgbClr val="006FC0"/>
                </a:solidFill>
                <a:latin typeface="微软雅黑" panose="020B0503020204020204" charset="-122"/>
                <a:cs typeface="微软雅黑" panose="020B0503020204020204" charset="-122"/>
              </a:rPr>
              <a:t>是指危</a:t>
            </a:r>
            <a:r>
              <a:rPr sz="2000" spc="-50" dirty="0">
                <a:solidFill>
                  <a:srgbClr val="006FC0"/>
                </a:solidFill>
                <a:latin typeface="微软雅黑" panose="020B0503020204020204" charset="-122"/>
                <a:cs typeface="微软雅黑" panose="020B0503020204020204" charset="-122"/>
              </a:rPr>
              <a:t>害</a:t>
            </a:r>
            <a:r>
              <a:rPr sz="2000" spc="25" dirty="0">
                <a:solidFill>
                  <a:srgbClr val="006FC0"/>
                </a:solidFill>
                <a:latin typeface="微软雅黑" panose="020B0503020204020204" charset="-122"/>
                <a:cs typeface="微软雅黑" panose="020B0503020204020204" charset="-122"/>
              </a:rPr>
              <a:t>和整</a:t>
            </a:r>
            <a:r>
              <a:rPr sz="2000" spc="-50" dirty="0">
                <a:solidFill>
                  <a:srgbClr val="006FC0"/>
                </a:solidFill>
                <a:latin typeface="微软雅黑" panose="020B0503020204020204" charset="-122"/>
                <a:cs typeface="微软雅黑" panose="020B0503020204020204" charset="-122"/>
              </a:rPr>
              <a:t>改</a:t>
            </a:r>
            <a:r>
              <a:rPr sz="2000" spc="25" dirty="0">
                <a:solidFill>
                  <a:srgbClr val="006FC0"/>
                </a:solidFill>
                <a:latin typeface="微软雅黑" panose="020B0503020204020204" charset="-122"/>
                <a:cs typeface="微软雅黑" panose="020B0503020204020204" charset="-122"/>
              </a:rPr>
              <a:t>难度</a:t>
            </a:r>
            <a:r>
              <a:rPr sz="2000" spc="-50" dirty="0">
                <a:solidFill>
                  <a:srgbClr val="006FC0"/>
                </a:solidFill>
                <a:latin typeface="微软雅黑" panose="020B0503020204020204" charset="-122"/>
                <a:cs typeface="微软雅黑" panose="020B0503020204020204" charset="-122"/>
              </a:rPr>
              <a:t>较</a:t>
            </a:r>
            <a:r>
              <a:rPr sz="2000" spc="25" dirty="0">
                <a:solidFill>
                  <a:srgbClr val="006FC0"/>
                </a:solidFill>
                <a:latin typeface="微软雅黑" panose="020B0503020204020204" charset="-122"/>
                <a:cs typeface="微软雅黑" panose="020B0503020204020204" charset="-122"/>
              </a:rPr>
              <a:t>大，</a:t>
            </a:r>
            <a:r>
              <a:rPr sz="2000" spc="-50" dirty="0">
                <a:solidFill>
                  <a:srgbClr val="006FC0"/>
                </a:solidFill>
                <a:latin typeface="微软雅黑" panose="020B0503020204020204" charset="-122"/>
                <a:cs typeface="微软雅黑" panose="020B0503020204020204" charset="-122"/>
              </a:rPr>
              <a:t>应</a:t>
            </a:r>
            <a:r>
              <a:rPr sz="2000" spc="25" dirty="0">
                <a:solidFill>
                  <a:srgbClr val="006FC0"/>
                </a:solidFill>
                <a:latin typeface="微软雅黑" panose="020B0503020204020204" charset="-122"/>
                <a:cs typeface="微软雅黑" panose="020B0503020204020204" charset="-122"/>
              </a:rPr>
              <a:t>当全</a:t>
            </a:r>
            <a:r>
              <a:rPr sz="2000" spc="-50" dirty="0">
                <a:solidFill>
                  <a:srgbClr val="006FC0"/>
                </a:solidFill>
                <a:latin typeface="微软雅黑" panose="020B0503020204020204" charset="-122"/>
                <a:cs typeface="微软雅黑" panose="020B0503020204020204" charset="-122"/>
              </a:rPr>
              <a:t>部</a:t>
            </a:r>
            <a:r>
              <a:rPr sz="2000" spc="25" dirty="0">
                <a:solidFill>
                  <a:srgbClr val="006FC0"/>
                </a:solidFill>
                <a:latin typeface="微软雅黑" panose="020B0503020204020204" charset="-122"/>
                <a:cs typeface="微软雅黑" panose="020B0503020204020204" charset="-122"/>
              </a:rPr>
              <a:t>或者</a:t>
            </a:r>
            <a:r>
              <a:rPr sz="2000" spc="-50" dirty="0">
                <a:solidFill>
                  <a:srgbClr val="006FC0"/>
                </a:solidFill>
                <a:latin typeface="微软雅黑" panose="020B0503020204020204" charset="-122"/>
                <a:cs typeface="微软雅黑" panose="020B0503020204020204" charset="-122"/>
              </a:rPr>
              <a:t>局</a:t>
            </a:r>
            <a:r>
              <a:rPr sz="2000" spc="25" dirty="0">
                <a:solidFill>
                  <a:srgbClr val="006FC0"/>
                </a:solidFill>
                <a:latin typeface="微软雅黑" panose="020B0503020204020204" charset="-122"/>
                <a:cs typeface="微软雅黑" panose="020B0503020204020204" charset="-122"/>
              </a:rPr>
              <a:t>部停</a:t>
            </a:r>
            <a:r>
              <a:rPr sz="2000" spc="-50" dirty="0">
                <a:solidFill>
                  <a:srgbClr val="006FC0"/>
                </a:solidFill>
                <a:latin typeface="微软雅黑" panose="020B0503020204020204" charset="-122"/>
                <a:cs typeface="微软雅黑" panose="020B0503020204020204" charset="-122"/>
              </a:rPr>
              <a:t>产</a:t>
            </a:r>
            <a:r>
              <a:rPr sz="2000" spc="25" dirty="0">
                <a:solidFill>
                  <a:srgbClr val="006FC0"/>
                </a:solidFill>
                <a:latin typeface="微软雅黑" panose="020B0503020204020204" charset="-122"/>
                <a:cs typeface="微软雅黑" panose="020B0503020204020204" charset="-122"/>
              </a:rPr>
              <a:t>停业， 并经过一定时间整改治</a:t>
            </a:r>
            <a:r>
              <a:rPr sz="2000" spc="-50" dirty="0">
                <a:solidFill>
                  <a:srgbClr val="006FC0"/>
                </a:solidFill>
                <a:latin typeface="微软雅黑" panose="020B0503020204020204" charset="-122"/>
                <a:cs typeface="微软雅黑" panose="020B0503020204020204" charset="-122"/>
              </a:rPr>
              <a:t>理</a:t>
            </a:r>
            <a:r>
              <a:rPr sz="2000" spc="25" dirty="0">
                <a:solidFill>
                  <a:srgbClr val="006FC0"/>
                </a:solidFill>
                <a:latin typeface="微软雅黑" panose="020B0503020204020204" charset="-122"/>
                <a:cs typeface="微软雅黑" panose="020B0503020204020204" charset="-122"/>
              </a:rPr>
              <a:t>方能</a:t>
            </a:r>
            <a:r>
              <a:rPr sz="2000" spc="-50" dirty="0">
                <a:solidFill>
                  <a:srgbClr val="006FC0"/>
                </a:solidFill>
                <a:latin typeface="微软雅黑" panose="020B0503020204020204" charset="-122"/>
                <a:cs typeface="微软雅黑" panose="020B0503020204020204" charset="-122"/>
              </a:rPr>
              <a:t>排</a:t>
            </a:r>
            <a:r>
              <a:rPr sz="2000" spc="25" dirty="0">
                <a:solidFill>
                  <a:srgbClr val="006FC0"/>
                </a:solidFill>
                <a:latin typeface="微软雅黑" panose="020B0503020204020204" charset="-122"/>
                <a:cs typeface="微软雅黑" panose="020B0503020204020204" charset="-122"/>
              </a:rPr>
              <a:t>除的</a:t>
            </a:r>
            <a:r>
              <a:rPr sz="2000" spc="-50" dirty="0">
                <a:solidFill>
                  <a:srgbClr val="006FC0"/>
                </a:solidFill>
                <a:latin typeface="微软雅黑" panose="020B0503020204020204" charset="-122"/>
                <a:cs typeface="微软雅黑" panose="020B0503020204020204" charset="-122"/>
              </a:rPr>
              <a:t>隐</a:t>
            </a:r>
            <a:r>
              <a:rPr sz="2000" spc="25" dirty="0">
                <a:solidFill>
                  <a:srgbClr val="006FC0"/>
                </a:solidFill>
                <a:latin typeface="微软雅黑" panose="020B0503020204020204" charset="-122"/>
                <a:cs typeface="微软雅黑" panose="020B0503020204020204" charset="-122"/>
              </a:rPr>
              <a:t>患，</a:t>
            </a:r>
            <a:r>
              <a:rPr sz="2000" spc="-50" dirty="0">
                <a:solidFill>
                  <a:srgbClr val="006FC0"/>
                </a:solidFill>
                <a:latin typeface="微软雅黑" panose="020B0503020204020204" charset="-122"/>
                <a:cs typeface="微软雅黑" panose="020B0503020204020204" charset="-122"/>
              </a:rPr>
              <a:t>或</a:t>
            </a:r>
            <a:r>
              <a:rPr sz="2000" spc="25" dirty="0">
                <a:solidFill>
                  <a:srgbClr val="006FC0"/>
                </a:solidFill>
                <a:latin typeface="微软雅黑" panose="020B0503020204020204" charset="-122"/>
                <a:cs typeface="微软雅黑" panose="020B0503020204020204" charset="-122"/>
              </a:rPr>
              <a:t>者因</a:t>
            </a:r>
            <a:r>
              <a:rPr sz="2000" spc="-50" dirty="0">
                <a:solidFill>
                  <a:srgbClr val="006FC0"/>
                </a:solidFill>
                <a:latin typeface="微软雅黑" panose="020B0503020204020204" charset="-122"/>
                <a:cs typeface="微软雅黑" panose="020B0503020204020204" charset="-122"/>
              </a:rPr>
              <a:t>外</a:t>
            </a:r>
            <a:r>
              <a:rPr sz="2000" spc="25" dirty="0">
                <a:solidFill>
                  <a:srgbClr val="006FC0"/>
                </a:solidFill>
                <a:latin typeface="微软雅黑" panose="020B0503020204020204" charset="-122"/>
                <a:cs typeface="微软雅黑" panose="020B0503020204020204" charset="-122"/>
              </a:rPr>
              <a:t>部因</a:t>
            </a:r>
            <a:r>
              <a:rPr sz="2000" spc="-50" dirty="0">
                <a:solidFill>
                  <a:srgbClr val="006FC0"/>
                </a:solidFill>
                <a:latin typeface="微软雅黑" panose="020B0503020204020204" charset="-122"/>
                <a:cs typeface="微软雅黑" panose="020B0503020204020204" charset="-122"/>
              </a:rPr>
              <a:t>素</a:t>
            </a:r>
            <a:r>
              <a:rPr sz="2000" spc="25" dirty="0">
                <a:solidFill>
                  <a:srgbClr val="006FC0"/>
                </a:solidFill>
                <a:latin typeface="微软雅黑" panose="020B0503020204020204" charset="-122"/>
                <a:cs typeface="微软雅黑" panose="020B0503020204020204" charset="-122"/>
              </a:rPr>
              <a:t>影响</a:t>
            </a:r>
            <a:r>
              <a:rPr sz="2000" spc="-50" dirty="0">
                <a:solidFill>
                  <a:srgbClr val="006FC0"/>
                </a:solidFill>
                <a:latin typeface="微软雅黑" panose="020B0503020204020204" charset="-122"/>
                <a:cs typeface="微软雅黑" panose="020B0503020204020204" charset="-122"/>
              </a:rPr>
              <a:t>致</a:t>
            </a:r>
            <a:r>
              <a:rPr sz="2000" spc="25" dirty="0">
                <a:solidFill>
                  <a:srgbClr val="006FC0"/>
                </a:solidFill>
                <a:latin typeface="微软雅黑" panose="020B0503020204020204" charset="-122"/>
                <a:cs typeface="微软雅黑" panose="020B0503020204020204" charset="-122"/>
              </a:rPr>
              <a:t>使生产 经营单位自身难以排除</a:t>
            </a:r>
            <a:r>
              <a:rPr sz="2000" spc="-50" dirty="0">
                <a:solidFill>
                  <a:srgbClr val="006FC0"/>
                </a:solidFill>
                <a:latin typeface="微软雅黑" panose="020B0503020204020204" charset="-122"/>
                <a:cs typeface="微软雅黑" panose="020B0503020204020204" charset="-122"/>
              </a:rPr>
              <a:t>的</a:t>
            </a:r>
            <a:r>
              <a:rPr sz="2000" spc="25" dirty="0">
                <a:solidFill>
                  <a:srgbClr val="006FC0"/>
                </a:solidFill>
                <a:latin typeface="微软雅黑" panose="020B0503020204020204" charset="-122"/>
                <a:cs typeface="微软雅黑" panose="020B0503020204020204" charset="-122"/>
              </a:rPr>
              <a:t>隐患。</a:t>
            </a:r>
            <a:endParaRPr sz="2000" dirty="0">
              <a:latin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174625"/>
            <a:ext cx="10515600" cy="1325563"/>
          </a:xfrm>
        </p:spPr>
        <p:txBody>
          <a:bodyPr>
            <a:normAutofit/>
          </a:bodyPr>
          <a:lstStyle/>
          <a:p>
            <a:r>
              <a:rPr lang="zh-CN" altLang="en-US" sz="3200" b="1" dirty="0">
                <a:solidFill>
                  <a:srgbClr val="0070C0"/>
                </a:solidFill>
                <a:latin typeface="微软雅黑" panose="020B0503020204020204" charset="-122"/>
                <a:ea typeface="微软雅黑" panose="020B0503020204020204" charset="-122"/>
              </a:rPr>
              <a:t>危险源＆风险＆隐患三者关系</a:t>
            </a:r>
          </a:p>
        </p:txBody>
      </p:sp>
      <p:grpSp>
        <p:nvGrpSpPr>
          <p:cNvPr id="3" name="组合 2"/>
          <p:cNvGrpSpPr/>
          <p:nvPr/>
        </p:nvGrpSpPr>
        <p:grpSpPr>
          <a:xfrm>
            <a:off x="1558290" y="2580005"/>
            <a:ext cx="8868694" cy="3947351"/>
            <a:chOff x="1699" y="2306"/>
            <a:chExt cx="15724" cy="7447"/>
          </a:xfrm>
        </p:grpSpPr>
        <p:sp>
          <p:nvSpPr>
            <p:cNvPr id="44" name="椭圆 80"/>
            <p:cNvSpPr/>
            <p:nvPr/>
          </p:nvSpPr>
          <p:spPr bwMode="auto">
            <a:xfrm>
              <a:off x="14728" y="3481"/>
              <a:ext cx="1660" cy="1663"/>
            </a:xfrm>
            <a:prstGeom prst="ellipse">
              <a:avLst/>
            </a:prstGeom>
            <a:gradFill rotWithShape="1">
              <a:gsLst>
                <a:gs pos="0">
                  <a:srgbClr val="BC2823">
                    <a:satMod val="103000"/>
                    <a:lumMod val="102000"/>
                    <a:tint val="94000"/>
                  </a:srgbClr>
                </a:gs>
                <a:gs pos="50000">
                  <a:srgbClr val="BC2823">
                    <a:satMod val="110000"/>
                    <a:lumMod val="100000"/>
                    <a:shade val="100000"/>
                  </a:srgbClr>
                </a:gs>
                <a:gs pos="100000">
                  <a:srgbClr val="BC2823">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隐患</a:t>
              </a:r>
            </a:p>
          </p:txBody>
        </p:sp>
        <p:sp>
          <p:nvSpPr>
            <p:cNvPr id="45" name="矩形 44"/>
            <p:cNvSpPr/>
            <p:nvPr/>
          </p:nvSpPr>
          <p:spPr>
            <a:xfrm>
              <a:off x="11514" y="5784"/>
              <a:ext cx="5907" cy="579"/>
            </a:xfrm>
            <a:prstGeom prst="rect">
              <a:avLst/>
            </a:prstGeom>
          </p:spPr>
          <p:txBody>
            <a:bodyPr wrap="square">
              <a:spAutoFit/>
            </a:bodyPr>
            <a:lstStyle/>
            <a:p>
              <a:pPr algn="ctr"/>
              <a:r>
                <a:rPr lang="zh-CN" altLang="en-US" sz="1400" b="1" dirty="0">
                  <a:solidFill>
                    <a:prstClr val="black">
                      <a:lumMod val="75000"/>
                      <a:lumOff val="25000"/>
                    </a:prstClr>
                  </a:solidFill>
                  <a:latin typeface="微软雅黑" panose="020B0503020204020204" charset="-122"/>
                  <a:ea typeface="微软雅黑" panose="020B0503020204020204" charset="-122"/>
                </a:rPr>
                <a:t>第二类危险源控制不好，直接转成隐患</a:t>
              </a:r>
            </a:p>
          </p:txBody>
        </p:sp>
        <p:sp>
          <p:nvSpPr>
            <p:cNvPr id="46" name="椭圆 80"/>
            <p:cNvSpPr/>
            <p:nvPr/>
          </p:nvSpPr>
          <p:spPr bwMode="auto">
            <a:xfrm>
              <a:off x="2145" y="3438"/>
              <a:ext cx="1738" cy="1741"/>
            </a:xfrm>
            <a:prstGeom prst="ellipse">
              <a:avLst/>
            </a:prstGeom>
            <a:solidFill>
              <a:srgbClr val="FFC000"/>
            </a:solidFill>
            <a:ln>
              <a:noFill/>
            </a:ln>
            <a:effectLst>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能量或有害物质</a:t>
              </a:r>
            </a:p>
          </p:txBody>
        </p:sp>
        <p:sp>
          <p:nvSpPr>
            <p:cNvPr id="47" name="椭圆 80"/>
            <p:cNvSpPr/>
            <p:nvPr/>
          </p:nvSpPr>
          <p:spPr bwMode="auto">
            <a:xfrm>
              <a:off x="9540" y="3414"/>
              <a:ext cx="1834" cy="1837"/>
            </a:xfrm>
            <a:prstGeom prst="ellipse">
              <a:avLst/>
            </a:prstGeom>
            <a:solidFill>
              <a:srgbClr val="FFC000"/>
            </a:solidFill>
            <a:ln>
              <a:noFill/>
            </a:ln>
            <a:effectLst>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cxnSp>
          <p:nvCxnSpPr>
            <p:cNvPr id="48" name="直接箭头连接符 47"/>
            <p:cNvCxnSpPr>
              <a:stCxn id="61" idx="2"/>
              <a:endCxn id="46" idx="6"/>
            </p:cNvCxnSpPr>
            <p:nvPr/>
          </p:nvCxnSpPr>
          <p:spPr>
            <a:xfrm flipH="1" flipV="1">
              <a:off x="3883" y="4309"/>
              <a:ext cx="1559" cy="15"/>
            </a:xfrm>
            <a:prstGeom prst="straightConnector1">
              <a:avLst/>
            </a:prstGeom>
            <a:noFill/>
            <a:ln w="38100" cap="flat" cmpd="sng" algn="ctr">
              <a:solidFill>
                <a:srgbClr val="0162A7"/>
              </a:solidFill>
              <a:prstDash val="solid"/>
              <a:round/>
              <a:headEnd type="none" w="med" len="med"/>
              <a:tailEnd type="arrow" w="med" len="med"/>
            </a:ln>
            <a:effectLst/>
          </p:spPr>
        </p:cxnSp>
        <p:cxnSp>
          <p:nvCxnSpPr>
            <p:cNvPr id="49" name="直接箭头连接符 48"/>
            <p:cNvCxnSpPr>
              <a:stCxn id="61" idx="6"/>
              <a:endCxn id="47" idx="2"/>
            </p:cNvCxnSpPr>
            <p:nvPr/>
          </p:nvCxnSpPr>
          <p:spPr>
            <a:xfrm>
              <a:off x="7961" y="4324"/>
              <a:ext cx="1579" cy="9"/>
            </a:xfrm>
            <a:prstGeom prst="straightConnector1">
              <a:avLst/>
            </a:prstGeom>
            <a:noFill/>
            <a:ln w="38100" cap="flat" cmpd="sng" algn="ctr">
              <a:solidFill>
                <a:srgbClr val="0162A7"/>
              </a:solidFill>
              <a:prstDash val="solid"/>
              <a:round/>
              <a:headEnd type="none" w="med" len="med"/>
              <a:tailEnd type="arrow" w="med" len="med"/>
            </a:ln>
            <a:effectLst/>
          </p:spPr>
        </p:cxnSp>
        <p:sp>
          <p:nvSpPr>
            <p:cNvPr id="50" name="椭圆 80"/>
            <p:cNvSpPr/>
            <p:nvPr/>
          </p:nvSpPr>
          <p:spPr bwMode="auto">
            <a:xfrm>
              <a:off x="5864" y="7272"/>
              <a:ext cx="1660" cy="1663"/>
            </a:xfrm>
            <a:prstGeom prst="ellipse">
              <a:avLst/>
            </a:prstGeom>
            <a:solidFill>
              <a:srgbClr val="BC2823"/>
            </a:solidFill>
            <a:ln w="12700" cap="flat" cmpd="sng" algn="ctr">
              <a:solidFill>
                <a:srgbClr val="BC2823">
                  <a:shade val="50000"/>
                </a:srgbClr>
              </a:solidFill>
              <a:prstDash val="solid"/>
              <a:miter lim="800000"/>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风险</a:t>
              </a:r>
            </a:p>
          </p:txBody>
        </p:sp>
        <p:sp>
          <p:nvSpPr>
            <p:cNvPr id="51" name="矩形 50"/>
            <p:cNvSpPr/>
            <p:nvPr/>
          </p:nvSpPr>
          <p:spPr>
            <a:xfrm>
              <a:off x="4853" y="5541"/>
              <a:ext cx="1961" cy="579"/>
            </a:xfrm>
            <a:prstGeom prst="rect">
              <a:avLst/>
            </a:prstGeom>
          </p:spPr>
          <p:txBody>
            <a:bodyPr wrap="square">
              <a:spAutoFit/>
            </a:bodyPr>
            <a:lstStyle/>
            <a:p>
              <a:pPr algn="just"/>
              <a:r>
                <a:rPr lang="zh-CN" altLang="en-US" sz="1400" b="1" dirty="0">
                  <a:solidFill>
                    <a:prstClr val="black">
                      <a:lumMod val="75000"/>
                      <a:lumOff val="25000"/>
                    </a:prstClr>
                  </a:solidFill>
                  <a:latin typeface="微软雅黑" panose="020B0503020204020204" charset="-122"/>
                  <a:ea typeface="微软雅黑" panose="020B0503020204020204" charset="-122"/>
                </a:rPr>
                <a:t>客观存在</a:t>
              </a:r>
              <a:endParaRPr lang="en-US" altLang="zh-CN" sz="1400" b="1" dirty="0">
                <a:solidFill>
                  <a:prstClr val="black">
                    <a:lumMod val="75000"/>
                    <a:lumOff val="25000"/>
                  </a:prstClr>
                </a:solidFill>
                <a:latin typeface="微软雅黑" panose="020B0503020204020204" charset="-122"/>
                <a:ea typeface="微软雅黑" panose="020B0503020204020204" charset="-122"/>
              </a:endParaRPr>
            </a:p>
          </p:txBody>
        </p:sp>
        <p:sp>
          <p:nvSpPr>
            <p:cNvPr id="52" name="矩形 51"/>
            <p:cNvSpPr/>
            <p:nvPr/>
          </p:nvSpPr>
          <p:spPr>
            <a:xfrm>
              <a:off x="4833" y="6710"/>
              <a:ext cx="1961" cy="579"/>
            </a:xfrm>
            <a:prstGeom prst="rect">
              <a:avLst/>
            </a:prstGeom>
          </p:spPr>
          <p:txBody>
            <a:bodyPr wrap="square">
              <a:spAutoFit/>
            </a:bodyPr>
            <a:lstStyle/>
            <a:p>
              <a:pPr algn="just"/>
              <a:r>
                <a:rPr lang="zh-CN" altLang="en-US" sz="1400" b="1" dirty="0">
                  <a:solidFill>
                    <a:prstClr val="black">
                      <a:lumMod val="75000"/>
                      <a:lumOff val="25000"/>
                    </a:prstClr>
                  </a:solidFill>
                  <a:latin typeface="微软雅黑" panose="020B0503020204020204" charset="-122"/>
                  <a:ea typeface="微软雅黑" panose="020B0503020204020204" charset="-122"/>
                </a:rPr>
                <a:t>主观判断</a:t>
              </a:r>
              <a:endParaRPr lang="en-US" altLang="zh-CN" sz="1400" b="1" dirty="0">
                <a:solidFill>
                  <a:prstClr val="black">
                    <a:lumMod val="75000"/>
                    <a:lumOff val="25000"/>
                  </a:prstClr>
                </a:solidFill>
                <a:latin typeface="微软雅黑" panose="020B0503020204020204" charset="-122"/>
                <a:ea typeface="微软雅黑" panose="020B0503020204020204" charset="-122"/>
              </a:endParaRPr>
            </a:p>
          </p:txBody>
        </p:sp>
        <p:sp>
          <p:nvSpPr>
            <p:cNvPr id="53" name="矩形 52"/>
            <p:cNvSpPr/>
            <p:nvPr/>
          </p:nvSpPr>
          <p:spPr>
            <a:xfrm>
              <a:off x="5177" y="9174"/>
              <a:ext cx="3948" cy="579"/>
            </a:xfrm>
            <a:prstGeom prst="rect">
              <a:avLst/>
            </a:prstGeom>
          </p:spPr>
          <p:txBody>
            <a:bodyPr wrap="square">
              <a:spAutoFit/>
            </a:bodyPr>
            <a:lstStyle/>
            <a:p>
              <a:pPr algn="just"/>
              <a:r>
                <a:rPr lang="zh-CN" altLang="en-US" sz="1400" b="1" dirty="0">
                  <a:solidFill>
                    <a:prstClr val="black">
                      <a:lumMod val="75000"/>
                      <a:lumOff val="25000"/>
                    </a:prstClr>
                  </a:solidFill>
                  <a:latin typeface="微软雅黑" panose="020B0503020204020204" charset="-122"/>
                  <a:ea typeface="微软雅黑" panose="020B0503020204020204" charset="-122"/>
                </a:rPr>
                <a:t>对危险源程度的评价</a:t>
              </a:r>
              <a:endParaRPr lang="en-US" altLang="zh-CN" sz="1400" b="1" dirty="0">
                <a:solidFill>
                  <a:prstClr val="black">
                    <a:lumMod val="75000"/>
                    <a:lumOff val="25000"/>
                  </a:prstClr>
                </a:solidFill>
                <a:latin typeface="微软雅黑" panose="020B0503020204020204" charset="-122"/>
                <a:ea typeface="微软雅黑" panose="020B0503020204020204" charset="-122"/>
              </a:endParaRPr>
            </a:p>
          </p:txBody>
        </p:sp>
        <p:sp>
          <p:nvSpPr>
            <p:cNvPr id="54" name="矩形 53"/>
            <p:cNvSpPr/>
            <p:nvPr/>
          </p:nvSpPr>
          <p:spPr>
            <a:xfrm>
              <a:off x="6926" y="5567"/>
              <a:ext cx="1121" cy="579"/>
            </a:xfrm>
            <a:prstGeom prst="rect">
              <a:avLst/>
            </a:prstGeom>
          </p:spPr>
          <p:txBody>
            <a:bodyPr wrap="square">
              <a:spAutoFit/>
            </a:bodyPr>
            <a:lstStyle/>
            <a:p>
              <a:pPr algn="just"/>
              <a:r>
                <a:rPr lang="zh-CN" altLang="en-US" sz="1400" b="1" dirty="0">
                  <a:solidFill>
                    <a:prstClr val="black">
                      <a:lumMod val="75000"/>
                      <a:lumOff val="25000"/>
                    </a:prstClr>
                  </a:solidFill>
                  <a:latin typeface="微软雅黑" panose="020B0503020204020204" charset="-122"/>
                  <a:ea typeface="微软雅黑" panose="020B0503020204020204" charset="-122"/>
                </a:rPr>
                <a:t>主体</a:t>
              </a:r>
              <a:endParaRPr lang="en-US" altLang="zh-CN" sz="1400" b="1" dirty="0">
                <a:solidFill>
                  <a:prstClr val="black">
                    <a:lumMod val="75000"/>
                    <a:lumOff val="25000"/>
                  </a:prstClr>
                </a:solidFill>
                <a:latin typeface="微软雅黑" panose="020B0503020204020204" charset="-122"/>
                <a:ea typeface="微软雅黑" panose="020B0503020204020204" charset="-122"/>
              </a:endParaRPr>
            </a:p>
          </p:txBody>
        </p:sp>
        <p:sp>
          <p:nvSpPr>
            <p:cNvPr id="55" name="矩形 54"/>
            <p:cNvSpPr/>
            <p:nvPr/>
          </p:nvSpPr>
          <p:spPr>
            <a:xfrm>
              <a:off x="6942" y="6824"/>
              <a:ext cx="1121" cy="579"/>
            </a:xfrm>
            <a:prstGeom prst="rect">
              <a:avLst/>
            </a:prstGeom>
          </p:spPr>
          <p:txBody>
            <a:bodyPr wrap="square">
              <a:spAutoFit/>
            </a:bodyPr>
            <a:lstStyle/>
            <a:p>
              <a:pPr algn="just"/>
              <a:r>
                <a:rPr lang="zh-CN" altLang="en-US" sz="1400" b="1" dirty="0">
                  <a:solidFill>
                    <a:prstClr val="black">
                      <a:lumMod val="75000"/>
                      <a:lumOff val="25000"/>
                    </a:prstClr>
                  </a:solidFill>
                  <a:latin typeface="微软雅黑" panose="020B0503020204020204" charset="-122"/>
                  <a:ea typeface="微软雅黑" panose="020B0503020204020204" charset="-122"/>
                </a:rPr>
                <a:t>属性</a:t>
              </a:r>
              <a:endParaRPr lang="en-US" altLang="zh-CN" sz="1400" b="1" dirty="0">
                <a:solidFill>
                  <a:prstClr val="black">
                    <a:lumMod val="75000"/>
                    <a:lumOff val="25000"/>
                  </a:prstClr>
                </a:solidFill>
                <a:latin typeface="微软雅黑" panose="020B0503020204020204" charset="-122"/>
                <a:ea typeface="微软雅黑" panose="020B0503020204020204" charset="-122"/>
              </a:endParaRPr>
            </a:p>
          </p:txBody>
        </p:sp>
        <p:sp>
          <p:nvSpPr>
            <p:cNvPr id="56" name="椭圆 80"/>
            <p:cNvSpPr/>
            <p:nvPr/>
          </p:nvSpPr>
          <p:spPr bwMode="auto">
            <a:xfrm>
              <a:off x="2151" y="7272"/>
              <a:ext cx="1660" cy="1663"/>
            </a:xfrm>
            <a:prstGeom prst="ellipse">
              <a:avLst/>
            </a:prstGeom>
            <a:gradFill rotWithShape="1">
              <a:gsLst>
                <a:gs pos="0">
                  <a:srgbClr val="0162A7">
                    <a:satMod val="103000"/>
                    <a:lumMod val="102000"/>
                    <a:tint val="94000"/>
                  </a:srgbClr>
                </a:gs>
                <a:gs pos="50000">
                  <a:srgbClr val="0162A7">
                    <a:satMod val="110000"/>
                    <a:lumMod val="100000"/>
                    <a:shade val="100000"/>
                  </a:srgbClr>
                </a:gs>
                <a:gs pos="100000">
                  <a:srgbClr val="0162A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严重程度</a:t>
              </a:r>
            </a:p>
          </p:txBody>
        </p:sp>
        <p:sp>
          <p:nvSpPr>
            <p:cNvPr id="57" name="椭圆 80"/>
            <p:cNvSpPr/>
            <p:nvPr/>
          </p:nvSpPr>
          <p:spPr bwMode="auto">
            <a:xfrm>
              <a:off x="9634" y="7272"/>
              <a:ext cx="1660" cy="1663"/>
            </a:xfrm>
            <a:prstGeom prst="ellipse">
              <a:avLst/>
            </a:prstGeom>
            <a:gradFill rotWithShape="1">
              <a:gsLst>
                <a:gs pos="0">
                  <a:srgbClr val="0162A7">
                    <a:satMod val="103000"/>
                    <a:lumMod val="102000"/>
                    <a:tint val="94000"/>
                  </a:srgbClr>
                </a:gs>
                <a:gs pos="50000">
                  <a:srgbClr val="0162A7">
                    <a:satMod val="110000"/>
                    <a:lumMod val="100000"/>
                    <a:shade val="100000"/>
                  </a:srgbClr>
                </a:gs>
                <a:gs pos="100000">
                  <a:srgbClr val="0162A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可能性</a:t>
              </a:r>
              <a:endParaRPr kumimoji="0" lang="zh-CN" altLang="en-US" sz="1400" b="1"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cxnSp>
          <p:nvCxnSpPr>
            <p:cNvPr id="58" name="直接箭头连接符 57"/>
            <p:cNvCxnSpPr>
              <a:stCxn id="50" idx="2"/>
              <a:endCxn id="56" idx="6"/>
            </p:cNvCxnSpPr>
            <p:nvPr/>
          </p:nvCxnSpPr>
          <p:spPr>
            <a:xfrm flipH="1" flipV="1">
              <a:off x="3810" y="8104"/>
              <a:ext cx="2053" cy="0"/>
            </a:xfrm>
            <a:prstGeom prst="straightConnector1">
              <a:avLst/>
            </a:prstGeom>
            <a:noFill/>
            <a:ln w="38100" cap="flat" cmpd="sng" algn="ctr">
              <a:solidFill>
                <a:srgbClr val="0162A7"/>
              </a:solidFill>
              <a:prstDash val="solid"/>
              <a:round/>
              <a:headEnd type="none" w="med" len="med"/>
              <a:tailEnd type="arrow" w="med" len="med"/>
            </a:ln>
            <a:effectLst/>
          </p:spPr>
        </p:cxnSp>
        <p:cxnSp>
          <p:nvCxnSpPr>
            <p:cNvPr id="59" name="直接箭头连接符 58"/>
            <p:cNvCxnSpPr>
              <a:stCxn id="50" idx="6"/>
              <a:endCxn id="57" idx="2"/>
            </p:cNvCxnSpPr>
            <p:nvPr/>
          </p:nvCxnSpPr>
          <p:spPr>
            <a:xfrm flipV="1">
              <a:off x="7524" y="8104"/>
              <a:ext cx="2111" cy="0"/>
            </a:xfrm>
            <a:prstGeom prst="straightConnector1">
              <a:avLst/>
            </a:prstGeom>
            <a:noFill/>
            <a:ln w="38100" cap="flat" cmpd="sng" algn="ctr">
              <a:solidFill>
                <a:srgbClr val="0162A7"/>
              </a:solidFill>
              <a:prstDash val="solid"/>
              <a:round/>
              <a:headEnd type="none" w="med" len="med"/>
              <a:tailEnd type="arrow" w="med" len="med"/>
            </a:ln>
            <a:effectLst/>
          </p:spPr>
        </p:cxnSp>
        <p:cxnSp>
          <p:nvCxnSpPr>
            <p:cNvPr id="60" name="直接箭头连接符 59"/>
            <p:cNvCxnSpPr>
              <a:stCxn id="61" idx="4"/>
              <a:endCxn id="50" idx="0"/>
            </p:cNvCxnSpPr>
            <p:nvPr/>
          </p:nvCxnSpPr>
          <p:spPr>
            <a:xfrm flipH="1">
              <a:off x="6694" y="5585"/>
              <a:ext cx="7" cy="1687"/>
            </a:xfrm>
            <a:prstGeom prst="straightConnector1">
              <a:avLst/>
            </a:prstGeom>
            <a:noFill/>
            <a:ln w="38100" cap="flat" cmpd="sng" algn="ctr">
              <a:solidFill>
                <a:srgbClr val="0162A7"/>
              </a:solidFill>
              <a:prstDash val="solid"/>
              <a:miter lim="800000"/>
              <a:tailEnd type="triangle"/>
            </a:ln>
            <a:effectLst/>
          </p:spPr>
        </p:cxnSp>
        <p:sp>
          <p:nvSpPr>
            <p:cNvPr id="61" name="椭圆 80"/>
            <p:cNvSpPr/>
            <p:nvPr/>
          </p:nvSpPr>
          <p:spPr bwMode="auto">
            <a:xfrm>
              <a:off x="5442" y="3062"/>
              <a:ext cx="2519" cy="2523"/>
            </a:xfrm>
            <a:prstGeom prst="ellipse">
              <a:avLst/>
            </a:prstGeom>
            <a:solidFill>
              <a:srgbClr val="FFC000"/>
            </a:solidFill>
            <a:ln>
              <a:noFill/>
            </a:ln>
            <a:effectLst>
              <a:glow rad="139700">
                <a:srgbClr val="FFC000">
                  <a:alpha val="40000"/>
                </a:srgbClr>
              </a:glow>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危险源</a:t>
              </a:r>
            </a:p>
          </p:txBody>
        </p:sp>
        <p:sp>
          <p:nvSpPr>
            <p:cNvPr id="62" name="矩形 61"/>
            <p:cNvSpPr/>
            <p:nvPr/>
          </p:nvSpPr>
          <p:spPr>
            <a:xfrm>
              <a:off x="9091" y="2306"/>
              <a:ext cx="3247" cy="752"/>
            </a:xfrm>
            <a:prstGeom prst="rect">
              <a:avLst/>
            </a:prstGeom>
          </p:spPr>
          <p:txBody>
            <a:bodyPr wrap="square">
              <a:spAutoFit/>
            </a:bodyPr>
            <a:lstStyle/>
            <a:p>
              <a:pPr algn="just"/>
              <a:r>
                <a:rPr lang="zh-CN" altLang="en-US" sz="2000" b="1" dirty="0">
                  <a:solidFill>
                    <a:prstClr val="black">
                      <a:lumMod val="75000"/>
                      <a:lumOff val="25000"/>
                    </a:prstClr>
                  </a:solidFill>
                  <a:latin typeface="微软雅黑" panose="020B0503020204020204" charset="-122"/>
                  <a:ea typeface="微软雅黑" panose="020B0503020204020204" charset="-122"/>
                </a:rPr>
                <a:t>第二类危险源</a:t>
              </a:r>
            </a:p>
          </p:txBody>
        </p:sp>
        <p:sp>
          <p:nvSpPr>
            <p:cNvPr id="63" name="矩形 62"/>
            <p:cNvSpPr/>
            <p:nvPr/>
          </p:nvSpPr>
          <p:spPr>
            <a:xfrm>
              <a:off x="1699" y="2461"/>
              <a:ext cx="3153" cy="752"/>
            </a:xfrm>
            <a:prstGeom prst="rect">
              <a:avLst/>
            </a:prstGeom>
          </p:spPr>
          <p:txBody>
            <a:bodyPr wrap="square">
              <a:spAutoFit/>
            </a:bodyPr>
            <a:lstStyle/>
            <a:p>
              <a:pPr algn="just"/>
              <a:r>
                <a:rPr lang="zh-CN" altLang="en-US" sz="2000" b="1" dirty="0">
                  <a:solidFill>
                    <a:prstClr val="black">
                      <a:lumMod val="75000"/>
                      <a:lumOff val="25000"/>
                    </a:prstClr>
                  </a:solidFill>
                  <a:latin typeface="微软雅黑" panose="020B0503020204020204" charset="-122"/>
                  <a:ea typeface="微软雅黑" panose="020B0503020204020204" charset="-122"/>
                </a:rPr>
                <a:t>第一类危险源</a:t>
              </a:r>
            </a:p>
          </p:txBody>
        </p:sp>
        <p:sp>
          <p:nvSpPr>
            <p:cNvPr id="64" name="等号 63"/>
            <p:cNvSpPr/>
            <p:nvPr/>
          </p:nvSpPr>
          <p:spPr>
            <a:xfrm>
              <a:off x="11513" y="3973"/>
              <a:ext cx="2978" cy="774"/>
            </a:xfrm>
            <a:prstGeom prst="mathEqual">
              <a:avLst/>
            </a:prstGeom>
            <a:solidFill>
              <a:srgbClr val="0162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Arial" panose="020B0604020202020204"/>
                <a:ea typeface="微软雅黑" panose="020B0503020204020204" charset="-122"/>
                <a:cs typeface="+mn-cs"/>
              </a:endParaRPr>
            </a:p>
          </p:txBody>
        </p:sp>
        <p:cxnSp>
          <p:nvCxnSpPr>
            <p:cNvPr id="65" name="直接箭头连接符 64"/>
            <p:cNvCxnSpPr>
              <a:stCxn id="46" idx="4"/>
              <a:endCxn id="56" idx="0"/>
            </p:cNvCxnSpPr>
            <p:nvPr/>
          </p:nvCxnSpPr>
          <p:spPr>
            <a:xfrm flipH="1">
              <a:off x="2981" y="5179"/>
              <a:ext cx="33" cy="2093"/>
            </a:xfrm>
            <a:prstGeom prst="straightConnector1">
              <a:avLst/>
            </a:prstGeom>
            <a:noFill/>
            <a:ln w="38100" cap="flat" cmpd="sng" algn="ctr">
              <a:solidFill>
                <a:srgbClr val="0162A7"/>
              </a:solidFill>
              <a:prstDash val="solid"/>
              <a:miter lim="800000"/>
              <a:tailEnd type="triangle"/>
            </a:ln>
            <a:effectLst/>
          </p:spPr>
        </p:cxnSp>
        <p:cxnSp>
          <p:nvCxnSpPr>
            <p:cNvPr id="66" name="直接箭头连接符 65"/>
            <p:cNvCxnSpPr>
              <a:stCxn id="47" idx="4"/>
              <a:endCxn id="57" idx="0"/>
            </p:cNvCxnSpPr>
            <p:nvPr/>
          </p:nvCxnSpPr>
          <p:spPr>
            <a:xfrm>
              <a:off x="10457" y="5252"/>
              <a:ext cx="8" cy="2021"/>
            </a:xfrm>
            <a:prstGeom prst="straightConnector1">
              <a:avLst/>
            </a:prstGeom>
            <a:noFill/>
            <a:ln w="38100" cap="flat" cmpd="sng" algn="ctr">
              <a:solidFill>
                <a:srgbClr val="0162A7"/>
              </a:solidFill>
              <a:prstDash val="solid"/>
              <a:miter lim="800000"/>
              <a:tailEnd type="triangle"/>
            </a:ln>
            <a:effectLst/>
          </p:spPr>
        </p:cxnSp>
        <p:sp>
          <p:nvSpPr>
            <p:cNvPr id="67" name="矩形 66"/>
            <p:cNvSpPr/>
            <p:nvPr/>
          </p:nvSpPr>
          <p:spPr>
            <a:xfrm>
              <a:off x="9643" y="3639"/>
              <a:ext cx="1732" cy="1798"/>
            </a:xfrm>
            <a:prstGeom prst="rect">
              <a:avLst/>
            </a:prstGeom>
          </p:spPr>
          <p:txBody>
            <a:bodyPr wrap="square">
              <a:spAutoFit/>
            </a:bodyPr>
            <a:lstStyle/>
            <a:p>
              <a:pPr algn="ctr"/>
              <a:r>
                <a:rPr lang="zh-CN" altLang="en-US" sz="1400" b="1" dirty="0">
                  <a:solidFill>
                    <a:prstClr val="black"/>
                  </a:solidFill>
                  <a:latin typeface="微软雅黑" panose="020B0503020204020204" charset="-122"/>
                  <a:ea typeface="微软雅黑" panose="020B0503020204020204" charset="-122"/>
                </a:rPr>
                <a:t>不安全的状态、行为、管理缺陷</a:t>
              </a:r>
            </a:p>
          </p:txBody>
        </p:sp>
        <p:sp>
          <p:nvSpPr>
            <p:cNvPr id="68" name="文本框 67"/>
            <p:cNvSpPr txBox="1"/>
            <p:nvPr/>
          </p:nvSpPr>
          <p:spPr>
            <a:xfrm>
              <a:off x="11719" y="6376"/>
              <a:ext cx="5704" cy="579"/>
            </a:xfrm>
            <a:prstGeom prst="rect">
              <a:avLst/>
            </a:prstGeom>
            <a:noFill/>
          </p:spPr>
          <p:txBody>
            <a:bodyPr wrap="square" rtlCol="0">
              <a:spAutoFit/>
            </a:bodyPr>
            <a:lstStyle/>
            <a:p>
              <a:r>
                <a:rPr lang="zh-CN" altLang="en-US" sz="1400" b="1" dirty="0">
                  <a:solidFill>
                    <a:prstClr val="black"/>
                  </a:solidFill>
                  <a:latin typeface="微软雅黑" panose="020B0503020204020204" charset="-122"/>
                  <a:ea typeface="微软雅黑" panose="020B0503020204020204" charset="-122"/>
                </a:rPr>
                <a:t>隐患是现实型危险源，危险源包含隐患</a:t>
              </a:r>
            </a:p>
          </p:txBody>
        </p:sp>
        <p:sp>
          <p:nvSpPr>
            <p:cNvPr id="69" name="矩形 68"/>
            <p:cNvSpPr/>
            <p:nvPr/>
          </p:nvSpPr>
          <p:spPr>
            <a:xfrm>
              <a:off x="12648" y="3046"/>
              <a:ext cx="806" cy="1217"/>
            </a:xfrm>
            <a:prstGeom prst="rect">
              <a:avLst/>
            </a:prstGeom>
          </p:spPr>
          <p:txBody>
            <a:bodyPr wrap="square">
              <a:spAutoFit/>
            </a:bodyPr>
            <a:lstStyle/>
            <a:p>
              <a:endParaRPr lang="zh-CN" altLang="en-US" sz="3600" dirty="0">
                <a:solidFill>
                  <a:prstClr val="black"/>
                </a:solidFill>
                <a:latin typeface="Arial" panose="020B0604020202020204"/>
                <a:ea typeface="微软雅黑" panose="020B0503020204020204" charset="-122"/>
              </a:endParaRPr>
            </a:p>
          </p:txBody>
        </p:sp>
      </p:grpSp>
      <p:sp>
        <p:nvSpPr>
          <p:cNvPr id="29" name="文本框 28"/>
          <p:cNvSpPr txBox="1"/>
          <p:nvPr/>
        </p:nvSpPr>
        <p:spPr>
          <a:xfrm>
            <a:off x="1447556" y="1153351"/>
            <a:ext cx="8524436" cy="1337945"/>
          </a:xfrm>
          <a:prstGeom prst="rect">
            <a:avLst/>
          </a:prstGeom>
          <a:noFill/>
        </p:spPr>
        <p:txBody>
          <a:bodyPr wrap="square" rtlCol="0" anchor="t">
            <a:spAutoFit/>
          </a:bodyPr>
          <a:lstStyle/>
          <a:p>
            <a:pPr marL="0" marR="0" lvl="0" indent="0" algn="l" defTabSz="914400" rtl="0" fontAlgn="auto">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rPr>
              <a:t>危险源</a:t>
            </a:r>
            <a:r>
              <a:rPr kumimoji="0" lang="en-US" altLang="zh-CN" sz="1800" b="1"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rPr>
              <a:t>——</a:t>
            </a:r>
            <a:r>
              <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可能导致人身伤害和（或）健康损害的根源、状态或行为，或其组合。</a:t>
            </a:r>
            <a:endPar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a:p>
            <a:pPr marL="0" marR="0" lvl="0" indent="0" algn="l" defTabSz="914400" rtl="0" fontAlgn="auto">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隐患</a:t>
            </a:r>
            <a:r>
              <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a:t>
            </a:r>
            <a:r>
              <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人的不安全行为、物的不安全状态，或管理上的缺陷。</a:t>
            </a:r>
            <a:endPar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a:p>
            <a:pPr marL="0" marR="0" lvl="0" indent="0" algn="l" defTabSz="914400" rtl="0" fontAlgn="auto">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风险</a:t>
            </a:r>
            <a:r>
              <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a:t>
            </a:r>
            <a:r>
              <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危害事件发生的可能性和后果严重程度的组合</a:t>
            </a:r>
            <a:endPar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object 34"/>
          <p:cNvSpPr/>
          <p:nvPr/>
        </p:nvSpPr>
        <p:spPr>
          <a:xfrm>
            <a:off x="8752205" y="2878455"/>
            <a:ext cx="1466850" cy="133350"/>
          </a:xfrm>
          <a:custGeom>
            <a:avLst/>
            <a:gdLst/>
            <a:ahLst/>
            <a:cxnLst/>
            <a:rect l="l" t="t" r="r" b="b"/>
            <a:pathLst>
              <a:path w="1466850" h="133350">
                <a:moveTo>
                  <a:pt x="0" y="133350"/>
                </a:moveTo>
                <a:lnTo>
                  <a:pt x="1466850" y="133350"/>
                </a:lnTo>
                <a:lnTo>
                  <a:pt x="1466850" y="0"/>
                </a:lnTo>
                <a:lnTo>
                  <a:pt x="0" y="0"/>
                </a:lnTo>
                <a:lnTo>
                  <a:pt x="0" y="133350"/>
                </a:lnTo>
                <a:close/>
              </a:path>
            </a:pathLst>
          </a:custGeom>
          <a:solidFill>
            <a:srgbClr val="C00000"/>
          </a:solidFill>
        </p:spPr>
        <p:txBody>
          <a:bodyPr wrap="square" lIns="0" tIns="0" rIns="0" bIns="0" rtlCol="0"/>
          <a:lstStyle/>
          <a:p>
            <a:endParaRPr/>
          </a:p>
        </p:txBody>
      </p:sp>
      <p:sp>
        <p:nvSpPr>
          <p:cNvPr id="35" name="object 35"/>
          <p:cNvSpPr/>
          <p:nvPr/>
        </p:nvSpPr>
        <p:spPr>
          <a:xfrm>
            <a:off x="8752205" y="2878455"/>
            <a:ext cx="1466850" cy="133350"/>
          </a:xfrm>
          <a:custGeom>
            <a:avLst/>
            <a:gdLst/>
            <a:ahLst/>
            <a:cxnLst/>
            <a:rect l="l" t="t" r="r" b="b"/>
            <a:pathLst>
              <a:path w="1466850" h="133350">
                <a:moveTo>
                  <a:pt x="0" y="133350"/>
                </a:moveTo>
                <a:lnTo>
                  <a:pt x="1466850" y="133350"/>
                </a:lnTo>
                <a:lnTo>
                  <a:pt x="1466850" y="0"/>
                </a:lnTo>
                <a:lnTo>
                  <a:pt x="0" y="0"/>
                </a:lnTo>
                <a:lnTo>
                  <a:pt x="0" y="133350"/>
                </a:lnTo>
                <a:close/>
              </a:path>
            </a:pathLst>
          </a:custGeom>
          <a:ln w="9534">
            <a:solidFill>
              <a:srgbClr val="000000"/>
            </a:solidFill>
          </a:ln>
        </p:spPr>
        <p:txBody>
          <a:bodyPr wrap="square" lIns="0" tIns="0" rIns="0" bIns="0" rtlCol="0"/>
          <a:lstStyle/>
          <a:p>
            <a:endParaRPr/>
          </a:p>
        </p:txBody>
      </p:sp>
      <p:sp>
        <p:nvSpPr>
          <p:cNvPr id="78" name="object 78"/>
          <p:cNvSpPr/>
          <p:nvPr/>
        </p:nvSpPr>
        <p:spPr>
          <a:xfrm>
            <a:off x="9037955" y="2992755"/>
            <a:ext cx="133350" cy="2905125"/>
          </a:xfrm>
          <a:custGeom>
            <a:avLst/>
            <a:gdLst/>
            <a:ahLst/>
            <a:cxnLst/>
            <a:rect l="l" t="t" r="r" b="b"/>
            <a:pathLst>
              <a:path w="133350" h="2905125">
                <a:moveTo>
                  <a:pt x="0" y="2905125"/>
                </a:moveTo>
                <a:lnTo>
                  <a:pt x="133350" y="2905125"/>
                </a:lnTo>
                <a:lnTo>
                  <a:pt x="133350" y="0"/>
                </a:lnTo>
                <a:lnTo>
                  <a:pt x="0" y="0"/>
                </a:lnTo>
                <a:lnTo>
                  <a:pt x="0" y="2905125"/>
                </a:lnTo>
                <a:close/>
              </a:path>
            </a:pathLst>
          </a:custGeom>
          <a:solidFill>
            <a:srgbClr val="EC7C30"/>
          </a:solidFill>
        </p:spPr>
        <p:txBody>
          <a:bodyPr wrap="square" lIns="0" tIns="0" rIns="0" bIns="0" rtlCol="0"/>
          <a:lstStyle/>
          <a:p>
            <a:endParaRPr/>
          </a:p>
        </p:txBody>
      </p:sp>
      <p:sp>
        <p:nvSpPr>
          <p:cNvPr id="79" name="object 79"/>
          <p:cNvSpPr/>
          <p:nvPr/>
        </p:nvSpPr>
        <p:spPr>
          <a:xfrm>
            <a:off x="9037955" y="2992755"/>
            <a:ext cx="133350" cy="2905125"/>
          </a:xfrm>
          <a:custGeom>
            <a:avLst/>
            <a:gdLst/>
            <a:ahLst/>
            <a:cxnLst/>
            <a:rect l="l" t="t" r="r" b="b"/>
            <a:pathLst>
              <a:path w="133350" h="2905125">
                <a:moveTo>
                  <a:pt x="0" y="2905125"/>
                </a:moveTo>
                <a:lnTo>
                  <a:pt x="133350" y="2905125"/>
                </a:lnTo>
                <a:lnTo>
                  <a:pt x="133350" y="0"/>
                </a:lnTo>
                <a:lnTo>
                  <a:pt x="0" y="0"/>
                </a:lnTo>
                <a:lnTo>
                  <a:pt x="0" y="2905125"/>
                </a:lnTo>
                <a:close/>
              </a:path>
            </a:pathLst>
          </a:custGeom>
          <a:solidFill>
            <a:srgbClr val="C00000"/>
          </a:solidFill>
          <a:ln w="9534">
            <a:solidFill>
              <a:srgbClr val="000000"/>
            </a:solidFill>
          </a:ln>
        </p:spPr>
        <p:txBody>
          <a:bodyPr wrap="square" lIns="0" tIns="0" rIns="0" bIns="0" rtlCol="0"/>
          <a:lstStyle/>
          <a:p>
            <a:endParaRPr/>
          </a:p>
        </p:txBody>
      </p:sp>
      <p:sp>
        <p:nvSpPr>
          <p:cNvPr id="80" name="object 80"/>
          <p:cNvSpPr/>
          <p:nvPr/>
        </p:nvSpPr>
        <p:spPr>
          <a:xfrm>
            <a:off x="8537575" y="5026025"/>
            <a:ext cx="114300" cy="285750"/>
          </a:xfrm>
          <a:custGeom>
            <a:avLst/>
            <a:gdLst/>
            <a:ahLst/>
            <a:cxnLst/>
            <a:rect l="l" t="t" r="r" b="b"/>
            <a:pathLst>
              <a:path w="114300" h="285750">
                <a:moveTo>
                  <a:pt x="114300" y="0"/>
                </a:moveTo>
                <a:lnTo>
                  <a:pt x="3175" y="119189"/>
                </a:lnTo>
                <a:lnTo>
                  <a:pt x="0" y="285750"/>
                </a:lnTo>
                <a:lnTo>
                  <a:pt x="67945" y="285750"/>
                </a:lnTo>
                <a:lnTo>
                  <a:pt x="87122" y="170408"/>
                </a:lnTo>
                <a:lnTo>
                  <a:pt x="114300" y="132791"/>
                </a:lnTo>
                <a:lnTo>
                  <a:pt x="114300" y="0"/>
                </a:lnTo>
                <a:close/>
              </a:path>
            </a:pathLst>
          </a:custGeom>
          <a:solidFill>
            <a:srgbClr val="B1D7E4"/>
          </a:solidFill>
        </p:spPr>
        <p:txBody>
          <a:bodyPr wrap="square" lIns="0" tIns="0" rIns="0" bIns="0" rtlCol="0"/>
          <a:lstStyle/>
          <a:p>
            <a:endParaRPr/>
          </a:p>
        </p:txBody>
      </p:sp>
      <p:sp>
        <p:nvSpPr>
          <p:cNvPr id="81" name="object 81"/>
          <p:cNvSpPr/>
          <p:nvPr/>
        </p:nvSpPr>
        <p:spPr>
          <a:xfrm>
            <a:off x="8542655" y="5031105"/>
            <a:ext cx="114300" cy="285750"/>
          </a:xfrm>
          <a:custGeom>
            <a:avLst/>
            <a:gdLst/>
            <a:ahLst/>
            <a:cxnLst/>
            <a:rect l="l" t="t" r="r" b="b"/>
            <a:pathLst>
              <a:path w="114300" h="285750">
                <a:moveTo>
                  <a:pt x="114300" y="132727"/>
                </a:moveTo>
                <a:lnTo>
                  <a:pt x="86995" y="170345"/>
                </a:lnTo>
                <a:lnTo>
                  <a:pt x="67818" y="285686"/>
                </a:lnTo>
                <a:lnTo>
                  <a:pt x="0" y="285686"/>
                </a:lnTo>
                <a:lnTo>
                  <a:pt x="3175" y="119126"/>
                </a:lnTo>
                <a:lnTo>
                  <a:pt x="114300" y="0"/>
                </a:lnTo>
              </a:path>
            </a:pathLst>
          </a:custGeom>
          <a:ln w="9534">
            <a:solidFill>
              <a:srgbClr val="000000"/>
            </a:solidFill>
          </a:ln>
        </p:spPr>
        <p:txBody>
          <a:bodyPr wrap="square" lIns="0" tIns="0" rIns="0" bIns="0" rtlCol="0"/>
          <a:lstStyle/>
          <a:p>
            <a:endParaRPr/>
          </a:p>
        </p:txBody>
      </p:sp>
      <p:sp>
        <p:nvSpPr>
          <p:cNvPr id="82" name="object 82"/>
          <p:cNvSpPr/>
          <p:nvPr/>
        </p:nvSpPr>
        <p:spPr>
          <a:xfrm>
            <a:off x="8966200" y="5026025"/>
            <a:ext cx="123825" cy="285750"/>
          </a:xfrm>
          <a:custGeom>
            <a:avLst/>
            <a:gdLst/>
            <a:ahLst/>
            <a:cxnLst/>
            <a:rect l="l" t="t" r="r" b="b"/>
            <a:pathLst>
              <a:path w="123825" h="285750">
                <a:moveTo>
                  <a:pt x="0" y="0"/>
                </a:moveTo>
                <a:lnTo>
                  <a:pt x="0" y="132791"/>
                </a:lnTo>
                <a:lnTo>
                  <a:pt x="30352" y="170408"/>
                </a:lnTo>
                <a:lnTo>
                  <a:pt x="50926" y="285750"/>
                </a:lnTo>
                <a:lnTo>
                  <a:pt x="123825" y="285750"/>
                </a:lnTo>
                <a:lnTo>
                  <a:pt x="120396" y="119189"/>
                </a:lnTo>
                <a:lnTo>
                  <a:pt x="0" y="0"/>
                </a:lnTo>
                <a:close/>
              </a:path>
            </a:pathLst>
          </a:custGeom>
          <a:solidFill>
            <a:srgbClr val="B1D7E4"/>
          </a:solidFill>
        </p:spPr>
        <p:txBody>
          <a:bodyPr wrap="square" lIns="0" tIns="0" rIns="0" bIns="0" rtlCol="0"/>
          <a:lstStyle/>
          <a:p>
            <a:endParaRPr/>
          </a:p>
        </p:txBody>
      </p:sp>
      <p:sp>
        <p:nvSpPr>
          <p:cNvPr id="83" name="object 83"/>
          <p:cNvSpPr/>
          <p:nvPr/>
        </p:nvSpPr>
        <p:spPr>
          <a:xfrm>
            <a:off x="8971280" y="5031105"/>
            <a:ext cx="123825" cy="285750"/>
          </a:xfrm>
          <a:custGeom>
            <a:avLst/>
            <a:gdLst/>
            <a:ahLst/>
            <a:cxnLst/>
            <a:rect l="l" t="t" r="r" b="b"/>
            <a:pathLst>
              <a:path w="123825" h="285750">
                <a:moveTo>
                  <a:pt x="0" y="132727"/>
                </a:moveTo>
                <a:lnTo>
                  <a:pt x="30352" y="170345"/>
                </a:lnTo>
                <a:lnTo>
                  <a:pt x="50800" y="285686"/>
                </a:lnTo>
                <a:lnTo>
                  <a:pt x="123825" y="285686"/>
                </a:lnTo>
                <a:lnTo>
                  <a:pt x="120269" y="119126"/>
                </a:lnTo>
                <a:lnTo>
                  <a:pt x="0" y="0"/>
                </a:lnTo>
              </a:path>
            </a:pathLst>
          </a:custGeom>
          <a:ln w="9534">
            <a:solidFill>
              <a:srgbClr val="000000"/>
            </a:solidFill>
          </a:ln>
        </p:spPr>
        <p:txBody>
          <a:bodyPr wrap="square" lIns="0" tIns="0" rIns="0" bIns="0" rtlCol="0"/>
          <a:lstStyle/>
          <a:p>
            <a:endParaRPr/>
          </a:p>
        </p:txBody>
      </p:sp>
      <p:sp>
        <p:nvSpPr>
          <p:cNvPr id="84" name="object 84"/>
          <p:cNvSpPr/>
          <p:nvPr/>
        </p:nvSpPr>
        <p:spPr>
          <a:xfrm>
            <a:off x="8680450" y="4749800"/>
            <a:ext cx="247650" cy="266700"/>
          </a:xfrm>
          <a:custGeom>
            <a:avLst/>
            <a:gdLst/>
            <a:ahLst/>
            <a:cxnLst/>
            <a:rect l="l" t="t" r="r" b="b"/>
            <a:pathLst>
              <a:path w="247650" h="266700">
                <a:moveTo>
                  <a:pt x="125095" y="0"/>
                </a:moveTo>
                <a:lnTo>
                  <a:pt x="76961" y="7747"/>
                </a:lnTo>
                <a:lnTo>
                  <a:pt x="36829" y="29590"/>
                </a:lnTo>
                <a:lnTo>
                  <a:pt x="10414" y="62611"/>
                </a:lnTo>
                <a:lnTo>
                  <a:pt x="0" y="102615"/>
                </a:lnTo>
                <a:lnTo>
                  <a:pt x="0" y="164337"/>
                </a:lnTo>
                <a:lnTo>
                  <a:pt x="10414" y="204088"/>
                </a:lnTo>
                <a:lnTo>
                  <a:pt x="36829" y="236219"/>
                </a:lnTo>
                <a:lnTo>
                  <a:pt x="76961" y="259206"/>
                </a:lnTo>
                <a:lnTo>
                  <a:pt x="125095" y="266700"/>
                </a:lnTo>
                <a:lnTo>
                  <a:pt x="149098" y="264922"/>
                </a:lnTo>
                <a:lnTo>
                  <a:pt x="192785" y="249555"/>
                </a:lnTo>
                <a:lnTo>
                  <a:pt x="225805" y="222122"/>
                </a:lnTo>
                <a:lnTo>
                  <a:pt x="245491" y="185165"/>
                </a:lnTo>
                <a:lnTo>
                  <a:pt x="247650" y="164337"/>
                </a:lnTo>
                <a:lnTo>
                  <a:pt x="247650" y="102615"/>
                </a:lnTo>
                <a:lnTo>
                  <a:pt x="237235" y="62611"/>
                </a:lnTo>
                <a:lnTo>
                  <a:pt x="211074" y="29590"/>
                </a:lnTo>
                <a:lnTo>
                  <a:pt x="171957" y="7747"/>
                </a:lnTo>
                <a:lnTo>
                  <a:pt x="125095" y="0"/>
                </a:lnTo>
                <a:close/>
              </a:path>
            </a:pathLst>
          </a:custGeom>
          <a:solidFill>
            <a:srgbClr val="FFD7CC"/>
          </a:solidFill>
        </p:spPr>
        <p:txBody>
          <a:bodyPr wrap="square" lIns="0" tIns="0" rIns="0" bIns="0" rtlCol="0"/>
          <a:lstStyle/>
          <a:p>
            <a:endParaRPr/>
          </a:p>
        </p:txBody>
      </p:sp>
      <p:sp>
        <p:nvSpPr>
          <p:cNvPr id="85" name="object 85"/>
          <p:cNvSpPr/>
          <p:nvPr/>
        </p:nvSpPr>
        <p:spPr>
          <a:xfrm>
            <a:off x="8685530" y="4754880"/>
            <a:ext cx="247650" cy="266700"/>
          </a:xfrm>
          <a:custGeom>
            <a:avLst/>
            <a:gdLst/>
            <a:ahLst/>
            <a:cxnLst/>
            <a:rect l="l" t="t" r="r" b="b"/>
            <a:pathLst>
              <a:path w="247650" h="266700">
                <a:moveTo>
                  <a:pt x="247650" y="164211"/>
                </a:moveTo>
                <a:lnTo>
                  <a:pt x="245364" y="185165"/>
                </a:lnTo>
                <a:lnTo>
                  <a:pt x="237235" y="203962"/>
                </a:lnTo>
                <a:lnTo>
                  <a:pt x="210947" y="236220"/>
                </a:lnTo>
                <a:lnTo>
                  <a:pt x="171957" y="259080"/>
                </a:lnTo>
                <a:lnTo>
                  <a:pt x="124968" y="266700"/>
                </a:lnTo>
                <a:lnTo>
                  <a:pt x="99822" y="264922"/>
                </a:lnTo>
                <a:lnTo>
                  <a:pt x="55118" y="249555"/>
                </a:lnTo>
                <a:lnTo>
                  <a:pt x="21717" y="221996"/>
                </a:lnTo>
                <a:lnTo>
                  <a:pt x="2413" y="185165"/>
                </a:lnTo>
                <a:lnTo>
                  <a:pt x="0" y="164211"/>
                </a:lnTo>
                <a:lnTo>
                  <a:pt x="0" y="102489"/>
                </a:lnTo>
                <a:lnTo>
                  <a:pt x="10287" y="62611"/>
                </a:lnTo>
                <a:lnTo>
                  <a:pt x="36829" y="29464"/>
                </a:lnTo>
                <a:lnTo>
                  <a:pt x="76962" y="7747"/>
                </a:lnTo>
                <a:lnTo>
                  <a:pt x="124968" y="0"/>
                </a:lnTo>
                <a:lnTo>
                  <a:pt x="148971" y="1905"/>
                </a:lnTo>
                <a:lnTo>
                  <a:pt x="192658" y="17018"/>
                </a:lnTo>
                <a:lnTo>
                  <a:pt x="225805" y="44577"/>
                </a:lnTo>
                <a:lnTo>
                  <a:pt x="245364" y="81661"/>
                </a:lnTo>
                <a:lnTo>
                  <a:pt x="247650" y="102489"/>
                </a:lnTo>
                <a:lnTo>
                  <a:pt x="247650" y="164211"/>
                </a:lnTo>
              </a:path>
            </a:pathLst>
          </a:custGeom>
          <a:ln w="9534">
            <a:solidFill>
              <a:srgbClr val="000000"/>
            </a:solidFill>
          </a:ln>
        </p:spPr>
        <p:txBody>
          <a:bodyPr wrap="square" lIns="0" tIns="0" rIns="0" bIns="0" rtlCol="0"/>
          <a:lstStyle/>
          <a:p>
            <a:endParaRPr/>
          </a:p>
        </p:txBody>
      </p:sp>
      <p:sp>
        <p:nvSpPr>
          <p:cNvPr id="86" name="object 86"/>
          <p:cNvSpPr/>
          <p:nvPr/>
        </p:nvSpPr>
        <p:spPr>
          <a:xfrm>
            <a:off x="8796655" y="4865370"/>
            <a:ext cx="0" cy="55880"/>
          </a:xfrm>
          <a:custGeom>
            <a:avLst/>
            <a:gdLst/>
            <a:ahLst/>
            <a:cxnLst/>
            <a:rect l="l" t="t" r="r" b="b"/>
            <a:pathLst>
              <a:path h="55879">
                <a:moveTo>
                  <a:pt x="0" y="0"/>
                </a:moveTo>
                <a:lnTo>
                  <a:pt x="0" y="55879"/>
                </a:lnTo>
              </a:path>
            </a:pathLst>
          </a:custGeom>
          <a:ln w="14985">
            <a:solidFill>
              <a:srgbClr val="000000"/>
            </a:solidFill>
          </a:ln>
        </p:spPr>
        <p:txBody>
          <a:bodyPr wrap="square" lIns="0" tIns="0" rIns="0" bIns="0" rtlCol="0"/>
          <a:lstStyle/>
          <a:p>
            <a:endParaRPr/>
          </a:p>
        </p:txBody>
      </p:sp>
      <p:sp>
        <p:nvSpPr>
          <p:cNvPr id="87" name="object 87"/>
          <p:cNvSpPr/>
          <p:nvPr/>
        </p:nvSpPr>
        <p:spPr>
          <a:xfrm>
            <a:off x="8709025" y="4860290"/>
            <a:ext cx="95250" cy="0"/>
          </a:xfrm>
          <a:custGeom>
            <a:avLst/>
            <a:gdLst/>
            <a:ahLst/>
            <a:cxnLst/>
            <a:rect l="l" t="t" r="r" b="b"/>
            <a:pathLst>
              <a:path w="95250">
                <a:moveTo>
                  <a:pt x="0" y="0"/>
                </a:moveTo>
                <a:lnTo>
                  <a:pt x="95250" y="0"/>
                </a:lnTo>
              </a:path>
            </a:pathLst>
          </a:custGeom>
          <a:ln w="10159">
            <a:solidFill>
              <a:srgbClr val="000000"/>
            </a:solidFill>
          </a:ln>
        </p:spPr>
        <p:txBody>
          <a:bodyPr wrap="square" lIns="0" tIns="0" rIns="0" bIns="0" rtlCol="0"/>
          <a:lstStyle/>
          <a:p>
            <a:endParaRPr/>
          </a:p>
        </p:txBody>
      </p:sp>
      <p:sp>
        <p:nvSpPr>
          <p:cNvPr id="88" name="object 88"/>
          <p:cNvSpPr/>
          <p:nvPr/>
        </p:nvSpPr>
        <p:spPr>
          <a:xfrm>
            <a:off x="8756650" y="4963795"/>
            <a:ext cx="85725" cy="0"/>
          </a:xfrm>
          <a:custGeom>
            <a:avLst/>
            <a:gdLst/>
            <a:ahLst/>
            <a:cxnLst/>
            <a:rect l="l" t="t" r="r" b="b"/>
            <a:pathLst>
              <a:path w="85725">
                <a:moveTo>
                  <a:pt x="0" y="0"/>
                </a:moveTo>
                <a:lnTo>
                  <a:pt x="85725" y="0"/>
                </a:lnTo>
              </a:path>
            </a:pathLst>
          </a:custGeom>
          <a:ln w="9525">
            <a:solidFill>
              <a:srgbClr val="000000"/>
            </a:solidFill>
          </a:ln>
        </p:spPr>
        <p:txBody>
          <a:bodyPr wrap="square" lIns="0" tIns="0" rIns="0" bIns="0" rtlCol="0"/>
          <a:lstStyle/>
          <a:p>
            <a:endParaRPr/>
          </a:p>
        </p:txBody>
      </p:sp>
      <p:sp>
        <p:nvSpPr>
          <p:cNvPr id="89" name="object 89"/>
          <p:cNvSpPr/>
          <p:nvPr/>
        </p:nvSpPr>
        <p:spPr>
          <a:xfrm>
            <a:off x="8651875" y="5016500"/>
            <a:ext cx="314325" cy="295275"/>
          </a:xfrm>
          <a:custGeom>
            <a:avLst/>
            <a:gdLst/>
            <a:ahLst/>
            <a:cxnLst/>
            <a:rect l="l" t="t" r="r" b="b"/>
            <a:pathLst>
              <a:path w="314325" h="295275">
                <a:moveTo>
                  <a:pt x="0" y="295275"/>
                </a:moveTo>
                <a:lnTo>
                  <a:pt x="314325" y="295275"/>
                </a:lnTo>
                <a:lnTo>
                  <a:pt x="314325" y="0"/>
                </a:lnTo>
                <a:lnTo>
                  <a:pt x="0" y="0"/>
                </a:lnTo>
                <a:lnTo>
                  <a:pt x="0" y="295275"/>
                </a:lnTo>
                <a:close/>
              </a:path>
            </a:pathLst>
          </a:custGeom>
          <a:solidFill>
            <a:srgbClr val="B1D7E4"/>
          </a:solidFill>
        </p:spPr>
        <p:txBody>
          <a:bodyPr wrap="square" lIns="0" tIns="0" rIns="0" bIns="0" rtlCol="0"/>
          <a:lstStyle/>
          <a:p>
            <a:endParaRPr/>
          </a:p>
        </p:txBody>
      </p:sp>
      <p:sp>
        <p:nvSpPr>
          <p:cNvPr id="90" name="object 90"/>
          <p:cNvSpPr/>
          <p:nvPr/>
        </p:nvSpPr>
        <p:spPr>
          <a:xfrm>
            <a:off x="8656955" y="5021580"/>
            <a:ext cx="314325" cy="295275"/>
          </a:xfrm>
          <a:custGeom>
            <a:avLst/>
            <a:gdLst/>
            <a:ahLst/>
            <a:cxnLst/>
            <a:rect l="l" t="t" r="r" b="b"/>
            <a:pathLst>
              <a:path w="314325" h="295275">
                <a:moveTo>
                  <a:pt x="0" y="295275"/>
                </a:moveTo>
                <a:lnTo>
                  <a:pt x="314325" y="295275"/>
                </a:lnTo>
                <a:lnTo>
                  <a:pt x="314325" y="0"/>
                </a:lnTo>
                <a:lnTo>
                  <a:pt x="0" y="0"/>
                </a:lnTo>
                <a:lnTo>
                  <a:pt x="0" y="295275"/>
                </a:lnTo>
                <a:close/>
              </a:path>
            </a:pathLst>
          </a:custGeom>
          <a:ln w="9534">
            <a:solidFill>
              <a:srgbClr val="000000"/>
            </a:solidFill>
          </a:ln>
        </p:spPr>
        <p:txBody>
          <a:bodyPr wrap="square" lIns="0" tIns="0" rIns="0" bIns="0" rtlCol="0"/>
          <a:lstStyle/>
          <a:p>
            <a:endParaRPr/>
          </a:p>
        </p:txBody>
      </p:sp>
      <p:sp>
        <p:nvSpPr>
          <p:cNvPr id="91" name="object 91"/>
          <p:cNvSpPr/>
          <p:nvPr/>
        </p:nvSpPr>
        <p:spPr>
          <a:xfrm>
            <a:off x="8651875" y="5311775"/>
            <a:ext cx="314325" cy="438150"/>
          </a:xfrm>
          <a:custGeom>
            <a:avLst/>
            <a:gdLst/>
            <a:ahLst/>
            <a:cxnLst/>
            <a:rect l="l" t="t" r="r" b="b"/>
            <a:pathLst>
              <a:path w="314325" h="438150">
                <a:moveTo>
                  <a:pt x="314325" y="0"/>
                </a:moveTo>
                <a:lnTo>
                  <a:pt x="0" y="0"/>
                </a:lnTo>
                <a:lnTo>
                  <a:pt x="61849" y="438150"/>
                </a:lnTo>
                <a:lnTo>
                  <a:pt x="257175" y="438150"/>
                </a:lnTo>
                <a:lnTo>
                  <a:pt x="314325" y="0"/>
                </a:lnTo>
                <a:close/>
              </a:path>
            </a:pathLst>
          </a:custGeom>
          <a:solidFill>
            <a:srgbClr val="333399"/>
          </a:solidFill>
        </p:spPr>
        <p:txBody>
          <a:bodyPr wrap="square" lIns="0" tIns="0" rIns="0" bIns="0" rtlCol="0"/>
          <a:lstStyle/>
          <a:p>
            <a:endParaRPr/>
          </a:p>
        </p:txBody>
      </p:sp>
      <p:sp>
        <p:nvSpPr>
          <p:cNvPr id="92" name="object 92"/>
          <p:cNvSpPr/>
          <p:nvPr/>
        </p:nvSpPr>
        <p:spPr>
          <a:xfrm>
            <a:off x="8809355" y="5021580"/>
            <a:ext cx="0" cy="295275"/>
          </a:xfrm>
          <a:custGeom>
            <a:avLst/>
            <a:gdLst/>
            <a:ahLst/>
            <a:cxnLst/>
            <a:rect l="l" t="t" r="r" b="b"/>
            <a:pathLst>
              <a:path h="295275">
                <a:moveTo>
                  <a:pt x="0" y="0"/>
                </a:moveTo>
                <a:lnTo>
                  <a:pt x="0" y="295211"/>
                </a:lnTo>
              </a:path>
            </a:pathLst>
          </a:custGeom>
          <a:ln w="9534">
            <a:solidFill>
              <a:srgbClr val="000000"/>
            </a:solidFill>
          </a:ln>
        </p:spPr>
        <p:txBody>
          <a:bodyPr wrap="square" lIns="0" tIns="0" rIns="0" bIns="0" rtlCol="0"/>
          <a:lstStyle/>
          <a:p>
            <a:endParaRPr/>
          </a:p>
        </p:txBody>
      </p:sp>
      <p:sp>
        <p:nvSpPr>
          <p:cNvPr id="93" name="object 93"/>
          <p:cNvSpPr/>
          <p:nvPr/>
        </p:nvSpPr>
        <p:spPr>
          <a:xfrm>
            <a:off x="8623300" y="5749925"/>
            <a:ext cx="381000" cy="95250"/>
          </a:xfrm>
          <a:custGeom>
            <a:avLst/>
            <a:gdLst/>
            <a:ahLst/>
            <a:cxnLst/>
            <a:rect l="l" t="t" r="r" b="b"/>
            <a:pathLst>
              <a:path w="381000" h="95250">
                <a:moveTo>
                  <a:pt x="279526" y="0"/>
                </a:moveTo>
                <a:lnTo>
                  <a:pt x="101726" y="0"/>
                </a:lnTo>
                <a:lnTo>
                  <a:pt x="0" y="62865"/>
                </a:lnTo>
                <a:lnTo>
                  <a:pt x="0" y="95250"/>
                </a:lnTo>
                <a:lnTo>
                  <a:pt x="178943" y="95250"/>
                </a:lnTo>
                <a:lnTo>
                  <a:pt x="190500" y="35115"/>
                </a:lnTo>
                <a:lnTo>
                  <a:pt x="336208" y="35115"/>
                </a:lnTo>
                <a:lnTo>
                  <a:pt x="279526" y="0"/>
                </a:lnTo>
                <a:close/>
              </a:path>
              <a:path w="381000" h="95250">
                <a:moveTo>
                  <a:pt x="336208" y="35115"/>
                </a:moveTo>
                <a:lnTo>
                  <a:pt x="190500" y="35115"/>
                </a:lnTo>
                <a:lnTo>
                  <a:pt x="202056" y="95250"/>
                </a:lnTo>
                <a:lnTo>
                  <a:pt x="381000" y="95250"/>
                </a:lnTo>
                <a:lnTo>
                  <a:pt x="381000" y="62865"/>
                </a:lnTo>
                <a:lnTo>
                  <a:pt x="336208" y="35115"/>
                </a:lnTo>
                <a:close/>
              </a:path>
            </a:pathLst>
          </a:custGeom>
          <a:solidFill>
            <a:srgbClr val="000000"/>
          </a:solidFill>
        </p:spPr>
        <p:txBody>
          <a:bodyPr wrap="square" lIns="0" tIns="0" rIns="0" bIns="0" rtlCol="0"/>
          <a:lstStyle/>
          <a:p>
            <a:endParaRPr/>
          </a:p>
        </p:txBody>
      </p:sp>
      <p:sp>
        <p:nvSpPr>
          <p:cNvPr id="94" name="object 94"/>
          <p:cNvSpPr/>
          <p:nvPr/>
        </p:nvSpPr>
        <p:spPr>
          <a:xfrm>
            <a:off x="8628380" y="5754370"/>
            <a:ext cx="381000" cy="95250"/>
          </a:xfrm>
          <a:custGeom>
            <a:avLst/>
            <a:gdLst/>
            <a:ahLst/>
            <a:cxnLst/>
            <a:rect l="l" t="t" r="r" b="b"/>
            <a:pathLst>
              <a:path w="381000" h="95250">
                <a:moveTo>
                  <a:pt x="279526" y="0"/>
                </a:moveTo>
                <a:lnTo>
                  <a:pt x="381000" y="62865"/>
                </a:lnTo>
                <a:lnTo>
                  <a:pt x="381000" y="95250"/>
                </a:lnTo>
                <a:lnTo>
                  <a:pt x="201929" y="95250"/>
                </a:lnTo>
                <a:lnTo>
                  <a:pt x="190500" y="35115"/>
                </a:lnTo>
                <a:lnTo>
                  <a:pt x="178943" y="95250"/>
                </a:lnTo>
                <a:lnTo>
                  <a:pt x="0" y="95250"/>
                </a:lnTo>
                <a:lnTo>
                  <a:pt x="0" y="62865"/>
                </a:lnTo>
                <a:lnTo>
                  <a:pt x="101600" y="0"/>
                </a:lnTo>
                <a:lnTo>
                  <a:pt x="279526" y="0"/>
                </a:lnTo>
              </a:path>
            </a:pathLst>
          </a:custGeom>
          <a:ln w="9534">
            <a:solidFill>
              <a:srgbClr val="000000"/>
            </a:solidFill>
          </a:ln>
        </p:spPr>
        <p:txBody>
          <a:bodyPr wrap="square" lIns="0" tIns="0" rIns="0" bIns="0" rtlCol="0"/>
          <a:lstStyle/>
          <a:p>
            <a:endParaRPr/>
          </a:p>
        </p:txBody>
      </p:sp>
      <p:sp>
        <p:nvSpPr>
          <p:cNvPr id="95" name="object 95"/>
          <p:cNvSpPr/>
          <p:nvPr/>
        </p:nvSpPr>
        <p:spPr>
          <a:xfrm>
            <a:off x="8499475" y="5302250"/>
            <a:ext cx="133350" cy="104775"/>
          </a:xfrm>
          <a:custGeom>
            <a:avLst/>
            <a:gdLst/>
            <a:ahLst/>
            <a:cxnLst/>
            <a:rect l="l" t="t" r="r" b="b"/>
            <a:pathLst>
              <a:path w="133350" h="104775">
                <a:moveTo>
                  <a:pt x="66675" y="0"/>
                </a:moveTo>
                <a:lnTo>
                  <a:pt x="29209" y="8547"/>
                </a:lnTo>
                <a:lnTo>
                  <a:pt x="1143" y="41376"/>
                </a:lnTo>
                <a:lnTo>
                  <a:pt x="0" y="51943"/>
                </a:lnTo>
                <a:lnTo>
                  <a:pt x="1143" y="61379"/>
                </a:lnTo>
                <a:lnTo>
                  <a:pt x="25400" y="93078"/>
                </a:lnTo>
                <a:lnTo>
                  <a:pt x="58293" y="104775"/>
                </a:lnTo>
                <a:lnTo>
                  <a:pt x="58293" y="38442"/>
                </a:lnTo>
                <a:lnTo>
                  <a:pt x="131051" y="38442"/>
                </a:lnTo>
                <a:lnTo>
                  <a:pt x="104140" y="8547"/>
                </a:lnTo>
                <a:lnTo>
                  <a:pt x="80009" y="901"/>
                </a:lnTo>
                <a:lnTo>
                  <a:pt x="66675" y="0"/>
                </a:lnTo>
                <a:close/>
              </a:path>
              <a:path w="133350" h="104775">
                <a:moveTo>
                  <a:pt x="131051" y="38442"/>
                </a:moveTo>
                <a:lnTo>
                  <a:pt x="98171" y="38442"/>
                </a:lnTo>
                <a:lnTo>
                  <a:pt x="98171" y="98031"/>
                </a:lnTo>
                <a:lnTo>
                  <a:pt x="112902" y="90385"/>
                </a:lnTo>
                <a:lnTo>
                  <a:pt x="123571" y="78689"/>
                </a:lnTo>
                <a:lnTo>
                  <a:pt x="131064" y="66332"/>
                </a:lnTo>
                <a:lnTo>
                  <a:pt x="133350" y="51943"/>
                </a:lnTo>
                <a:lnTo>
                  <a:pt x="132206" y="41376"/>
                </a:lnTo>
                <a:lnTo>
                  <a:pt x="131051" y="38442"/>
                </a:lnTo>
                <a:close/>
              </a:path>
            </a:pathLst>
          </a:custGeom>
          <a:solidFill>
            <a:srgbClr val="FFD7CC"/>
          </a:solidFill>
        </p:spPr>
        <p:txBody>
          <a:bodyPr wrap="square" lIns="0" tIns="0" rIns="0" bIns="0" rtlCol="0"/>
          <a:lstStyle/>
          <a:p>
            <a:endParaRPr/>
          </a:p>
        </p:txBody>
      </p:sp>
      <p:sp>
        <p:nvSpPr>
          <p:cNvPr id="96" name="object 96"/>
          <p:cNvSpPr/>
          <p:nvPr/>
        </p:nvSpPr>
        <p:spPr>
          <a:xfrm>
            <a:off x="8504555" y="5307330"/>
            <a:ext cx="133350" cy="104775"/>
          </a:xfrm>
          <a:custGeom>
            <a:avLst/>
            <a:gdLst/>
            <a:ahLst/>
            <a:cxnLst/>
            <a:rect l="l" t="t" r="r" b="b"/>
            <a:pathLst>
              <a:path w="133350" h="104775">
                <a:moveTo>
                  <a:pt x="58293" y="104775"/>
                </a:moveTo>
                <a:lnTo>
                  <a:pt x="58293" y="38442"/>
                </a:lnTo>
                <a:lnTo>
                  <a:pt x="98044" y="38442"/>
                </a:lnTo>
                <a:lnTo>
                  <a:pt x="98044" y="98031"/>
                </a:lnTo>
                <a:lnTo>
                  <a:pt x="112775" y="90385"/>
                </a:lnTo>
                <a:lnTo>
                  <a:pt x="123444" y="78689"/>
                </a:lnTo>
                <a:lnTo>
                  <a:pt x="130937" y="66332"/>
                </a:lnTo>
                <a:lnTo>
                  <a:pt x="133350" y="51943"/>
                </a:lnTo>
                <a:lnTo>
                  <a:pt x="132079" y="41376"/>
                </a:lnTo>
                <a:lnTo>
                  <a:pt x="104140" y="8547"/>
                </a:lnTo>
                <a:lnTo>
                  <a:pt x="66675" y="0"/>
                </a:lnTo>
                <a:lnTo>
                  <a:pt x="53340" y="901"/>
                </a:lnTo>
                <a:lnTo>
                  <a:pt x="10922" y="23164"/>
                </a:lnTo>
                <a:lnTo>
                  <a:pt x="0" y="51943"/>
                </a:lnTo>
                <a:lnTo>
                  <a:pt x="1143" y="61379"/>
                </a:lnTo>
                <a:lnTo>
                  <a:pt x="25400" y="93078"/>
                </a:lnTo>
                <a:lnTo>
                  <a:pt x="46100" y="102755"/>
                </a:lnTo>
                <a:lnTo>
                  <a:pt x="58293" y="104775"/>
                </a:lnTo>
              </a:path>
            </a:pathLst>
          </a:custGeom>
          <a:ln w="9534">
            <a:solidFill>
              <a:srgbClr val="000000"/>
            </a:solidFill>
          </a:ln>
        </p:spPr>
        <p:txBody>
          <a:bodyPr wrap="square" lIns="0" tIns="0" rIns="0" bIns="0" rtlCol="0"/>
          <a:lstStyle/>
          <a:p>
            <a:endParaRPr/>
          </a:p>
        </p:txBody>
      </p:sp>
      <p:sp>
        <p:nvSpPr>
          <p:cNvPr id="97" name="object 97"/>
          <p:cNvSpPr/>
          <p:nvPr/>
        </p:nvSpPr>
        <p:spPr>
          <a:xfrm>
            <a:off x="8994775" y="5302250"/>
            <a:ext cx="123825" cy="104775"/>
          </a:xfrm>
          <a:custGeom>
            <a:avLst/>
            <a:gdLst/>
            <a:ahLst/>
            <a:cxnLst/>
            <a:rect l="l" t="t" r="r" b="b"/>
            <a:pathLst>
              <a:path w="123825" h="104775">
                <a:moveTo>
                  <a:pt x="121730" y="38442"/>
                </a:moveTo>
                <a:lnTo>
                  <a:pt x="69723" y="38442"/>
                </a:lnTo>
                <a:lnTo>
                  <a:pt x="69723" y="104775"/>
                </a:lnTo>
                <a:lnTo>
                  <a:pt x="107950" y="86563"/>
                </a:lnTo>
                <a:lnTo>
                  <a:pt x="123825" y="51943"/>
                </a:lnTo>
                <a:lnTo>
                  <a:pt x="122808" y="41376"/>
                </a:lnTo>
                <a:lnTo>
                  <a:pt x="121730" y="38442"/>
                </a:lnTo>
                <a:close/>
              </a:path>
              <a:path w="123825" h="104775">
                <a:moveTo>
                  <a:pt x="61975" y="0"/>
                </a:moveTo>
                <a:lnTo>
                  <a:pt x="17906" y="15290"/>
                </a:lnTo>
                <a:lnTo>
                  <a:pt x="0" y="51943"/>
                </a:lnTo>
                <a:lnTo>
                  <a:pt x="2158" y="66332"/>
                </a:lnTo>
                <a:lnTo>
                  <a:pt x="9144" y="78689"/>
                </a:lnTo>
                <a:lnTo>
                  <a:pt x="19050" y="90385"/>
                </a:lnTo>
                <a:lnTo>
                  <a:pt x="31623" y="98031"/>
                </a:lnTo>
                <a:lnTo>
                  <a:pt x="32639" y="98031"/>
                </a:lnTo>
                <a:lnTo>
                  <a:pt x="32639" y="38442"/>
                </a:lnTo>
                <a:lnTo>
                  <a:pt x="121730" y="38442"/>
                </a:lnTo>
                <a:lnTo>
                  <a:pt x="96774" y="8547"/>
                </a:lnTo>
                <a:lnTo>
                  <a:pt x="74295" y="901"/>
                </a:lnTo>
                <a:lnTo>
                  <a:pt x="61975" y="0"/>
                </a:lnTo>
                <a:close/>
              </a:path>
            </a:pathLst>
          </a:custGeom>
          <a:solidFill>
            <a:srgbClr val="FFD7CC"/>
          </a:solidFill>
        </p:spPr>
        <p:txBody>
          <a:bodyPr wrap="square" lIns="0" tIns="0" rIns="0" bIns="0" rtlCol="0"/>
          <a:lstStyle/>
          <a:p>
            <a:endParaRPr/>
          </a:p>
        </p:txBody>
      </p:sp>
      <p:sp>
        <p:nvSpPr>
          <p:cNvPr id="98" name="object 98"/>
          <p:cNvSpPr/>
          <p:nvPr/>
        </p:nvSpPr>
        <p:spPr>
          <a:xfrm>
            <a:off x="8999855" y="5307330"/>
            <a:ext cx="123825" cy="104775"/>
          </a:xfrm>
          <a:custGeom>
            <a:avLst/>
            <a:gdLst/>
            <a:ahLst/>
            <a:cxnLst/>
            <a:rect l="l" t="t" r="r" b="b"/>
            <a:pathLst>
              <a:path w="123825" h="104775">
                <a:moveTo>
                  <a:pt x="69596" y="104775"/>
                </a:moveTo>
                <a:lnTo>
                  <a:pt x="69596" y="38442"/>
                </a:lnTo>
                <a:lnTo>
                  <a:pt x="32639" y="38442"/>
                </a:lnTo>
                <a:lnTo>
                  <a:pt x="32639" y="98031"/>
                </a:lnTo>
                <a:lnTo>
                  <a:pt x="31623" y="98031"/>
                </a:lnTo>
                <a:lnTo>
                  <a:pt x="18923" y="90385"/>
                </a:lnTo>
                <a:lnTo>
                  <a:pt x="9017" y="78689"/>
                </a:lnTo>
                <a:lnTo>
                  <a:pt x="2031" y="66332"/>
                </a:lnTo>
                <a:lnTo>
                  <a:pt x="0" y="51943"/>
                </a:lnTo>
                <a:lnTo>
                  <a:pt x="1016" y="41376"/>
                </a:lnTo>
                <a:lnTo>
                  <a:pt x="27050" y="8547"/>
                </a:lnTo>
                <a:lnTo>
                  <a:pt x="61849" y="0"/>
                </a:lnTo>
                <a:lnTo>
                  <a:pt x="74168" y="901"/>
                </a:lnTo>
                <a:lnTo>
                  <a:pt x="113538" y="23164"/>
                </a:lnTo>
                <a:lnTo>
                  <a:pt x="123825" y="51943"/>
                </a:lnTo>
                <a:lnTo>
                  <a:pt x="122681" y="61379"/>
                </a:lnTo>
                <a:lnTo>
                  <a:pt x="100202" y="93078"/>
                </a:lnTo>
                <a:lnTo>
                  <a:pt x="80899" y="102755"/>
                </a:lnTo>
                <a:lnTo>
                  <a:pt x="69596" y="104775"/>
                </a:lnTo>
              </a:path>
            </a:pathLst>
          </a:custGeom>
          <a:ln w="9534">
            <a:solidFill>
              <a:srgbClr val="000000"/>
            </a:solidFill>
          </a:ln>
        </p:spPr>
        <p:txBody>
          <a:bodyPr wrap="square" lIns="0" tIns="0" rIns="0" bIns="0" rtlCol="0"/>
          <a:lstStyle/>
          <a:p>
            <a:endParaRPr/>
          </a:p>
        </p:txBody>
      </p:sp>
      <p:sp>
        <p:nvSpPr>
          <p:cNvPr id="99" name="object 99"/>
          <p:cNvSpPr/>
          <p:nvPr/>
        </p:nvSpPr>
        <p:spPr>
          <a:xfrm>
            <a:off x="8766175" y="5340350"/>
            <a:ext cx="95250" cy="0"/>
          </a:xfrm>
          <a:custGeom>
            <a:avLst/>
            <a:gdLst/>
            <a:ahLst/>
            <a:cxnLst/>
            <a:rect l="l" t="t" r="r" b="b"/>
            <a:pathLst>
              <a:path w="95250">
                <a:moveTo>
                  <a:pt x="0" y="0"/>
                </a:moveTo>
                <a:lnTo>
                  <a:pt x="95250" y="0"/>
                </a:lnTo>
              </a:path>
            </a:pathLst>
          </a:custGeom>
          <a:ln w="38100">
            <a:solidFill>
              <a:srgbClr val="F1A400"/>
            </a:solidFill>
          </a:ln>
        </p:spPr>
        <p:txBody>
          <a:bodyPr wrap="square" lIns="0" tIns="0" rIns="0" bIns="0" rtlCol="0"/>
          <a:lstStyle/>
          <a:p>
            <a:endParaRPr/>
          </a:p>
        </p:txBody>
      </p:sp>
      <p:sp>
        <p:nvSpPr>
          <p:cNvPr id="100" name="object 100"/>
          <p:cNvSpPr/>
          <p:nvPr/>
        </p:nvSpPr>
        <p:spPr>
          <a:xfrm>
            <a:off x="8670925" y="4692650"/>
            <a:ext cx="266700" cy="142875"/>
          </a:xfrm>
          <a:custGeom>
            <a:avLst/>
            <a:gdLst/>
            <a:ahLst/>
            <a:cxnLst/>
            <a:rect l="l" t="t" r="r" b="b"/>
            <a:pathLst>
              <a:path w="266700" h="142875">
                <a:moveTo>
                  <a:pt x="133350" y="0"/>
                </a:moveTo>
                <a:lnTo>
                  <a:pt x="81152" y="9779"/>
                </a:lnTo>
                <a:lnTo>
                  <a:pt x="39497" y="35941"/>
                </a:lnTo>
                <a:lnTo>
                  <a:pt x="10541" y="75818"/>
                </a:lnTo>
                <a:lnTo>
                  <a:pt x="0" y="124459"/>
                </a:lnTo>
                <a:lnTo>
                  <a:pt x="0" y="142875"/>
                </a:lnTo>
                <a:lnTo>
                  <a:pt x="266700" y="142875"/>
                </a:lnTo>
                <a:lnTo>
                  <a:pt x="266700" y="124459"/>
                </a:lnTo>
                <a:lnTo>
                  <a:pt x="256158" y="75818"/>
                </a:lnTo>
                <a:lnTo>
                  <a:pt x="227202" y="35941"/>
                </a:lnTo>
                <a:lnTo>
                  <a:pt x="185547" y="9779"/>
                </a:lnTo>
                <a:lnTo>
                  <a:pt x="133350" y="0"/>
                </a:lnTo>
                <a:close/>
              </a:path>
            </a:pathLst>
          </a:custGeom>
          <a:solidFill>
            <a:srgbClr val="FF3300"/>
          </a:solidFill>
        </p:spPr>
        <p:txBody>
          <a:bodyPr wrap="square" lIns="0" tIns="0" rIns="0" bIns="0" rtlCol="0"/>
          <a:lstStyle/>
          <a:p>
            <a:endParaRPr/>
          </a:p>
        </p:txBody>
      </p:sp>
      <p:sp>
        <p:nvSpPr>
          <p:cNvPr id="101" name="object 101"/>
          <p:cNvSpPr/>
          <p:nvPr/>
        </p:nvSpPr>
        <p:spPr>
          <a:xfrm>
            <a:off x="8676005" y="4697730"/>
            <a:ext cx="266700" cy="142875"/>
          </a:xfrm>
          <a:custGeom>
            <a:avLst/>
            <a:gdLst/>
            <a:ahLst/>
            <a:cxnLst/>
            <a:rect l="l" t="t" r="r" b="b"/>
            <a:pathLst>
              <a:path w="266700" h="142875">
                <a:moveTo>
                  <a:pt x="133350" y="0"/>
                </a:moveTo>
                <a:lnTo>
                  <a:pt x="81152" y="9779"/>
                </a:lnTo>
                <a:lnTo>
                  <a:pt x="39370" y="35941"/>
                </a:lnTo>
                <a:lnTo>
                  <a:pt x="10414" y="75692"/>
                </a:lnTo>
                <a:lnTo>
                  <a:pt x="0" y="124333"/>
                </a:lnTo>
                <a:lnTo>
                  <a:pt x="0" y="142875"/>
                </a:lnTo>
                <a:lnTo>
                  <a:pt x="266700" y="142875"/>
                </a:lnTo>
                <a:lnTo>
                  <a:pt x="266700" y="124333"/>
                </a:lnTo>
                <a:lnTo>
                  <a:pt x="256158" y="75692"/>
                </a:lnTo>
                <a:lnTo>
                  <a:pt x="227202" y="35941"/>
                </a:lnTo>
                <a:lnTo>
                  <a:pt x="185420" y="9779"/>
                </a:lnTo>
                <a:lnTo>
                  <a:pt x="133350" y="0"/>
                </a:lnTo>
                <a:close/>
              </a:path>
            </a:pathLst>
          </a:custGeom>
          <a:solidFill>
            <a:srgbClr val="FF3300"/>
          </a:solidFill>
        </p:spPr>
        <p:txBody>
          <a:bodyPr wrap="square" lIns="0" tIns="0" rIns="0" bIns="0" rtlCol="0"/>
          <a:lstStyle/>
          <a:p>
            <a:endParaRPr/>
          </a:p>
        </p:txBody>
      </p:sp>
      <p:sp>
        <p:nvSpPr>
          <p:cNvPr id="102" name="object 102"/>
          <p:cNvSpPr/>
          <p:nvPr/>
        </p:nvSpPr>
        <p:spPr>
          <a:xfrm>
            <a:off x="8676005" y="4697730"/>
            <a:ext cx="266700" cy="142875"/>
          </a:xfrm>
          <a:custGeom>
            <a:avLst/>
            <a:gdLst/>
            <a:ahLst/>
            <a:cxnLst/>
            <a:rect l="l" t="t" r="r" b="b"/>
            <a:pathLst>
              <a:path w="266700" h="142875">
                <a:moveTo>
                  <a:pt x="266700" y="124333"/>
                </a:moveTo>
                <a:lnTo>
                  <a:pt x="264159" y="99187"/>
                </a:lnTo>
                <a:lnTo>
                  <a:pt x="256158" y="75692"/>
                </a:lnTo>
                <a:lnTo>
                  <a:pt x="227202" y="35941"/>
                </a:lnTo>
                <a:lnTo>
                  <a:pt x="185420" y="9779"/>
                </a:lnTo>
                <a:lnTo>
                  <a:pt x="133350" y="0"/>
                </a:lnTo>
                <a:lnTo>
                  <a:pt x="106552" y="2921"/>
                </a:lnTo>
                <a:lnTo>
                  <a:pt x="59054" y="21336"/>
                </a:lnTo>
                <a:lnTo>
                  <a:pt x="23114" y="54356"/>
                </a:lnTo>
                <a:lnTo>
                  <a:pt x="2158" y="99187"/>
                </a:lnTo>
                <a:lnTo>
                  <a:pt x="0" y="124333"/>
                </a:lnTo>
                <a:lnTo>
                  <a:pt x="0" y="142875"/>
                </a:lnTo>
                <a:lnTo>
                  <a:pt x="266700" y="142875"/>
                </a:lnTo>
                <a:lnTo>
                  <a:pt x="266700" y="124333"/>
                </a:lnTo>
              </a:path>
            </a:pathLst>
          </a:custGeom>
          <a:ln w="9534">
            <a:solidFill>
              <a:srgbClr val="000000"/>
            </a:solidFill>
          </a:ln>
        </p:spPr>
        <p:txBody>
          <a:bodyPr wrap="square" lIns="0" tIns="0" rIns="0" bIns="0" rtlCol="0"/>
          <a:lstStyle/>
          <a:p>
            <a:endParaRPr/>
          </a:p>
        </p:txBody>
      </p:sp>
      <p:sp>
        <p:nvSpPr>
          <p:cNvPr id="103" name="object 103"/>
          <p:cNvSpPr/>
          <p:nvPr/>
        </p:nvSpPr>
        <p:spPr>
          <a:xfrm>
            <a:off x="8661400" y="4826000"/>
            <a:ext cx="295275" cy="0"/>
          </a:xfrm>
          <a:custGeom>
            <a:avLst/>
            <a:gdLst/>
            <a:ahLst/>
            <a:cxnLst/>
            <a:rect l="l" t="t" r="r" b="b"/>
            <a:pathLst>
              <a:path w="295275">
                <a:moveTo>
                  <a:pt x="0" y="0"/>
                </a:moveTo>
                <a:lnTo>
                  <a:pt x="295275" y="0"/>
                </a:lnTo>
              </a:path>
            </a:pathLst>
          </a:custGeom>
          <a:ln w="19050">
            <a:solidFill>
              <a:srgbClr val="FF3300"/>
            </a:solidFill>
          </a:ln>
        </p:spPr>
        <p:txBody>
          <a:bodyPr wrap="square" lIns="0" tIns="0" rIns="0" bIns="0" rtlCol="0"/>
          <a:lstStyle/>
          <a:p>
            <a:endParaRPr/>
          </a:p>
        </p:txBody>
      </p:sp>
      <p:sp>
        <p:nvSpPr>
          <p:cNvPr id="104" name="object 104"/>
          <p:cNvSpPr/>
          <p:nvPr/>
        </p:nvSpPr>
        <p:spPr>
          <a:xfrm>
            <a:off x="8666480" y="4821555"/>
            <a:ext cx="295275" cy="19050"/>
          </a:xfrm>
          <a:custGeom>
            <a:avLst/>
            <a:gdLst/>
            <a:ahLst/>
            <a:cxnLst/>
            <a:rect l="l" t="t" r="r" b="b"/>
            <a:pathLst>
              <a:path w="295275" h="19050">
                <a:moveTo>
                  <a:pt x="0" y="19050"/>
                </a:moveTo>
                <a:lnTo>
                  <a:pt x="295275" y="19050"/>
                </a:lnTo>
                <a:lnTo>
                  <a:pt x="295275" y="0"/>
                </a:lnTo>
                <a:lnTo>
                  <a:pt x="0" y="0"/>
                </a:lnTo>
                <a:lnTo>
                  <a:pt x="0" y="19050"/>
                </a:lnTo>
                <a:close/>
              </a:path>
            </a:pathLst>
          </a:custGeom>
          <a:solidFill>
            <a:srgbClr val="FF3300"/>
          </a:solidFill>
        </p:spPr>
        <p:txBody>
          <a:bodyPr wrap="square" lIns="0" tIns="0" rIns="0" bIns="0" rtlCol="0"/>
          <a:lstStyle/>
          <a:p>
            <a:endParaRPr/>
          </a:p>
        </p:txBody>
      </p:sp>
      <p:sp>
        <p:nvSpPr>
          <p:cNvPr id="105" name="object 105"/>
          <p:cNvSpPr/>
          <p:nvPr/>
        </p:nvSpPr>
        <p:spPr>
          <a:xfrm>
            <a:off x="8661400" y="4816475"/>
            <a:ext cx="304800" cy="28575"/>
          </a:xfrm>
          <a:custGeom>
            <a:avLst/>
            <a:gdLst/>
            <a:ahLst/>
            <a:cxnLst/>
            <a:rect l="l" t="t" r="r" b="b"/>
            <a:pathLst>
              <a:path w="304800" h="28575">
                <a:moveTo>
                  <a:pt x="0" y="28584"/>
                </a:moveTo>
                <a:lnTo>
                  <a:pt x="304809" y="28584"/>
                </a:lnTo>
                <a:lnTo>
                  <a:pt x="304809" y="0"/>
                </a:lnTo>
                <a:lnTo>
                  <a:pt x="0" y="0"/>
                </a:lnTo>
                <a:lnTo>
                  <a:pt x="0" y="28584"/>
                </a:lnTo>
                <a:close/>
              </a:path>
            </a:pathLst>
          </a:custGeom>
          <a:solidFill>
            <a:srgbClr val="000000"/>
          </a:solidFill>
        </p:spPr>
        <p:txBody>
          <a:bodyPr wrap="square" lIns="0" tIns="0" rIns="0" bIns="0" rtlCol="0"/>
          <a:lstStyle/>
          <a:p>
            <a:endParaRPr/>
          </a:p>
        </p:txBody>
      </p:sp>
      <p:sp>
        <p:nvSpPr>
          <p:cNvPr id="106" name="object 106"/>
          <p:cNvSpPr/>
          <p:nvPr/>
        </p:nvSpPr>
        <p:spPr>
          <a:xfrm>
            <a:off x="8680450" y="4702175"/>
            <a:ext cx="114300" cy="104775"/>
          </a:xfrm>
          <a:custGeom>
            <a:avLst/>
            <a:gdLst/>
            <a:ahLst/>
            <a:cxnLst/>
            <a:rect l="l" t="t" r="r" b="b"/>
            <a:pathLst>
              <a:path w="114300" h="104775">
                <a:moveTo>
                  <a:pt x="114300" y="0"/>
                </a:moveTo>
                <a:lnTo>
                  <a:pt x="50800" y="23622"/>
                </a:lnTo>
                <a:lnTo>
                  <a:pt x="17399" y="58419"/>
                </a:lnTo>
                <a:lnTo>
                  <a:pt x="0" y="100965"/>
                </a:lnTo>
                <a:lnTo>
                  <a:pt x="0" y="104775"/>
                </a:lnTo>
                <a:lnTo>
                  <a:pt x="60832" y="104775"/>
                </a:lnTo>
                <a:lnTo>
                  <a:pt x="63246" y="84074"/>
                </a:lnTo>
                <a:lnTo>
                  <a:pt x="68199" y="64134"/>
                </a:lnTo>
                <a:lnTo>
                  <a:pt x="96900" y="18033"/>
                </a:lnTo>
                <a:lnTo>
                  <a:pt x="111632" y="2031"/>
                </a:lnTo>
                <a:lnTo>
                  <a:pt x="114300" y="0"/>
                </a:lnTo>
                <a:close/>
              </a:path>
            </a:pathLst>
          </a:custGeom>
          <a:solidFill>
            <a:srgbClr val="FF3300"/>
          </a:solidFill>
        </p:spPr>
        <p:txBody>
          <a:bodyPr wrap="square" lIns="0" tIns="0" rIns="0" bIns="0" rtlCol="0"/>
          <a:lstStyle/>
          <a:p>
            <a:endParaRPr/>
          </a:p>
        </p:txBody>
      </p:sp>
      <p:sp>
        <p:nvSpPr>
          <p:cNvPr id="107" name="object 107"/>
          <p:cNvSpPr/>
          <p:nvPr/>
        </p:nvSpPr>
        <p:spPr>
          <a:xfrm>
            <a:off x="8685530" y="4707255"/>
            <a:ext cx="114300" cy="104775"/>
          </a:xfrm>
          <a:custGeom>
            <a:avLst/>
            <a:gdLst/>
            <a:ahLst/>
            <a:cxnLst/>
            <a:rect l="l" t="t" r="r" b="b"/>
            <a:pathLst>
              <a:path w="114300" h="104775">
                <a:moveTo>
                  <a:pt x="114300" y="0"/>
                </a:moveTo>
                <a:lnTo>
                  <a:pt x="50800" y="23494"/>
                </a:lnTo>
                <a:lnTo>
                  <a:pt x="17399" y="58420"/>
                </a:lnTo>
                <a:lnTo>
                  <a:pt x="0" y="100965"/>
                </a:lnTo>
                <a:lnTo>
                  <a:pt x="0" y="104775"/>
                </a:lnTo>
                <a:lnTo>
                  <a:pt x="60832" y="104775"/>
                </a:lnTo>
                <a:lnTo>
                  <a:pt x="63119" y="83947"/>
                </a:lnTo>
                <a:lnTo>
                  <a:pt x="68199" y="64135"/>
                </a:lnTo>
                <a:lnTo>
                  <a:pt x="96774" y="18034"/>
                </a:lnTo>
                <a:lnTo>
                  <a:pt x="111632" y="1905"/>
                </a:lnTo>
                <a:lnTo>
                  <a:pt x="114300" y="0"/>
                </a:lnTo>
                <a:close/>
              </a:path>
            </a:pathLst>
          </a:custGeom>
          <a:solidFill>
            <a:srgbClr val="FF3300"/>
          </a:solidFill>
        </p:spPr>
        <p:txBody>
          <a:bodyPr wrap="square" lIns="0" tIns="0" rIns="0" bIns="0" rtlCol="0"/>
          <a:lstStyle/>
          <a:p>
            <a:endParaRPr/>
          </a:p>
        </p:txBody>
      </p:sp>
      <p:sp>
        <p:nvSpPr>
          <p:cNvPr id="108" name="object 108"/>
          <p:cNvSpPr/>
          <p:nvPr/>
        </p:nvSpPr>
        <p:spPr>
          <a:xfrm>
            <a:off x="8685530" y="4707255"/>
            <a:ext cx="114300" cy="104775"/>
          </a:xfrm>
          <a:custGeom>
            <a:avLst/>
            <a:gdLst/>
            <a:ahLst/>
            <a:cxnLst/>
            <a:rect l="l" t="t" r="r" b="b"/>
            <a:pathLst>
              <a:path w="114300" h="104775">
                <a:moveTo>
                  <a:pt x="60832" y="104775"/>
                </a:moveTo>
                <a:lnTo>
                  <a:pt x="63119" y="83947"/>
                </a:lnTo>
                <a:lnTo>
                  <a:pt x="68199" y="64135"/>
                </a:lnTo>
                <a:lnTo>
                  <a:pt x="96774" y="18034"/>
                </a:lnTo>
                <a:lnTo>
                  <a:pt x="114300" y="0"/>
                </a:lnTo>
                <a:lnTo>
                  <a:pt x="78231" y="9398"/>
                </a:lnTo>
                <a:lnTo>
                  <a:pt x="30988" y="40512"/>
                </a:lnTo>
                <a:lnTo>
                  <a:pt x="7366" y="75437"/>
                </a:lnTo>
                <a:lnTo>
                  <a:pt x="0" y="100965"/>
                </a:lnTo>
                <a:lnTo>
                  <a:pt x="0" y="104775"/>
                </a:lnTo>
                <a:lnTo>
                  <a:pt x="60832" y="104775"/>
                </a:lnTo>
              </a:path>
            </a:pathLst>
          </a:custGeom>
          <a:ln w="9534">
            <a:solidFill>
              <a:srgbClr val="000000"/>
            </a:solidFill>
          </a:ln>
        </p:spPr>
        <p:txBody>
          <a:bodyPr wrap="square" lIns="0" tIns="0" rIns="0" bIns="0" rtlCol="0"/>
          <a:lstStyle/>
          <a:p>
            <a:endParaRPr/>
          </a:p>
        </p:txBody>
      </p:sp>
      <p:sp>
        <p:nvSpPr>
          <p:cNvPr id="109" name="object 109"/>
          <p:cNvSpPr/>
          <p:nvPr/>
        </p:nvSpPr>
        <p:spPr>
          <a:xfrm>
            <a:off x="8813800" y="4702175"/>
            <a:ext cx="114300" cy="104775"/>
          </a:xfrm>
          <a:custGeom>
            <a:avLst/>
            <a:gdLst/>
            <a:ahLst/>
            <a:cxnLst/>
            <a:rect l="l" t="t" r="r" b="b"/>
            <a:pathLst>
              <a:path w="114300" h="104775">
                <a:moveTo>
                  <a:pt x="0" y="0"/>
                </a:moveTo>
                <a:lnTo>
                  <a:pt x="2540" y="2031"/>
                </a:lnTo>
                <a:lnTo>
                  <a:pt x="7493" y="8636"/>
                </a:lnTo>
                <a:lnTo>
                  <a:pt x="15748" y="18033"/>
                </a:lnTo>
                <a:lnTo>
                  <a:pt x="43560" y="62230"/>
                </a:lnTo>
                <a:lnTo>
                  <a:pt x="52958" y="99949"/>
                </a:lnTo>
                <a:lnTo>
                  <a:pt x="52958" y="104775"/>
                </a:lnTo>
                <a:lnTo>
                  <a:pt x="114300" y="104775"/>
                </a:lnTo>
                <a:lnTo>
                  <a:pt x="114300" y="100965"/>
                </a:lnTo>
                <a:lnTo>
                  <a:pt x="112014" y="90678"/>
                </a:lnTo>
                <a:lnTo>
                  <a:pt x="84200" y="39750"/>
                </a:lnTo>
                <a:lnTo>
                  <a:pt x="36068" y="8636"/>
                </a:lnTo>
                <a:lnTo>
                  <a:pt x="0" y="0"/>
                </a:lnTo>
                <a:close/>
              </a:path>
            </a:pathLst>
          </a:custGeom>
          <a:solidFill>
            <a:srgbClr val="FF3300"/>
          </a:solidFill>
        </p:spPr>
        <p:txBody>
          <a:bodyPr wrap="square" lIns="0" tIns="0" rIns="0" bIns="0" rtlCol="0"/>
          <a:lstStyle/>
          <a:p>
            <a:endParaRPr/>
          </a:p>
        </p:txBody>
      </p:sp>
      <p:sp>
        <p:nvSpPr>
          <p:cNvPr id="110" name="object 110"/>
          <p:cNvSpPr/>
          <p:nvPr/>
        </p:nvSpPr>
        <p:spPr>
          <a:xfrm>
            <a:off x="8818880" y="4707255"/>
            <a:ext cx="114300" cy="104775"/>
          </a:xfrm>
          <a:custGeom>
            <a:avLst/>
            <a:gdLst/>
            <a:ahLst/>
            <a:cxnLst/>
            <a:rect l="l" t="t" r="r" b="b"/>
            <a:pathLst>
              <a:path w="114300" h="104775">
                <a:moveTo>
                  <a:pt x="0" y="0"/>
                </a:moveTo>
                <a:lnTo>
                  <a:pt x="2540" y="1905"/>
                </a:lnTo>
                <a:lnTo>
                  <a:pt x="7366" y="8509"/>
                </a:lnTo>
                <a:lnTo>
                  <a:pt x="15748" y="18034"/>
                </a:lnTo>
                <a:lnTo>
                  <a:pt x="43433" y="62103"/>
                </a:lnTo>
                <a:lnTo>
                  <a:pt x="52958" y="99822"/>
                </a:lnTo>
                <a:lnTo>
                  <a:pt x="52958" y="104775"/>
                </a:lnTo>
                <a:lnTo>
                  <a:pt x="114300" y="104775"/>
                </a:lnTo>
                <a:lnTo>
                  <a:pt x="114300" y="100965"/>
                </a:lnTo>
                <a:lnTo>
                  <a:pt x="111887" y="90551"/>
                </a:lnTo>
                <a:lnTo>
                  <a:pt x="84200" y="39624"/>
                </a:lnTo>
                <a:lnTo>
                  <a:pt x="36068" y="8509"/>
                </a:lnTo>
                <a:lnTo>
                  <a:pt x="0" y="0"/>
                </a:lnTo>
                <a:close/>
              </a:path>
            </a:pathLst>
          </a:custGeom>
          <a:solidFill>
            <a:srgbClr val="FF3300"/>
          </a:solidFill>
        </p:spPr>
        <p:txBody>
          <a:bodyPr wrap="square" lIns="0" tIns="0" rIns="0" bIns="0" rtlCol="0"/>
          <a:lstStyle/>
          <a:p>
            <a:endParaRPr/>
          </a:p>
        </p:txBody>
      </p:sp>
      <p:sp>
        <p:nvSpPr>
          <p:cNvPr id="111" name="object 111"/>
          <p:cNvSpPr/>
          <p:nvPr/>
        </p:nvSpPr>
        <p:spPr>
          <a:xfrm>
            <a:off x="8818880" y="4707255"/>
            <a:ext cx="114300" cy="104775"/>
          </a:xfrm>
          <a:custGeom>
            <a:avLst/>
            <a:gdLst/>
            <a:ahLst/>
            <a:cxnLst/>
            <a:rect l="l" t="t" r="r" b="b"/>
            <a:pathLst>
              <a:path w="114300" h="104775">
                <a:moveTo>
                  <a:pt x="114300" y="104775"/>
                </a:moveTo>
                <a:lnTo>
                  <a:pt x="114300" y="100965"/>
                </a:lnTo>
                <a:lnTo>
                  <a:pt x="111887" y="90551"/>
                </a:lnTo>
                <a:lnTo>
                  <a:pt x="84200" y="39624"/>
                </a:lnTo>
                <a:lnTo>
                  <a:pt x="36068" y="8509"/>
                </a:lnTo>
                <a:lnTo>
                  <a:pt x="0" y="0"/>
                </a:lnTo>
                <a:lnTo>
                  <a:pt x="2540" y="1905"/>
                </a:lnTo>
                <a:lnTo>
                  <a:pt x="7366" y="8509"/>
                </a:lnTo>
                <a:lnTo>
                  <a:pt x="34925" y="45338"/>
                </a:lnTo>
                <a:lnTo>
                  <a:pt x="49529" y="81153"/>
                </a:lnTo>
                <a:lnTo>
                  <a:pt x="52958" y="99822"/>
                </a:lnTo>
                <a:lnTo>
                  <a:pt x="52958" y="104775"/>
                </a:lnTo>
                <a:lnTo>
                  <a:pt x="107060" y="104775"/>
                </a:lnTo>
              </a:path>
            </a:pathLst>
          </a:custGeom>
          <a:ln w="9534">
            <a:solidFill>
              <a:srgbClr val="000000"/>
            </a:solidFill>
          </a:ln>
        </p:spPr>
        <p:txBody>
          <a:bodyPr wrap="square" lIns="0" tIns="0" rIns="0" bIns="0" rtlCol="0"/>
          <a:lstStyle/>
          <a:p>
            <a:endParaRPr/>
          </a:p>
        </p:txBody>
      </p:sp>
      <p:sp>
        <p:nvSpPr>
          <p:cNvPr id="112" name="object 112"/>
          <p:cNvSpPr/>
          <p:nvPr/>
        </p:nvSpPr>
        <p:spPr>
          <a:xfrm>
            <a:off x="8756650" y="4702175"/>
            <a:ext cx="95250" cy="104775"/>
          </a:xfrm>
          <a:custGeom>
            <a:avLst/>
            <a:gdLst/>
            <a:ahLst/>
            <a:cxnLst/>
            <a:rect l="l" t="t" r="r" b="b"/>
            <a:pathLst>
              <a:path w="95250" h="104775">
                <a:moveTo>
                  <a:pt x="44830" y="0"/>
                </a:moveTo>
                <a:lnTo>
                  <a:pt x="19176" y="31750"/>
                </a:lnTo>
                <a:lnTo>
                  <a:pt x="2413" y="81661"/>
                </a:lnTo>
                <a:lnTo>
                  <a:pt x="1397" y="93090"/>
                </a:lnTo>
                <a:lnTo>
                  <a:pt x="0" y="101853"/>
                </a:lnTo>
                <a:lnTo>
                  <a:pt x="0" y="104775"/>
                </a:lnTo>
                <a:lnTo>
                  <a:pt x="95250" y="104775"/>
                </a:lnTo>
                <a:lnTo>
                  <a:pt x="95250" y="98043"/>
                </a:lnTo>
                <a:lnTo>
                  <a:pt x="89661" y="73025"/>
                </a:lnTo>
                <a:lnTo>
                  <a:pt x="73914" y="34670"/>
                </a:lnTo>
                <a:lnTo>
                  <a:pt x="46100" y="888"/>
                </a:lnTo>
                <a:lnTo>
                  <a:pt x="44830" y="0"/>
                </a:lnTo>
                <a:close/>
              </a:path>
            </a:pathLst>
          </a:custGeom>
          <a:solidFill>
            <a:srgbClr val="FF3300"/>
          </a:solidFill>
        </p:spPr>
        <p:txBody>
          <a:bodyPr wrap="square" lIns="0" tIns="0" rIns="0" bIns="0" rtlCol="0"/>
          <a:lstStyle/>
          <a:p>
            <a:endParaRPr/>
          </a:p>
        </p:txBody>
      </p:sp>
      <p:sp>
        <p:nvSpPr>
          <p:cNvPr id="113" name="object 113"/>
          <p:cNvSpPr/>
          <p:nvPr/>
        </p:nvSpPr>
        <p:spPr>
          <a:xfrm>
            <a:off x="8761730" y="4707255"/>
            <a:ext cx="95250" cy="104775"/>
          </a:xfrm>
          <a:custGeom>
            <a:avLst/>
            <a:gdLst/>
            <a:ahLst/>
            <a:cxnLst/>
            <a:rect l="l" t="t" r="r" b="b"/>
            <a:pathLst>
              <a:path w="95250" h="104775">
                <a:moveTo>
                  <a:pt x="44703" y="0"/>
                </a:moveTo>
                <a:lnTo>
                  <a:pt x="19176" y="31623"/>
                </a:lnTo>
                <a:lnTo>
                  <a:pt x="2285" y="81534"/>
                </a:lnTo>
                <a:lnTo>
                  <a:pt x="1270" y="92964"/>
                </a:lnTo>
                <a:lnTo>
                  <a:pt x="0" y="101727"/>
                </a:lnTo>
                <a:lnTo>
                  <a:pt x="0" y="104775"/>
                </a:lnTo>
                <a:lnTo>
                  <a:pt x="95250" y="104775"/>
                </a:lnTo>
                <a:lnTo>
                  <a:pt x="95250" y="97917"/>
                </a:lnTo>
                <a:lnTo>
                  <a:pt x="89534" y="73025"/>
                </a:lnTo>
                <a:lnTo>
                  <a:pt x="73787" y="34543"/>
                </a:lnTo>
                <a:lnTo>
                  <a:pt x="46100" y="888"/>
                </a:lnTo>
                <a:lnTo>
                  <a:pt x="44703" y="0"/>
                </a:lnTo>
                <a:close/>
              </a:path>
            </a:pathLst>
          </a:custGeom>
          <a:solidFill>
            <a:srgbClr val="FF3300"/>
          </a:solidFill>
        </p:spPr>
        <p:txBody>
          <a:bodyPr wrap="square" lIns="0" tIns="0" rIns="0" bIns="0" rtlCol="0"/>
          <a:lstStyle/>
          <a:p>
            <a:endParaRPr/>
          </a:p>
        </p:txBody>
      </p:sp>
      <p:sp>
        <p:nvSpPr>
          <p:cNvPr id="114" name="object 114"/>
          <p:cNvSpPr/>
          <p:nvPr/>
        </p:nvSpPr>
        <p:spPr>
          <a:xfrm>
            <a:off x="8761730" y="4707255"/>
            <a:ext cx="95250" cy="104775"/>
          </a:xfrm>
          <a:custGeom>
            <a:avLst/>
            <a:gdLst/>
            <a:ahLst/>
            <a:cxnLst/>
            <a:rect l="l" t="t" r="r" b="b"/>
            <a:pathLst>
              <a:path w="95250" h="104775">
                <a:moveTo>
                  <a:pt x="95250" y="97917"/>
                </a:moveTo>
                <a:lnTo>
                  <a:pt x="89534" y="73025"/>
                </a:lnTo>
                <a:lnTo>
                  <a:pt x="81788" y="51816"/>
                </a:lnTo>
                <a:lnTo>
                  <a:pt x="57023" y="11430"/>
                </a:lnTo>
                <a:lnTo>
                  <a:pt x="44703" y="0"/>
                </a:lnTo>
                <a:lnTo>
                  <a:pt x="30352" y="15240"/>
                </a:lnTo>
                <a:lnTo>
                  <a:pt x="11175" y="49911"/>
                </a:lnTo>
                <a:lnTo>
                  <a:pt x="1270" y="92964"/>
                </a:lnTo>
                <a:lnTo>
                  <a:pt x="0" y="101727"/>
                </a:lnTo>
                <a:lnTo>
                  <a:pt x="0" y="104775"/>
                </a:lnTo>
                <a:lnTo>
                  <a:pt x="95250" y="104775"/>
                </a:lnTo>
              </a:path>
            </a:pathLst>
          </a:custGeom>
          <a:ln w="9534">
            <a:solidFill>
              <a:srgbClr val="000000"/>
            </a:solidFill>
          </a:ln>
        </p:spPr>
        <p:txBody>
          <a:bodyPr wrap="square" lIns="0" tIns="0" rIns="0" bIns="0" rtlCol="0"/>
          <a:lstStyle/>
          <a:p>
            <a:endParaRPr/>
          </a:p>
        </p:txBody>
      </p:sp>
      <p:sp>
        <p:nvSpPr>
          <p:cNvPr id="115" name="object 115"/>
          <p:cNvSpPr/>
          <p:nvPr/>
        </p:nvSpPr>
        <p:spPr>
          <a:xfrm>
            <a:off x="8718550" y="4831080"/>
            <a:ext cx="952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116" name="object 116"/>
          <p:cNvSpPr/>
          <p:nvPr/>
        </p:nvSpPr>
        <p:spPr>
          <a:xfrm>
            <a:off x="8890000" y="4831080"/>
            <a:ext cx="952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117" name="object 117"/>
          <p:cNvSpPr/>
          <p:nvPr/>
        </p:nvSpPr>
        <p:spPr>
          <a:xfrm>
            <a:off x="8390255" y="4983480"/>
            <a:ext cx="466725" cy="238125"/>
          </a:xfrm>
          <a:custGeom>
            <a:avLst/>
            <a:gdLst/>
            <a:ahLst/>
            <a:cxnLst/>
            <a:rect l="l" t="t" r="r" b="b"/>
            <a:pathLst>
              <a:path w="466725" h="238125">
                <a:moveTo>
                  <a:pt x="222866" y="172212"/>
                </a:moveTo>
                <a:lnTo>
                  <a:pt x="166624" y="172212"/>
                </a:lnTo>
                <a:lnTo>
                  <a:pt x="183260" y="238061"/>
                </a:lnTo>
                <a:lnTo>
                  <a:pt x="222866" y="172212"/>
                </a:lnTo>
                <a:close/>
              </a:path>
              <a:path w="466725" h="238125">
                <a:moveTo>
                  <a:pt x="301377" y="164579"/>
                </a:moveTo>
                <a:lnTo>
                  <a:pt x="227456" y="164579"/>
                </a:lnTo>
                <a:lnTo>
                  <a:pt x="286130" y="217525"/>
                </a:lnTo>
                <a:lnTo>
                  <a:pt x="301377" y="164579"/>
                </a:lnTo>
                <a:close/>
              </a:path>
              <a:path w="466725" h="238125">
                <a:moveTo>
                  <a:pt x="372053" y="159308"/>
                </a:moveTo>
                <a:lnTo>
                  <a:pt x="302895" y="159308"/>
                </a:lnTo>
                <a:lnTo>
                  <a:pt x="392049" y="199415"/>
                </a:lnTo>
                <a:lnTo>
                  <a:pt x="372053" y="159308"/>
                </a:lnTo>
                <a:close/>
              </a:path>
              <a:path w="466725" h="238125">
                <a:moveTo>
                  <a:pt x="369198" y="153581"/>
                </a:moveTo>
                <a:lnTo>
                  <a:pt x="122427" y="153581"/>
                </a:lnTo>
                <a:lnTo>
                  <a:pt x="102870" y="194157"/>
                </a:lnTo>
                <a:lnTo>
                  <a:pt x="166624" y="172212"/>
                </a:lnTo>
                <a:lnTo>
                  <a:pt x="222866" y="172212"/>
                </a:lnTo>
                <a:lnTo>
                  <a:pt x="227456" y="164579"/>
                </a:lnTo>
                <a:lnTo>
                  <a:pt x="301377" y="164579"/>
                </a:lnTo>
                <a:lnTo>
                  <a:pt x="302895" y="159308"/>
                </a:lnTo>
                <a:lnTo>
                  <a:pt x="372053" y="159308"/>
                </a:lnTo>
                <a:lnTo>
                  <a:pt x="369198" y="153581"/>
                </a:lnTo>
                <a:close/>
              </a:path>
              <a:path w="466725" h="238125">
                <a:moveTo>
                  <a:pt x="7874" y="25273"/>
                </a:moveTo>
                <a:lnTo>
                  <a:pt x="99949" y="83947"/>
                </a:lnTo>
                <a:lnTo>
                  <a:pt x="0" y="94868"/>
                </a:lnTo>
                <a:lnTo>
                  <a:pt x="80391" y="129793"/>
                </a:lnTo>
                <a:lnTo>
                  <a:pt x="2794" y="160743"/>
                </a:lnTo>
                <a:lnTo>
                  <a:pt x="122427" y="153581"/>
                </a:lnTo>
                <a:lnTo>
                  <a:pt x="369198" y="153581"/>
                </a:lnTo>
                <a:lnTo>
                  <a:pt x="363727" y="142608"/>
                </a:lnTo>
                <a:lnTo>
                  <a:pt x="456040" y="142608"/>
                </a:lnTo>
                <a:lnTo>
                  <a:pt x="380365" y="115443"/>
                </a:lnTo>
                <a:lnTo>
                  <a:pt x="455802" y="89662"/>
                </a:lnTo>
                <a:lnTo>
                  <a:pt x="360806" y="80518"/>
                </a:lnTo>
                <a:lnTo>
                  <a:pt x="373402" y="69596"/>
                </a:lnTo>
                <a:lnTo>
                  <a:pt x="157988" y="69596"/>
                </a:lnTo>
                <a:lnTo>
                  <a:pt x="7874" y="25273"/>
                </a:lnTo>
                <a:close/>
              </a:path>
              <a:path w="466725" h="238125">
                <a:moveTo>
                  <a:pt x="456040" y="142608"/>
                </a:moveTo>
                <a:lnTo>
                  <a:pt x="363727" y="142608"/>
                </a:lnTo>
                <a:lnTo>
                  <a:pt x="466725" y="146443"/>
                </a:lnTo>
                <a:lnTo>
                  <a:pt x="456040" y="142608"/>
                </a:lnTo>
                <a:close/>
              </a:path>
              <a:path w="466725" h="238125">
                <a:moveTo>
                  <a:pt x="180467" y="25273"/>
                </a:moveTo>
                <a:lnTo>
                  <a:pt x="157988" y="69596"/>
                </a:lnTo>
                <a:lnTo>
                  <a:pt x="373402" y="69596"/>
                </a:lnTo>
                <a:lnTo>
                  <a:pt x="379993" y="63881"/>
                </a:lnTo>
                <a:lnTo>
                  <a:pt x="233299" y="63881"/>
                </a:lnTo>
                <a:lnTo>
                  <a:pt x="180467" y="25273"/>
                </a:lnTo>
                <a:close/>
              </a:path>
              <a:path w="466725" h="238125">
                <a:moveTo>
                  <a:pt x="313690" y="0"/>
                </a:moveTo>
                <a:lnTo>
                  <a:pt x="233299" y="63881"/>
                </a:lnTo>
                <a:lnTo>
                  <a:pt x="379993" y="63881"/>
                </a:lnTo>
                <a:lnTo>
                  <a:pt x="385998" y="58674"/>
                </a:lnTo>
                <a:lnTo>
                  <a:pt x="305816" y="58674"/>
                </a:lnTo>
                <a:lnTo>
                  <a:pt x="313690" y="0"/>
                </a:lnTo>
                <a:close/>
              </a:path>
              <a:path w="466725" h="238125">
                <a:moveTo>
                  <a:pt x="397128" y="49021"/>
                </a:moveTo>
                <a:lnTo>
                  <a:pt x="305816" y="58674"/>
                </a:lnTo>
                <a:lnTo>
                  <a:pt x="385998" y="58674"/>
                </a:lnTo>
                <a:lnTo>
                  <a:pt x="397128" y="49021"/>
                </a:lnTo>
                <a:close/>
              </a:path>
            </a:pathLst>
          </a:custGeom>
          <a:solidFill>
            <a:srgbClr val="FFFF00"/>
          </a:solidFill>
        </p:spPr>
        <p:txBody>
          <a:bodyPr wrap="square" lIns="0" tIns="0" rIns="0" bIns="0" rtlCol="0"/>
          <a:lstStyle/>
          <a:p>
            <a:endParaRPr/>
          </a:p>
        </p:txBody>
      </p:sp>
      <p:sp>
        <p:nvSpPr>
          <p:cNvPr id="118" name="object 118"/>
          <p:cNvSpPr/>
          <p:nvPr/>
        </p:nvSpPr>
        <p:spPr>
          <a:xfrm>
            <a:off x="8390255" y="4983480"/>
            <a:ext cx="466725" cy="238125"/>
          </a:xfrm>
          <a:custGeom>
            <a:avLst/>
            <a:gdLst/>
            <a:ahLst/>
            <a:cxnLst/>
            <a:rect l="l" t="t" r="r" b="b"/>
            <a:pathLst>
              <a:path w="466725" h="238125">
                <a:moveTo>
                  <a:pt x="233299" y="63881"/>
                </a:moveTo>
                <a:lnTo>
                  <a:pt x="313690" y="0"/>
                </a:lnTo>
                <a:lnTo>
                  <a:pt x="305816" y="58674"/>
                </a:lnTo>
                <a:lnTo>
                  <a:pt x="397128" y="49021"/>
                </a:lnTo>
                <a:lnTo>
                  <a:pt x="360806" y="80518"/>
                </a:lnTo>
                <a:lnTo>
                  <a:pt x="455802" y="89662"/>
                </a:lnTo>
                <a:lnTo>
                  <a:pt x="380365" y="115443"/>
                </a:lnTo>
                <a:lnTo>
                  <a:pt x="466725" y="146443"/>
                </a:lnTo>
                <a:lnTo>
                  <a:pt x="363727" y="142608"/>
                </a:lnTo>
                <a:lnTo>
                  <a:pt x="392049" y="199415"/>
                </a:lnTo>
                <a:lnTo>
                  <a:pt x="302895" y="159308"/>
                </a:lnTo>
                <a:lnTo>
                  <a:pt x="286130" y="217525"/>
                </a:lnTo>
                <a:lnTo>
                  <a:pt x="227456" y="164579"/>
                </a:lnTo>
                <a:lnTo>
                  <a:pt x="183260" y="238061"/>
                </a:lnTo>
                <a:lnTo>
                  <a:pt x="166624" y="172212"/>
                </a:lnTo>
                <a:lnTo>
                  <a:pt x="102870" y="194157"/>
                </a:lnTo>
                <a:lnTo>
                  <a:pt x="122427" y="153581"/>
                </a:lnTo>
                <a:lnTo>
                  <a:pt x="2794" y="160743"/>
                </a:lnTo>
                <a:lnTo>
                  <a:pt x="80391" y="129793"/>
                </a:lnTo>
                <a:lnTo>
                  <a:pt x="0" y="94868"/>
                </a:lnTo>
                <a:lnTo>
                  <a:pt x="99949" y="83947"/>
                </a:lnTo>
                <a:lnTo>
                  <a:pt x="7874" y="25273"/>
                </a:lnTo>
                <a:lnTo>
                  <a:pt x="157988" y="69596"/>
                </a:lnTo>
                <a:lnTo>
                  <a:pt x="180467" y="25273"/>
                </a:lnTo>
                <a:lnTo>
                  <a:pt x="233299" y="63881"/>
                </a:lnTo>
                <a:close/>
              </a:path>
            </a:pathLst>
          </a:custGeom>
          <a:ln w="9534">
            <a:solidFill>
              <a:srgbClr val="000000"/>
            </a:solidFill>
          </a:ln>
        </p:spPr>
        <p:txBody>
          <a:bodyPr wrap="square" lIns="0" tIns="0" rIns="0" bIns="0" rtlCol="0"/>
          <a:lstStyle/>
          <a:p>
            <a:endParaRPr/>
          </a:p>
        </p:txBody>
      </p:sp>
      <p:sp>
        <p:nvSpPr>
          <p:cNvPr id="119" name="object 119"/>
          <p:cNvSpPr/>
          <p:nvPr/>
        </p:nvSpPr>
        <p:spPr>
          <a:xfrm>
            <a:off x="8333105" y="4826000"/>
            <a:ext cx="290830" cy="157480"/>
          </a:xfrm>
          <a:custGeom>
            <a:avLst/>
            <a:gdLst/>
            <a:ahLst/>
            <a:cxnLst/>
            <a:rect l="l" t="t" r="r" b="b"/>
            <a:pathLst>
              <a:path w="290829" h="157479">
                <a:moveTo>
                  <a:pt x="0" y="157162"/>
                </a:moveTo>
                <a:lnTo>
                  <a:pt x="290512" y="157162"/>
                </a:lnTo>
                <a:lnTo>
                  <a:pt x="290512" y="0"/>
                </a:lnTo>
                <a:lnTo>
                  <a:pt x="0" y="0"/>
                </a:lnTo>
                <a:lnTo>
                  <a:pt x="0" y="157162"/>
                </a:lnTo>
                <a:close/>
              </a:path>
            </a:pathLst>
          </a:custGeom>
          <a:solidFill>
            <a:schemeClr val="bg1"/>
          </a:solidFill>
        </p:spPr>
        <p:txBody>
          <a:bodyPr wrap="square" lIns="0" tIns="0" rIns="0" bIns="0" rtlCol="0"/>
          <a:lstStyle/>
          <a:p>
            <a:endParaRPr/>
          </a:p>
        </p:txBody>
      </p:sp>
      <p:sp>
        <p:nvSpPr>
          <p:cNvPr id="120" name="object 120"/>
          <p:cNvSpPr/>
          <p:nvPr/>
        </p:nvSpPr>
        <p:spPr>
          <a:xfrm>
            <a:off x="8623300" y="4773930"/>
            <a:ext cx="52705" cy="209550"/>
          </a:xfrm>
          <a:custGeom>
            <a:avLst/>
            <a:gdLst/>
            <a:ahLst/>
            <a:cxnLst/>
            <a:rect l="l" t="t" r="r" b="b"/>
            <a:pathLst>
              <a:path w="52704" h="209550">
                <a:moveTo>
                  <a:pt x="52450" y="0"/>
                </a:moveTo>
                <a:lnTo>
                  <a:pt x="0" y="52324"/>
                </a:lnTo>
                <a:lnTo>
                  <a:pt x="0" y="209550"/>
                </a:lnTo>
                <a:lnTo>
                  <a:pt x="52450" y="157099"/>
                </a:lnTo>
                <a:lnTo>
                  <a:pt x="52450" y="0"/>
                </a:lnTo>
                <a:close/>
              </a:path>
            </a:pathLst>
          </a:custGeom>
          <a:solidFill>
            <a:srgbClr val="A3CD7A"/>
          </a:solidFill>
        </p:spPr>
        <p:txBody>
          <a:bodyPr wrap="square" lIns="0" tIns="0" rIns="0" bIns="0" rtlCol="0"/>
          <a:lstStyle/>
          <a:p>
            <a:endParaRPr/>
          </a:p>
        </p:txBody>
      </p:sp>
      <p:sp>
        <p:nvSpPr>
          <p:cNvPr id="121" name="object 121"/>
          <p:cNvSpPr/>
          <p:nvPr/>
        </p:nvSpPr>
        <p:spPr>
          <a:xfrm>
            <a:off x="8333105" y="4773930"/>
            <a:ext cx="342900" cy="52705"/>
          </a:xfrm>
          <a:custGeom>
            <a:avLst/>
            <a:gdLst/>
            <a:ahLst/>
            <a:cxnLst/>
            <a:rect l="l" t="t" r="r" b="b"/>
            <a:pathLst>
              <a:path w="342900" h="52704">
                <a:moveTo>
                  <a:pt x="342900" y="0"/>
                </a:moveTo>
                <a:lnTo>
                  <a:pt x="52324" y="0"/>
                </a:lnTo>
                <a:lnTo>
                  <a:pt x="0" y="52324"/>
                </a:lnTo>
                <a:lnTo>
                  <a:pt x="290449" y="52324"/>
                </a:lnTo>
                <a:lnTo>
                  <a:pt x="342900" y="0"/>
                </a:lnTo>
                <a:close/>
              </a:path>
            </a:pathLst>
          </a:custGeom>
          <a:solidFill>
            <a:schemeClr val="bg1"/>
          </a:solidFill>
        </p:spPr>
        <p:txBody>
          <a:bodyPr wrap="square" lIns="0" tIns="0" rIns="0" bIns="0" rtlCol="0"/>
          <a:lstStyle/>
          <a:p>
            <a:endParaRPr/>
          </a:p>
        </p:txBody>
      </p:sp>
      <p:sp>
        <p:nvSpPr>
          <p:cNvPr id="122" name="object 122"/>
          <p:cNvSpPr/>
          <p:nvPr/>
        </p:nvSpPr>
        <p:spPr>
          <a:xfrm>
            <a:off x="8333105" y="4773930"/>
            <a:ext cx="342900" cy="209550"/>
          </a:xfrm>
          <a:custGeom>
            <a:avLst/>
            <a:gdLst/>
            <a:ahLst/>
            <a:cxnLst/>
            <a:rect l="l" t="t" r="r" b="b"/>
            <a:pathLst>
              <a:path w="342900" h="209550">
                <a:moveTo>
                  <a:pt x="0" y="52324"/>
                </a:moveTo>
                <a:lnTo>
                  <a:pt x="52324" y="0"/>
                </a:lnTo>
                <a:lnTo>
                  <a:pt x="342900" y="0"/>
                </a:lnTo>
                <a:lnTo>
                  <a:pt x="342900" y="157099"/>
                </a:lnTo>
                <a:lnTo>
                  <a:pt x="290449" y="209550"/>
                </a:lnTo>
                <a:lnTo>
                  <a:pt x="0" y="209550"/>
                </a:lnTo>
                <a:lnTo>
                  <a:pt x="0" y="52324"/>
                </a:lnTo>
                <a:close/>
              </a:path>
            </a:pathLst>
          </a:custGeom>
          <a:solidFill>
            <a:schemeClr val="bg1"/>
          </a:solidFill>
          <a:ln w="9534">
            <a:solidFill>
              <a:srgbClr val="000000"/>
            </a:solidFill>
          </a:ln>
        </p:spPr>
        <p:txBody>
          <a:bodyPr wrap="square" lIns="0" tIns="0" rIns="0" bIns="0" rtlCol="0"/>
          <a:lstStyle/>
          <a:p>
            <a:endParaRPr/>
          </a:p>
        </p:txBody>
      </p:sp>
      <p:sp>
        <p:nvSpPr>
          <p:cNvPr id="123" name="object 123"/>
          <p:cNvSpPr/>
          <p:nvPr/>
        </p:nvSpPr>
        <p:spPr>
          <a:xfrm>
            <a:off x="8333105" y="4773930"/>
            <a:ext cx="342900" cy="52705"/>
          </a:xfrm>
          <a:custGeom>
            <a:avLst/>
            <a:gdLst/>
            <a:ahLst/>
            <a:cxnLst/>
            <a:rect l="l" t="t" r="r" b="b"/>
            <a:pathLst>
              <a:path w="342900" h="52704">
                <a:moveTo>
                  <a:pt x="0" y="52324"/>
                </a:moveTo>
                <a:lnTo>
                  <a:pt x="290449" y="52324"/>
                </a:lnTo>
                <a:lnTo>
                  <a:pt x="342900" y="0"/>
                </a:lnTo>
              </a:path>
            </a:pathLst>
          </a:custGeom>
          <a:solidFill>
            <a:schemeClr val="bg1"/>
          </a:solidFill>
          <a:ln w="9534">
            <a:solidFill>
              <a:srgbClr val="000000"/>
            </a:solidFill>
          </a:ln>
        </p:spPr>
        <p:txBody>
          <a:bodyPr wrap="square" lIns="0" tIns="0" rIns="0" bIns="0" rtlCol="0"/>
          <a:lstStyle/>
          <a:p>
            <a:endParaRPr/>
          </a:p>
        </p:txBody>
      </p:sp>
      <p:sp>
        <p:nvSpPr>
          <p:cNvPr id="124" name="object 124"/>
          <p:cNvSpPr/>
          <p:nvPr/>
        </p:nvSpPr>
        <p:spPr>
          <a:xfrm>
            <a:off x="8623300" y="4826000"/>
            <a:ext cx="0" cy="157480"/>
          </a:xfrm>
          <a:custGeom>
            <a:avLst/>
            <a:gdLst/>
            <a:ahLst/>
            <a:cxnLst/>
            <a:rect l="l" t="t" r="r" b="b"/>
            <a:pathLst>
              <a:path h="157479">
                <a:moveTo>
                  <a:pt x="0" y="0"/>
                </a:moveTo>
                <a:lnTo>
                  <a:pt x="0" y="157225"/>
                </a:lnTo>
              </a:path>
            </a:pathLst>
          </a:custGeom>
          <a:solidFill>
            <a:schemeClr val="bg1"/>
          </a:solidFill>
          <a:ln w="9534">
            <a:solidFill>
              <a:srgbClr val="000000"/>
            </a:solidFill>
          </a:ln>
        </p:spPr>
        <p:txBody>
          <a:bodyPr wrap="square" lIns="0" tIns="0" rIns="0" bIns="0" rtlCol="0"/>
          <a:lstStyle/>
          <a:p>
            <a:endParaRPr/>
          </a:p>
        </p:txBody>
      </p:sp>
      <p:sp>
        <p:nvSpPr>
          <p:cNvPr id="125" name="object 125"/>
          <p:cNvSpPr/>
          <p:nvPr/>
        </p:nvSpPr>
        <p:spPr>
          <a:xfrm>
            <a:off x="8361680" y="4069080"/>
            <a:ext cx="0" cy="571500"/>
          </a:xfrm>
          <a:custGeom>
            <a:avLst/>
            <a:gdLst/>
            <a:ahLst/>
            <a:cxnLst/>
            <a:rect l="l" t="t" r="r" b="b"/>
            <a:pathLst>
              <a:path h="571500">
                <a:moveTo>
                  <a:pt x="0" y="0"/>
                </a:moveTo>
                <a:lnTo>
                  <a:pt x="0" y="571500"/>
                </a:lnTo>
              </a:path>
            </a:pathLst>
          </a:custGeom>
          <a:ln w="9534">
            <a:solidFill>
              <a:srgbClr val="959595"/>
            </a:solidFill>
          </a:ln>
        </p:spPr>
        <p:txBody>
          <a:bodyPr wrap="square" lIns="0" tIns="0" rIns="0" bIns="0" rtlCol="0"/>
          <a:lstStyle/>
          <a:p>
            <a:endParaRPr/>
          </a:p>
        </p:txBody>
      </p:sp>
      <p:sp>
        <p:nvSpPr>
          <p:cNvPr id="126" name="object 126"/>
          <p:cNvSpPr/>
          <p:nvPr/>
        </p:nvSpPr>
        <p:spPr>
          <a:xfrm>
            <a:off x="8437880" y="3878580"/>
            <a:ext cx="0" cy="571500"/>
          </a:xfrm>
          <a:custGeom>
            <a:avLst/>
            <a:gdLst/>
            <a:ahLst/>
            <a:cxnLst/>
            <a:rect l="l" t="t" r="r" b="b"/>
            <a:pathLst>
              <a:path h="571500">
                <a:moveTo>
                  <a:pt x="0" y="0"/>
                </a:moveTo>
                <a:lnTo>
                  <a:pt x="0" y="571500"/>
                </a:lnTo>
              </a:path>
            </a:pathLst>
          </a:custGeom>
          <a:ln w="9534">
            <a:solidFill>
              <a:srgbClr val="959595"/>
            </a:solidFill>
          </a:ln>
        </p:spPr>
        <p:txBody>
          <a:bodyPr wrap="square" lIns="0" tIns="0" rIns="0" bIns="0" rtlCol="0"/>
          <a:lstStyle/>
          <a:p>
            <a:endParaRPr/>
          </a:p>
        </p:txBody>
      </p:sp>
      <p:sp>
        <p:nvSpPr>
          <p:cNvPr id="127" name="object 127"/>
          <p:cNvSpPr/>
          <p:nvPr/>
        </p:nvSpPr>
        <p:spPr>
          <a:xfrm>
            <a:off x="8542655" y="4288155"/>
            <a:ext cx="0" cy="400050"/>
          </a:xfrm>
          <a:custGeom>
            <a:avLst/>
            <a:gdLst/>
            <a:ahLst/>
            <a:cxnLst/>
            <a:rect l="l" t="t" r="r" b="b"/>
            <a:pathLst>
              <a:path h="400050">
                <a:moveTo>
                  <a:pt x="0" y="0"/>
                </a:moveTo>
                <a:lnTo>
                  <a:pt x="0" y="400050"/>
                </a:lnTo>
              </a:path>
            </a:pathLst>
          </a:custGeom>
          <a:ln w="9534">
            <a:solidFill>
              <a:srgbClr val="959595"/>
            </a:solidFill>
          </a:ln>
        </p:spPr>
        <p:txBody>
          <a:bodyPr wrap="square" lIns="0" tIns="0" rIns="0" bIns="0" rtlCol="0"/>
          <a:lstStyle/>
          <a:p>
            <a:endParaRPr/>
          </a:p>
        </p:txBody>
      </p:sp>
      <p:sp>
        <p:nvSpPr>
          <p:cNvPr id="128" name="object 128"/>
          <p:cNvSpPr/>
          <p:nvPr/>
        </p:nvSpPr>
        <p:spPr>
          <a:xfrm>
            <a:off x="8618855" y="4173855"/>
            <a:ext cx="0" cy="409575"/>
          </a:xfrm>
          <a:custGeom>
            <a:avLst/>
            <a:gdLst/>
            <a:ahLst/>
            <a:cxnLst/>
            <a:rect l="l" t="t" r="r" b="b"/>
            <a:pathLst>
              <a:path h="409575">
                <a:moveTo>
                  <a:pt x="0" y="0"/>
                </a:moveTo>
                <a:lnTo>
                  <a:pt x="0" y="409575"/>
                </a:lnTo>
              </a:path>
            </a:pathLst>
          </a:custGeom>
          <a:ln w="9534">
            <a:solidFill>
              <a:srgbClr val="959595"/>
            </a:solidFill>
          </a:ln>
        </p:spPr>
        <p:txBody>
          <a:bodyPr wrap="square" lIns="0" tIns="0" rIns="0" bIns="0" rtlCol="0"/>
          <a:lstStyle/>
          <a:p>
            <a:endParaRPr/>
          </a:p>
        </p:txBody>
      </p:sp>
      <p:sp>
        <p:nvSpPr>
          <p:cNvPr id="129" name="object 129"/>
          <p:cNvSpPr/>
          <p:nvPr/>
        </p:nvSpPr>
        <p:spPr>
          <a:xfrm>
            <a:off x="9971405" y="2992755"/>
            <a:ext cx="133350" cy="2905125"/>
          </a:xfrm>
          <a:custGeom>
            <a:avLst/>
            <a:gdLst/>
            <a:ahLst/>
            <a:cxnLst/>
            <a:rect l="l" t="t" r="r" b="b"/>
            <a:pathLst>
              <a:path w="133350" h="2905125">
                <a:moveTo>
                  <a:pt x="0" y="2905125"/>
                </a:moveTo>
                <a:lnTo>
                  <a:pt x="133350" y="2905125"/>
                </a:lnTo>
                <a:lnTo>
                  <a:pt x="133350" y="0"/>
                </a:lnTo>
                <a:lnTo>
                  <a:pt x="0" y="0"/>
                </a:lnTo>
                <a:lnTo>
                  <a:pt x="0" y="2905125"/>
                </a:lnTo>
                <a:close/>
              </a:path>
            </a:pathLst>
          </a:custGeom>
          <a:solidFill>
            <a:srgbClr val="EC7C30"/>
          </a:solidFill>
        </p:spPr>
        <p:txBody>
          <a:bodyPr wrap="square" lIns="0" tIns="0" rIns="0" bIns="0" rtlCol="0"/>
          <a:lstStyle/>
          <a:p>
            <a:endParaRPr/>
          </a:p>
        </p:txBody>
      </p:sp>
      <p:sp>
        <p:nvSpPr>
          <p:cNvPr id="130" name="object 130"/>
          <p:cNvSpPr/>
          <p:nvPr/>
        </p:nvSpPr>
        <p:spPr>
          <a:xfrm>
            <a:off x="9971405" y="2992755"/>
            <a:ext cx="133350" cy="2905125"/>
          </a:xfrm>
          <a:custGeom>
            <a:avLst/>
            <a:gdLst/>
            <a:ahLst/>
            <a:cxnLst/>
            <a:rect l="l" t="t" r="r" b="b"/>
            <a:pathLst>
              <a:path w="133350" h="2905125">
                <a:moveTo>
                  <a:pt x="0" y="2905125"/>
                </a:moveTo>
                <a:lnTo>
                  <a:pt x="133350" y="2905125"/>
                </a:lnTo>
                <a:lnTo>
                  <a:pt x="133350" y="0"/>
                </a:lnTo>
                <a:lnTo>
                  <a:pt x="0" y="0"/>
                </a:lnTo>
                <a:lnTo>
                  <a:pt x="0" y="2905125"/>
                </a:lnTo>
                <a:close/>
              </a:path>
            </a:pathLst>
          </a:custGeom>
          <a:solidFill>
            <a:srgbClr val="C00000"/>
          </a:solidFill>
          <a:ln w="9534">
            <a:solidFill>
              <a:srgbClr val="000000"/>
            </a:solidFill>
          </a:ln>
        </p:spPr>
        <p:txBody>
          <a:bodyPr wrap="square" lIns="0" tIns="0" rIns="0" bIns="0" rtlCol="0"/>
          <a:lstStyle/>
          <a:p>
            <a:endParaRPr/>
          </a:p>
        </p:txBody>
      </p:sp>
      <p:sp>
        <p:nvSpPr>
          <p:cNvPr id="131" name="object 131"/>
          <p:cNvSpPr txBox="1"/>
          <p:nvPr/>
        </p:nvSpPr>
        <p:spPr>
          <a:xfrm>
            <a:off x="9359900" y="4247515"/>
            <a:ext cx="554990" cy="307340"/>
          </a:xfrm>
          <a:prstGeom prst="rect">
            <a:avLst/>
          </a:prstGeom>
        </p:spPr>
        <p:txBody>
          <a:bodyPr vert="horz" wrap="square" lIns="0" tIns="0" rIns="0" bIns="0" rtlCol="0">
            <a:spAutoFit/>
          </a:bodyPr>
          <a:lstStyle/>
          <a:p>
            <a:pPr marL="12700"/>
            <a:r>
              <a:rPr sz="2000" b="1" spc="25" dirty="0">
                <a:solidFill>
                  <a:schemeClr val="tx1"/>
                </a:solidFill>
                <a:latin typeface="微软雅黑" panose="020B0503020204020204" charset="-122"/>
                <a:cs typeface="微软雅黑" panose="020B0503020204020204" charset="-122"/>
              </a:rPr>
              <a:t>事故</a:t>
            </a:r>
          </a:p>
        </p:txBody>
      </p:sp>
      <p:sp>
        <p:nvSpPr>
          <p:cNvPr id="293" name="object 293"/>
          <p:cNvSpPr/>
          <p:nvPr/>
        </p:nvSpPr>
        <p:spPr>
          <a:xfrm>
            <a:off x="1875155" y="3002280"/>
            <a:ext cx="1495425" cy="123825"/>
          </a:xfrm>
          <a:custGeom>
            <a:avLst/>
            <a:gdLst/>
            <a:ahLst/>
            <a:cxnLst/>
            <a:rect l="l" t="t" r="r" b="b"/>
            <a:pathLst>
              <a:path w="1495425" h="123825">
                <a:moveTo>
                  <a:pt x="0" y="123825"/>
                </a:moveTo>
                <a:lnTo>
                  <a:pt x="1495425" y="123825"/>
                </a:lnTo>
                <a:lnTo>
                  <a:pt x="1495425" y="0"/>
                </a:lnTo>
                <a:lnTo>
                  <a:pt x="0" y="0"/>
                </a:lnTo>
                <a:lnTo>
                  <a:pt x="0" y="123825"/>
                </a:lnTo>
                <a:close/>
              </a:path>
            </a:pathLst>
          </a:custGeom>
          <a:solidFill>
            <a:srgbClr val="EC7C30"/>
          </a:solidFill>
        </p:spPr>
        <p:txBody>
          <a:bodyPr wrap="square" lIns="0" tIns="0" rIns="0" bIns="0" rtlCol="0"/>
          <a:lstStyle/>
          <a:p>
            <a:endParaRPr/>
          </a:p>
        </p:txBody>
      </p:sp>
      <p:sp>
        <p:nvSpPr>
          <p:cNvPr id="294" name="object 294"/>
          <p:cNvSpPr/>
          <p:nvPr/>
        </p:nvSpPr>
        <p:spPr>
          <a:xfrm>
            <a:off x="1875155" y="3002280"/>
            <a:ext cx="1495425" cy="123825"/>
          </a:xfrm>
          <a:custGeom>
            <a:avLst/>
            <a:gdLst/>
            <a:ahLst/>
            <a:cxnLst/>
            <a:rect l="l" t="t" r="r" b="b"/>
            <a:pathLst>
              <a:path w="1495425" h="123825">
                <a:moveTo>
                  <a:pt x="0" y="123825"/>
                </a:moveTo>
                <a:lnTo>
                  <a:pt x="1495425" y="123825"/>
                </a:lnTo>
                <a:lnTo>
                  <a:pt x="1495425" y="0"/>
                </a:lnTo>
                <a:lnTo>
                  <a:pt x="0" y="0"/>
                </a:lnTo>
                <a:lnTo>
                  <a:pt x="0" y="123825"/>
                </a:lnTo>
                <a:close/>
              </a:path>
            </a:pathLst>
          </a:custGeom>
          <a:solidFill>
            <a:srgbClr val="C00000"/>
          </a:solidFill>
          <a:ln w="9534">
            <a:solidFill>
              <a:srgbClr val="000000"/>
            </a:solidFill>
          </a:ln>
        </p:spPr>
        <p:txBody>
          <a:bodyPr wrap="square" lIns="0" tIns="0" rIns="0" bIns="0" rtlCol="0"/>
          <a:lstStyle/>
          <a:p>
            <a:endParaRPr/>
          </a:p>
        </p:txBody>
      </p:sp>
      <p:sp>
        <p:nvSpPr>
          <p:cNvPr id="336" name="object 336"/>
          <p:cNvSpPr/>
          <p:nvPr/>
        </p:nvSpPr>
        <p:spPr>
          <a:xfrm>
            <a:off x="3075305" y="3116580"/>
            <a:ext cx="123825" cy="2657475"/>
          </a:xfrm>
          <a:custGeom>
            <a:avLst/>
            <a:gdLst/>
            <a:ahLst/>
            <a:cxnLst/>
            <a:rect l="l" t="t" r="r" b="b"/>
            <a:pathLst>
              <a:path w="123825" h="2657475">
                <a:moveTo>
                  <a:pt x="0" y="2657475"/>
                </a:moveTo>
                <a:lnTo>
                  <a:pt x="123825" y="2657475"/>
                </a:lnTo>
                <a:lnTo>
                  <a:pt x="123825" y="0"/>
                </a:lnTo>
                <a:lnTo>
                  <a:pt x="0" y="0"/>
                </a:lnTo>
                <a:lnTo>
                  <a:pt x="0" y="2657475"/>
                </a:lnTo>
                <a:close/>
              </a:path>
            </a:pathLst>
          </a:custGeom>
          <a:solidFill>
            <a:srgbClr val="C00000"/>
          </a:solidFill>
        </p:spPr>
        <p:txBody>
          <a:bodyPr wrap="square" lIns="0" tIns="0" rIns="0" bIns="0" rtlCol="0"/>
          <a:lstStyle/>
          <a:p>
            <a:endParaRPr/>
          </a:p>
        </p:txBody>
      </p:sp>
      <p:sp>
        <p:nvSpPr>
          <p:cNvPr id="337" name="object 337"/>
          <p:cNvSpPr/>
          <p:nvPr/>
        </p:nvSpPr>
        <p:spPr>
          <a:xfrm>
            <a:off x="3075305" y="3116580"/>
            <a:ext cx="123825" cy="2657475"/>
          </a:xfrm>
          <a:custGeom>
            <a:avLst/>
            <a:gdLst/>
            <a:ahLst/>
            <a:cxnLst/>
            <a:rect l="l" t="t" r="r" b="b"/>
            <a:pathLst>
              <a:path w="123825" h="2657475">
                <a:moveTo>
                  <a:pt x="0" y="2657475"/>
                </a:moveTo>
                <a:lnTo>
                  <a:pt x="123825" y="2657475"/>
                </a:lnTo>
                <a:lnTo>
                  <a:pt x="123825" y="0"/>
                </a:lnTo>
                <a:lnTo>
                  <a:pt x="0" y="0"/>
                </a:lnTo>
                <a:lnTo>
                  <a:pt x="0" y="2657475"/>
                </a:lnTo>
                <a:close/>
              </a:path>
            </a:pathLst>
          </a:custGeom>
          <a:ln w="9534">
            <a:solidFill>
              <a:srgbClr val="000000"/>
            </a:solidFill>
          </a:ln>
        </p:spPr>
        <p:txBody>
          <a:bodyPr wrap="square" lIns="0" tIns="0" rIns="0" bIns="0" rtlCol="0"/>
          <a:lstStyle/>
          <a:p>
            <a:endParaRPr/>
          </a:p>
        </p:txBody>
      </p:sp>
      <p:sp>
        <p:nvSpPr>
          <p:cNvPr id="338" name="object 338"/>
          <p:cNvSpPr/>
          <p:nvPr/>
        </p:nvSpPr>
        <p:spPr>
          <a:xfrm>
            <a:off x="2237105" y="3116580"/>
            <a:ext cx="123825" cy="2657475"/>
          </a:xfrm>
          <a:custGeom>
            <a:avLst/>
            <a:gdLst/>
            <a:ahLst/>
            <a:cxnLst/>
            <a:rect l="l" t="t" r="r" b="b"/>
            <a:pathLst>
              <a:path w="123825" h="2657475">
                <a:moveTo>
                  <a:pt x="0" y="2657475"/>
                </a:moveTo>
                <a:lnTo>
                  <a:pt x="123825" y="2657475"/>
                </a:lnTo>
                <a:lnTo>
                  <a:pt x="123825" y="0"/>
                </a:lnTo>
                <a:lnTo>
                  <a:pt x="0" y="0"/>
                </a:lnTo>
                <a:lnTo>
                  <a:pt x="0" y="2657475"/>
                </a:lnTo>
                <a:close/>
              </a:path>
            </a:pathLst>
          </a:custGeom>
          <a:solidFill>
            <a:srgbClr val="EC7C30"/>
          </a:solidFill>
        </p:spPr>
        <p:txBody>
          <a:bodyPr wrap="square" lIns="0" tIns="0" rIns="0" bIns="0" rtlCol="0"/>
          <a:lstStyle/>
          <a:p>
            <a:endParaRPr/>
          </a:p>
        </p:txBody>
      </p:sp>
      <p:sp>
        <p:nvSpPr>
          <p:cNvPr id="339" name="object 339"/>
          <p:cNvSpPr/>
          <p:nvPr/>
        </p:nvSpPr>
        <p:spPr>
          <a:xfrm>
            <a:off x="2237105" y="3116580"/>
            <a:ext cx="123825" cy="2657475"/>
          </a:xfrm>
          <a:custGeom>
            <a:avLst/>
            <a:gdLst/>
            <a:ahLst/>
            <a:cxnLst/>
            <a:rect l="l" t="t" r="r" b="b"/>
            <a:pathLst>
              <a:path w="123825" h="2657475">
                <a:moveTo>
                  <a:pt x="0" y="2657475"/>
                </a:moveTo>
                <a:lnTo>
                  <a:pt x="123825" y="2657475"/>
                </a:lnTo>
                <a:lnTo>
                  <a:pt x="123825" y="0"/>
                </a:lnTo>
                <a:lnTo>
                  <a:pt x="0" y="0"/>
                </a:lnTo>
                <a:lnTo>
                  <a:pt x="0" y="2657475"/>
                </a:lnTo>
                <a:close/>
              </a:path>
            </a:pathLst>
          </a:custGeom>
          <a:solidFill>
            <a:srgbClr val="C00000"/>
          </a:solidFill>
          <a:ln w="9534">
            <a:solidFill>
              <a:srgbClr val="000000"/>
            </a:solidFill>
          </a:ln>
        </p:spPr>
        <p:txBody>
          <a:bodyPr wrap="square" lIns="0" tIns="0" rIns="0" bIns="0" rtlCol="0"/>
          <a:lstStyle/>
          <a:p>
            <a:endParaRPr/>
          </a:p>
        </p:txBody>
      </p:sp>
      <p:grpSp>
        <p:nvGrpSpPr>
          <p:cNvPr id="518" name="组合 517"/>
          <p:cNvGrpSpPr/>
          <p:nvPr/>
        </p:nvGrpSpPr>
        <p:grpSpPr>
          <a:xfrm>
            <a:off x="1741805" y="1911350"/>
            <a:ext cx="1352550" cy="1081405"/>
            <a:chOff x="2743" y="3010"/>
            <a:chExt cx="2130" cy="1703"/>
          </a:xfrm>
        </p:grpSpPr>
        <p:sp>
          <p:nvSpPr>
            <p:cNvPr id="261" name="object 261"/>
            <p:cNvSpPr/>
            <p:nvPr/>
          </p:nvSpPr>
          <p:spPr>
            <a:xfrm>
              <a:off x="3920" y="3490"/>
              <a:ext cx="195" cy="405"/>
            </a:xfrm>
            <a:custGeom>
              <a:avLst/>
              <a:gdLst/>
              <a:ahLst/>
              <a:cxnLst/>
              <a:rect l="l" t="t" r="r" b="b"/>
              <a:pathLst>
                <a:path w="123825" h="257175">
                  <a:moveTo>
                    <a:pt x="123825" y="0"/>
                  </a:moveTo>
                  <a:lnTo>
                    <a:pt x="3505" y="107314"/>
                  </a:lnTo>
                  <a:lnTo>
                    <a:pt x="0" y="257175"/>
                  </a:lnTo>
                  <a:lnTo>
                    <a:pt x="73596" y="257175"/>
                  </a:lnTo>
                  <a:lnTo>
                    <a:pt x="94322" y="153415"/>
                  </a:lnTo>
                  <a:lnTo>
                    <a:pt x="123825" y="119507"/>
                  </a:lnTo>
                  <a:lnTo>
                    <a:pt x="123825" y="0"/>
                  </a:lnTo>
                  <a:close/>
                </a:path>
              </a:pathLst>
            </a:custGeom>
            <a:solidFill>
              <a:srgbClr val="B1D7E4"/>
            </a:solidFill>
          </p:spPr>
          <p:txBody>
            <a:bodyPr wrap="square" lIns="0" tIns="0" rIns="0" bIns="0" rtlCol="0"/>
            <a:lstStyle/>
            <a:p>
              <a:endParaRPr/>
            </a:p>
          </p:txBody>
        </p:sp>
        <p:sp>
          <p:nvSpPr>
            <p:cNvPr id="262" name="object 262"/>
            <p:cNvSpPr/>
            <p:nvPr/>
          </p:nvSpPr>
          <p:spPr>
            <a:xfrm>
              <a:off x="3928" y="3498"/>
              <a:ext cx="195" cy="405"/>
            </a:xfrm>
            <a:custGeom>
              <a:avLst/>
              <a:gdLst/>
              <a:ahLst/>
              <a:cxnLst/>
              <a:rect l="l" t="t" r="r" b="b"/>
              <a:pathLst>
                <a:path w="123825" h="257175">
                  <a:moveTo>
                    <a:pt x="123825" y="119507"/>
                  </a:moveTo>
                  <a:lnTo>
                    <a:pt x="94335" y="153288"/>
                  </a:lnTo>
                  <a:lnTo>
                    <a:pt x="73596" y="257175"/>
                  </a:lnTo>
                  <a:lnTo>
                    <a:pt x="0" y="257175"/>
                  </a:lnTo>
                  <a:lnTo>
                    <a:pt x="3505" y="107187"/>
                  </a:lnTo>
                  <a:lnTo>
                    <a:pt x="123825" y="0"/>
                  </a:lnTo>
                </a:path>
              </a:pathLst>
            </a:custGeom>
            <a:ln w="9534">
              <a:solidFill>
                <a:srgbClr val="000000"/>
              </a:solidFill>
            </a:ln>
          </p:spPr>
          <p:txBody>
            <a:bodyPr wrap="square" lIns="0" tIns="0" rIns="0" bIns="0" rtlCol="0"/>
            <a:lstStyle/>
            <a:p>
              <a:endParaRPr/>
            </a:p>
          </p:txBody>
        </p:sp>
        <p:sp>
          <p:nvSpPr>
            <p:cNvPr id="263" name="object 263"/>
            <p:cNvSpPr/>
            <p:nvPr/>
          </p:nvSpPr>
          <p:spPr>
            <a:xfrm>
              <a:off x="4160" y="3100"/>
              <a:ext cx="390" cy="375"/>
            </a:xfrm>
            <a:custGeom>
              <a:avLst/>
              <a:gdLst/>
              <a:ahLst/>
              <a:cxnLst/>
              <a:rect l="l" t="t" r="r" b="b"/>
              <a:pathLst>
                <a:path w="247650" h="238125">
                  <a:moveTo>
                    <a:pt x="125056" y="0"/>
                  </a:moveTo>
                  <a:lnTo>
                    <a:pt x="77000" y="6985"/>
                  </a:lnTo>
                  <a:lnTo>
                    <a:pt x="36855" y="26415"/>
                  </a:lnTo>
                  <a:lnTo>
                    <a:pt x="10375" y="55879"/>
                  </a:lnTo>
                  <a:lnTo>
                    <a:pt x="0" y="91566"/>
                  </a:lnTo>
                  <a:lnTo>
                    <a:pt x="0" y="146685"/>
                  </a:lnTo>
                  <a:lnTo>
                    <a:pt x="21843" y="198247"/>
                  </a:lnTo>
                  <a:lnTo>
                    <a:pt x="55156" y="222885"/>
                  </a:lnTo>
                  <a:lnTo>
                    <a:pt x="99936" y="236600"/>
                  </a:lnTo>
                  <a:lnTo>
                    <a:pt x="125056" y="238125"/>
                  </a:lnTo>
                  <a:lnTo>
                    <a:pt x="149097" y="236600"/>
                  </a:lnTo>
                  <a:lnTo>
                    <a:pt x="192786" y="222885"/>
                  </a:lnTo>
                  <a:lnTo>
                    <a:pt x="225806" y="198247"/>
                  </a:lnTo>
                  <a:lnTo>
                    <a:pt x="245490" y="165353"/>
                  </a:lnTo>
                  <a:lnTo>
                    <a:pt x="247650" y="146685"/>
                  </a:lnTo>
                  <a:lnTo>
                    <a:pt x="247650" y="91566"/>
                  </a:lnTo>
                  <a:lnTo>
                    <a:pt x="225806" y="39877"/>
                  </a:lnTo>
                  <a:lnTo>
                    <a:pt x="192786" y="15239"/>
                  </a:lnTo>
                  <a:lnTo>
                    <a:pt x="149097" y="1777"/>
                  </a:lnTo>
                  <a:lnTo>
                    <a:pt x="125056" y="0"/>
                  </a:lnTo>
                  <a:close/>
                </a:path>
              </a:pathLst>
            </a:custGeom>
            <a:solidFill>
              <a:srgbClr val="FFD7CC"/>
            </a:solidFill>
          </p:spPr>
          <p:txBody>
            <a:bodyPr wrap="square" lIns="0" tIns="0" rIns="0" bIns="0" rtlCol="0"/>
            <a:lstStyle/>
            <a:p>
              <a:endParaRPr/>
            </a:p>
          </p:txBody>
        </p:sp>
        <p:sp>
          <p:nvSpPr>
            <p:cNvPr id="264" name="object 264"/>
            <p:cNvSpPr/>
            <p:nvPr/>
          </p:nvSpPr>
          <p:spPr>
            <a:xfrm>
              <a:off x="4168" y="3108"/>
              <a:ext cx="391" cy="375"/>
            </a:xfrm>
            <a:custGeom>
              <a:avLst/>
              <a:gdLst/>
              <a:ahLst/>
              <a:cxnLst/>
              <a:rect l="l" t="t" r="r" b="b"/>
              <a:pathLst>
                <a:path w="248284" h="238125">
                  <a:moveTo>
                    <a:pt x="247713" y="146685"/>
                  </a:moveTo>
                  <a:lnTo>
                    <a:pt x="245427" y="165353"/>
                  </a:lnTo>
                  <a:lnTo>
                    <a:pt x="237299" y="182118"/>
                  </a:lnTo>
                  <a:lnTo>
                    <a:pt x="211010" y="210947"/>
                  </a:lnTo>
                  <a:lnTo>
                    <a:pt x="172021" y="231266"/>
                  </a:lnTo>
                  <a:lnTo>
                    <a:pt x="125031" y="238125"/>
                  </a:lnTo>
                  <a:lnTo>
                    <a:pt x="99936" y="236474"/>
                  </a:lnTo>
                  <a:lnTo>
                    <a:pt x="55156" y="222758"/>
                  </a:lnTo>
                  <a:lnTo>
                    <a:pt x="21843" y="198247"/>
                  </a:lnTo>
                  <a:lnTo>
                    <a:pt x="2463" y="165353"/>
                  </a:lnTo>
                  <a:lnTo>
                    <a:pt x="0" y="146685"/>
                  </a:lnTo>
                  <a:lnTo>
                    <a:pt x="0" y="91566"/>
                  </a:lnTo>
                  <a:lnTo>
                    <a:pt x="21843" y="39750"/>
                  </a:lnTo>
                  <a:lnTo>
                    <a:pt x="55156" y="15239"/>
                  </a:lnTo>
                  <a:lnTo>
                    <a:pt x="99936" y="1777"/>
                  </a:lnTo>
                  <a:lnTo>
                    <a:pt x="125031" y="0"/>
                  </a:lnTo>
                  <a:lnTo>
                    <a:pt x="149034" y="1777"/>
                  </a:lnTo>
                  <a:lnTo>
                    <a:pt x="192722" y="15239"/>
                  </a:lnTo>
                  <a:lnTo>
                    <a:pt x="225869" y="39750"/>
                  </a:lnTo>
                  <a:lnTo>
                    <a:pt x="245427" y="72898"/>
                  </a:lnTo>
                  <a:lnTo>
                    <a:pt x="247713" y="91566"/>
                  </a:lnTo>
                  <a:lnTo>
                    <a:pt x="247713" y="146685"/>
                  </a:lnTo>
                </a:path>
              </a:pathLst>
            </a:custGeom>
            <a:ln w="9534">
              <a:solidFill>
                <a:srgbClr val="000000"/>
              </a:solidFill>
            </a:ln>
          </p:spPr>
          <p:txBody>
            <a:bodyPr wrap="square" lIns="0" tIns="0" rIns="0" bIns="0" rtlCol="0"/>
            <a:lstStyle/>
            <a:p>
              <a:endParaRPr/>
            </a:p>
          </p:txBody>
        </p:sp>
        <p:sp>
          <p:nvSpPr>
            <p:cNvPr id="265" name="object 265"/>
            <p:cNvSpPr/>
            <p:nvPr/>
          </p:nvSpPr>
          <p:spPr>
            <a:xfrm>
              <a:off x="4115" y="3475"/>
              <a:ext cx="510" cy="420"/>
            </a:xfrm>
            <a:custGeom>
              <a:avLst/>
              <a:gdLst/>
              <a:ahLst/>
              <a:cxnLst/>
              <a:rect l="l" t="t" r="r" b="b"/>
              <a:pathLst>
                <a:path w="323850" h="266700">
                  <a:moveTo>
                    <a:pt x="0" y="266700"/>
                  </a:moveTo>
                  <a:lnTo>
                    <a:pt x="323850" y="266700"/>
                  </a:lnTo>
                  <a:lnTo>
                    <a:pt x="323850" y="0"/>
                  </a:lnTo>
                  <a:lnTo>
                    <a:pt x="0" y="0"/>
                  </a:lnTo>
                  <a:lnTo>
                    <a:pt x="0" y="266700"/>
                  </a:lnTo>
                  <a:close/>
                </a:path>
              </a:pathLst>
            </a:custGeom>
            <a:solidFill>
              <a:srgbClr val="B1D7E4"/>
            </a:solidFill>
          </p:spPr>
          <p:txBody>
            <a:bodyPr wrap="square" lIns="0" tIns="0" rIns="0" bIns="0" rtlCol="0"/>
            <a:lstStyle/>
            <a:p>
              <a:endParaRPr/>
            </a:p>
          </p:txBody>
        </p:sp>
        <p:sp>
          <p:nvSpPr>
            <p:cNvPr id="266" name="object 266"/>
            <p:cNvSpPr/>
            <p:nvPr/>
          </p:nvSpPr>
          <p:spPr>
            <a:xfrm>
              <a:off x="4122" y="3483"/>
              <a:ext cx="510" cy="420"/>
            </a:xfrm>
            <a:custGeom>
              <a:avLst/>
              <a:gdLst/>
              <a:ahLst/>
              <a:cxnLst/>
              <a:rect l="l" t="t" r="r" b="b"/>
              <a:pathLst>
                <a:path w="323850" h="266700">
                  <a:moveTo>
                    <a:pt x="0" y="266700"/>
                  </a:moveTo>
                  <a:lnTo>
                    <a:pt x="323850" y="266700"/>
                  </a:lnTo>
                  <a:lnTo>
                    <a:pt x="323850" y="0"/>
                  </a:lnTo>
                  <a:lnTo>
                    <a:pt x="0" y="0"/>
                  </a:lnTo>
                  <a:lnTo>
                    <a:pt x="0" y="266700"/>
                  </a:lnTo>
                  <a:close/>
                </a:path>
              </a:pathLst>
            </a:custGeom>
            <a:ln w="9534">
              <a:solidFill>
                <a:srgbClr val="000000"/>
              </a:solidFill>
            </a:ln>
          </p:spPr>
          <p:txBody>
            <a:bodyPr wrap="square" lIns="0" tIns="0" rIns="0" bIns="0" rtlCol="0"/>
            <a:lstStyle/>
            <a:p>
              <a:endParaRPr/>
            </a:p>
          </p:txBody>
        </p:sp>
        <p:sp>
          <p:nvSpPr>
            <p:cNvPr id="267" name="object 267"/>
            <p:cNvSpPr/>
            <p:nvPr/>
          </p:nvSpPr>
          <p:spPr>
            <a:xfrm>
              <a:off x="4115" y="3895"/>
              <a:ext cx="510" cy="615"/>
            </a:xfrm>
            <a:custGeom>
              <a:avLst/>
              <a:gdLst/>
              <a:ahLst/>
              <a:cxnLst/>
              <a:rect l="l" t="t" r="r" b="b"/>
              <a:pathLst>
                <a:path w="323850" h="390525">
                  <a:moveTo>
                    <a:pt x="323850" y="0"/>
                  </a:moveTo>
                  <a:lnTo>
                    <a:pt x="0" y="0"/>
                  </a:lnTo>
                  <a:lnTo>
                    <a:pt x="63690" y="390525"/>
                  </a:lnTo>
                  <a:lnTo>
                    <a:pt x="265049" y="390525"/>
                  </a:lnTo>
                  <a:lnTo>
                    <a:pt x="323850" y="0"/>
                  </a:lnTo>
                  <a:close/>
                </a:path>
              </a:pathLst>
            </a:custGeom>
            <a:solidFill>
              <a:srgbClr val="333399"/>
            </a:solidFill>
          </p:spPr>
          <p:txBody>
            <a:bodyPr wrap="square" lIns="0" tIns="0" rIns="0" bIns="0" rtlCol="0"/>
            <a:lstStyle/>
            <a:p>
              <a:endParaRPr/>
            </a:p>
          </p:txBody>
        </p:sp>
        <p:sp>
          <p:nvSpPr>
            <p:cNvPr id="268" name="object 268"/>
            <p:cNvSpPr/>
            <p:nvPr/>
          </p:nvSpPr>
          <p:spPr>
            <a:xfrm>
              <a:off x="4055" y="4510"/>
              <a:ext cx="630" cy="150"/>
            </a:xfrm>
            <a:custGeom>
              <a:avLst/>
              <a:gdLst/>
              <a:ahLst/>
              <a:cxnLst/>
              <a:rect l="l" t="t" r="r" b="b"/>
              <a:pathLst>
                <a:path w="400050" h="95250">
                  <a:moveTo>
                    <a:pt x="293497" y="0"/>
                  </a:moveTo>
                  <a:lnTo>
                    <a:pt x="106794" y="0"/>
                  </a:lnTo>
                  <a:lnTo>
                    <a:pt x="0" y="62864"/>
                  </a:lnTo>
                  <a:lnTo>
                    <a:pt x="0" y="95250"/>
                  </a:lnTo>
                  <a:lnTo>
                    <a:pt x="187896" y="95250"/>
                  </a:lnTo>
                  <a:lnTo>
                    <a:pt x="200025" y="35051"/>
                  </a:lnTo>
                  <a:lnTo>
                    <a:pt x="352908" y="35051"/>
                  </a:lnTo>
                  <a:lnTo>
                    <a:pt x="293497" y="0"/>
                  </a:lnTo>
                  <a:close/>
                </a:path>
                <a:path w="400050" h="95250">
                  <a:moveTo>
                    <a:pt x="352908" y="35051"/>
                  </a:moveTo>
                  <a:lnTo>
                    <a:pt x="200025" y="35051"/>
                  </a:lnTo>
                  <a:lnTo>
                    <a:pt x="212090" y="95250"/>
                  </a:lnTo>
                  <a:lnTo>
                    <a:pt x="400050" y="95250"/>
                  </a:lnTo>
                  <a:lnTo>
                    <a:pt x="400050" y="62864"/>
                  </a:lnTo>
                  <a:lnTo>
                    <a:pt x="352908" y="35051"/>
                  </a:lnTo>
                  <a:close/>
                </a:path>
              </a:pathLst>
            </a:custGeom>
            <a:solidFill>
              <a:srgbClr val="000000"/>
            </a:solidFill>
          </p:spPr>
          <p:txBody>
            <a:bodyPr wrap="square" lIns="0" tIns="0" rIns="0" bIns="0" rtlCol="0"/>
            <a:lstStyle/>
            <a:p>
              <a:endParaRPr/>
            </a:p>
          </p:txBody>
        </p:sp>
        <p:sp>
          <p:nvSpPr>
            <p:cNvPr id="269" name="object 269"/>
            <p:cNvSpPr/>
            <p:nvPr/>
          </p:nvSpPr>
          <p:spPr>
            <a:xfrm>
              <a:off x="4063" y="4518"/>
              <a:ext cx="631" cy="150"/>
            </a:xfrm>
            <a:custGeom>
              <a:avLst/>
              <a:gdLst/>
              <a:ahLst/>
              <a:cxnLst/>
              <a:rect l="l" t="t" r="r" b="b"/>
              <a:pathLst>
                <a:path w="400684" h="95250">
                  <a:moveTo>
                    <a:pt x="293560" y="0"/>
                  </a:moveTo>
                  <a:lnTo>
                    <a:pt x="400113" y="62864"/>
                  </a:lnTo>
                  <a:lnTo>
                    <a:pt x="400113" y="95250"/>
                  </a:lnTo>
                  <a:lnTo>
                    <a:pt x="212153" y="95250"/>
                  </a:lnTo>
                  <a:lnTo>
                    <a:pt x="200088" y="35051"/>
                  </a:lnTo>
                  <a:lnTo>
                    <a:pt x="187896" y="95250"/>
                  </a:lnTo>
                  <a:lnTo>
                    <a:pt x="0" y="95250"/>
                  </a:lnTo>
                  <a:lnTo>
                    <a:pt x="0" y="62864"/>
                  </a:lnTo>
                  <a:lnTo>
                    <a:pt x="106794" y="0"/>
                  </a:lnTo>
                  <a:lnTo>
                    <a:pt x="293560" y="0"/>
                  </a:lnTo>
                </a:path>
              </a:pathLst>
            </a:custGeom>
            <a:ln w="9534">
              <a:solidFill>
                <a:srgbClr val="000000"/>
              </a:solidFill>
            </a:ln>
          </p:spPr>
          <p:txBody>
            <a:bodyPr wrap="square" lIns="0" tIns="0" rIns="0" bIns="0" rtlCol="0"/>
            <a:lstStyle/>
            <a:p>
              <a:endParaRPr/>
            </a:p>
          </p:txBody>
        </p:sp>
        <p:sp>
          <p:nvSpPr>
            <p:cNvPr id="270" name="object 270"/>
            <p:cNvSpPr/>
            <p:nvPr/>
          </p:nvSpPr>
          <p:spPr>
            <a:xfrm>
              <a:off x="3875" y="3880"/>
              <a:ext cx="195" cy="150"/>
            </a:xfrm>
            <a:custGeom>
              <a:avLst/>
              <a:gdLst/>
              <a:ahLst/>
              <a:cxnLst/>
              <a:rect l="l" t="t" r="r" b="b"/>
              <a:pathLst>
                <a:path w="123825" h="95250">
                  <a:moveTo>
                    <a:pt x="61912" y="0"/>
                  </a:moveTo>
                  <a:lnTo>
                    <a:pt x="17957" y="13842"/>
                  </a:lnTo>
                  <a:lnTo>
                    <a:pt x="0" y="47244"/>
                  </a:lnTo>
                  <a:lnTo>
                    <a:pt x="1066" y="55752"/>
                  </a:lnTo>
                  <a:lnTo>
                    <a:pt x="32702" y="89915"/>
                  </a:lnTo>
                  <a:lnTo>
                    <a:pt x="54140" y="95250"/>
                  </a:lnTo>
                  <a:lnTo>
                    <a:pt x="54140" y="34925"/>
                  </a:lnTo>
                  <a:lnTo>
                    <a:pt x="121695" y="34925"/>
                  </a:lnTo>
                  <a:lnTo>
                    <a:pt x="85496" y="3428"/>
                  </a:lnTo>
                  <a:lnTo>
                    <a:pt x="74244" y="762"/>
                  </a:lnTo>
                  <a:lnTo>
                    <a:pt x="61912" y="0"/>
                  </a:lnTo>
                  <a:close/>
                </a:path>
                <a:path w="123825" h="95250">
                  <a:moveTo>
                    <a:pt x="121695" y="34925"/>
                  </a:moveTo>
                  <a:lnTo>
                    <a:pt x="91122" y="34925"/>
                  </a:lnTo>
                  <a:lnTo>
                    <a:pt x="91122" y="89153"/>
                  </a:lnTo>
                  <a:lnTo>
                    <a:pt x="104800" y="82169"/>
                  </a:lnTo>
                  <a:lnTo>
                    <a:pt x="114706" y="71500"/>
                  </a:lnTo>
                  <a:lnTo>
                    <a:pt x="121678" y="60325"/>
                  </a:lnTo>
                  <a:lnTo>
                    <a:pt x="123825" y="47244"/>
                  </a:lnTo>
                  <a:lnTo>
                    <a:pt x="122758" y="37591"/>
                  </a:lnTo>
                  <a:lnTo>
                    <a:pt x="121695" y="34925"/>
                  </a:lnTo>
                  <a:close/>
                </a:path>
              </a:pathLst>
            </a:custGeom>
            <a:solidFill>
              <a:srgbClr val="FFD7CC"/>
            </a:solidFill>
          </p:spPr>
          <p:txBody>
            <a:bodyPr wrap="square" lIns="0" tIns="0" rIns="0" bIns="0" rtlCol="0"/>
            <a:lstStyle/>
            <a:p>
              <a:endParaRPr/>
            </a:p>
          </p:txBody>
        </p:sp>
        <p:sp>
          <p:nvSpPr>
            <p:cNvPr id="271" name="object 271"/>
            <p:cNvSpPr/>
            <p:nvPr/>
          </p:nvSpPr>
          <p:spPr>
            <a:xfrm>
              <a:off x="3883" y="3888"/>
              <a:ext cx="195" cy="150"/>
            </a:xfrm>
            <a:custGeom>
              <a:avLst/>
              <a:gdLst/>
              <a:ahLst/>
              <a:cxnLst/>
              <a:rect l="l" t="t" r="r" b="b"/>
              <a:pathLst>
                <a:path w="123825" h="95250">
                  <a:moveTo>
                    <a:pt x="54140" y="95250"/>
                  </a:moveTo>
                  <a:lnTo>
                    <a:pt x="54140" y="34925"/>
                  </a:lnTo>
                  <a:lnTo>
                    <a:pt x="91122" y="34925"/>
                  </a:lnTo>
                  <a:lnTo>
                    <a:pt x="91122" y="89026"/>
                  </a:lnTo>
                  <a:lnTo>
                    <a:pt x="104800" y="82041"/>
                  </a:lnTo>
                  <a:lnTo>
                    <a:pt x="114719" y="71500"/>
                  </a:lnTo>
                  <a:lnTo>
                    <a:pt x="121678" y="60198"/>
                  </a:lnTo>
                  <a:lnTo>
                    <a:pt x="123825" y="47116"/>
                  </a:lnTo>
                  <a:lnTo>
                    <a:pt x="122758" y="37591"/>
                  </a:lnTo>
                  <a:lnTo>
                    <a:pt x="96761" y="7747"/>
                  </a:lnTo>
                  <a:lnTo>
                    <a:pt x="61912" y="0"/>
                  </a:lnTo>
                  <a:lnTo>
                    <a:pt x="49580" y="762"/>
                  </a:lnTo>
                  <a:lnTo>
                    <a:pt x="10185" y="20954"/>
                  </a:lnTo>
                  <a:lnTo>
                    <a:pt x="0" y="47116"/>
                  </a:lnTo>
                  <a:lnTo>
                    <a:pt x="1066" y="55752"/>
                  </a:lnTo>
                  <a:lnTo>
                    <a:pt x="32702" y="89915"/>
                  </a:lnTo>
                  <a:lnTo>
                    <a:pt x="42887" y="93345"/>
                  </a:lnTo>
                  <a:lnTo>
                    <a:pt x="54140" y="95250"/>
                  </a:lnTo>
                </a:path>
              </a:pathLst>
            </a:custGeom>
            <a:ln w="9534">
              <a:solidFill>
                <a:srgbClr val="000000"/>
              </a:solidFill>
            </a:ln>
          </p:spPr>
          <p:txBody>
            <a:bodyPr wrap="square" lIns="0" tIns="0" rIns="0" bIns="0" rtlCol="0"/>
            <a:lstStyle/>
            <a:p>
              <a:endParaRPr/>
            </a:p>
          </p:txBody>
        </p:sp>
        <p:sp>
          <p:nvSpPr>
            <p:cNvPr id="272" name="object 272"/>
            <p:cNvSpPr/>
            <p:nvPr/>
          </p:nvSpPr>
          <p:spPr>
            <a:xfrm>
              <a:off x="4625" y="3250"/>
              <a:ext cx="180" cy="405"/>
            </a:xfrm>
            <a:custGeom>
              <a:avLst/>
              <a:gdLst/>
              <a:ahLst/>
              <a:cxnLst/>
              <a:rect l="l" t="t" r="r" b="b"/>
              <a:pathLst>
                <a:path w="114300" h="257175">
                  <a:moveTo>
                    <a:pt x="114300" y="0"/>
                  </a:moveTo>
                  <a:lnTo>
                    <a:pt x="46990" y="0"/>
                  </a:lnTo>
                  <a:lnTo>
                    <a:pt x="28066" y="103759"/>
                  </a:lnTo>
                  <a:lnTo>
                    <a:pt x="0" y="137667"/>
                  </a:lnTo>
                  <a:lnTo>
                    <a:pt x="0" y="257175"/>
                  </a:lnTo>
                  <a:lnTo>
                    <a:pt x="111125" y="149860"/>
                  </a:lnTo>
                  <a:lnTo>
                    <a:pt x="114300" y="0"/>
                  </a:lnTo>
                  <a:close/>
                </a:path>
              </a:pathLst>
            </a:custGeom>
            <a:solidFill>
              <a:srgbClr val="B1D7E4"/>
            </a:solidFill>
          </p:spPr>
          <p:txBody>
            <a:bodyPr wrap="square" lIns="0" tIns="0" rIns="0" bIns="0" rtlCol="0"/>
            <a:lstStyle/>
            <a:p>
              <a:endParaRPr/>
            </a:p>
          </p:txBody>
        </p:sp>
        <p:sp>
          <p:nvSpPr>
            <p:cNvPr id="273" name="object 273"/>
            <p:cNvSpPr/>
            <p:nvPr/>
          </p:nvSpPr>
          <p:spPr>
            <a:xfrm>
              <a:off x="4633" y="3258"/>
              <a:ext cx="180" cy="405"/>
            </a:xfrm>
            <a:custGeom>
              <a:avLst/>
              <a:gdLst/>
              <a:ahLst/>
              <a:cxnLst/>
              <a:rect l="l" t="t" r="r" b="b"/>
              <a:pathLst>
                <a:path w="114300" h="257175">
                  <a:moveTo>
                    <a:pt x="0" y="137540"/>
                  </a:moveTo>
                  <a:lnTo>
                    <a:pt x="27940" y="103759"/>
                  </a:lnTo>
                  <a:lnTo>
                    <a:pt x="46990" y="0"/>
                  </a:lnTo>
                  <a:lnTo>
                    <a:pt x="114300" y="0"/>
                  </a:lnTo>
                  <a:lnTo>
                    <a:pt x="110998" y="149860"/>
                  </a:lnTo>
                  <a:lnTo>
                    <a:pt x="0" y="257175"/>
                  </a:lnTo>
                </a:path>
              </a:pathLst>
            </a:custGeom>
            <a:ln w="9534">
              <a:solidFill>
                <a:srgbClr val="000000"/>
              </a:solidFill>
            </a:ln>
          </p:spPr>
          <p:txBody>
            <a:bodyPr wrap="square" lIns="0" tIns="0" rIns="0" bIns="0" rtlCol="0"/>
            <a:lstStyle/>
            <a:p>
              <a:endParaRPr/>
            </a:p>
          </p:txBody>
        </p:sp>
        <p:sp>
          <p:nvSpPr>
            <p:cNvPr id="274" name="object 274"/>
            <p:cNvSpPr/>
            <p:nvPr/>
          </p:nvSpPr>
          <p:spPr>
            <a:xfrm>
              <a:off x="4655" y="3115"/>
              <a:ext cx="210" cy="150"/>
            </a:xfrm>
            <a:custGeom>
              <a:avLst/>
              <a:gdLst/>
              <a:ahLst/>
              <a:cxnLst/>
              <a:rect l="l" t="t" r="r" b="b"/>
              <a:pathLst>
                <a:path w="133350" h="95250">
                  <a:moveTo>
                    <a:pt x="35178" y="6096"/>
                  </a:moveTo>
                  <a:lnTo>
                    <a:pt x="34036" y="6096"/>
                  </a:lnTo>
                  <a:lnTo>
                    <a:pt x="20446" y="13080"/>
                  </a:lnTo>
                  <a:lnTo>
                    <a:pt x="9778" y="23749"/>
                  </a:lnTo>
                  <a:lnTo>
                    <a:pt x="2286" y="34925"/>
                  </a:lnTo>
                  <a:lnTo>
                    <a:pt x="0" y="48005"/>
                  </a:lnTo>
                  <a:lnTo>
                    <a:pt x="1143" y="57658"/>
                  </a:lnTo>
                  <a:lnTo>
                    <a:pt x="29209" y="87502"/>
                  </a:lnTo>
                  <a:lnTo>
                    <a:pt x="66675" y="95250"/>
                  </a:lnTo>
                  <a:lnTo>
                    <a:pt x="80009" y="94487"/>
                  </a:lnTo>
                  <a:lnTo>
                    <a:pt x="122428" y="74167"/>
                  </a:lnTo>
                  <a:lnTo>
                    <a:pt x="131047" y="60325"/>
                  </a:lnTo>
                  <a:lnTo>
                    <a:pt x="35178" y="60325"/>
                  </a:lnTo>
                  <a:lnTo>
                    <a:pt x="35178" y="6096"/>
                  </a:lnTo>
                  <a:close/>
                </a:path>
                <a:path w="133350" h="95250">
                  <a:moveTo>
                    <a:pt x="75056" y="0"/>
                  </a:moveTo>
                  <a:lnTo>
                    <a:pt x="75056" y="60325"/>
                  </a:lnTo>
                  <a:lnTo>
                    <a:pt x="131047" y="60325"/>
                  </a:lnTo>
                  <a:lnTo>
                    <a:pt x="132206" y="57658"/>
                  </a:lnTo>
                  <a:lnTo>
                    <a:pt x="133350" y="48005"/>
                  </a:lnTo>
                  <a:lnTo>
                    <a:pt x="132206" y="39497"/>
                  </a:lnTo>
                  <a:lnTo>
                    <a:pt x="98171" y="5334"/>
                  </a:lnTo>
                  <a:lnTo>
                    <a:pt x="75056" y="0"/>
                  </a:lnTo>
                  <a:close/>
                </a:path>
              </a:pathLst>
            </a:custGeom>
            <a:solidFill>
              <a:srgbClr val="FFD7CC"/>
            </a:solidFill>
          </p:spPr>
          <p:txBody>
            <a:bodyPr wrap="square" lIns="0" tIns="0" rIns="0" bIns="0" rtlCol="0"/>
            <a:lstStyle/>
            <a:p>
              <a:endParaRPr/>
            </a:p>
          </p:txBody>
        </p:sp>
        <p:sp>
          <p:nvSpPr>
            <p:cNvPr id="275" name="object 275"/>
            <p:cNvSpPr/>
            <p:nvPr/>
          </p:nvSpPr>
          <p:spPr>
            <a:xfrm>
              <a:off x="4663" y="3123"/>
              <a:ext cx="210" cy="150"/>
            </a:xfrm>
            <a:custGeom>
              <a:avLst/>
              <a:gdLst/>
              <a:ahLst/>
              <a:cxnLst/>
              <a:rect l="l" t="t" r="r" b="b"/>
              <a:pathLst>
                <a:path w="133350" h="95250">
                  <a:moveTo>
                    <a:pt x="74930" y="0"/>
                  </a:moveTo>
                  <a:lnTo>
                    <a:pt x="74930" y="60198"/>
                  </a:lnTo>
                  <a:lnTo>
                    <a:pt x="35179" y="60198"/>
                  </a:lnTo>
                  <a:lnTo>
                    <a:pt x="35179" y="6096"/>
                  </a:lnTo>
                  <a:lnTo>
                    <a:pt x="34036" y="6096"/>
                  </a:lnTo>
                  <a:lnTo>
                    <a:pt x="20446" y="13081"/>
                  </a:lnTo>
                  <a:lnTo>
                    <a:pt x="9779" y="23622"/>
                  </a:lnTo>
                  <a:lnTo>
                    <a:pt x="2286" y="34925"/>
                  </a:lnTo>
                  <a:lnTo>
                    <a:pt x="0" y="48006"/>
                  </a:lnTo>
                  <a:lnTo>
                    <a:pt x="1143" y="57531"/>
                  </a:lnTo>
                  <a:lnTo>
                    <a:pt x="29083" y="87375"/>
                  </a:lnTo>
                  <a:lnTo>
                    <a:pt x="66675" y="95250"/>
                  </a:lnTo>
                  <a:lnTo>
                    <a:pt x="79883" y="94361"/>
                  </a:lnTo>
                  <a:lnTo>
                    <a:pt x="122301" y="74168"/>
                  </a:lnTo>
                  <a:lnTo>
                    <a:pt x="133350" y="48006"/>
                  </a:lnTo>
                  <a:lnTo>
                    <a:pt x="132080" y="39370"/>
                  </a:lnTo>
                  <a:lnTo>
                    <a:pt x="98043" y="5207"/>
                  </a:lnTo>
                  <a:lnTo>
                    <a:pt x="87122" y="1777"/>
                  </a:lnTo>
                  <a:lnTo>
                    <a:pt x="74930" y="0"/>
                  </a:lnTo>
                </a:path>
              </a:pathLst>
            </a:custGeom>
            <a:ln w="9534">
              <a:solidFill>
                <a:srgbClr val="000000"/>
              </a:solidFill>
            </a:ln>
          </p:spPr>
          <p:txBody>
            <a:bodyPr wrap="square" lIns="0" tIns="0" rIns="0" bIns="0" rtlCol="0"/>
            <a:lstStyle/>
            <a:p>
              <a:endParaRPr/>
            </a:p>
          </p:txBody>
        </p:sp>
        <p:sp>
          <p:nvSpPr>
            <p:cNvPr id="276" name="object 276"/>
            <p:cNvSpPr/>
            <p:nvPr/>
          </p:nvSpPr>
          <p:spPr>
            <a:xfrm>
              <a:off x="4145" y="3010"/>
              <a:ext cx="420" cy="195"/>
            </a:xfrm>
            <a:custGeom>
              <a:avLst/>
              <a:gdLst/>
              <a:ahLst/>
              <a:cxnLst/>
              <a:rect l="l" t="t" r="r" b="b"/>
              <a:pathLst>
                <a:path w="266700" h="123825">
                  <a:moveTo>
                    <a:pt x="133350" y="0"/>
                  </a:moveTo>
                  <a:lnTo>
                    <a:pt x="81165" y="8509"/>
                  </a:lnTo>
                  <a:lnTo>
                    <a:pt x="39484" y="31114"/>
                  </a:lnTo>
                  <a:lnTo>
                    <a:pt x="10490" y="65659"/>
                  </a:lnTo>
                  <a:lnTo>
                    <a:pt x="0" y="107823"/>
                  </a:lnTo>
                  <a:lnTo>
                    <a:pt x="0" y="123825"/>
                  </a:lnTo>
                  <a:lnTo>
                    <a:pt x="266700" y="123825"/>
                  </a:lnTo>
                  <a:lnTo>
                    <a:pt x="266700" y="107823"/>
                  </a:lnTo>
                  <a:lnTo>
                    <a:pt x="256159" y="65659"/>
                  </a:lnTo>
                  <a:lnTo>
                    <a:pt x="227203" y="31114"/>
                  </a:lnTo>
                  <a:lnTo>
                    <a:pt x="185547" y="8509"/>
                  </a:lnTo>
                  <a:lnTo>
                    <a:pt x="133350" y="0"/>
                  </a:lnTo>
                  <a:close/>
                </a:path>
              </a:pathLst>
            </a:custGeom>
            <a:solidFill>
              <a:srgbClr val="FF3300"/>
            </a:solidFill>
          </p:spPr>
          <p:txBody>
            <a:bodyPr wrap="square" lIns="0" tIns="0" rIns="0" bIns="0" rtlCol="0"/>
            <a:lstStyle/>
            <a:p>
              <a:endParaRPr/>
            </a:p>
          </p:txBody>
        </p:sp>
        <p:sp>
          <p:nvSpPr>
            <p:cNvPr id="277" name="object 277"/>
            <p:cNvSpPr/>
            <p:nvPr/>
          </p:nvSpPr>
          <p:spPr>
            <a:xfrm>
              <a:off x="4153" y="3018"/>
              <a:ext cx="421" cy="195"/>
            </a:xfrm>
            <a:custGeom>
              <a:avLst/>
              <a:gdLst/>
              <a:ahLst/>
              <a:cxnLst/>
              <a:rect l="l" t="t" r="r" b="b"/>
              <a:pathLst>
                <a:path w="267334" h="123825">
                  <a:moveTo>
                    <a:pt x="133413" y="0"/>
                  </a:moveTo>
                  <a:lnTo>
                    <a:pt x="81165" y="8382"/>
                  </a:lnTo>
                  <a:lnTo>
                    <a:pt x="39484" y="31114"/>
                  </a:lnTo>
                  <a:lnTo>
                    <a:pt x="10490" y="65659"/>
                  </a:lnTo>
                  <a:lnTo>
                    <a:pt x="0" y="107823"/>
                  </a:lnTo>
                  <a:lnTo>
                    <a:pt x="0" y="123825"/>
                  </a:lnTo>
                  <a:lnTo>
                    <a:pt x="266763" y="123825"/>
                  </a:lnTo>
                  <a:lnTo>
                    <a:pt x="266763" y="107823"/>
                  </a:lnTo>
                  <a:lnTo>
                    <a:pt x="256222" y="65659"/>
                  </a:lnTo>
                  <a:lnTo>
                    <a:pt x="227266" y="31114"/>
                  </a:lnTo>
                  <a:lnTo>
                    <a:pt x="185483" y="8382"/>
                  </a:lnTo>
                  <a:lnTo>
                    <a:pt x="133413" y="0"/>
                  </a:lnTo>
                  <a:close/>
                </a:path>
              </a:pathLst>
            </a:custGeom>
            <a:solidFill>
              <a:srgbClr val="FF3300"/>
            </a:solidFill>
          </p:spPr>
          <p:txBody>
            <a:bodyPr wrap="square" lIns="0" tIns="0" rIns="0" bIns="0" rtlCol="0"/>
            <a:lstStyle/>
            <a:p>
              <a:endParaRPr/>
            </a:p>
          </p:txBody>
        </p:sp>
        <p:sp>
          <p:nvSpPr>
            <p:cNvPr id="278" name="object 278"/>
            <p:cNvSpPr/>
            <p:nvPr/>
          </p:nvSpPr>
          <p:spPr>
            <a:xfrm>
              <a:off x="4153" y="3018"/>
              <a:ext cx="421" cy="195"/>
            </a:xfrm>
            <a:custGeom>
              <a:avLst/>
              <a:gdLst/>
              <a:ahLst/>
              <a:cxnLst/>
              <a:rect l="l" t="t" r="r" b="b"/>
              <a:pathLst>
                <a:path w="267334" h="123825">
                  <a:moveTo>
                    <a:pt x="266763" y="107823"/>
                  </a:moveTo>
                  <a:lnTo>
                    <a:pt x="264223" y="85851"/>
                  </a:lnTo>
                  <a:lnTo>
                    <a:pt x="256222" y="65659"/>
                  </a:lnTo>
                  <a:lnTo>
                    <a:pt x="227266" y="31114"/>
                  </a:lnTo>
                  <a:lnTo>
                    <a:pt x="185483" y="8382"/>
                  </a:lnTo>
                  <a:lnTo>
                    <a:pt x="133413" y="0"/>
                  </a:lnTo>
                  <a:lnTo>
                    <a:pt x="106565" y="2539"/>
                  </a:lnTo>
                  <a:lnTo>
                    <a:pt x="59080" y="18414"/>
                  </a:lnTo>
                  <a:lnTo>
                    <a:pt x="23190" y="47116"/>
                  </a:lnTo>
                  <a:lnTo>
                    <a:pt x="2209" y="85851"/>
                  </a:lnTo>
                  <a:lnTo>
                    <a:pt x="0" y="107823"/>
                  </a:lnTo>
                  <a:lnTo>
                    <a:pt x="0" y="123825"/>
                  </a:lnTo>
                  <a:lnTo>
                    <a:pt x="266763" y="123825"/>
                  </a:lnTo>
                  <a:lnTo>
                    <a:pt x="266763" y="107823"/>
                  </a:lnTo>
                </a:path>
              </a:pathLst>
            </a:custGeom>
            <a:ln w="9534">
              <a:solidFill>
                <a:srgbClr val="000000"/>
              </a:solidFill>
            </a:ln>
          </p:spPr>
          <p:txBody>
            <a:bodyPr wrap="square" lIns="0" tIns="0" rIns="0" bIns="0" rtlCol="0"/>
            <a:lstStyle/>
            <a:p>
              <a:endParaRPr/>
            </a:p>
          </p:txBody>
        </p:sp>
        <p:sp>
          <p:nvSpPr>
            <p:cNvPr id="279" name="object 279"/>
            <p:cNvSpPr/>
            <p:nvPr/>
          </p:nvSpPr>
          <p:spPr>
            <a:xfrm>
              <a:off x="4115" y="3190"/>
              <a:ext cx="480" cy="30"/>
            </a:xfrm>
            <a:custGeom>
              <a:avLst/>
              <a:gdLst/>
              <a:ahLst/>
              <a:cxnLst/>
              <a:rect l="l" t="t" r="r" b="b"/>
              <a:pathLst>
                <a:path w="304800" h="19050">
                  <a:moveTo>
                    <a:pt x="0" y="19050"/>
                  </a:moveTo>
                  <a:lnTo>
                    <a:pt x="304800" y="19050"/>
                  </a:lnTo>
                  <a:lnTo>
                    <a:pt x="304800" y="0"/>
                  </a:lnTo>
                  <a:lnTo>
                    <a:pt x="0" y="0"/>
                  </a:lnTo>
                  <a:lnTo>
                    <a:pt x="0" y="19050"/>
                  </a:lnTo>
                  <a:close/>
                </a:path>
              </a:pathLst>
            </a:custGeom>
            <a:solidFill>
              <a:srgbClr val="FF3300"/>
            </a:solidFill>
          </p:spPr>
          <p:txBody>
            <a:bodyPr wrap="square" lIns="0" tIns="0" rIns="0" bIns="0" rtlCol="0"/>
            <a:lstStyle/>
            <a:p>
              <a:endParaRPr/>
            </a:p>
          </p:txBody>
        </p:sp>
        <p:sp>
          <p:nvSpPr>
            <p:cNvPr id="280" name="object 280"/>
            <p:cNvSpPr/>
            <p:nvPr/>
          </p:nvSpPr>
          <p:spPr>
            <a:xfrm>
              <a:off x="4122" y="3198"/>
              <a:ext cx="480" cy="30"/>
            </a:xfrm>
            <a:custGeom>
              <a:avLst/>
              <a:gdLst/>
              <a:ahLst/>
              <a:cxnLst/>
              <a:rect l="l" t="t" r="r" b="b"/>
              <a:pathLst>
                <a:path w="304800" h="19050">
                  <a:moveTo>
                    <a:pt x="0" y="19050"/>
                  </a:moveTo>
                  <a:lnTo>
                    <a:pt x="304800" y="19050"/>
                  </a:lnTo>
                  <a:lnTo>
                    <a:pt x="304800" y="0"/>
                  </a:lnTo>
                  <a:lnTo>
                    <a:pt x="0" y="0"/>
                  </a:lnTo>
                  <a:lnTo>
                    <a:pt x="0" y="19050"/>
                  </a:lnTo>
                  <a:close/>
                </a:path>
              </a:pathLst>
            </a:custGeom>
            <a:solidFill>
              <a:srgbClr val="FF3300"/>
            </a:solidFill>
          </p:spPr>
          <p:txBody>
            <a:bodyPr wrap="square" lIns="0" tIns="0" rIns="0" bIns="0" rtlCol="0"/>
            <a:lstStyle/>
            <a:p>
              <a:endParaRPr/>
            </a:p>
          </p:txBody>
        </p:sp>
        <p:sp>
          <p:nvSpPr>
            <p:cNvPr id="281" name="object 281"/>
            <p:cNvSpPr/>
            <p:nvPr/>
          </p:nvSpPr>
          <p:spPr>
            <a:xfrm>
              <a:off x="4115" y="3190"/>
              <a:ext cx="495" cy="45"/>
            </a:xfrm>
            <a:custGeom>
              <a:avLst/>
              <a:gdLst/>
              <a:ahLst/>
              <a:cxnLst/>
              <a:rect l="l" t="t" r="r" b="b"/>
              <a:pathLst>
                <a:path w="314325" h="28575">
                  <a:moveTo>
                    <a:pt x="0" y="28584"/>
                  </a:moveTo>
                  <a:lnTo>
                    <a:pt x="314334" y="28584"/>
                  </a:lnTo>
                  <a:lnTo>
                    <a:pt x="314334" y="0"/>
                  </a:lnTo>
                  <a:lnTo>
                    <a:pt x="0" y="0"/>
                  </a:lnTo>
                  <a:lnTo>
                    <a:pt x="0" y="28584"/>
                  </a:lnTo>
                  <a:close/>
                </a:path>
              </a:pathLst>
            </a:custGeom>
            <a:solidFill>
              <a:srgbClr val="000000"/>
            </a:solidFill>
          </p:spPr>
          <p:txBody>
            <a:bodyPr wrap="square" lIns="0" tIns="0" rIns="0" bIns="0" rtlCol="0"/>
            <a:lstStyle/>
            <a:p>
              <a:endParaRPr/>
            </a:p>
          </p:txBody>
        </p:sp>
        <p:sp>
          <p:nvSpPr>
            <p:cNvPr id="282" name="object 282"/>
            <p:cNvSpPr/>
            <p:nvPr/>
          </p:nvSpPr>
          <p:spPr>
            <a:xfrm>
              <a:off x="4160" y="3025"/>
              <a:ext cx="180" cy="150"/>
            </a:xfrm>
            <a:custGeom>
              <a:avLst/>
              <a:gdLst/>
              <a:ahLst/>
              <a:cxnLst/>
              <a:rect l="l" t="t" r="r" b="b"/>
              <a:pathLst>
                <a:path w="114300" h="95250">
                  <a:moveTo>
                    <a:pt x="114300" y="0"/>
                  </a:moveTo>
                  <a:lnTo>
                    <a:pt x="50800" y="21462"/>
                  </a:lnTo>
                  <a:lnTo>
                    <a:pt x="17424" y="53086"/>
                  </a:lnTo>
                  <a:lnTo>
                    <a:pt x="0" y="91821"/>
                  </a:lnTo>
                  <a:lnTo>
                    <a:pt x="0" y="95250"/>
                  </a:lnTo>
                  <a:lnTo>
                    <a:pt x="60845" y="95250"/>
                  </a:lnTo>
                  <a:lnTo>
                    <a:pt x="63207" y="76453"/>
                  </a:lnTo>
                  <a:lnTo>
                    <a:pt x="68224" y="58292"/>
                  </a:lnTo>
                  <a:lnTo>
                    <a:pt x="96875" y="16383"/>
                  </a:lnTo>
                  <a:lnTo>
                    <a:pt x="111645" y="1777"/>
                  </a:lnTo>
                  <a:lnTo>
                    <a:pt x="114300" y="0"/>
                  </a:lnTo>
                  <a:close/>
                </a:path>
              </a:pathLst>
            </a:custGeom>
            <a:solidFill>
              <a:srgbClr val="FF3300"/>
            </a:solidFill>
          </p:spPr>
          <p:txBody>
            <a:bodyPr wrap="square" lIns="0" tIns="0" rIns="0" bIns="0" rtlCol="0"/>
            <a:lstStyle/>
            <a:p>
              <a:endParaRPr/>
            </a:p>
          </p:txBody>
        </p:sp>
        <p:sp>
          <p:nvSpPr>
            <p:cNvPr id="283" name="object 283"/>
            <p:cNvSpPr/>
            <p:nvPr/>
          </p:nvSpPr>
          <p:spPr>
            <a:xfrm>
              <a:off x="4167" y="3033"/>
              <a:ext cx="180" cy="150"/>
            </a:xfrm>
            <a:custGeom>
              <a:avLst/>
              <a:gdLst/>
              <a:ahLst/>
              <a:cxnLst/>
              <a:rect l="l" t="t" r="r" b="b"/>
              <a:pathLst>
                <a:path w="114300" h="95250">
                  <a:moveTo>
                    <a:pt x="114300" y="0"/>
                  </a:moveTo>
                  <a:lnTo>
                    <a:pt x="50800" y="21336"/>
                  </a:lnTo>
                  <a:lnTo>
                    <a:pt x="17424" y="53086"/>
                  </a:lnTo>
                  <a:lnTo>
                    <a:pt x="0" y="91821"/>
                  </a:lnTo>
                  <a:lnTo>
                    <a:pt x="0" y="95250"/>
                  </a:lnTo>
                  <a:lnTo>
                    <a:pt x="60845" y="95250"/>
                  </a:lnTo>
                  <a:lnTo>
                    <a:pt x="63207" y="76326"/>
                  </a:lnTo>
                  <a:lnTo>
                    <a:pt x="68224" y="58293"/>
                  </a:lnTo>
                  <a:lnTo>
                    <a:pt x="96875" y="16383"/>
                  </a:lnTo>
                  <a:lnTo>
                    <a:pt x="111645" y="1777"/>
                  </a:lnTo>
                  <a:lnTo>
                    <a:pt x="114300" y="0"/>
                  </a:lnTo>
                  <a:close/>
                </a:path>
              </a:pathLst>
            </a:custGeom>
            <a:solidFill>
              <a:srgbClr val="FF3300"/>
            </a:solidFill>
          </p:spPr>
          <p:txBody>
            <a:bodyPr wrap="square" lIns="0" tIns="0" rIns="0" bIns="0" rtlCol="0"/>
            <a:lstStyle/>
            <a:p>
              <a:endParaRPr/>
            </a:p>
          </p:txBody>
        </p:sp>
        <p:sp>
          <p:nvSpPr>
            <p:cNvPr id="284" name="object 284"/>
            <p:cNvSpPr/>
            <p:nvPr/>
          </p:nvSpPr>
          <p:spPr>
            <a:xfrm>
              <a:off x="4167" y="3033"/>
              <a:ext cx="180" cy="150"/>
            </a:xfrm>
            <a:custGeom>
              <a:avLst/>
              <a:gdLst/>
              <a:ahLst/>
              <a:cxnLst/>
              <a:rect l="l" t="t" r="r" b="b"/>
              <a:pathLst>
                <a:path w="114300" h="95250">
                  <a:moveTo>
                    <a:pt x="60845" y="95250"/>
                  </a:moveTo>
                  <a:lnTo>
                    <a:pt x="63207" y="76326"/>
                  </a:lnTo>
                  <a:lnTo>
                    <a:pt x="68224" y="58293"/>
                  </a:lnTo>
                  <a:lnTo>
                    <a:pt x="96875" y="16383"/>
                  </a:lnTo>
                  <a:lnTo>
                    <a:pt x="114300" y="0"/>
                  </a:lnTo>
                  <a:lnTo>
                    <a:pt x="78270" y="8509"/>
                  </a:lnTo>
                  <a:lnTo>
                    <a:pt x="31013" y="36829"/>
                  </a:lnTo>
                  <a:lnTo>
                    <a:pt x="7378" y="68579"/>
                  </a:lnTo>
                  <a:lnTo>
                    <a:pt x="0" y="91821"/>
                  </a:lnTo>
                  <a:lnTo>
                    <a:pt x="0" y="95250"/>
                  </a:lnTo>
                  <a:lnTo>
                    <a:pt x="60845" y="95250"/>
                  </a:lnTo>
                </a:path>
              </a:pathLst>
            </a:custGeom>
            <a:ln w="9534">
              <a:solidFill>
                <a:srgbClr val="000000"/>
              </a:solidFill>
            </a:ln>
          </p:spPr>
          <p:txBody>
            <a:bodyPr wrap="square" lIns="0" tIns="0" rIns="0" bIns="0" rtlCol="0"/>
            <a:lstStyle/>
            <a:p>
              <a:endParaRPr/>
            </a:p>
          </p:txBody>
        </p:sp>
        <p:sp>
          <p:nvSpPr>
            <p:cNvPr id="285" name="object 285"/>
            <p:cNvSpPr/>
            <p:nvPr/>
          </p:nvSpPr>
          <p:spPr>
            <a:xfrm>
              <a:off x="4370" y="3025"/>
              <a:ext cx="180" cy="150"/>
            </a:xfrm>
            <a:custGeom>
              <a:avLst/>
              <a:gdLst/>
              <a:ahLst/>
              <a:cxnLst/>
              <a:rect l="l" t="t" r="r" b="b"/>
              <a:pathLst>
                <a:path w="114300" h="95250">
                  <a:moveTo>
                    <a:pt x="0" y="0"/>
                  </a:moveTo>
                  <a:lnTo>
                    <a:pt x="2540" y="1777"/>
                  </a:lnTo>
                  <a:lnTo>
                    <a:pt x="7493" y="7874"/>
                  </a:lnTo>
                  <a:lnTo>
                    <a:pt x="15747" y="16383"/>
                  </a:lnTo>
                  <a:lnTo>
                    <a:pt x="43561" y="56514"/>
                  </a:lnTo>
                  <a:lnTo>
                    <a:pt x="52959" y="90804"/>
                  </a:lnTo>
                  <a:lnTo>
                    <a:pt x="52959" y="95250"/>
                  </a:lnTo>
                  <a:lnTo>
                    <a:pt x="114300" y="95250"/>
                  </a:lnTo>
                  <a:lnTo>
                    <a:pt x="114300" y="91821"/>
                  </a:lnTo>
                  <a:lnTo>
                    <a:pt x="112013" y="82423"/>
                  </a:lnTo>
                  <a:lnTo>
                    <a:pt x="84200" y="36067"/>
                  </a:lnTo>
                  <a:lnTo>
                    <a:pt x="36068" y="7874"/>
                  </a:lnTo>
                  <a:lnTo>
                    <a:pt x="0" y="0"/>
                  </a:lnTo>
                  <a:close/>
                </a:path>
              </a:pathLst>
            </a:custGeom>
            <a:solidFill>
              <a:srgbClr val="FF3300"/>
            </a:solidFill>
          </p:spPr>
          <p:txBody>
            <a:bodyPr wrap="square" lIns="0" tIns="0" rIns="0" bIns="0" rtlCol="0"/>
            <a:lstStyle/>
            <a:p>
              <a:endParaRPr/>
            </a:p>
          </p:txBody>
        </p:sp>
        <p:sp>
          <p:nvSpPr>
            <p:cNvPr id="286" name="object 286"/>
            <p:cNvSpPr/>
            <p:nvPr/>
          </p:nvSpPr>
          <p:spPr>
            <a:xfrm>
              <a:off x="4378" y="3033"/>
              <a:ext cx="180" cy="150"/>
            </a:xfrm>
            <a:custGeom>
              <a:avLst/>
              <a:gdLst/>
              <a:ahLst/>
              <a:cxnLst/>
              <a:rect l="l" t="t" r="r" b="b"/>
              <a:pathLst>
                <a:path w="114300" h="95250">
                  <a:moveTo>
                    <a:pt x="0" y="0"/>
                  </a:moveTo>
                  <a:lnTo>
                    <a:pt x="2540" y="1777"/>
                  </a:lnTo>
                  <a:lnTo>
                    <a:pt x="7365" y="7747"/>
                  </a:lnTo>
                  <a:lnTo>
                    <a:pt x="15748" y="16383"/>
                  </a:lnTo>
                  <a:lnTo>
                    <a:pt x="43434" y="56514"/>
                  </a:lnTo>
                  <a:lnTo>
                    <a:pt x="52959" y="90804"/>
                  </a:lnTo>
                  <a:lnTo>
                    <a:pt x="52959" y="95250"/>
                  </a:lnTo>
                  <a:lnTo>
                    <a:pt x="114300" y="95250"/>
                  </a:lnTo>
                  <a:lnTo>
                    <a:pt x="114300" y="91821"/>
                  </a:lnTo>
                  <a:lnTo>
                    <a:pt x="111887" y="82296"/>
                  </a:lnTo>
                  <a:lnTo>
                    <a:pt x="84201" y="36068"/>
                  </a:lnTo>
                  <a:lnTo>
                    <a:pt x="36068" y="7747"/>
                  </a:lnTo>
                  <a:lnTo>
                    <a:pt x="0" y="0"/>
                  </a:lnTo>
                  <a:close/>
                </a:path>
              </a:pathLst>
            </a:custGeom>
            <a:solidFill>
              <a:srgbClr val="FF3300"/>
            </a:solidFill>
          </p:spPr>
          <p:txBody>
            <a:bodyPr wrap="square" lIns="0" tIns="0" rIns="0" bIns="0" rtlCol="0"/>
            <a:lstStyle/>
            <a:p>
              <a:endParaRPr/>
            </a:p>
          </p:txBody>
        </p:sp>
        <p:sp>
          <p:nvSpPr>
            <p:cNvPr id="287" name="object 287"/>
            <p:cNvSpPr/>
            <p:nvPr/>
          </p:nvSpPr>
          <p:spPr>
            <a:xfrm>
              <a:off x="4378" y="3033"/>
              <a:ext cx="180" cy="150"/>
            </a:xfrm>
            <a:custGeom>
              <a:avLst/>
              <a:gdLst/>
              <a:ahLst/>
              <a:cxnLst/>
              <a:rect l="l" t="t" r="r" b="b"/>
              <a:pathLst>
                <a:path w="114300" h="95250">
                  <a:moveTo>
                    <a:pt x="114300" y="95250"/>
                  </a:moveTo>
                  <a:lnTo>
                    <a:pt x="114300" y="91821"/>
                  </a:lnTo>
                  <a:lnTo>
                    <a:pt x="111887" y="82296"/>
                  </a:lnTo>
                  <a:lnTo>
                    <a:pt x="84201" y="36068"/>
                  </a:lnTo>
                  <a:lnTo>
                    <a:pt x="36068" y="7747"/>
                  </a:lnTo>
                  <a:lnTo>
                    <a:pt x="0" y="0"/>
                  </a:lnTo>
                  <a:lnTo>
                    <a:pt x="2540" y="1777"/>
                  </a:lnTo>
                  <a:lnTo>
                    <a:pt x="7365" y="7747"/>
                  </a:lnTo>
                  <a:lnTo>
                    <a:pt x="34925" y="41275"/>
                  </a:lnTo>
                  <a:lnTo>
                    <a:pt x="52959" y="90804"/>
                  </a:lnTo>
                  <a:lnTo>
                    <a:pt x="52959" y="95250"/>
                  </a:lnTo>
                  <a:lnTo>
                    <a:pt x="107061" y="95250"/>
                  </a:lnTo>
                </a:path>
              </a:pathLst>
            </a:custGeom>
            <a:ln w="9534">
              <a:solidFill>
                <a:srgbClr val="000000"/>
              </a:solidFill>
            </a:ln>
          </p:spPr>
          <p:txBody>
            <a:bodyPr wrap="square" lIns="0" tIns="0" rIns="0" bIns="0" rtlCol="0"/>
            <a:lstStyle/>
            <a:p>
              <a:endParaRPr/>
            </a:p>
          </p:txBody>
        </p:sp>
        <p:sp>
          <p:nvSpPr>
            <p:cNvPr id="288" name="object 288"/>
            <p:cNvSpPr/>
            <p:nvPr/>
          </p:nvSpPr>
          <p:spPr>
            <a:xfrm>
              <a:off x="4280" y="3025"/>
              <a:ext cx="150" cy="150"/>
            </a:xfrm>
            <a:custGeom>
              <a:avLst/>
              <a:gdLst/>
              <a:ahLst/>
              <a:cxnLst/>
              <a:rect l="l" t="t" r="r" b="b"/>
              <a:pathLst>
                <a:path w="95250" h="95250">
                  <a:moveTo>
                    <a:pt x="44818" y="0"/>
                  </a:moveTo>
                  <a:lnTo>
                    <a:pt x="19215" y="28828"/>
                  </a:lnTo>
                  <a:lnTo>
                    <a:pt x="2400" y="74167"/>
                  </a:lnTo>
                  <a:lnTo>
                    <a:pt x="1333" y="84582"/>
                  </a:lnTo>
                  <a:lnTo>
                    <a:pt x="0" y="92583"/>
                  </a:lnTo>
                  <a:lnTo>
                    <a:pt x="0" y="95250"/>
                  </a:lnTo>
                  <a:lnTo>
                    <a:pt x="95250" y="95250"/>
                  </a:lnTo>
                  <a:lnTo>
                    <a:pt x="95250" y="89153"/>
                  </a:lnTo>
                  <a:lnTo>
                    <a:pt x="89662" y="66421"/>
                  </a:lnTo>
                  <a:lnTo>
                    <a:pt x="73913" y="31496"/>
                  </a:lnTo>
                  <a:lnTo>
                    <a:pt x="46151" y="762"/>
                  </a:lnTo>
                  <a:lnTo>
                    <a:pt x="44818" y="0"/>
                  </a:lnTo>
                  <a:close/>
                </a:path>
              </a:pathLst>
            </a:custGeom>
            <a:solidFill>
              <a:srgbClr val="FF3300"/>
            </a:solidFill>
          </p:spPr>
          <p:txBody>
            <a:bodyPr wrap="square" lIns="0" tIns="0" rIns="0" bIns="0" rtlCol="0"/>
            <a:lstStyle/>
            <a:p>
              <a:endParaRPr/>
            </a:p>
          </p:txBody>
        </p:sp>
        <p:sp>
          <p:nvSpPr>
            <p:cNvPr id="289" name="object 289"/>
            <p:cNvSpPr/>
            <p:nvPr/>
          </p:nvSpPr>
          <p:spPr>
            <a:xfrm>
              <a:off x="4288" y="3033"/>
              <a:ext cx="151" cy="150"/>
            </a:xfrm>
            <a:custGeom>
              <a:avLst/>
              <a:gdLst/>
              <a:ahLst/>
              <a:cxnLst/>
              <a:rect l="l" t="t" r="r" b="b"/>
              <a:pathLst>
                <a:path w="95884" h="95250">
                  <a:moveTo>
                    <a:pt x="44818" y="0"/>
                  </a:moveTo>
                  <a:lnTo>
                    <a:pt x="19215" y="28701"/>
                  </a:lnTo>
                  <a:lnTo>
                    <a:pt x="2400" y="74168"/>
                  </a:lnTo>
                  <a:lnTo>
                    <a:pt x="1333" y="84582"/>
                  </a:lnTo>
                  <a:lnTo>
                    <a:pt x="0" y="92583"/>
                  </a:lnTo>
                  <a:lnTo>
                    <a:pt x="0" y="95250"/>
                  </a:lnTo>
                  <a:lnTo>
                    <a:pt x="95313" y="95250"/>
                  </a:lnTo>
                  <a:lnTo>
                    <a:pt x="95313" y="89026"/>
                  </a:lnTo>
                  <a:lnTo>
                    <a:pt x="89598" y="66421"/>
                  </a:lnTo>
                  <a:lnTo>
                    <a:pt x="73850" y="31369"/>
                  </a:lnTo>
                  <a:lnTo>
                    <a:pt x="46164" y="762"/>
                  </a:lnTo>
                  <a:lnTo>
                    <a:pt x="44818" y="0"/>
                  </a:lnTo>
                  <a:close/>
                </a:path>
              </a:pathLst>
            </a:custGeom>
            <a:solidFill>
              <a:srgbClr val="FF3300"/>
            </a:solidFill>
          </p:spPr>
          <p:txBody>
            <a:bodyPr wrap="square" lIns="0" tIns="0" rIns="0" bIns="0" rtlCol="0"/>
            <a:lstStyle/>
            <a:p>
              <a:endParaRPr/>
            </a:p>
          </p:txBody>
        </p:sp>
        <p:sp>
          <p:nvSpPr>
            <p:cNvPr id="290" name="object 290"/>
            <p:cNvSpPr/>
            <p:nvPr/>
          </p:nvSpPr>
          <p:spPr>
            <a:xfrm>
              <a:off x="4288" y="3033"/>
              <a:ext cx="151" cy="150"/>
            </a:xfrm>
            <a:custGeom>
              <a:avLst/>
              <a:gdLst/>
              <a:ahLst/>
              <a:cxnLst/>
              <a:rect l="l" t="t" r="r" b="b"/>
              <a:pathLst>
                <a:path w="95884" h="95250">
                  <a:moveTo>
                    <a:pt x="95313" y="89026"/>
                  </a:moveTo>
                  <a:lnTo>
                    <a:pt x="89598" y="66421"/>
                  </a:lnTo>
                  <a:lnTo>
                    <a:pt x="81851" y="47116"/>
                  </a:lnTo>
                  <a:lnTo>
                    <a:pt x="57086" y="10413"/>
                  </a:lnTo>
                  <a:lnTo>
                    <a:pt x="44818" y="0"/>
                  </a:lnTo>
                  <a:lnTo>
                    <a:pt x="30416" y="13843"/>
                  </a:lnTo>
                  <a:lnTo>
                    <a:pt x="5600" y="60198"/>
                  </a:lnTo>
                  <a:lnTo>
                    <a:pt x="1333" y="84582"/>
                  </a:lnTo>
                  <a:lnTo>
                    <a:pt x="0" y="92583"/>
                  </a:lnTo>
                  <a:lnTo>
                    <a:pt x="0" y="95250"/>
                  </a:lnTo>
                  <a:lnTo>
                    <a:pt x="95313" y="95250"/>
                  </a:lnTo>
                </a:path>
              </a:pathLst>
            </a:custGeom>
            <a:ln w="9534">
              <a:solidFill>
                <a:srgbClr val="000000"/>
              </a:solidFill>
            </a:ln>
          </p:spPr>
          <p:txBody>
            <a:bodyPr wrap="square" lIns="0" tIns="0" rIns="0" bIns="0" rtlCol="0"/>
            <a:lstStyle/>
            <a:p>
              <a:endParaRPr/>
            </a:p>
          </p:txBody>
        </p:sp>
        <p:sp>
          <p:nvSpPr>
            <p:cNvPr id="291" name="object 291"/>
            <p:cNvSpPr/>
            <p:nvPr/>
          </p:nvSpPr>
          <p:spPr>
            <a:xfrm>
              <a:off x="4220" y="3213"/>
              <a:ext cx="1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292" name="object 292"/>
            <p:cNvSpPr/>
            <p:nvPr/>
          </p:nvSpPr>
          <p:spPr>
            <a:xfrm>
              <a:off x="4505" y="3213"/>
              <a:ext cx="1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295" name="object 295"/>
            <p:cNvSpPr/>
            <p:nvPr/>
          </p:nvSpPr>
          <p:spPr>
            <a:xfrm>
              <a:off x="2938" y="4488"/>
              <a:ext cx="465" cy="225"/>
            </a:xfrm>
            <a:custGeom>
              <a:avLst/>
              <a:gdLst/>
              <a:ahLst/>
              <a:cxnLst/>
              <a:rect l="l" t="t" r="r" b="b"/>
              <a:pathLst>
                <a:path w="295275" h="142875">
                  <a:moveTo>
                    <a:pt x="0" y="142875"/>
                  </a:moveTo>
                  <a:lnTo>
                    <a:pt x="295275" y="142875"/>
                  </a:lnTo>
                  <a:lnTo>
                    <a:pt x="295275" y="0"/>
                  </a:lnTo>
                  <a:lnTo>
                    <a:pt x="0" y="0"/>
                  </a:lnTo>
                  <a:lnTo>
                    <a:pt x="0" y="142875"/>
                  </a:lnTo>
                  <a:close/>
                </a:path>
              </a:pathLst>
            </a:custGeom>
            <a:solidFill>
              <a:srgbClr val="CCFF99"/>
            </a:solidFill>
          </p:spPr>
          <p:txBody>
            <a:bodyPr wrap="square" lIns="0" tIns="0" rIns="0" bIns="0" rtlCol="0"/>
            <a:lstStyle/>
            <a:p>
              <a:endParaRPr/>
            </a:p>
          </p:txBody>
        </p:sp>
        <p:sp>
          <p:nvSpPr>
            <p:cNvPr id="296" name="object 296"/>
            <p:cNvSpPr/>
            <p:nvPr/>
          </p:nvSpPr>
          <p:spPr>
            <a:xfrm>
              <a:off x="3403" y="441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297" name="object 297"/>
            <p:cNvSpPr/>
            <p:nvPr/>
          </p:nvSpPr>
          <p:spPr>
            <a:xfrm>
              <a:off x="2937" y="4413"/>
              <a:ext cx="540" cy="75"/>
            </a:xfrm>
            <a:custGeom>
              <a:avLst/>
              <a:gdLst/>
              <a:ahLst/>
              <a:cxnLst/>
              <a:rect l="l" t="t" r="r" b="b"/>
              <a:pathLst>
                <a:path w="342900" h="47625">
                  <a:moveTo>
                    <a:pt x="342900" y="0"/>
                  </a:moveTo>
                  <a:lnTo>
                    <a:pt x="47625" y="0"/>
                  </a:lnTo>
                  <a:lnTo>
                    <a:pt x="0" y="47625"/>
                  </a:lnTo>
                  <a:lnTo>
                    <a:pt x="295275" y="47625"/>
                  </a:lnTo>
                  <a:lnTo>
                    <a:pt x="342900" y="0"/>
                  </a:lnTo>
                  <a:close/>
                </a:path>
              </a:pathLst>
            </a:custGeom>
            <a:solidFill>
              <a:srgbClr val="D5FFAC"/>
            </a:solidFill>
          </p:spPr>
          <p:txBody>
            <a:bodyPr wrap="square" lIns="0" tIns="0" rIns="0" bIns="0" rtlCol="0"/>
            <a:lstStyle/>
            <a:p>
              <a:endParaRPr/>
            </a:p>
          </p:txBody>
        </p:sp>
        <p:sp>
          <p:nvSpPr>
            <p:cNvPr id="298" name="object 298"/>
            <p:cNvSpPr/>
            <p:nvPr/>
          </p:nvSpPr>
          <p:spPr>
            <a:xfrm>
              <a:off x="2937" y="4413"/>
              <a:ext cx="540" cy="300"/>
            </a:xfrm>
            <a:custGeom>
              <a:avLst/>
              <a:gdLst/>
              <a:ahLst/>
              <a:cxnLst/>
              <a:rect l="l" t="t" r="r" b="b"/>
              <a:pathLst>
                <a:path w="342900" h="190500">
                  <a:moveTo>
                    <a:pt x="0" y="47625"/>
                  </a:moveTo>
                  <a:lnTo>
                    <a:pt x="47625" y="0"/>
                  </a:lnTo>
                  <a:lnTo>
                    <a:pt x="342900" y="0"/>
                  </a:lnTo>
                  <a:lnTo>
                    <a:pt x="342900" y="142875"/>
                  </a:lnTo>
                  <a:lnTo>
                    <a:pt x="295275"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299" name="object 299"/>
            <p:cNvSpPr/>
            <p:nvPr/>
          </p:nvSpPr>
          <p:spPr>
            <a:xfrm>
              <a:off x="2937" y="4413"/>
              <a:ext cx="540" cy="75"/>
            </a:xfrm>
            <a:custGeom>
              <a:avLst/>
              <a:gdLst/>
              <a:ahLst/>
              <a:cxnLst/>
              <a:rect l="l" t="t" r="r" b="b"/>
              <a:pathLst>
                <a:path w="342900" h="47625">
                  <a:moveTo>
                    <a:pt x="0" y="47625"/>
                  </a:moveTo>
                  <a:lnTo>
                    <a:pt x="295275" y="47625"/>
                  </a:lnTo>
                  <a:lnTo>
                    <a:pt x="342900" y="0"/>
                  </a:lnTo>
                </a:path>
              </a:pathLst>
            </a:custGeom>
            <a:ln w="9534">
              <a:solidFill>
                <a:srgbClr val="000000"/>
              </a:solidFill>
            </a:ln>
          </p:spPr>
          <p:txBody>
            <a:bodyPr wrap="square" lIns="0" tIns="0" rIns="0" bIns="0" rtlCol="0"/>
            <a:lstStyle/>
            <a:p>
              <a:endParaRPr/>
            </a:p>
          </p:txBody>
        </p:sp>
        <p:sp>
          <p:nvSpPr>
            <p:cNvPr id="300" name="object 300"/>
            <p:cNvSpPr/>
            <p:nvPr/>
          </p:nvSpPr>
          <p:spPr>
            <a:xfrm>
              <a:off x="3402" y="4488"/>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sp>
          <p:nvSpPr>
            <p:cNvPr id="301" name="object 301"/>
            <p:cNvSpPr/>
            <p:nvPr/>
          </p:nvSpPr>
          <p:spPr>
            <a:xfrm>
              <a:off x="3387" y="4488"/>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chemeClr val="bg1"/>
            </a:solidFill>
          </p:spPr>
          <p:txBody>
            <a:bodyPr wrap="square" lIns="0" tIns="0" rIns="0" bIns="0" rtlCol="0"/>
            <a:lstStyle/>
            <a:p>
              <a:endParaRPr/>
            </a:p>
          </p:txBody>
        </p:sp>
        <p:sp>
          <p:nvSpPr>
            <p:cNvPr id="302" name="object 302"/>
            <p:cNvSpPr/>
            <p:nvPr/>
          </p:nvSpPr>
          <p:spPr>
            <a:xfrm>
              <a:off x="3868" y="441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303" name="object 303"/>
            <p:cNvSpPr/>
            <p:nvPr/>
          </p:nvSpPr>
          <p:spPr>
            <a:xfrm>
              <a:off x="3388" y="4413"/>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rgbClr val="D5FFAC"/>
            </a:solidFill>
          </p:spPr>
          <p:txBody>
            <a:bodyPr wrap="square" lIns="0" tIns="0" rIns="0" bIns="0" rtlCol="0"/>
            <a:lstStyle/>
            <a:p>
              <a:endParaRPr/>
            </a:p>
          </p:txBody>
        </p:sp>
        <p:sp>
          <p:nvSpPr>
            <p:cNvPr id="304" name="object 304"/>
            <p:cNvSpPr/>
            <p:nvPr/>
          </p:nvSpPr>
          <p:spPr>
            <a:xfrm>
              <a:off x="3388" y="4413"/>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305" name="object 305"/>
            <p:cNvSpPr/>
            <p:nvPr/>
          </p:nvSpPr>
          <p:spPr>
            <a:xfrm>
              <a:off x="3388" y="4413"/>
              <a:ext cx="555" cy="75"/>
            </a:xfrm>
            <a:custGeom>
              <a:avLst/>
              <a:gdLst/>
              <a:ahLst/>
              <a:cxnLst/>
              <a:rect l="l" t="t" r="r" b="b"/>
              <a:pathLst>
                <a:path w="352425" h="47625">
                  <a:moveTo>
                    <a:pt x="0" y="47625"/>
                  </a:moveTo>
                  <a:lnTo>
                    <a:pt x="304800" y="47625"/>
                  </a:lnTo>
                  <a:lnTo>
                    <a:pt x="352425" y="0"/>
                  </a:lnTo>
                </a:path>
              </a:pathLst>
            </a:custGeom>
            <a:ln w="9534">
              <a:solidFill>
                <a:srgbClr val="000000"/>
              </a:solidFill>
            </a:ln>
          </p:spPr>
          <p:txBody>
            <a:bodyPr wrap="square" lIns="0" tIns="0" rIns="0" bIns="0" rtlCol="0"/>
            <a:lstStyle/>
            <a:p>
              <a:endParaRPr/>
            </a:p>
          </p:txBody>
        </p:sp>
        <p:sp>
          <p:nvSpPr>
            <p:cNvPr id="306" name="object 306"/>
            <p:cNvSpPr/>
            <p:nvPr/>
          </p:nvSpPr>
          <p:spPr>
            <a:xfrm>
              <a:off x="3867" y="4488"/>
              <a:ext cx="0" cy="22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307" name="object 307"/>
            <p:cNvSpPr/>
            <p:nvPr/>
          </p:nvSpPr>
          <p:spPr>
            <a:xfrm>
              <a:off x="2923" y="4263"/>
              <a:ext cx="435" cy="225"/>
            </a:xfrm>
            <a:custGeom>
              <a:avLst/>
              <a:gdLst/>
              <a:ahLst/>
              <a:cxnLst/>
              <a:rect l="l" t="t" r="r" b="b"/>
              <a:pathLst>
                <a:path w="276225" h="142875">
                  <a:moveTo>
                    <a:pt x="0" y="142875"/>
                  </a:moveTo>
                  <a:lnTo>
                    <a:pt x="276225" y="142875"/>
                  </a:lnTo>
                  <a:lnTo>
                    <a:pt x="276225" y="0"/>
                  </a:lnTo>
                  <a:lnTo>
                    <a:pt x="0" y="0"/>
                  </a:lnTo>
                  <a:lnTo>
                    <a:pt x="0" y="142875"/>
                  </a:lnTo>
                  <a:close/>
                </a:path>
              </a:pathLst>
            </a:custGeom>
            <a:solidFill>
              <a:srgbClr val="CCFF99"/>
            </a:solidFill>
          </p:spPr>
          <p:txBody>
            <a:bodyPr wrap="square" lIns="0" tIns="0" rIns="0" bIns="0" rtlCol="0"/>
            <a:lstStyle/>
            <a:p>
              <a:endParaRPr/>
            </a:p>
          </p:txBody>
        </p:sp>
        <p:sp>
          <p:nvSpPr>
            <p:cNvPr id="308" name="object 308"/>
            <p:cNvSpPr/>
            <p:nvPr/>
          </p:nvSpPr>
          <p:spPr>
            <a:xfrm>
              <a:off x="3388" y="418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309" name="object 309"/>
            <p:cNvSpPr/>
            <p:nvPr/>
          </p:nvSpPr>
          <p:spPr>
            <a:xfrm>
              <a:off x="2922" y="4188"/>
              <a:ext cx="540" cy="75"/>
            </a:xfrm>
            <a:custGeom>
              <a:avLst/>
              <a:gdLst/>
              <a:ahLst/>
              <a:cxnLst/>
              <a:rect l="l" t="t" r="r" b="b"/>
              <a:pathLst>
                <a:path w="342900" h="47625">
                  <a:moveTo>
                    <a:pt x="342900" y="0"/>
                  </a:moveTo>
                  <a:lnTo>
                    <a:pt x="47625" y="0"/>
                  </a:lnTo>
                  <a:lnTo>
                    <a:pt x="0" y="47625"/>
                  </a:lnTo>
                  <a:lnTo>
                    <a:pt x="295275" y="47625"/>
                  </a:lnTo>
                  <a:lnTo>
                    <a:pt x="342900" y="0"/>
                  </a:lnTo>
                  <a:close/>
                </a:path>
              </a:pathLst>
            </a:custGeom>
            <a:solidFill>
              <a:srgbClr val="D5FFAC"/>
            </a:solidFill>
          </p:spPr>
          <p:txBody>
            <a:bodyPr wrap="square" lIns="0" tIns="0" rIns="0" bIns="0" rtlCol="0"/>
            <a:lstStyle/>
            <a:p>
              <a:endParaRPr/>
            </a:p>
          </p:txBody>
        </p:sp>
        <p:sp>
          <p:nvSpPr>
            <p:cNvPr id="310" name="object 310"/>
            <p:cNvSpPr/>
            <p:nvPr/>
          </p:nvSpPr>
          <p:spPr>
            <a:xfrm>
              <a:off x="2922" y="4188"/>
              <a:ext cx="540" cy="300"/>
            </a:xfrm>
            <a:custGeom>
              <a:avLst/>
              <a:gdLst/>
              <a:ahLst/>
              <a:cxnLst/>
              <a:rect l="l" t="t" r="r" b="b"/>
              <a:pathLst>
                <a:path w="342900" h="190500">
                  <a:moveTo>
                    <a:pt x="0" y="47625"/>
                  </a:moveTo>
                  <a:lnTo>
                    <a:pt x="47625" y="0"/>
                  </a:lnTo>
                  <a:lnTo>
                    <a:pt x="342900" y="0"/>
                  </a:lnTo>
                  <a:lnTo>
                    <a:pt x="342900" y="142875"/>
                  </a:lnTo>
                  <a:lnTo>
                    <a:pt x="295275"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311" name="object 311"/>
            <p:cNvSpPr/>
            <p:nvPr/>
          </p:nvSpPr>
          <p:spPr>
            <a:xfrm>
              <a:off x="2922" y="4188"/>
              <a:ext cx="540" cy="75"/>
            </a:xfrm>
            <a:custGeom>
              <a:avLst/>
              <a:gdLst/>
              <a:ahLst/>
              <a:cxnLst/>
              <a:rect l="l" t="t" r="r" b="b"/>
              <a:pathLst>
                <a:path w="342900" h="47625">
                  <a:moveTo>
                    <a:pt x="0" y="47625"/>
                  </a:moveTo>
                  <a:lnTo>
                    <a:pt x="295275" y="47625"/>
                  </a:lnTo>
                  <a:lnTo>
                    <a:pt x="342900" y="0"/>
                  </a:lnTo>
                </a:path>
              </a:pathLst>
            </a:custGeom>
            <a:ln w="9534">
              <a:solidFill>
                <a:srgbClr val="000000"/>
              </a:solidFill>
            </a:ln>
          </p:spPr>
          <p:txBody>
            <a:bodyPr wrap="square" lIns="0" tIns="0" rIns="0" bIns="0" rtlCol="0"/>
            <a:lstStyle/>
            <a:p>
              <a:endParaRPr/>
            </a:p>
          </p:txBody>
        </p:sp>
        <p:sp>
          <p:nvSpPr>
            <p:cNvPr id="312" name="object 312"/>
            <p:cNvSpPr/>
            <p:nvPr/>
          </p:nvSpPr>
          <p:spPr>
            <a:xfrm>
              <a:off x="3358" y="4251"/>
              <a:ext cx="477" cy="237"/>
            </a:xfrm>
            <a:custGeom>
              <a:avLst/>
              <a:gdLst/>
              <a:ahLst/>
              <a:cxnLst/>
              <a:rect l="l" t="t" r="r" b="b"/>
              <a:pathLst>
                <a:path w="302894" h="150495">
                  <a:moveTo>
                    <a:pt x="0" y="150012"/>
                  </a:moveTo>
                  <a:lnTo>
                    <a:pt x="302412" y="150012"/>
                  </a:lnTo>
                  <a:lnTo>
                    <a:pt x="302412" y="0"/>
                  </a:lnTo>
                  <a:lnTo>
                    <a:pt x="0" y="0"/>
                  </a:lnTo>
                  <a:lnTo>
                    <a:pt x="0" y="150012"/>
                  </a:lnTo>
                  <a:close/>
                </a:path>
              </a:pathLst>
            </a:custGeom>
            <a:solidFill>
              <a:srgbClr val="CCFF99"/>
            </a:solidFill>
          </p:spPr>
          <p:txBody>
            <a:bodyPr wrap="square" lIns="0" tIns="0" rIns="0" bIns="0" rtlCol="0"/>
            <a:lstStyle/>
            <a:p>
              <a:endParaRPr/>
            </a:p>
          </p:txBody>
        </p:sp>
        <p:sp>
          <p:nvSpPr>
            <p:cNvPr id="313" name="object 313"/>
            <p:cNvSpPr/>
            <p:nvPr/>
          </p:nvSpPr>
          <p:spPr>
            <a:xfrm>
              <a:off x="3834" y="4173"/>
              <a:ext cx="79" cy="315"/>
            </a:xfrm>
            <a:custGeom>
              <a:avLst/>
              <a:gdLst/>
              <a:ahLst/>
              <a:cxnLst/>
              <a:rect l="l" t="t" r="r" b="b"/>
              <a:pathLst>
                <a:path w="50165" h="200025">
                  <a:moveTo>
                    <a:pt x="49999" y="0"/>
                  </a:moveTo>
                  <a:lnTo>
                    <a:pt x="0" y="49911"/>
                  </a:lnTo>
                  <a:lnTo>
                    <a:pt x="0" y="200025"/>
                  </a:lnTo>
                  <a:lnTo>
                    <a:pt x="49999" y="149987"/>
                  </a:lnTo>
                  <a:lnTo>
                    <a:pt x="49999" y="0"/>
                  </a:lnTo>
                  <a:close/>
                </a:path>
              </a:pathLst>
            </a:custGeom>
            <a:solidFill>
              <a:srgbClr val="A3CD7A"/>
            </a:solidFill>
          </p:spPr>
          <p:txBody>
            <a:bodyPr wrap="square" lIns="0" tIns="0" rIns="0" bIns="0" rtlCol="0"/>
            <a:lstStyle/>
            <a:p>
              <a:endParaRPr/>
            </a:p>
          </p:txBody>
        </p:sp>
        <p:sp>
          <p:nvSpPr>
            <p:cNvPr id="314" name="object 314"/>
            <p:cNvSpPr/>
            <p:nvPr/>
          </p:nvSpPr>
          <p:spPr>
            <a:xfrm>
              <a:off x="3358" y="4173"/>
              <a:ext cx="555" cy="79"/>
            </a:xfrm>
            <a:custGeom>
              <a:avLst/>
              <a:gdLst/>
              <a:ahLst/>
              <a:cxnLst/>
              <a:rect l="l" t="t" r="r" b="b"/>
              <a:pathLst>
                <a:path w="352425" h="50164">
                  <a:moveTo>
                    <a:pt x="352425" y="0"/>
                  </a:moveTo>
                  <a:lnTo>
                    <a:pt x="50012" y="0"/>
                  </a:lnTo>
                  <a:lnTo>
                    <a:pt x="0" y="49911"/>
                  </a:lnTo>
                  <a:lnTo>
                    <a:pt x="302425" y="49911"/>
                  </a:lnTo>
                  <a:lnTo>
                    <a:pt x="352425" y="0"/>
                  </a:lnTo>
                  <a:close/>
                </a:path>
              </a:pathLst>
            </a:custGeom>
            <a:solidFill>
              <a:srgbClr val="D5FFAC"/>
            </a:solidFill>
          </p:spPr>
          <p:txBody>
            <a:bodyPr wrap="square" lIns="0" tIns="0" rIns="0" bIns="0" rtlCol="0"/>
            <a:lstStyle/>
            <a:p>
              <a:endParaRPr/>
            </a:p>
          </p:txBody>
        </p:sp>
        <p:sp>
          <p:nvSpPr>
            <p:cNvPr id="315" name="object 315"/>
            <p:cNvSpPr/>
            <p:nvPr/>
          </p:nvSpPr>
          <p:spPr>
            <a:xfrm>
              <a:off x="3358" y="4192"/>
              <a:ext cx="555" cy="315"/>
            </a:xfrm>
            <a:custGeom>
              <a:avLst/>
              <a:gdLst/>
              <a:ahLst/>
              <a:cxnLst/>
              <a:rect l="l" t="t" r="r" b="b"/>
              <a:pathLst>
                <a:path w="352425" h="200025">
                  <a:moveTo>
                    <a:pt x="0" y="49911"/>
                  </a:moveTo>
                  <a:lnTo>
                    <a:pt x="50012" y="0"/>
                  </a:lnTo>
                  <a:lnTo>
                    <a:pt x="352425" y="0"/>
                  </a:lnTo>
                  <a:lnTo>
                    <a:pt x="352425" y="149987"/>
                  </a:lnTo>
                  <a:lnTo>
                    <a:pt x="302425" y="200025"/>
                  </a:lnTo>
                  <a:lnTo>
                    <a:pt x="0" y="200025"/>
                  </a:lnTo>
                  <a:lnTo>
                    <a:pt x="0" y="49911"/>
                  </a:lnTo>
                  <a:close/>
                </a:path>
              </a:pathLst>
            </a:custGeom>
            <a:solidFill>
              <a:schemeClr val="bg1"/>
            </a:solidFill>
            <a:ln w="9534">
              <a:solidFill>
                <a:srgbClr val="000000"/>
              </a:solidFill>
            </a:ln>
          </p:spPr>
          <p:txBody>
            <a:bodyPr wrap="square" lIns="0" tIns="0" rIns="0" bIns="0" rtlCol="0"/>
            <a:lstStyle/>
            <a:p>
              <a:endParaRPr/>
            </a:p>
          </p:txBody>
        </p:sp>
        <p:sp>
          <p:nvSpPr>
            <p:cNvPr id="316" name="object 316"/>
            <p:cNvSpPr/>
            <p:nvPr/>
          </p:nvSpPr>
          <p:spPr>
            <a:xfrm>
              <a:off x="3358" y="4173"/>
              <a:ext cx="555" cy="79"/>
            </a:xfrm>
            <a:custGeom>
              <a:avLst/>
              <a:gdLst/>
              <a:ahLst/>
              <a:cxnLst/>
              <a:rect l="l" t="t" r="r" b="b"/>
              <a:pathLst>
                <a:path w="352425" h="50164">
                  <a:moveTo>
                    <a:pt x="0" y="49911"/>
                  </a:moveTo>
                  <a:lnTo>
                    <a:pt x="302425" y="49911"/>
                  </a:lnTo>
                  <a:lnTo>
                    <a:pt x="352425" y="0"/>
                  </a:lnTo>
                </a:path>
              </a:pathLst>
            </a:custGeom>
            <a:ln w="9534">
              <a:solidFill>
                <a:srgbClr val="000000"/>
              </a:solidFill>
            </a:ln>
          </p:spPr>
          <p:txBody>
            <a:bodyPr wrap="square" lIns="0" tIns="0" rIns="0" bIns="0" rtlCol="0"/>
            <a:lstStyle/>
            <a:p>
              <a:endParaRPr/>
            </a:p>
          </p:txBody>
        </p:sp>
        <p:sp>
          <p:nvSpPr>
            <p:cNvPr id="317" name="object 317"/>
            <p:cNvSpPr/>
            <p:nvPr/>
          </p:nvSpPr>
          <p:spPr>
            <a:xfrm>
              <a:off x="3834" y="4251"/>
              <a:ext cx="0" cy="237"/>
            </a:xfrm>
            <a:custGeom>
              <a:avLst/>
              <a:gdLst/>
              <a:ahLst/>
              <a:cxnLst/>
              <a:rect l="l" t="t" r="r" b="b"/>
              <a:pathLst>
                <a:path h="150495">
                  <a:moveTo>
                    <a:pt x="0" y="0"/>
                  </a:moveTo>
                  <a:lnTo>
                    <a:pt x="0" y="150113"/>
                  </a:lnTo>
                </a:path>
              </a:pathLst>
            </a:custGeom>
            <a:ln w="9534">
              <a:solidFill>
                <a:srgbClr val="000000"/>
              </a:solidFill>
            </a:ln>
          </p:spPr>
          <p:txBody>
            <a:bodyPr wrap="square" lIns="0" tIns="0" rIns="0" bIns="0" rtlCol="0"/>
            <a:lstStyle/>
            <a:p>
              <a:endParaRPr/>
            </a:p>
          </p:txBody>
        </p:sp>
        <p:sp>
          <p:nvSpPr>
            <p:cNvPr id="318" name="object 318"/>
            <p:cNvSpPr/>
            <p:nvPr/>
          </p:nvSpPr>
          <p:spPr>
            <a:xfrm>
              <a:off x="2743" y="4056"/>
              <a:ext cx="477" cy="237"/>
            </a:xfrm>
            <a:custGeom>
              <a:avLst/>
              <a:gdLst/>
              <a:ahLst/>
              <a:cxnLst/>
              <a:rect l="l" t="t" r="r" b="b"/>
              <a:pathLst>
                <a:path w="302895" h="150494">
                  <a:moveTo>
                    <a:pt x="0" y="150012"/>
                  </a:moveTo>
                  <a:lnTo>
                    <a:pt x="302412" y="150012"/>
                  </a:lnTo>
                  <a:lnTo>
                    <a:pt x="302412" y="0"/>
                  </a:lnTo>
                  <a:lnTo>
                    <a:pt x="0" y="0"/>
                  </a:lnTo>
                  <a:lnTo>
                    <a:pt x="0" y="150012"/>
                  </a:lnTo>
                  <a:close/>
                </a:path>
              </a:pathLst>
            </a:custGeom>
            <a:solidFill>
              <a:srgbClr val="CCFF99"/>
            </a:solidFill>
          </p:spPr>
          <p:txBody>
            <a:bodyPr wrap="square" lIns="0" tIns="0" rIns="0" bIns="0" rtlCol="0"/>
            <a:lstStyle/>
            <a:p>
              <a:endParaRPr/>
            </a:p>
          </p:txBody>
        </p:sp>
        <p:sp>
          <p:nvSpPr>
            <p:cNvPr id="319" name="object 319"/>
            <p:cNvSpPr/>
            <p:nvPr/>
          </p:nvSpPr>
          <p:spPr>
            <a:xfrm>
              <a:off x="3219" y="3978"/>
              <a:ext cx="79" cy="315"/>
            </a:xfrm>
            <a:custGeom>
              <a:avLst/>
              <a:gdLst/>
              <a:ahLst/>
              <a:cxnLst/>
              <a:rect l="l" t="t" r="r" b="b"/>
              <a:pathLst>
                <a:path w="50165" h="200025">
                  <a:moveTo>
                    <a:pt x="49999" y="0"/>
                  </a:moveTo>
                  <a:lnTo>
                    <a:pt x="0" y="49911"/>
                  </a:lnTo>
                  <a:lnTo>
                    <a:pt x="0" y="200025"/>
                  </a:lnTo>
                  <a:lnTo>
                    <a:pt x="49999" y="149987"/>
                  </a:lnTo>
                  <a:lnTo>
                    <a:pt x="49999" y="0"/>
                  </a:lnTo>
                  <a:close/>
                </a:path>
              </a:pathLst>
            </a:custGeom>
            <a:solidFill>
              <a:srgbClr val="A3CD7A"/>
            </a:solidFill>
          </p:spPr>
          <p:txBody>
            <a:bodyPr wrap="square" lIns="0" tIns="0" rIns="0" bIns="0" rtlCol="0"/>
            <a:lstStyle/>
            <a:p>
              <a:endParaRPr/>
            </a:p>
          </p:txBody>
        </p:sp>
        <p:sp>
          <p:nvSpPr>
            <p:cNvPr id="320" name="object 320"/>
            <p:cNvSpPr/>
            <p:nvPr/>
          </p:nvSpPr>
          <p:spPr>
            <a:xfrm>
              <a:off x="2743" y="3978"/>
              <a:ext cx="555" cy="79"/>
            </a:xfrm>
            <a:custGeom>
              <a:avLst/>
              <a:gdLst/>
              <a:ahLst/>
              <a:cxnLst/>
              <a:rect l="l" t="t" r="r" b="b"/>
              <a:pathLst>
                <a:path w="352425" h="50164">
                  <a:moveTo>
                    <a:pt x="352425" y="0"/>
                  </a:moveTo>
                  <a:lnTo>
                    <a:pt x="50012" y="0"/>
                  </a:lnTo>
                  <a:lnTo>
                    <a:pt x="0" y="49911"/>
                  </a:lnTo>
                  <a:lnTo>
                    <a:pt x="302425" y="49911"/>
                  </a:lnTo>
                  <a:lnTo>
                    <a:pt x="352425" y="0"/>
                  </a:lnTo>
                  <a:close/>
                </a:path>
              </a:pathLst>
            </a:custGeom>
            <a:solidFill>
              <a:srgbClr val="D5FFAC"/>
            </a:solidFill>
          </p:spPr>
          <p:txBody>
            <a:bodyPr wrap="square" lIns="0" tIns="0" rIns="0" bIns="0" rtlCol="0"/>
            <a:lstStyle/>
            <a:p>
              <a:endParaRPr/>
            </a:p>
          </p:txBody>
        </p:sp>
        <p:sp>
          <p:nvSpPr>
            <p:cNvPr id="321" name="object 321"/>
            <p:cNvSpPr/>
            <p:nvPr/>
          </p:nvSpPr>
          <p:spPr>
            <a:xfrm>
              <a:off x="2743" y="3978"/>
              <a:ext cx="555" cy="315"/>
            </a:xfrm>
            <a:custGeom>
              <a:avLst/>
              <a:gdLst/>
              <a:ahLst/>
              <a:cxnLst/>
              <a:rect l="l" t="t" r="r" b="b"/>
              <a:pathLst>
                <a:path w="352425" h="200025">
                  <a:moveTo>
                    <a:pt x="0" y="49911"/>
                  </a:moveTo>
                  <a:lnTo>
                    <a:pt x="50012" y="0"/>
                  </a:lnTo>
                  <a:lnTo>
                    <a:pt x="352425" y="0"/>
                  </a:lnTo>
                  <a:lnTo>
                    <a:pt x="352425" y="149987"/>
                  </a:lnTo>
                  <a:lnTo>
                    <a:pt x="302425" y="200025"/>
                  </a:lnTo>
                  <a:lnTo>
                    <a:pt x="0" y="200025"/>
                  </a:lnTo>
                  <a:lnTo>
                    <a:pt x="0" y="49911"/>
                  </a:lnTo>
                  <a:close/>
                </a:path>
              </a:pathLst>
            </a:custGeom>
            <a:solidFill>
              <a:schemeClr val="bg1"/>
            </a:solidFill>
            <a:ln w="9534">
              <a:solidFill>
                <a:srgbClr val="000000"/>
              </a:solidFill>
            </a:ln>
          </p:spPr>
          <p:txBody>
            <a:bodyPr wrap="square" lIns="0" tIns="0" rIns="0" bIns="0" rtlCol="0"/>
            <a:lstStyle/>
            <a:p>
              <a:endParaRPr/>
            </a:p>
          </p:txBody>
        </p:sp>
        <p:sp>
          <p:nvSpPr>
            <p:cNvPr id="322" name="object 322"/>
            <p:cNvSpPr/>
            <p:nvPr/>
          </p:nvSpPr>
          <p:spPr>
            <a:xfrm>
              <a:off x="2743" y="3978"/>
              <a:ext cx="555" cy="79"/>
            </a:xfrm>
            <a:custGeom>
              <a:avLst/>
              <a:gdLst/>
              <a:ahLst/>
              <a:cxnLst/>
              <a:rect l="l" t="t" r="r" b="b"/>
              <a:pathLst>
                <a:path w="352425" h="50164">
                  <a:moveTo>
                    <a:pt x="0" y="49911"/>
                  </a:moveTo>
                  <a:lnTo>
                    <a:pt x="302425" y="49911"/>
                  </a:lnTo>
                  <a:lnTo>
                    <a:pt x="352425" y="0"/>
                  </a:lnTo>
                </a:path>
              </a:pathLst>
            </a:custGeom>
            <a:ln w="9534">
              <a:solidFill>
                <a:srgbClr val="000000"/>
              </a:solidFill>
            </a:ln>
          </p:spPr>
          <p:txBody>
            <a:bodyPr wrap="square" lIns="0" tIns="0" rIns="0" bIns="0" rtlCol="0"/>
            <a:lstStyle/>
            <a:p>
              <a:endParaRPr/>
            </a:p>
          </p:txBody>
        </p:sp>
        <p:sp>
          <p:nvSpPr>
            <p:cNvPr id="323" name="object 323"/>
            <p:cNvSpPr/>
            <p:nvPr/>
          </p:nvSpPr>
          <p:spPr>
            <a:xfrm>
              <a:off x="3219" y="4056"/>
              <a:ext cx="0" cy="237"/>
            </a:xfrm>
            <a:custGeom>
              <a:avLst/>
              <a:gdLst/>
              <a:ahLst/>
              <a:cxnLst/>
              <a:rect l="l" t="t" r="r" b="b"/>
              <a:pathLst>
                <a:path h="150494">
                  <a:moveTo>
                    <a:pt x="0" y="0"/>
                  </a:moveTo>
                  <a:lnTo>
                    <a:pt x="0" y="150113"/>
                  </a:lnTo>
                </a:path>
              </a:pathLst>
            </a:custGeom>
            <a:ln w="9534">
              <a:solidFill>
                <a:srgbClr val="000000"/>
              </a:solidFill>
            </a:ln>
          </p:spPr>
          <p:txBody>
            <a:bodyPr wrap="square" lIns="0" tIns="0" rIns="0" bIns="0" rtlCol="0"/>
            <a:lstStyle/>
            <a:p>
              <a:endParaRPr/>
            </a:p>
          </p:txBody>
        </p:sp>
        <p:sp>
          <p:nvSpPr>
            <p:cNvPr id="324" name="object 324"/>
            <p:cNvSpPr/>
            <p:nvPr/>
          </p:nvSpPr>
          <p:spPr>
            <a:xfrm>
              <a:off x="3432" y="3993"/>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325" name="object 325"/>
            <p:cNvSpPr/>
            <p:nvPr/>
          </p:nvSpPr>
          <p:spPr>
            <a:xfrm>
              <a:off x="3913" y="391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326" name="object 326"/>
            <p:cNvSpPr/>
            <p:nvPr/>
          </p:nvSpPr>
          <p:spPr>
            <a:xfrm>
              <a:off x="3433" y="3918"/>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327" name="object 327"/>
            <p:cNvSpPr/>
            <p:nvPr/>
          </p:nvSpPr>
          <p:spPr>
            <a:xfrm>
              <a:off x="3433" y="3918"/>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328" name="object 328"/>
            <p:cNvSpPr/>
            <p:nvPr/>
          </p:nvSpPr>
          <p:spPr>
            <a:xfrm>
              <a:off x="3433" y="3918"/>
              <a:ext cx="555" cy="75"/>
            </a:xfrm>
            <a:custGeom>
              <a:avLst/>
              <a:gdLst/>
              <a:ahLst/>
              <a:cxnLst/>
              <a:rect l="l" t="t" r="r" b="b"/>
              <a:pathLst>
                <a:path w="352425" h="47625">
                  <a:moveTo>
                    <a:pt x="0" y="47625"/>
                  </a:moveTo>
                  <a:lnTo>
                    <a:pt x="304800" y="47625"/>
                  </a:lnTo>
                  <a:lnTo>
                    <a:pt x="352425" y="0"/>
                  </a:lnTo>
                </a:path>
              </a:pathLst>
            </a:custGeom>
            <a:solidFill>
              <a:schemeClr val="bg1"/>
            </a:solidFill>
            <a:ln w="9534">
              <a:solidFill>
                <a:srgbClr val="000000"/>
              </a:solidFill>
            </a:ln>
          </p:spPr>
          <p:txBody>
            <a:bodyPr wrap="square" lIns="0" tIns="0" rIns="0" bIns="0" rtlCol="0"/>
            <a:lstStyle/>
            <a:p>
              <a:endParaRPr/>
            </a:p>
          </p:txBody>
        </p:sp>
        <p:sp>
          <p:nvSpPr>
            <p:cNvPr id="329" name="object 329"/>
            <p:cNvSpPr/>
            <p:nvPr/>
          </p:nvSpPr>
          <p:spPr>
            <a:xfrm>
              <a:off x="3912" y="3993"/>
              <a:ext cx="0" cy="22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330" name="object 330"/>
            <p:cNvSpPr/>
            <p:nvPr/>
          </p:nvSpPr>
          <p:spPr>
            <a:xfrm>
              <a:off x="3027" y="3753"/>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331" name="object 331"/>
            <p:cNvSpPr/>
            <p:nvPr/>
          </p:nvSpPr>
          <p:spPr>
            <a:xfrm>
              <a:off x="3508" y="367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332" name="object 332"/>
            <p:cNvSpPr/>
            <p:nvPr/>
          </p:nvSpPr>
          <p:spPr>
            <a:xfrm>
              <a:off x="3028" y="3678"/>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333" name="object 333"/>
            <p:cNvSpPr/>
            <p:nvPr/>
          </p:nvSpPr>
          <p:spPr>
            <a:xfrm>
              <a:off x="3028" y="3678"/>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334" name="object 334"/>
            <p:cNvSpPr/>
            <p:nvPr/>
          </p:nvSpPr>
          <p:spPr>
            <a:xfrm>
              <a:off x="3028" y="3678"/>
              <a:ext cx="555" cy="75"/>
            </a:xfrm>
            <a:custGeom>
              <a:avLst/>
              <a:gdLst/>
              <a:ahLst/>
              <a:cxnLst/>
              <a:rect l="l" t="t" r="r" b="b"/>
              <a:pathLst>
                <a:path w="352425" h="47625">
                  <a:moveTo>
                    <a:pt x="0" y="47625"/>
                  </a:moveTo>
                  <a:lnTo>
                    <a:pt x="304800" y="47625"/>
                  </a:lnTo>
                  <a:lnTo>
                    <a:pt x="352425" y="0"/>
                  </a:lnTo>
                </a:path>
              </a:pathLst>
            </a:custGeom>
            <a:ln w="9534">
              <a:solidFill>
                <a:srgbClr val="000000"/>
              </a:solidFill>
            </a:ln>
          </p:spPr>
          <p:txBody>
            <a:bodyPr wrap="square" lIns="0" tIns="0" rIns="0" bIns="0" rtlCol="0"/>
            <a:lstStyle/>
            <a:p>
              <a:endParaRPr/>
            </a:p>
          </p:txBody>
        </p:sp>
        <p:sp>
          <p:nvSpPr>
            <p:cNvPr id="335" name="object 335"/>
            <p:cNvSpPr/>
            <p:nvPr/>
          </p:nvSpPr>
          <p:spPr>
            <a:xfrm>
              <a:off x="3507" y="3753"/>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sp>
          <p:nvSpPr>
            <p:cNvPr id="340" name="object 340"/>
            <p:cNvSpPr/>
            <p:nvPr/>
          </p:nvSpPr>
          <p:spPr>
            <a:xfrm>
              <a:off x="2847" y="3528"/>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341" name="object 341"/>
            <p:cNvSpPr/>
            <p:nvPr/>
          </p:nvSpPr>
          <p:spPr>
            <a:xfrm>
              <a:off x="3328" y="345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342" name="object 342"/>
            <p:cNvSpPr/>
            <p:nvPr/>
          </p:nvSpPr>
          <p:spPr>
            <a:xfrm>
              <a:off x="2848" y="3453"/>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rgbClr val="D5FFAC"/>
            </a:solidFill>
          </p:spPr>
          <p:txBody>
            <a:bodyPr wrap="square" lIns="0" tIns="0" rIns="0" bIns="0" rtlCol="0"/>
            <a:lstStyle/>
            <a:p>
              <a:endParaRPr/>
            </a:p>
          </p:txBody>
        </p:sp>
        <p:sp>
          <p:nvSpPr>
            <p:cNvPr id="343" name="object 343"/>
            <p:cNvSpPr/>
            <p:nvPr/>
          </p:nvSpPr>
          <p:spPr>
            <a:xfrm>
              <a:off x="2848" y="3453"/>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344" name="object 344"/>
            <p:cNvSpPr/>
            <p:nvPr/>
          </p:nvSpPr>
          <p:spPr>
            <a:xfrm>
              <a:off x="2848" y="3453"/>
              <a:ext cx="555" cy="75"/>
            </a:xfrm>
            <a:custGeom>
              <a:avLst/>
              <a:gdLst/>
              <a:ahLst/>
              <a:cxnLst/>
              <a:rect l="l" t="t" r="r" b="b"/>
              <a:pathLst>
                <a:path w="352425" h="47625">
                  <a:moveTo>
                    <a:pt x="0" y="47625"/>
                  </a:moveTo>
                  <a:lnTo>
                    <a:pt x="304800" y="47625"/>
                  </a:lnTo>
                  <a:lnTo>
                    <a:pt x="352425" y="0"/>
                  </a:lnTo>
                </a:path>
              </a:pathLst>
            </a:custGeom>
            <a:solidFill>
              <a:schemeClr val="bg1"/>
            </a:solidFill>
            <a:ln w="9534">
              <a:solidFill>
                <a:srgbClr val="000000"/>
              </a:solidFill>
            </a:ln>
          </p:spPr>
          <p:txBody>
            <a:bodyPr wrap="square" lIns="0" tIns="0" rIns="0" bIns="0" rtlCol="0"/>
            <a:lstStyle/>
            <a:p>
              <a:endParaRPr/>
            </a:p>
          </p:txBody>
        </p:sp>
        <p:sp>
          <p:nvSpPr>
            <p:cNvPr id="345" name="object 345"/>
            <p:cNvSpPr/>
            <p:nvPr/>
          </p:nvSpPr>
          <p:spPr>
            <a:xfrm>
              <a:off x="3327" y="3528"/>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grpSp>
      <p:sp>
        <p:nvSpPr>
          <p:cNvPr id="346" name="object 346"/>
          <p:cNvSpPr txBox="1"/>
          <p:nvPr/>
        </p:nvSpPr>
        <p:spPr>
          <a:xfrm>
            <a:off x="2179320" y="4214495"/>
            <a:ext cx="1111250" cy="307340"/>
          </a:xfrm>
          <a:prstGeom prst="rect">
            <a:avLst/>
          </a:prstGeom>
        </p:spPr>
        <p:txBody>
          <a:bodyPr vert="horz" wrap="square" lIns="0" tIns="0" rIns="0" bIns="0" rtlCol="0">
            <a:spAutoFit/>
          </a:bodyPr>
          <a:lstStyle/>
          <a:p>
            <a:pPr marL="12700"/>
            <a:r>
              <a:rPr sz="2000" b="1" spc="25" dirty="0">
                <a:solidFill>
                  <a:schemeClr val="tx1"/>
                </a:solidFill>
                <a:latin typeface="微软雅黑" panose="020B0503020204020204" charset="-122"/>
                <a:cs typeface="微软雅黑" panose="020B0503020204020204" charset="-122"/>
              </a:rPr>
              <a:t>事故隐患</a:t>
            </a:r>
          </a:p>
        </p:txBody>
      </p:sp>
      <p:sp>
        <p:nvSpPr>
          <p:cNvPr id="379" name="object 379"/>
          <p:cNvSpPr/>
          <p:nvPr/>
        </p:nvSpPr>
        <p:spPr>
          <a:xfrm>
            <a:off x="5170571" y="2992755"/>
            <a:ext cx="1485900" cy="123825"/>
          </a:xfrm>
          <a:custGeom>
            <a:avLst/>
            <a:gdLst/>
            <a:ahLst/>
            <a:cxnLst/>
            <a:rect l="l" t="t" r="r" b="b"/>
            <a:pathLst>
              <a:path w="1485900" h="123825">
                <a:moveTo>
                  <a:pt x="0" y="123825"/>
                </a:moveTo>
                <a:lnTo>
                  <a:pt x="1485900" y="123825"/>
                </a:lnTo>
                <a:lnTo>
                  <a:pt x="1485900" y="0"/>
                </a:lnTo>
                <a:lnTo>
                  <a:pt x="0" y="0"/>
                </a:lnTo>
                <a:lnTo>
                  <a:pt x="0" y="123825"/>
                </a:lnTo>
                <a:close/>
              </a:path>
            </a:pathLst>
          </a:custGeom>
          <a:solidFill>
            <a:srgbClr val="EC7C30"/>
          </a:solidFill>
        </p:spPr>
        <p:txBody>
          <a:bodyPr wrap="square" lIns="0" tIns="0" rIns="0" bIns="0" rtlCol="0"/>
          <a:lstStyle/>
          <a:p>
            <a:endParaRPr/>
          </a:p>
        </p:txBody>
      </p:sp>
      <p:sp>
        <p:nvSpPr>
          <p:cNvPr id="380" name="object 380"/>
          <p:cNvSpPr/>
          <p:nvPr/>
        </p:nvSpPr>
        <p:spPr>
          <a:xfrm>
            <a:off x="5170571" y="2992755"/>
            <a:ext cx="1485900" cy="123825"/>
          </a:xfrm>
          <a:custGeom>
            <a:avLst/>
            <a:gdLst/>
            <a:ahLst/>
            <a:cxnLst/>
            <a:rect l="l" t="t" r="r" b="b"/>
            <a:pathLst>
              <a:path w="1485900" h="123825">
                <a:moveTo>
                  <a:pt x="0" y="123825"/>
                </a:moveTo>
                <a:lnTo>
                  <a:pt x="1485900" y="123825"/>
                </a:lnTo>
                <a:lnTo>
                  <a:pt x="1485900" y="0"/>
                </a:lnTo>
                <a:lnTo>
                  <a:pt x="0" y="0"/>
                </a:lnTo>
                <a:lnTo>
                  <a:pt x="0" y="123825"/>
                </a:lnTo>
                <a:close/>
              </a:path>
            </a:pathLst>
          </a:custGeom>
          <a:solidFill>
            <a:srgbClr val="C00000"/>
          </a:solidFill>
          <a:ln w="9534">
            <a:solidFill>
              <a:srgbClr val="000000"/>
            </a:solidFill>
          </a:ln>
        </p:spPr>
        <p:txBody>
          <a:bodyPr wrap="square" lIns="0" tIns="0" rIns="0" bIns="0" rtlCol="0"/>
          <a:lstStyle/>
          <a:p>
            <a:endParaRPr/>
          </a:p>
        </p:txBody>
      </p:sp>
      <p:sp>
        <p:nvSpPr>
          <p:cNvPr id="422" name="object 422"/>
          <p:cNvSpPr/>
          <p:nvPr/>
        </p:nvSpPr>
        <p:spPr>
          <a:xfrm>
            <a:off x="5065796" y="5526405"/>
            <a:ext cx="304800" cy="14287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chemeClr val="bg1"/>
          </a:solidFill>
        </p:spPr>
        <p:txBody>
          <a:bodyPr wrap="square" lIns="0" tIns="0" rIns="0" bIns="0" rtlCol="0"/>
          <a:lstStyle/>
          <a:p>
            <a:endParaRPr/>
          </a:p>
        </p:txBody>
      </p:sp>
      <p:sp>
        <p:nvSpPr>
          <p:cNvPr id="423" name="object 423"/>
          <p:cNvSpPr/>
          <p:nvPr/>
        </p:nvSpPr>
        <p:spPr>
          <a:xfrm>
            <a:off x="5370596" y="5478145"/>
            <a:ext cx="47625" cy="1905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chemeClr val="bg1"/>
          </a:solidFill>
        </p:spPr>
        <p:txBody>
          <a:bodyPr wrap="square" lIns="0" tIns="0" rIns="0" bIns="0" rtlCol="0"/>
          <a:lstStyle/>
          <a:p>
            <a:endParaRPr/>
          </a:p>
        </p:txBody>
      </p:sp>
      <p:sp>
        <p:nvSpPr>
          <p:cNvPr id="424" name="object 424"/>
          <p:cNvSpPr/>
          <p:nvPr/>
        </p:nvSpPr>
        <p:spPr>
          <a:xfrm>
            <a:off x="5065796" y="5478780"/>
            <a:ext cx="352425" cy="4762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425" name="object 425"/>
          <p:cNvSpPr/>
          <p:nvPr/>
        </p:nvSpPr>
        <p:spPr>
          <a:xfrm>
            <a:off x="5065796" y="5478145"/>
            <a:ext cx="352425" cy="1905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426" name="object 426"/>
          <p:cNvSpPr/>
          <p:nvPr/>
        </p:nvSpPr>
        <p:spPr>
          <a:xfrm>
            <a:off x="5065796" y="5478780"/>
            <a:ext cx="352425" cy="47625"/>
          </a:xfrm>
          <a:custGeom>
            <a:avLst/>
            <a:gdLst/>
            <a:ahLst/>
            <a:cxnLst/>
            <a:rect l="l" t="t" r="r" b="b"/>
            <a:pathLst>
              <a:path w="352425" h="47625">
                <a:moveTo>
                  <a:pt x="0" y="47625"/>
                </a:moveTo>
                <a:lnTo>
                  <a:pt x="304800" y="47625"/>
                </a:lnTo>
                <a:lnTo>
                  <a:pt x="352425" y="0"/>
                </a:lnTo>
              </a:path>
            </a:pathLst>
          </a:custGeom>
          <a:solidFill>
            <a:schemeClr val="bg1"/>
          </a:solidFill>
          <a:ln w="9534">
            <a:solidFill>
              <a:srgbClr val="000000"/>
            </a:solidFill>
          </a:ln>
        </p:spPr>
        <p:txBody>
          <a:bodyPr wrap="square" lIns="0" tIns="0" rIns="0" bIns="0" rtlCol="0"/>
          <a:lstStyle/>
          <a:p>
            <a:endParaRPr/>
          </a:p>
        </p:txBody>
      </p:sp>
      <p:sp>
        <p:nvSpPr>
          <p:cNvPr id="427" name="object 427"/>
          <p:cNvSpPr/>
          <p:nvPr/>
        </p:nvSpPr>
        <p:spPr>
          <a:xfrm>
            <a:off x="5370596" y="5526405"/>
            <a:ext cx="0" cy="14287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428" name="object 428"/>
          <p:cNvSpPr/>
          <p:nvPr/>
        </p:nvSpPr>
        <p:spPr>
          <a:xfrm>
            <a:off x="5113421" y="4802505"/>
            <a:ext cx="0" cy="523875"/>
          </a:xfrm>
          <a:custGeom>
            <a:avLst/>
            <a:gdLst/>
            <a:ahLst/>
            <a:cxnLst/>
            <a:rect l="l" t="t" r="r" b="b"/>
            <a:pathLst>
              <a:path h="523875">
                <a:moveTo>
                  <a:pt x="0" y="0"/>
                </a:moveTo>
                <a:lnTo>
                  <a:pt x="0" y="523811"/>
                </a:lnTo>
              </a:path>
            </a:pathLst>
          </a:custGeom>
          <a:ln w="9534">
            <a:solidFill>
              <a:srgbClr val="959595"/>
            </a:solidFill>
          </a:ln>
        </p:spPr>
        <p:txBody>
          <a:bodyPr wrap="square" lIns="0" tIns="0" rIns="0" bIns="0" rtlCol="0"/>
          <a:lstStyle/>
          <a:p>
            <a:endParaRPr/>
          </a:p>
        </p:txBody>
      </p:sp>
      <p:sp>
        <p:nvSpPr>
          <p:cNvPr id="429" name="object 429"/>
          <p:cNvSpPr/>
          <p:nvPr/>
        </p:nvSpPr>
        <p:spPr>
          <a:xfrm>
            <a:off x="5189621" y="4631055"/>
            <a:ext cx="0" cy="523875"/>
          </a:xfrm>
          <a:custGeom>
            <a:avLst/>
            <a:gdLst/>
            <a:ahLst/>
            <a:cxnLst/>
            <a:rect l="l" t="t" r="r" b="b"/>
            <a:pathLst>
              <a:path h="523875">
                <a:moveTo>
                  <a:pt x="0" y="0"/>
                </a:moveTo>
                <a:lnTo>
                  <a:pt x="0" y="523811"/>
                </a:lnTo>
              </a:path>
            </a:pathLst>
          </a:custGeom>
          <a:ln w="9534">
            <a:solidFill>
              <a:srgbClr val="959595"/>
            </a:solidFill>
          </a:ln>
        </p:spPr>
        <p:txBody>
          <a:bodyPr wrap="square" lIns="0" tIns="0" rIns="0" bIns="0" rtlCol="0"/>
          <a:lstStyle/>
          <a:p>
            <a:endParaRPr/>
          </a:p>
        </p:txBody>
      </p:sp>
      <p:sp>
        <p:nvSpPr>
          <p:cNvPr id="430" name="object 430"/>
          <p:cNvSpPr/>
          <p:nvPr/>
        </p:nvSpPr>
        <p:spPr>
          <a:xfrm>
            <a:off x="5294396" y="5002530"/>
            <a:ext cx="0" cy="371475"/>
          </a:xfrm>
          <a:custGeom>
            <a:avLst/>
            <a:gdLst/>
            <a:ahLst/>
            <a:cxnLst/>
            <a:rect l="l" t="t" r="r" b="b"/>
            <a:pathLst>
              <a:path h="371475">
                <a:moveTo>
                  <a:pt x="0" y="0"/>
                </a:moveTo>
                <a:lnTo>
                  <a:pt x="0" y="371411"/>
                </a:lnTo>
              </a:path>
            </a:pathLst>
          </a:custGeom>
          <a:ln w="9534">
            <a:solidFill>
              <a:srgbClr val="959595"/>
            </a:solidFill>
          </a:ln>
        </p:spPr>
        <p:txBody>
          <a:bodyPr wrap="square" lIns="0" tIns="0" rIns="0" bIns="0" rtlCol="0"/>
          <a:lstStyle/>
          <a:p>
            <a:endParaRPr/>
          </a:p>
        </p:txBody>
      </p:sp>
      <p:sp>
        <p:nvSpPr>
          <p:cNvPr id="431" name="object 431"/>
          <p:cNvSpPr/>
          <p:nvPr/>
        </p:nvSpPr>
        <p:spPr>
          <a:xfrm>
            <a:off x="5370596" y="4907280"/>
            <a:ext cx="0" cy="371475"/>
          </a:xfrm>
          <a:custGeom>
            <a:avLst/>
            <a:gdLst/>
            <a:ahLst/>
            <a:cxnLst/>
            <a:rect l="l" t="t" r="r" b="b"/>
            <a:pathLst>
              <a:path h="371475">
                <a:moveTo>
                  <a:pt x="0" y="0"/>
                </a:moveTo>
                <a:lnTo>
                  <a:pt x="0" y="371411"/>
                </a:lnTo>
              </a:path>
            </a:pathLst>
          </a:custGeom>
          <a:ln w="9534">
            <a:solidFill>
              <a:srgbClr val="959595"/>
            </a:solidFill>
          </a:ln>
        </p:spPr>
        <p:txBody>
          <a:bodyPr wrap="square" lIns="0" tIns="0" rIns="0" bIns="0" rtlCol="0"/>
          <a:lstStyle/>
          <a:p>
            <a:endParaRPr/>
          </a:p>
        </p:txBody>
      </p:sp>
      <p:sp>
        <p:nvSpPr>
          <p:cNvPr id="432" name="object 432"/>
          <p:cNvSpPr/>
          <p:nvPr/>
        </p:nvSpPr>
        <p:spPr>
          <a:xfrm>
            <a:off x="6361196" y="3096895"/>
            <a:ext cx="133350" cy="2667000"/>
          </a:xfrm>
          <a:custGeom>
            <a:avLst/>
            <a:gdLst/>
            <a:ahLst/>
            <a:cxnLst/>
            <a:rect l="l" t="t" r="r" b="b"/>
            <a:pathLst>
              <a:path w="133350" h="2667000">
                <a:moveTo>
                  <a:pt x="0" y="2667000"/>
                </a:moveTo>
                <a:lnTo>
                  <a:pt x="133350" y="2667000"/>
                </a:lnTo>
                <a:lnTo>
                  <a:pt x="133350" y="0"/>
                </a:lnTo>
                <a:lnTo>
                  <a:pt x="0" y="0"/>
                </a:lnTo>
                <a:lnTo>
                  <a:pt x="0" y="2667000"/>
                </a:lnTo>
                <a:close/>
              </a:path>
            </a:pathLst>
          </a:custGeom>
          <a:solidFill>
            <a:srgbClr val="C00000"/>
          </a:solidFill>
        </p:spPr>
        <p:txBody>
          <a:bodyPr wrap="square" lIns="0" tIns="0" rIns="0" bIns="0" rtlCol="0"/>
          <a:lstStyle/>
          <a:p>
            <a:endParaRPr/>
          </a:p>
        </p:txBody>
      </p:sp>
      <p:sp>
        <p:nvSpPr>
          <p:cNvPr id="433" name="object 433"/>
          <p:cNvSpPr/>
          <p:nvPr/>
        </p:nvSpPr>
        <p:spPr>
          <a:xfrm>
            <a:off x="6361196" y="3096895"/>
            <a:ext cx="133350" cy="2667000"/>
          </a:xfrm>
          <a:custGeom>
            <a:avLst/>
            <a:gdLst/>
            <a:ahLst/>
            <a:cxnLst/>
            <a:rect l="l" t="t" r="r" b="b"/>
            <a:pathLst>
              <a:path w="133350" h="2667000">
                <a:moveTo>
                  <a:pt x="0" y="2667000"/>
                </a:moveTo>
                <a:lnTo>
                  <a:pt x="133350" y="2667000"/>
                </a:lnTo>
                <a:lnTo>
                  <a:pt x="133350" y="0"/>
                </a:lnTo>
                <a:lnTo>
                  <a:pt x="0" y="0"/>
                </a:lnTo>
                <a:lnTo>
                  <a:pt x="0" y="2667000"/>
                </a:lnTo>
                <a:close/>
              </a:path>
            </a:pathLst>
          </a:custGeom>
          <a:ln w="9534">
            <a:solidFill>
              <a:srgbClr val="000000"/>
            </a:solidFill>
          </a:ln>
        </p:spPr>
        <p:txBody>
          <a:bodyPr wrap="square" lIns="0" tIns="0" rIns="0" bIns="0" rtlCol="0"/>
          <a:lstStyle/>
          <a:p>
            <a:endParaRPr/>
          </a:p>
        </p:txBody>
      </p:sp>
      <p:sp>
        <p:nvSpPr>
          <p:cNvPr id="434" name="object 434"/>
          <p:cNvSpPr/>
          <p:nvPr/>
        </p:nvSpPr>
        <p:spPr>
          <a:xfrm>
            <a:off x="5522996" y="3096895"/>
            <a:ext cx="123825" cy="2667000"/>
          </a:xfrm>
          <a:custGeom>
            <a:avLst/>
            <a:gdLst/>
            <a:ahLst/>
            <a:cxnLst/>
            <a:rect l="l" t="t" r="r" b="b"/>
            <a:pathLst>
              <a:path w="123825" h="2667000">
                <a:moveTo>
                  <a:pt x="0" y="2667000"/>
                </a:moveTo>
                <a:lnTo>
                  <a:pt x="123825" y="2667000"/>
                </a:lnTo>
                <a:lnTo>
                  <a:pt x="123825" y="0"/>
                </a:lnTo>
                <a:lnTo>
                  <a:pt x="0" y="0"/>
                </a:lnTo>
                <a:lnTo>
                  <a:pt x="0" y="2667000"/>
                </a:lnTo>
                <a:close/>
              </a:path>
            </a:pathLst>
          </a:custGeom>
          <a:solidFill>
            <a:srgbClr val="EC7C30"/>
          </a:solidFill>
        </p:spPr>
        <p:txBody>
          <a:bodyPr wrap="square" lIns="0" tIns="0" rIns="0" bIns="0" rtlCol="0"/>
          <a:lstStyle/>
          <a:p>
            <a:endParaRPr/>
          </a:p>
        </p:txBody>
      </p:sp>
      <p:sp>
        <p:nvSpPr>
          <p:cNvPr id="435" name="object 435"/>
          <p:cNvSpPr/>
          <p:nvPr/>
        </p:nvSpPr>
        <p:spPr>
          <a:xfrm>
            <a:off x="5522996" y="3096895"/>
            <a:ext cx="123825" cy="2667000"/>
          </a:xfrm>
          <a:custGeom>
            <a:avLst/>
            <a:gdLst/>
            <a:ahLst/>
            <a:cxnLst/>
            <a:rect l="l" t="t" r="r" b="b"/>
            <a:pathLst>
              <a:path w="123825" h="2667000">
                <a:moveTo>
                  <a:pt x="0" y="2667000"/>
                </a:moveTo>
                <a:lnTo>
                  <a:pt x="123825" y="2667000"/>
                </a:lnTo>
                <a:lnTo>
                  <a:pt x="123825" y="0"/>
                </a:lnTo>
                <a:lnTo>
                  <a:pt x="0" y="0"/>
                </a:lnTo>
                <a:lnTo>
                  <a:pt x="0" y="2667000"/>
                </a:lnTo>
                <a:close/>
              </a:path>
            </a:pathLst>
          </a:custGeom>
          <a:solidFill>
            <a:srgbClr val="C00000"/>
          </a:solidFill>
          <a:ln w="9534">
            <a:solidFill>
              <a:srgbClr val="000000"/>
            </a:solidFill>
          </a:ln>
        </p:spPr>
        <p:txBody>
          <a:bodyPr wrap="square" lIns="0" tIns="0" rIns="0" bIns="0" rtlCol="0"/>
          <a:lstStyle/>
          <a:p>
            <a:endParaRPr/>
          </a:p>
        </p:txBody>
      </p:sp>
      <p:sp>
        <p:nvSpPr>
          <p:cNvPr id="436" name="object 436"/>
          <p:cNvSpPr txBox="1"/>
          <p:nvPr/>
        </p:nvSpPr>
        <p:spPr>
          <a:xfrm>
            <a:off x="5770646" y="4214495"/>
            <a:ext cx="549910" cy="307340"/>
          </a:xfrm>
          <a:prstGeom prst="rect">
            <a:avLst/>
          </a:prstGeom>
        </p:spPr>
        <p:txBody>
          <a:bodyPr vert="horz" wrap="square" lIns="0" tIns="0" rIns="0" bIns="0" rtlCol="0">
            <a:spAutoFit/>
          </a:bodyPr>
          <a:lstStyle/>
          <a:p>
            <a:pPr marL="12700"/>
            <a:r>
              <a:rPr sz="2000" b="1" spc="25" dirty="0">
                <a:solidFill>
                  <a:schemeClr val="tx1"/>
                </a:solidFill>
                <a:latin typeface="微软雅黑" panose="020B0503020204020204" charset="-122"/>
                <a:cs typeface="微软雅黑" panose="020B0503020204020204" charset="-122"/>
              </a:rPr>
              <a:t>事件</a:t>
            </a:r>
          </a:p>
        </p:txBody>
      </p:sp>
      <p:sp>
        <p:nvSpPr>
          <p:cNvPr id="437" name="object 437"/>
          <p:cNvSpPr txBox="1"/>
          <p:nvPr/>
        </p:nvSpPr>
        <p:spPr>
          <a:xfrm>
            <a:off x="1391285" y="711200"/>
            <a:ext cx="5884545" cy="442595"/>
          </a:xfrm>
          <a:prstGeom prst="rect">
            <a:avLst/>
          </a:prstGeom>
        </p:spPr>
        <p:txBody>
          <a:bodyPr vert="horz" wrap="square" lIns="0" tIns="0" rIns="0" bIns="0" rtlCol="0">
            <a:spAutoFit/>
          </a:bodyPr>
          <a:lstStyle/>
          <a:p>
            <a:pPr algn="l">
              <a:lnSpc>
                <a:spcPct val="90000"/>
              </a:lnSpc>
            </a:pPr>
            <a:r>
              <a:rPr lang="zh-CN" altLang="en-US" sz="3200" b="1" dirty="0">
                <a:solidFill>
                  <a:srgbClr val="0070C0"/>
                </a:solidFill>
                <a:latin typeface="微软雅黑" panose="020B0503020204020204" charset="-122"/>
                <a:ea typeface="微软雅黑" panose="020B0503020204020204" charset="-122"/>
                <a:cs typeface="+mj-cs"/>
              </a:rPr>
              <a:t>危险源—隐患—事故的演变过程</a:t>
            </a:r>
          </a:p>
        </p:txBody>
      </p:sp>
      <p:grpSp>
        <p:nvGrpSpPr>
          <p:cNvPr id="599" name="组合 598"/>
          <p:cNvGrpSpPr/>
          <p:nvPr/>
        </p:nvGrpSpPr>
        <p:grpSpPr>
          <a:xfrm>
            <a:off x="5141996" y="1920875"/>
            <a:ext cx="1352550" cy="1081405"/>
            <a:chOff x="6043" y="3025"/>
            <a:chExt cx="2130" cy="1703"/>
          </a:xfrm>
        </p:grpSpPr>
        <p:sp>
          <p:nvSpPr>
            <p:cNvPr id="520" name="object 261"/>
            <p:cNvSpPr/>
            <p:nvPr/>
          </p:nvSpPr>
          <p:spPr>
            <a:xfrm>
              <a:off x="7220" y="3505"/>
              <a:ext cx="195" cy="405"/>
            </a:xfrm>
            <a:custGeom>
              <a:avLst/>
              <a:gdLst/>
              <a:ahLst/>
              <a:cxnLst/>
              <a:rect l="l" t="t" r="r" b="b"/>
              <a:pathLst>
                <a:path w="123825" h="257175">
                  <a:moveTo>
                    <a:pt x="123825" y="0"/>
                  </a:moveTo>
                  <a:lnTo>
                    <a:pt x="3505" y="107314"/>
                  </a:lnTo>
                  <a:lnTo>
                    <a:pt x="0" y="257175"/>
                  </a:lnTo>
                  <a:lnTo>
                    <a:pt x="73596" y="257175"/>
                  </a:lnTo>
                  <a:lnTo>
                    <a:pt x="94322" y="153415"/>
                  </a:lnTo>
                  <a:lnTo>
                    <a:pt x="123825" y="119507"/>
                  </a:lnTo>
                  <a:lnTo>
                    <a:pt x="123825" y="0"/>
                  </a:lnTo>
                  <a:close/>
                </a:path>
              </a:pathLst>
            </a:custGeom>
            <a:solidFill>
              <a:srgbClr val="B1D7E4"/>
            </a:solidFill>
          </p:spPr>
          <p:txBody>
            <a:bodyPr wrap="square" lIns="0" tIns="0" rIns="0" bIns="0" rtlCol="0"/>
            <a:lstStyle/>
            <a:p>
              <a:endParaRPr/>
            </a:p>
          </p:txBody>
        </p:sp>
        <p:sp>
          <p:nvSpPr>
            <p:cNvPr id="521" name="object 262"/>
            <p:cNvSpPr/>
            <p:nvPr/>
          </p:nvSpPr>
          <p:spPr>
            <a:xfrm>
              <a:off x="7228" y="3513"/>
              <a:ext cx="195" cy="405"/>
            </a:xfrm>
            <a:custGeom>
              <a:avLst/>
              <a:gdLst/>
              <a:ahLst/>
              <a:cxnLst/>
              <a:rect l="l" t="t" r="r" b="b"/>
              <a:pathLst>
                <a:path w="123825" h="257175">
                  <a:moveTo>
                    <a:pt x="123825" y="119507"/>
                  </a:moveTo>
                  <a:lnTo>
                    <a:pt x="94335" y="153288"/>
                  </a:lnTo>
                  <a:lnTo>
                    <a:pt x="73596" y="257175"/>
                  </a:lnTo>
                  <a:lnTo>
                    <a:pt x="0" y="257175"/>
                  </a:lnTo>
                  <a:lnTo>
                    <a:pt x="3505" y="107187"/>
                  </a:lnTo>
                  <a:lnTo>
                    <a:pt x="123825" y="0"/>
                  </a:lnTo>
                </a:path>
              </a:pathLst>
            </a:custGeom>
            <a:ln w="9534">
              <a:solidFill>
                <a:srgbClr val="000000"/>
              </a:solidFill>
            </a:ln>
          </p:spPr>
          <p:txBody>
            <a:bodyPr wrap="square" lIns="0" tIns="0" rIns="0" bIns="0" rtlCol="0"/>
            <a:lstStyle/>
            <a:p>
              <a:endParaRPr/>
            </a:p>
          </p:txBody>
        </p:sp>
        <p:sp>
          <p:nvSpPr>
            <p:cNvPr id="522" name="object 263"/>
            <p:cNvSpPr/>
            <p:nvPr/>
          </p:nvSpPr>
          <p:spPr>
            <a:xfrm>
              <a:off x="7460" y="3115"/>
              <a:ext cx="390" cy="375"/>
            </a:xfrm>
            <a:custGeom>
              <a:avLst/>
              <a:gdLst/>
              <a:ahLst/>
              <a:cxnLst/>
              <a:rect l="l" t="t" r="r" b="b"/>
              <a:pathLst>
                <a:path w="247650" h="238125">
                  <a:moveTo>
                    <a:pt x="125056" y="0"/>
                  </a:moveTo>
                  <a:lnTo>
                    <a:pt x="77000" y="6985"/>
                  </a:lnTo>
                  <a:lnTo>
                    <a:pt x="36855" y="26415"/>
                  </a:lnTo>
                  <a:lnTo>
                    <a:pt x="10375" y="55879"/>
                  </a:lnTo>
                  <a:lnTo>
                    <a:pt x="0" y="91566"/>
                  </a:lnTo>
                  <a:lnTo>
                    <a:pt x="0" y="146685"/>
                  </a:lnTo>
                  <a:lnTo>
                    <a:pt x="21843" y="198247"/>
                  </a:lnTo>
                  <a:lnTo>
                    <a:pt x="55156" y="222885"/>
                  </a:lnTo>
                  <a:lnTo>
                    <a:pt x="99936" y="236600"/>
                  </a:lnTo>
                  <a:lnTo>
                    <a:pt x="125056" y="238125"/>
                  </a:lnTo>
                  <a:lnTo>
                    <a:pt x="149097" y="236600"/>
                  </a:lnTo>
                  <a:lnTo>
                    <a:pt x="192786" y="222885"/>
                  </a:lnTo>
                  <a:lnTo>
                    <a:pt x="225806" y="198247"/>
                  </a:lnTo>
                  <a:lnTo>
                    <a:pt x="245490" y="165353"/>
                  </a:lnTo>
                  <a:lnTo>
                    <a:pt x="247650" y="146685"/>
                  </a:lnTo>
                  <a:lnTo>
                    <a:pt x="247650" y="91566"/>
                  </a:lnTo>
                  <a:lnTo>
                    <a:pt x="225806" y="39877"/>
                  </a:lnTo>
                  <a:lnTo>
                    <a:pt x="192786" y="15239"/>
                  </a:lnTo>
                  <a:lnTo>
                    <a:pt x="149097" y="1777"/>
                  </a:lnTo>
                  <a:lnTo>
                    <a:pt x="125056" y="0"/>
                  </a:lnTo>
                  <a:close/>
                </a:path>
              </a:pathLst>
            </a:custGeom>
            <a:solidFill>
              <a:srgbClr val="FFD7CC"/>
            </a:solidFill>
          </p:spPr>
          <p:txBody>
            <a:bodyPr wrap="square" lIns="0" tIns="0" rIns="0" bIns="0" rtlCol="0"/>
            <a:lstStyle/>
            <a:p>
              <a:endParaRPr/>
            </a:p>
          </p:txBody>
        </p:sp>
        <p:sp>
          <p:nvSpPr>
            <p:cNvPr id="523" name="object 264"/>
            <p:cNvSpPr/>
            <p:nvPr/>
          </p:nvSpPr>
          <p:spPr>
            <a:xfrm>
              <a:off x="7468" y="3123"/>
              <a:ext cx="391" cy="375"/>
            </a:xfrm>
            <a:custGeom>
              <a:avLst/>
              <a:gdLst/>
              <a:ahLst/>
              <a:cxnLst/>
              <a:rect l="l" t="t" r="r" b="b"/>
              <a:pathLst>
                <a:path w="248284" h="238125">
                  <a:moveTo>
                    <a:pt x="247713" y="146685"/>
                  </a:moveTo>
                  <a:lnTo>
                    <a:pt x="245427" y="165353"/>
                  </a:lnTo>
                  <a:lnTo>
                    <a:pt x="237299" y="182118"/>
                  </a:lnTo>
                  <a:lnTo>
                    <a:pt x="211010" y="210947"/>
                  </a:lnTo>
                  <a:lnTo>
                    <a:pt x="172021" y="231266"/>
                  </a:lnTo>
                  <a:lnTo>
                    <a:pt x="125031" y="238125"/>
                  </a:lnTo>
                  <a:lnTo>
                    <a:pt x="99936" y="236474"/>
                  </a:lnTo>
                  <a:lnTo>
                    <a:pt x="55156" y="222758"/>
                  </a:lnTo>
                  <a:lnTo>
                    <a:pt x="21843" y="198247"/>
                  </a:lnTo>
                  <a:lnTo>
                    <a:pt x="2463" y="165353"/>
                  </a:lnTo>
                  <a:lnTo>
                    <a:pt x="0" y="146685"/>
                  </a:lnTo>
                  <a:lnTo>
                    <a:pt x="0" y="91566"/>
                  </a:lnTo>
                  <a:lnTo>
                    <a:pt x="21843" y="39750"/>
                  </a:lnTo>
                  <a:lnTo>
                    <a:pt x="55156" y="15239"/>
                  </a:lnTo>
                  <a:lnTo>
                    <a:pt x="99936" y="1777"/>
                  </a:lnTo>
                  <a:lnTo>
                    <a:pt x="125031" y="0"/>
                  </a:lnTo>
                  <a:lnTo>
                    <a:pt x="149034" y="1777"/>
                  </a:lnTo>
                  <a:lnTo>
                    <a:pt x="192722" y="15239"/>
                  </a:lnTo>
                  <a:lnTo>
                    <a:pt x="225869" y="39750"/>
                  </a:lnTo>
                  <a:lnTo>
                    <a:pt x="245427" y="72898"/>
                  </a:lnTo>
                  <a:lnTo>
                    <a:pt x="247713" y="91566"/>
                  </a:lnTo>
                  <a:lnTo>
                    <a:pt x="247713" y="146685"/>
                  </a:lnTo>
                </a:path>
              </a:pathLst>
            </a:custGeom>
            <a:ln w="9534">
              <a:solidFill>
                <a:srgbClr val="000000"/>
              </a:solidFill>
            </a:ln>
          </p:spPr>
          <p:txBody>
            <a:bodyPr wrap="square" lIns="0" tIns="0" rIns="0" bIns="0" rtlCol="0"/>
            <a:lstStyle/>
            <a:p>
              <a:endParaRPr/>
            </a:p>
          </p:txBody>
        </p:sp>
        <p:sp>
          <p:nvSpPr>
            <p:cNvPr id="524" name="object 265"/>
            <p:cNvSpPr/>
            <p:nvPr/>
          </p:nvSpPr>
          <p:spPr>
            <a:xfrm>
              <a:off x="7415" y="3490"/>
              <a:ext cx="510" cy="420"/>
            </a:xfrm>
            <a:custGeom>
              <a:avLst/>
              <a:gdLst/>
              <a:ahLst/>
              <a:cxnLst/>
              <a:rect l="l" t="t" r="r" b="b"/>
              <a:pathLst>
                <a:path w="323850" h="266700">
                  <a:moveTo>
                    <a:pt x="0" y="266700"/>
                  </a:moveTo>
                  <a:lnTo>
                    <a:pt x="323850" y="266700"/>
                  </a:lnTo>
                  <a:lnTo>
                    <a:pt x="323850" y="0"/>
                  </a:lnTo>
                  <a:lnTo>
                    <a:pt x="0" y="0"/>
                  </a:lnTo>
                  <a:lnTo>
                    <a:pt x="0" y="266700"/>
                  </a:lnTo>
                  <a:close/>
                </a:path>
              </a:pathLst>
            </a:custGeom>
            <a:solidFill>
              <a:srgbClr val="B1D7E4"/>
            </a:solidFill>
          </p:spPr>
          <p:txBody>
            <a:bodyPr wrap="square" lIns="0" tIns="0" rIns="0" bIns="0" rtlCol="0"/>
            <a:lstStyle/>
            <a:p>
              <a:endParaRPr/>
            </a:p>
          </p:txBody>
        </p:sp>
        <p:sp>
          <p:nvSpPr>
            <p:cNvPr id="525" name="object 266"/>
            <p:cNvSpPr/>
            <p:nvPr/>
          </p:nvSpPr>
          <p:spPr>
            <a:xfrm>
              <a:off x="7422" y="3498"/>
              <a:ext cx="510" cy="420"/>
            </a:xfrm>
            <a:custGeom>
              <a:avLst/>
              <a:gdLst/>
              <a:ahLst/>
              <a:cxnLst/>
              <a:rect l="l" t="t" r="r" b="b"/>
              <a:pathLst>
                <a:path w="323850" h="266700">
                  <a:moveTo>
                    <a:pt x="0" y="266700"/>
                  </a:moveTo>
                  <a:lnTo>
                    <a:pt x="323850" y="266700"/>
                  </a:lnTo>
                  <a:lnTo>
                    <a:pt x="323850" y="0"/>
                  </a:lnTo>
                  <a:lnTo>
                    <a:pt x="0" y="0"/>
                  </a:lnTo>
                  <a:lnTo>
                    <a:pt x="0" y="266700"/>
                  </a:lnTo>
                  <a:close/>
                </a:path>
              </a:pathLst>
            </a:custGeom>
            <a:ln w="9534">
              <a:solidFill>
                <a:srgbClr val="000000"/>
              </a:solidFill>
            </a:ln>
          </p:spPr>
          <p:txBody>
            <a:bodyPr wrap="square" lIns="0" tIns="0" rIns="0" bIns="0" rtlCol="0"/>
            <a:lstStyle/>
            <a:p>
              <a:endParaRPr/>
            </a:p>
          </p:txBody>
        </p:sp>
        <p:sp>
          <p:nvSpPr>
            <p:cNvPr id="526" name="object 267"/>
            <p:cNvSpPr/>
            <p:nvPr/>
          </p:nvSpPr>
          <p:spPr>
            <a:xfrm>
              <a:off x="7415" y="3910"/>
              <a:ext cx="510" cy="615"/>
            </a:xfrm>
            <a:custGeom>
              <a:avLst/>
              <a:gdLst/>
              <a:ahLst/>
              <a:cxnLst/>
              <a:rect l="l" t="t" r="r" b="b"/>
              <a:pathLst>
                <a:path w="323850" h="390525">
                  <a:moveTo>
                    <a:pt x="323850" y="0"/>
                  </a:moveTo>
                  <a:lnTo>
                    <a:pt x="0" y="0"/>
                  </a:lnTo>
                  <a:lnTo>
                    <a:pt x="63690" y="390525"/>
                  </a:lnTo>
                  <a:lnTo>
                    <a:pt x="265049" y="390525"/>
                  </a:lnTo>
                  <a:lnTo>
                    <a:pt x="323850" y="0"/>
                  </a:lnTo>
                  <a:close/>
                </a:path>
              </a:pathLst>
            </a:custGeom>
            <a:solidFill>
              <a:srgbClr val="333399"/>
            </a:solidFill>
          </p:spPr>
          <p:txBody>
            <a:bodyPr wrap="square" lIns="0" tIns="0" rIns="0" bIns="0" rtlCol="0"/>
            <a:lstStyle/>
            <a:p>
              <a:endParaRPr/>
            </a:p>
          </p:txBody>
        </p:sp>
        <p:sp>
          <p:nvSpPr>
            <p:cNvPr id="527" name="object 268"/>
            <p:cNvSpPr/>
            <p:nvPr/>
          </p:nvSpPr>
          <p:spPr>
            <a:xfrm>
              <a:off x="7355" y="4525"/>
              <a:ext cx="630" cy="150"/>
            </a:xfrm>
            <a:custGeom>
              <a:avLst/>
              <a:gdLst/>
              <a:ahLst/>
              <a:cxnLst/>
              <a:rect l="l" t="t" r="r" b="b"/>
              <a:pathLst>
                <a:path w="400050" h="95250">
                  <a:moveTo>
                    <a:pt x="293497" y="0"/>
                  </a:moveTo>
                  <a:lnTo>
                    <a:pt x="106794" y="0"/>
                  </a:lnTo>
                  <a:lnTo>
                    <a:pt x="0" y="62864"/>
                  </a:lnTo>
                  <a:lnTo>
                    <a:pt x="0" y="95250"/>
                  </a:lnTo>
                  <a:lnTo>
                    <a:pt x="187896" y="95250"/>
                  </a:lnTo>
                  <a:lnTo>
                    <a:pt x="200025" y="35051"/>
                  </a:lnTo>
                  <a:lnTo>
                    <a:pt x="352908" y="35051"/>
                  </a:lnTo>
                  <a:lnTo>
                    <a:pt x="293497" y="0"/>
                  </a:lnTo>
                  <a:close/>
                </a:path>
                <a:path w="400050" h="95250">
                  <a:moveTo>
                    <a:pt x="352908" y="35051"/>
                  </a:moveTo>
                  <a:lnTo>
                    <a:pt x="200025" y="35051"/>
                  </a:lnTo>
                  <a:lnTo>
                    <a:pt x="212090" y="95250"/>
                  </a:lnTo>
                  <a:lnTo>
                    <a:pt x="400050" y="95250"/>
                  </a:lnTo>
                  <a:lnTo>
                    <a:pt x="400050" y="62864"/>
                  </a:lnTo>
                  <a:lnTo>
                    <a:pt x="352908" y="35051"/>
                  </a:lnTo>
                  <a:close/>
                </a:path>
              </a:pathLst>
            </a:custGeom>
            <a:solidFill>
              <a:srgbClr val="000000"/>
            </a:solidFill>
          </p:spPr>
          <p:txBody>
            <a:bodyPr wrap="square" lIns="0" tIns="0" rIns="0" bIns="0" rtlCol="0"/>
            <a:lstStyle/>
            <a:p>
              <a:endParaRPr/>
            </a:p>
          </p:txBody>
        </p:sp>
        <p:sp>
          <p:nvSpPr>
            <p:cNvPr id="528" name="object 269"/>
            <p:cNvSpPr/>
            <p:nvPr/>
          </p:nvSpPr>
          <p:spPr>
            <a:xfrm>
              <a:off x="7363" y="4533"/>
              <a:ext cx="631" cy="150"/>
            </a:xfrm>
            <a:custGeom>
              <a:avLst/>
              <a:gdLst/>
              <a:ahLst/>
              <a:cxnLst/>
              <a:rect l="l" t="t" r="r" b="b"/>
              <a:pathLst>
                <a:path w="400684" h="95250">
                  <a:moveTo>
                    <a:pt x="293560" y="0"/>
                  </a:moveTo>
                  <a:lnTo>
                    <a:pt x="400113" y="62864"/>
                  </a:lnTo>
                  <a:lnTo>
                    <a:pt x="400113" y="95250"/>
                  </a:lnTo>
                  <a:lnTo>
                    <a:pt x="212153" y="95250"/>
                  </a:lnTo>
                  <a:lnTo>
                    <a:pt x="200088" y="35051"/>
                  </a:lnTo>
                  <a:lnTo>
                    <a:pt x="187896" y="95250"/>
                  </a:lnTo>
                  <a:lnTo>
                    <a:pt x="0" y="95250"/>
                  </a:lnTo>
                  <a:lnTo>
                    <a:pt x="0" y="62864"/>
                  </a:lnTo>
                  <a:lnTo>
                    <a:pt x="106794" y="0"/>
                  </a:lnTo>
                  <a:lnTo>
                    <a:pt x="293560" y="0"/>
                  </a:lnTo>
                </a:path>
              </a:pathLst>
            </a:custGeom>
            <a:ln w="9534">
              <a:solidFill>
                <a:srgbClr val="000000"/>
              </a:solidFill>
            </a:ln>
          </p:spPr>
          <p:txBody>
            <a:bodyPr wrap="square" lIns="0" tIns="0" rIns="0" bIns="0" rtlCol="0"/>
            <a:lstStyle/>
            <a:p>
              <a:endParaRPr/>
            </a:p>
          </p:txBody>
        </p:sp>
        <p:sp>
          <p:nvSpPr>
            <p:cNvPr id="529" name="object 270"/>
            <p:cNvSpPr/>
            <p:nvPr/>
          </p:nvSpPr>
          <p:spPr>
            <a:xfrm>
              <a:off x="7175" y="3895"/>
              <a:ext cx="195" cy="150"/>
            </a:xfrm>
            <a:custGeom>
              <a:avLst/>
              <a:gdLst/>
              <a:ahLst/>
              <a:cxnLst/>
              <a:rect l="l" t="t" r="r" b="b"/>
              <a:pathLst>
                <a:path w="123825" h="95250">
                  <a:moveTo>
                    <a:pt x="61912" y="0"/>
                  </a:moveTo>
                  <a:lnTo>
                    <a:pt x="17957" y="13842"/>
                  </a:lnTo>
                  <a:lnTo>
                    <a:pt x="0" y="47244"/>
                  </a:lnTo>
                  <a:lnTo>
                    <a:pt x="1066" y="55752"/>
                  </a:lnTo>
                  <a:lnTo>
                    <a:pt x="32702" y="89915"/>
                  </a:lnTo>
                  <a:lnTo>
                    <a:pt x="54140" y="95250"/>
                  </a:lnTo>
                  <a:lnTo>
                    <a:pt x="54140" y="34925"/>
                  </a:lnTo>
                  <a:lnTo>
                    <a:pt x="121695" y="34925"/>
                  </a:lnTo>
                  <a:lnTo>
                    <a:pt x="85496" y="3428"/>
                  </a:lnTo>
                  <a:lnTo>
                    <a:pt x="74244" y="762"/>
                  </a:lnTo>
                  <a:lnTo>
                    <a:pt x="61912" y="0"/>
                  </a:lnTo>
                  <a:close/>
                </a:path>
                <a:path w="123825" h="95250">
                  <a:moveTo>
                    <a:pt x="121695" y="34925"/>
                  </a:moveTo>
                  <a:lnTo>
                    <a:pt x="91122" y="34925"/>
                  </a:lnTo>
                  <a:lnTo>
                    <a:pt x="91122" y="89153"/>
                  </a:lnTo>
                  <a:lnTo>
                    <a:pt x="104800" y="82169"/>
                  </a:lnTo>
                  <a:lnTo>
                    <a:pt x="114706" y="71500"/>
                  </a:lnTo>
                  <a:lnTo>
                    <a:pt x="121678" y="60325"/>
                  </a:lnTo>
                  <a:lnTo>
                    <a:pt x="123825" y="47244"/>
                  </a:lnTo>
                  <a:lnTo>
                    <a:pt x="122758" y="37591"/>
                  </a:lnTo>
                  <a:lnTo>
                    <a:pt x="121695" y="34925"/>
                  </a:lnTo>
                  <a:close/>
                </a:path>
              </a:pathLst>
            </a:custGeom>
            <a:solidFill>
              <a:srgbClr val="FFD7CC"/>
            </a:solidFill>
          </p:spPr>
          <p:txBody>
            <a:bodyPr wrap="square" lIns="0" tIns="0" rIns="0" bIns="0" rtlCol="0"/>
            <a:lstStyle/>
            <a:p>
              <a:endParaRPr/>
            </a:p>
          </p:txBody>
        </p:sp>
        <p:sp>
          <p:nvSpPr>
            <p:cNvPr id="530" name="object 271"/>
            <p:cNvSpPr/>
            <p:nvPr/>
          </p:nvSpPr>
          <p:spPr>
            <a:xfrm>
              <a:off x="7183" y="3903"/>
              <a:ext cx="195" cy="150"/>
            </a:xfrm>
            <a:custGeom>
              <a:avLst/>
              <a:gdLst/>
              <a:ahLst/>
              <a:cxnLst/>
              <a:rect l="l" t="t" r="r" b="b"/>
              <a:pathLst>
                <a:path w="123825" h="95250">
                  <a:moveTo>
                    <a:pt x="54140" y="95250"/>
                  </a:moveTo>
                  <a:lnTo>
                    <a:pt x="54140" y="34925"/>
                  </a:lnTo>
                  <a:lnTo>
                    <a:pt x="91122" y="34925"/>
                  </a:lnTo>
                  <a:lnTo>
                    <a:pt x="91122" y="89026"/>
                  </a:lnTo>
                  <a:lnTo>
                    <a:pt x="104800" y="82041"/>
                  </a:lnTo>
                  <a:lnTo>
                    <a:pt x="114719" y="71500"/>
                  </a:lnTo>
                  <a:lnTo>
                    <a:pt x="121678" y="60198"/>
                  </a:lnTo>
                  <a:lnTo>
                    <a:pt x="123825" y="47116"/>
                  </a:lnTo>
                  <a:lnTo>
                    <a:pt x="122758" y="37591"/>
                  </a:lnTo>
                  <a:lnTo>
                    <a:pt x="96761" y="7747"/>
                  </a:lnTo>
                  <a:lnTo>
                    <a:pt x="61912" y="0"/>
                  </a:lnTo>
                  <a:lnTo>
                    <a:pt x="49580" y="762"/>
                  </a:lnTo>
                  <a:lnTo>
                    <a:pt x="10185" y="20954"/>
                  </a:lnTo>
                  <a:lnTo>
                    <a:pt x="0" y="47116"/>
                  </a:lnTo>
                  <a:lnTo>
                    <a:pt x="1066" y="55752"/>
                  </a:lnTo>
                  <a:lnTo>
                    <a:pt x="32702" y="89915"/>
                  </a:lnTo>
                  <a:lnTo>
                    <a:pt x="42887" y="93345"/>
                  </a:lnTo>
                  <a:lnTo>
                    <a:pt x="54140" y="95250"/>
                  </a:lnTo>
                </a:path>
              </a:pathLst>
            </a:custGeom>
            <a:ln w="9534">
              <a:solidFill>
                <a:srgbClr val="000000"/>
              </a:solidFill>
            </a:ln>
          </p:spPr>
          <p:txBody>
            <a:bodyPr wrap="square" lIns="0" tIns="0" rIns="0" bIns="0" rtlCol="0"/>
            <a:lstStyle/>
            <a:p>
              <a:endParaRPr/>
            </a:p>
          </p:txBody>
        </p:sp>
        <p:sp>
          <p:nvSpPr>
            <p:cNvPr id="531" name="object 272"/>
            <p:cNvSpPr/>
            <p:nvPr/>
          </p:nvSpPr>
          <p:spPr>
            <a:xfrm>
              <a:off x="7925" y="3265"/>
              <a:ext cx="180" cy="405"/>
            </a:xfrm>
            <a:custGeom>
              <a:avLst/>
              <a:gdLst/>
              <a:ahLst/>
              <a:cxnLst/>
              <a:rect l="l" t="t" r="r" b="b"/>
              <a:pathLst>
                <a:path w="114300" h="257175">
                  <a:moveTo>
                    <a:pt x="114300" y="0"/>
                  </a:moveTo>
                  <a:lnTo>
                    <a:pt x="46990" y="0"/>
                  </a:lnTo>
                  <a:lnTo>
                    <a:pt x="28066" y="103759"/>
                  </a:lnTo>
                  <a:lnTo>
                    <a:pt x="0" y="137667"/>
                  </a:lnTo>
                  <a:lnTo>
                    <a:pt x="0" y="257175"/>
                  </a:lnTo>
                  <a:lnTo>
                    <a:pt x="111125" y="149860"/>
                  </a:lnTo>
                  <a:lnTo>
                    <a:pt x="114300" y="0"/>
                  </a:lnTo>
                  <a:close/>
                </a:path>
              </a:pathLst>
            </a:custGeom>
            <a:solidFill>
              <a:srgbClr val="B1D7E4"/>
            </a:solidFill>
          </p:spPr>
          <p:txBody>
            <a:bodyPr wrap="square" lIns="0" tIns="0" rIns="0" bIns="0" rtlCol="0"/>
            <a:lstStyle/>
            <a:p>
              <a:endParaRPr/>
            </a:p>
          </p:txBody>
        </p:sp>
        <p:sp>
          <p:nvSpPr>
            <p:cNvPr id="532" name="object 273"/>
            <p:cNvSpPr/>
            <p:nvPr/>
          </p:nvSpPr>
          <p:spPr>
            <a:xfrm>
              <a:off x="7933" y="3273"/>
              <a:ext cx="180" cy="405"/>
            </a:xfrm>
            <a:custGeom>
              <a:avLst/>
              <a:gdLst/>
              <a:ahLst/>
              <a:cxnLst/>
              <a:rect l="l" t="t" r="r" b="b"/>
              <a:pathLst>
                <a:path w="114300" h="257175">
                  <a:moveTo>
                    <a:pt x="0" y="137540"/>
                  </a:moveTo>
                  <a:lnTo>
                    <a:pt x="27940" y="103759"/>
                  </a:lnTo>
                  <a:lnTo>
                    <a:pt x="46990" y="0"/>
                  </a:lnTo>
                  <a:lnTo>
                    <a:pt x="114300" y="0"/>
                  </a:lnTo>
                  <a:lnTo>
                    <a:pt x="110998" y="149860"/>
                  </a:lnTo>
                  <a:lnTo>
                    <a:pt x="0" y="257175"/>
                  </a:lnTo>
                </a:path>
              </a:pathLst>
            </a:custGeom>
            <a:ln w="9534">
              <a:solidFill>
                <a:srgbClr val="000000"/>
              </a:solidFill>
            </a:ln>
          </p:spPr>
          <p:txBody>
            <a:bodyPr wrap="square" lIns="0" tIns="0" rIns="0" bIns="0" rtlCol="0"/>
            <a:lstStyle/>
            <a:p>
              <a:endParaRPr/>
            </a:p>
          </p:txBody>
        </p:sp>
        <p:sp>
          <p:nvSpPr>
            <p:cNvPr id="533" name="object 274"/>
            <p:cNvSpPr/>
            <p:nvPr/>
          </p:nvSpPr>
          <p:spPr>
            <a:xfrm>
              <a:off x="7955" y="3130"/>
              <a:ext cx="210" cy="150"/>
            </a:xfrm>
            <a:custGeom>
              <a:avLst/>
              <a:gdLst/>
              <a:ahLst/>
              <a:cxnLst/>
              <a:rect l="l" t="t" r="r" b="b"/>
              <a:pathLst>
                <a:path w="133350" h="95250">
                  <a:moveTo>
                    <a:pt x="35178" y="6096"/>
                  </a:moveTo>
                  <a:lnTo>
                    <a:pt x="34036" y="6096"/>
                  </a:lnTo>
                  <a:lnTo>
                    <a:pt x="20446" y="13080"/>
                  </a:lnTo>
                  <a:lnTo>
                    <a:pt x="9778" y="23749"/>
                  </a:lnTo>
                  <a:lnTo>
                    <a:pt x="2286" y="34925"/>
                  </a:lnTo>
                  <a:lnTo>
                    <a:pt x="0" y="48005"/>
                  </a:lnTo>
                  <a:lnTo>
                    <a:pt x="1143" y="57658"/>
                  </a:lnTo>
                  <a:lnTo>
                    <a:pt x="29209" y="87502"/>
                  </a:lnTo>
                  <a:lnTo>
                    <a:pt x="66675" y="95250"/>
                  </a:lnTo>
                  <a:lnTo>
                    <a:pt x="80009" y="94487"/>
                  </a:lnTo>
                  <a:lnTo>
                    <a:pt x="122428" y="74167"/>
                  </a:lnTo>
                  <a:lnTo>
                    <a:pt x="131047" y="60325"/>
                  </a:lnTo>
                  <a:lnTo>
                    <a:pt x="35178" y="60325"/>
                  </a:lnTo>
                  <a:lnTo>
                    <a:pt x="35178" y="6096"/>
                  </a:lnTo>
                  <a:close/>
                </a:path>
                <a:path w="133350" h="95250">
                  <a:moveTo>
                    <a:pt x="75056" y="0"/>
                  </a:moveTo>
                  <a:lnTo>
                    <a:pt x="75056" y="60325"/>
                  </a:lnTo>
                  <a:lnTo>
                    <a:pt x="131047" y="60325"/>
                  </a:lnTo>
                  <a:lnTo>
                    <a:pt x="132206" y="57658"/>
                  </a:lnTo>
                  <a:lnTo>
                    <a:pt x="133350" y="48005"/>
                  </a:lnTo>
                  <a:lnTo>
                    <a:pt x="132206" y="39497"/>
                  </a:lnTo>
                  <a:lnTo>
                    <a:pt x="98171" y="5334"/>
                  </a:lnTo>
                  <a:lnTo>
                    <a:pt x="75056" y="0"/>
                  </a:lnTo>
                  <a:close/>
                </a:path>
              </a:pathLst>
            </a:custGeom>
            <a:solidFill>
              <a:srgbClr val="FFD7CC"/>
            </a:solidFill>
          </p:spPr>
          <p:txBody>
            <a:bodyPr wrap="square" lIns="0" tIns="0" rIns="0" bIns="0" rtlCol="0"/>
            <a:lstStyle/>
            <a:p>
              <a:endParaRPr/>
            </a:p>
          </p:txBody>
        </p:sp>
        <p:sp>
          <p:nvSpPr>
            <p:cNvPr id="534" name="object 275"/>
            <p:cNvSpPr/>
            <p:nvPr/>
          </p:nvSpPr>
          <p:spPr>
            <a:xfrm>
              <a:off x="7963" y="3138"/>
              <a:ext cx="210" cy="150"/>
            </a:xfrm>
            <a:custGeom>
              <a:avLst/>
              <a:gdLst/>
              <a:ahLst/>
              <a:cxnLst/>
              <a:rect l="l" t="t" r="r" b="b"/>
              <a:pathLst>
                <a:path w="133350" h="95250">
                  <a:moveTo>
                    <a:pt x="74930" y="0"/>
                  </a:moveTo>
                  <a:lnTo>
                    <a:pt x="74930" y="60198"/>
                  </a:lnTo>
                  <a:lnTo>
                    <a:pt x="35179" y="60198"/>
                  </a:lnTo>
                  <a:lnTo>
                    <a:pt x="35179" y="6096"/>
                  </a:lnTo>
                  <a:lnTo>
                    <a:pt x="34036" y="6096"/>
                  </a:lnTo>
                  <a:lnTo>
                    <a:pt x="20446" y="13081"/>
                  </a:lnTo>
                  <a:lnTo>
                    <a:pt x="9779" y="23622"/>
                  </a:lnTo>
                  <a:lnTo>
                    <a:pt x="2286" y="34925"/>
                  </a:lnTo>
                  <a:lnTo>
                    <a:pt x="0" y="48006"/>
                  </a:lnTo>
                  <a:lnTo>
                    <a:pt x="1143" y="57531"/>
                  </a:lnTo>
                  <a:lnTo>
                    <a:pt x="29083" y="87375"/>
                  </a:lnTo>
                  <a:lnTo>
                    <a:pt x="66675" y="95250"/>
                  </a:lnTo>
                  <a:lnTo>
                    <a:pt x="79883" y="94361"/>
                  </a:lnTo>
                  <a:lnTo>
                    <a:pt x="122301" y="74168"/>
                  </a:lnTo>
                  <a:lnTo>
                    <a:pt x="133350" y="48006"/>
                  </a:lnTo>
                  <a:lnTo>
                    <a:pt x="132080" y="39370"/>
                  </a:lnTo>
                  <a:lnTo>
                    <a:pt x="98043" y="5207"/>
                  </a:lnTo>
                  <a:lnTo>
                    <a:pt x="87122" y="1777"/>
                  </a:lnTo>
                  <a:lnTo>
                    <a:pt x="74930" y="0"/>
                  </a:lnTo>
                </a:path>
              </a:pathLst>
            </a:custGeom>
            <a:ln w="9534">
              <a:solidFill>
                <a:srgbClr val="000000"/>
              </a:solidFill>
            </a:ln>
          </p:spPr>
          <p:txBody>
            <a:bodyPr wrap="square" lIns="0" tIns="0" rIns="0" bIns="0" rtlCol="0"/>
            <a:lstStyle/>
            <a:p>
              <a:endParaRPr/>
            </a:p>
          </p:txBody>
        </p:sp>
        <p:sp>
          <p:nvSpPr>
            <p:cNvPr id="535" name="object 276"/>
            <p:cNvSpPr/>
            <p:nvPr/>
          </p:nvSpPr>
          <p:spPr>
            <a:xfrm>
              <a:off x="7445" y="3025"/>
              <a:ext cx="420" cy="195"/>
            </a:xfrm>
            <a:custGeom>
              <a:avLst/>
              <a:gdLst/>
              <a:ahLst/>
              <a:cxnLst/>
              <a:rect l="l" t="t" r="r" b="b"/>
              <a:pathLst>
                <a:path w="266700" h="123825">
                  <a:moveTo>
                    <a:pt x="133350" y="0"/>
                  </a:moveTo>
                  <a:lnTo>
                    <a:pt x="81165" y="8509"/>
                  </a:lnTo>
                  <a:lnTo>
                    <a:pt x="39484" y="31114"/>
                  </a:lnTo>
                  <a:lnTo>
                    <a:pt x="10490" y="65659"/>
                  </a:lnTo>
                  <a:lnTo>
                    <a:pt x="0" y="107823"/>
                  </a:lnTo>
                  <a:lnTo>
                    <a:pt x="0" y="123825"/>
                  </a:lnTo>
                  <a:lnTo>
                    <a:pt x="266700" y="123825"/>
                  </a:lnTo>
                  <a:lnTo>
                    <a:pt x="266700" y="107823"/>
                  </a:lnTo>
                  <a:lnTo>
                    <a:pt x="256159" y="65659"/>
                  </a:lnTo>
                  <a:lnTo>
                    <a:pt x="227203" y="31114"/>
                  </a:lnTo>
                  <a:lnTo>
                    <a:pt x="185547" y="8509"/>
                  </a:lnTo>
                  <a:lnTo>
                    <a:pt x="133350" y="0"/>
                  </a:lnTo>
                  <a:close/>
                </a:path>
              </a:pathLst>
            </a:custGeom>
            <a:solidFill>
              <a:srgbClr val="FF3300"/>
            </a:solidFill>
          </p:spPr>
          <p:txBody>
            <a:bodyPr wrap="square" lIns="0" tIns="0" rIns="0" bIns="0" rtlCol="0"/>
            <a:lstStyle/>
            <a:p>
              <a:endParaRPr/>
            </a:p>
          </p:txBody>
        </p:sp>
        <p:sp>
          <p:nvSpPr>
            <p:cNvPr id="536" name="object 277"/>
            <p:cNvSpPr/>
            <p:nvPr/>
          </p:nvSpPr>
          <p:spPr>
            <a:xfrm>
              <a:off x="7453" y="3033"/>
              <a:ext cx="421" cy="195"/>
            </a:xfrm>
            <a:custGeom>
              <a:avLst/>
              <a:gdLst/>
              <a:ahLst/>
              <a:cxnLst/>
              <a:rect l="l" t="t" r="r" b="b"/>
              <a:pathLst>
                <a:path w="267334" h="123825">
                  <a:moveTo>
                    <a:pt x="133413" y="0"/>
                  </a:moveTo>
                  <a:lnTo>
                    <a:pt x="81165" y="8382"/>
                  </a:lnTo>
                  <a:lnTo>
                    <a:pt x="39484" y="31114"/>
                  </a:lnTo>
                  <a:lnTo>
                    <a:pt x="10490" y="65659"/>
                  </a:lnTo>
                  <a:lnTo>
                    <a:pt x="0" y="107823"/>
                  </a:lnTo>
                  <a:lnTo>
                    <a:pt x="0" y="123825"/>
                  </a:lnTo>
                  <a:lnTo>
                    <a:pt x="266763" y="123825"/>
                  </a:lnTo>
                  <a:lnTo>
                    <a:pt x="266763" y="107823"/>
                  </a:lnTo>
                  <a:lnTo>
                    <a:pt x="256222" y="65659"/>
                  </a:lnTo>
                  <a:lnTo>
                    <a:pt x="227266" y="31114"/>
                  </a:lnTo>
                  <a:lnTo>
                    <a:pt x="185483" y="8382"/>
                  </a:lnTo>
                  <a:lnTo>
                    <a:pt x="133413" y="0"/>
                  </a:lnTo>
                  <a:close/>
                </a:path>
              </a:pathLst>
            </a:custGeom>
            <a:solidFill>
              <a:srgbClr val="FF3300"/>
            </a:solidFill>
          </p:spPr>
          <p:txBody>
            <a:bodyPr wrap="square" lIns="0" tIns="0" rIns="0" bIns="0" rtlCol="0"/>
            <a:lstStyle/>
            <a:p>
              <a:endParaRPr/>
            </a:p>
          </p:txBody>
        </p:sp>
        <p:sp>
          <p:nvSpPr>
            <p:cNvPr id="537" name="object 278"/>
            <p:cNvSpPr/>
            <p:nvPr/>
          </p:nvSpPr>
          <p:spPr>
            <a:xfrm>
              <a:off x="7453" y="3033"/>
              <a:ext cx="421" cy="195"/>
            </a:xfrm>
            <a:custGeom>
              <a:avLst/>
              <a:gdLst/>
              <a:ahLst/>
              <a:cxnLst/>
              <a:rect l="l" t="t" r="r" b="b"/>
              <a:pathLst>
                <a:path w="267334" h="123825">
                  <a:moveTo>
                    <a:pt x="266763" y="107823"/>
                  </a:moveTo>
                  <a:lnTo>
                    <a:pt x="264223" y="85851"/>
                  </a:lnTo>
                  <a:lnTo>
                    <a:pt x="256222" y="65659"/>
                  </a:lnTo>
                  <a:lnTo>
                    <a:pt x="227266" y="31114"/>
                  </a:lnTo>
                  <a:lnTo>
                    <a:pt x="185483" y="8382"/>
                  </a:lnTo>
                  <a:lnTo>
                    <a:pt x="133413" y="0"/>
                  </a:lnTo>
                  <a:lnTo>
                    <a:pt x="106565" y="2539"/>
                  </a:lnTo>
                  <a:lnTo>
                    <a:pt x="59080" y="18414"/>
                  </a:lnTo>
                  <a:lnTo>
                    <a:pt x="23190" y="47116"/>
                  </a:lnTo>
                  <a:lnTo>
                    <a:pt x="2209" y="85851"/>
                  </a:lnTo>
                  <a:lnTo>
                    <a:pt x="0" y="107823"/>
                  </a:lnTo>
                  <a:lnTo>
                    <a:pt x="0" y="123825"/>
                  </a:lnTo>
                  <a:lnTo>
                    <a:pt x="266763" y="123825"/>
                  </a:lnTo>
                  <a:lnTo>
                    <a:pt x="266763" y="107823"/>
                  </a:lnTo>
                </a:path>
              </a:pathLst>
            </a:custGeom>
            <a:ln w="9534">
              <a:solidFill>
                <a:srgbClr val="000000"/>
              </a:solidFill>
            </a:ln>
          </p:spPr>
          <p:txBody>
            <a:bodyPr wrap="square" lIns="0" tIns="0" rIns="0" bIns="0" rtlCol="0"/>
            <a:lstStyle/>
            <a:p>
              <a:endParaRPr/>
            </a:p>
          </p:txBody>
        </p:sp>
        <p:sp>
          <p:nvSpPr>
            <p:cNvPr id="538" name="object 279"/>
            <p:cNvSpPr/>
            <p:nvPr/>
          </p:nvSpPr>
          <p:spPr>
            <a:xfrm>
              <a:off x="7415" y="3205"/>
              <a:ext cx="480" cy="30"/>
            </a:xfrm>
            <a:custGeom>
              <a:avLst/>
              <a:gdLst/>
              <a:ahLst/>
              <a:cxnLst/>
              <a:rect l="l" t="t" r="r" b="b"/>
              <a:pathLst>
                <a:path w="304800" h="19050">
                  <a:moveTo>
                    <a:pt x="0" y="19050"/>
                  </a:moveTo>
                  <a:lnTo>
                    <a:pt x="304800" y="19050"/>
                  </a:lnTo>
                  <a:lnTo>
                    <a:pt x="304800" y="0"/>
                  </a:lnTo>
                  <a:lnTo>
                    <a:pt x="0" y="0"/>
                  </a:lnTo>
                  <a:lnTo>
                    <a:pt x="0" y="19050"/>
                  </a:lnTo>
                  <a:close/>
                </a:path>
              </a:pathLst>
            </a:custGeom>
            <a:solidFill>
              <a:srgbClr val="FF3300"/>
            </a:solidFill>
          </p:spPr>
          <p:txBody>
            <a:bodyPr wrap="square" lIns="0" tIns="0" rIns="0" bIns="0" rtlCol="0"/>
            <a:lstStyle/>
            <a:p>
              <a:endParaRPr/>
            </a:p>
          </p:txBody>
        </p:sp>
        <p:sp>
          <p:nvSpPr>
            <p:cNvPr id="539" name="object 280"/>
            <p:cNvSpPr/>
            <p:nvPr/>
          </p:nvSpPr>
          <p:spPr>
            <a:xfrm>
              <a:off x="7422" y="3213"/>
              <a:ext cx="480" cy="30"/>
            </a:xfrm>
            <a:custGeom>
              <a:avLst/>
              <a:gdLst/>
              <a:ahLst/>
              <a:cxnLst/>
              <a:rect l="l" t="t" r="r" b="b"/>
              <a:pathLst>
                <a:path w="304800" h="19050">
                  <a:moveTo>
                    <a:pt x="0" y="19050"/>
                  </a:moveTo>
                  <a:lnTo>
                    <a:pt x="304800" y="19050"/>
                  </a:lnTo>
                  <a:lnTo>
                    <a:pt x="304800" y="0"/>
                  </a:lnTo>
                  <a:lnTo>
                    <a:pt x="0" y="0"/>
                  </a:lnTo>
                  <a:lnTo>
                    <a:pt x="0" y="19050"/>
                  </a:lnTo>
                  <a:close/>
                </a:path>
              </a:pathLst>
            </a:custGeom>
            <a:solidFill>
              <a:srgbClr val="FF3300"/>
            </a:solidFill>
          </p:spPr>
          <p:txBody>
            <a:bodyPr wrap="square" lIns="0" tIns="0" rIns="0" bIns="0" rtlCol="0"/>
            <a:lstStyle/>
            <a:p>
              <a:endParaRPr/>
            </a:p>
          </p:txBody>
        </p:sp>
        <p:sp>
          <p:nvSpPr>
            <p:cNvPr id="540" name="object 281"/>
            <p:cNvSpPr/>
            <p:nvPr/>
          </p:nvSpPr>
          <p:spPr>
            <a:xfrm>
              <a:off x="7415" y="3205"/>
              <a:ext cx="495" cy="45"/>
            </a:xfrm>
            <a:custGeom>
              <a:avLst/>
              <a:gdLst/>
              <a:ahLst/>
              <a:cxnLst/>
              <a:rect l="l" t="t" r="r" b="b"/>
              <a:pathLst>
                <a:path w="314325" h="28575">
                  <a:moveTo>
                    <a:pt x="0" y="28584"/>
                  </a:moveTo>
                  <a:lnTo>
                    <a:pt x="314334" y="28584"/>
                  </a:lnTo>
                  <a:lnTo>
                    <a:pt x="314334" y="0"/>
                  </a:lnTo>
                  <a:lnTo>
                    <a:pt x="0" y="0"/>
                  </a:lnTo>
                  <a:lnTo>
                    <a:pt x="0" y="28584"/>
                  </a:lnTo>
                  <a:close/>
                </a:path>
              </a:pathLst>
            </a:custGeom>
            <a:solidFill>
              <a:srgbClr val="000000"/>
            </a:solidFill>
          </p:spPr>
          <p:txBody>
            <a:bodyPr wrap="square" lIns="0" tIns="0" rIns="0" bIns="0" rtlCol="0"/>
            <a:lstStyle/>
            <a:p>
              <a:endParaRPr/>
            </a:p>
          </p:txBody>
        </p:sp>
        <p:sp>
          <p:nvSpPr>
            <p:cNvPr id="541" name="object 282"/>
            <p:cNvSpPr/>
            <p:nvPr/>
          </p:nvSpPr>
          <p:spPr>
            <a:xfrm>
              <a:off x="7460" y="3040"/>
              <a:ext cx="180" cy="150"/>
            </a:xfrm>
            <a:custGeom>
              <a:avLst/>
              <a:gdLst/>
              <a:ahLst/>
              <a:cxnLst/>
              <a:rect l="l" t="t" r="r" b="b"/>
              <a:pathLst>
                <a:path w="114300" h="95250">
                  <a:moveTo>
                    <a:pt x="114300" y="0"/>
                  </a:moveTo>
                  <a:lnTo>
                    <a:pt x="50800" y="21462"/>
                  </a:lnTo>
                  <a:lnTo>
                    <a:pt x="17424" y="53086"/>
                  </a:lnTo>
                  <a:lnTo>
                    <a:pt x="0" y="91821"/>
                  </a:lnTo>
                  <a:lnTo>
                    <a:pt x="0" y="95250"/>
                  </a:lnTo>
                  <a:lnTo>
                    <a:pt x="60845" y="95250"/>
                  </a:lnTo>
                  <a:lnTo>
                    <a:pt x="63207" y="76453"/>
                  </a:lnTo>
                  <a:lnTo>
                    <a:pt x="68224" y="58292"/>
                  </a:lnTo>
                  <a:lnTo>
                    <a:pt x="96875" y="16383"/>
                  </a:lnTo>
                  <a:lnTo>
                    <a:pt x="111645" y="1777"/>
                  </a:lnTo>
                  <a:lnTo>
                    <a:pt x="114300" y="0"/>
                  </a:lnTo>
                  <a:close/>
                </a:path>
              </a:pathLst>
            </a:custGeom>
            <a:solidFill>
              <a:srgbClr val="FF3300"/>
            </a:solidFill>
          </p:spPr>
          <p:txBody>
            <a:bodyPr wrap="square" lIns="0" tIns="0" rIns="0" bIns="0" rtlCol="0"/>
            <a:lstStyle/>
            <a:p>
              <a:endParaRPr/>
            </a:p>
          </p:txBody>
        </p:sp>
        <p:sp>
          <p:nvSpPr>
            <p:cNvPr id="542" name="object 283"/>
            <p:cNvSpPr/>
            <p:nvPr/>
          </p:nvSpPr>
          <p:spPr>
            <a:xfrm>
              <a:off x="7467" y="3048"/>
              <a:ext cx="180" cy="150"/>
            </a:xfrm>
            <a:custGeom>
              <a:avLst/>
              <a:gdLst/>
              <a:ahLst/>
              <a:cxnLst/>
              <a:rect l="l" t="t" r="r" b="b"/>
              <a:pathLst>
                <a:path w="114300" h="95250">
                  <a:moveTo>
                    <a:pt x="114300" y="0"/>
                  </a:moveTo>
                  <a:lnTo>
                    <a:pt x="50800" y="21336"/>
                  </a:lnTo>
                  <a:lnTo>
                    <a:pt x="17424" y="53086"/>
                  </a:lnTo>
                  <a:lnTo>
                    <a:pt x="0" y="91821"/>
                  </a:lnTo>
                  <a:lnTo>
                    <a:pt x="0" y="95250"/>
                  </a:lnTo>
                  <a:lnTo>
                    <a:pt x="60845" y="95250"/>
                  </a:lnTo>
                  <a:lnTo>
                    <a:pt x="63207" y="76326"/>
                  </a:lnTo>
                  <a:lnTo>
                    <a:pt x="68224" y="58293"/>
                  </a:lnTo>
                  <a:lnTo>
                    <a:pt x="96875" y="16383"/>
                  </a:lnTo>
                  <a:lnTo>
                    <a:pt x="111645" y="1777"/>
                  </a:lnTo>
                  <a:lnTo>
                    <a:pt x="114300" y="0"/>
                  </a:lnTo>
                  <a:close/>
                </a:path>
              </a:pathLst>
            </a:custGeom>
            <a:solidFill>
              <a:srgbClr val="FF3300"/>
            </a:solidFill>
          </p:spPr>
          <p:txBody>
            <a:bodyPr wrap="square" lIns="0" tIns="0" rIns="0" bIns="0" rtlCol="0"/>
            <a:lstStyle/>
            <a:p>
              <a:endParaRPr/>
            </a:p>
          </p:txBody>
        </p:sp>
        <p:sp>
          <p:nvSpPr>
            <p:cNvPr id="543" name="object 284"/>
            <p:cNvSpPr/>
            <p:nvPr/>
          </p:nvSpPr>
          <p:spPr>
            <a:xfrm>
              <a:off x="7467" y="3048"/>
              <a:ext cx="180" cy="150"/>
            </a:xfrm>
            <a:custGeom>
              <a:avLst/>
              <a:gdLst/>
              <a:ahLst/>
              <a:cxnLst/>
              <a:rect l="l" t="t" r="r" b="b"/>
              <a:pathLst>
                <a:path w="114300" h="95250">
                  <a:moveTo>
                    <a:pt x="60845" y="95250"/>
                  </a:moveTo>
                  <a:lnTo>
                    <a:pt x="63207" y="76326"/>
                  </a:lnTo>
                  <a:lnTo>
                    <a:pt x="68224" y="58293"/>
                  </a:lnTo>
                  <a:lnTo>
                    <a:pt x="96875" y="16383"/>
                  </a:lnTo>
                  <a:lnTo>
                    <a:pt x="114300" y="0"/>
                  </a:lnTo>
                  <a:lnTo>
                    <a:pt x="78270" y="8509"/>
                  </a:lnTo>
                  <a:lnTo>
                    <a:pt x="31013" y="36829"/>
                  </a:lnTo>
                  <a:lnTo>
                    <a:pt x="7378" y="68579"/>
                  </a:lnTo>
                  <a:lnTo>
                    <a:pt x="0" y="91821"/>
                  </a:lnTo>
                  <a:lnTo>
                    <a:pt x="0" y="95250"/>
                  </a:lnTo>
                  <a:lnTo>
                    <a:pt x="60845" y="95250"/>
                  </a:lnTo>
                </a:path>
              </a:pathLst>
            </a:custGeom>
            <a:ln w="9534">
              <a:solidFill>
                <a:srgbClr val="000000"/>
              </a:solidFill>
            </a:ln>
          </p:spPr>
          <p:txBody>
            <a:bodyPr wrap="square" lIns="0" tIns="0" rIns="0" bIns="0" rtlCol="0"/>
            <a:lstStyle/>
            <a:p>
              <a:endParaRPr/>
            </a:p>
          </p:txBody>
        </p:sp>
        <p:sp>
          <p:nvSpPr>
            <p:cNvPr id="544" name="object 285"/>
            <p:cNvSpPr/>
            <p:nvPr/>
          </p:nvSpPr>
          <p:spPr>
            <a:xfrm>
              <a:off x="7670" y="3040"/>
              <a:ext cx="180" cy="150"/>
            </a:xfrm>
            <a:custGeom>
              <a:avLst/>
              <a:gdLst/>
              <a:ahLst/>
              <a:cxnLst/>
              <a:rect l="l" t="t" r="r" b="b"/>
              <a:pathLst>
                <a:path w="114300" h="95250">
                  <a:moveTo>
                    <a:pt x="0" y="0"/>
                  </a:moveTo>
                  <a:lnTo>
                    <a:pt x="2540" y="1777"/>
                  </a:lnTo>
                  <a:lnTo>
                    <a:pt x="7493" y="7874"/>
                  </a:lnTo>
                  <a:lnTo>
                    <a:pt x="15747" y="16383"/>
                  </a:lnTo>
                  <a:lnTo>
                    <a:pt x="43561" y="56514"/>
                  </a:lnTo>
                  <a:lnTo>
                    <a:pt x="52959" y="90804"/>
                  </a:lnTo>
                  <a:lnTo>
                    <a:pt x="52959" y="95250"/>
                  </a:lnTo>
                  <a:lnTo>
                    <a:pt x="114300" y="95250"/>
                  </a:lnTo>
                  <a:lnTo>
                    <a:pt x="114300" y="91821"/>
                  </a:lnTo>
                  <a:lnTo>
                    <a:pt x="112013" y="82423"/>
                  </a:lnTo>
                  <a:lnTo>
                    <a:pt x="84200" y="36067"/>
                  </a:lnTo>
                  <a:lnTo>
                    <a:pt x="36068" y="7874"/>
                  </a:lnTo>
                  <a:lnTo>
                    <a:pt x="0" y="0"/>
                  </a:lnTo>
                  <a:close/>
                </a:path>
              </a:pathLst>
            </a:custGeom>
            <a:solidFill>
              <a:srgbClr val="FF3300"/>
            </a:solidFill>
          </p:spPr>
          <p:txBody>
            <a:bodyPr wrap="square" lIns="0" tIns="0" rIns="0" bIns="0" rtlCol="0"/>
            <a:lstStyle/>
            <a:p>
              <a:endParaRPr/>
            </a:p>
          </p:txBody>
        </p:sp>
        <p:sp>
          <p:nvSpPr>
            <p:cNvPr id="545" name="object 286"/>
            <p:cNvSpPr/>
            <p:nvPr/>
          </p:nvSpPr>
          <p:spPr>
            <a:xfrm>
              <a:off x="7678" y="3048"/>
              <a:ext cx="180" cy="150"/>
            </a:xfrm>
            <a:custGeom>
              <a:avLst/>
              <a:gdLst/>
              <a:ahLst/>
              <a:cxnLst/>
              <a:rect l="l" t="t" r="r" b="b"/>
              <a:pathLst>
                <a:path w="114300" h="95250">
                  <a:moveTo>
                    <a:pt x="0" y="0"/>
                  </a:moveTo>
                  <a:lnTo>
                    <a:pt x="2540" y="1777"/>
                  </a:lnTo>
                  <a:lnTo>
                    <a:pt x="7365" y="7747"/>
                  </a:lnTo>
                  <a:lnTo>
                    <a:pt x="15748" y="16383"/>
                  </a:lnTo>
                  <a:lnTo>
                    <a:pt x="43434" y="56514"/>
                  </a:lnTo>
                  <a:lnTo>
                    <a:pt x="52959" y="90804"/>
                  </a:lnTo>
                  <a:lnTo>
                    <a:pt x="52959" y="95250"/>
                  </a:lnTo>
                  <a:lnTo>
                    <a:pt x="114300" y="95250"/>
                  </a:lnTo>
                  <a:lnTo>
                    <a:pt x="114300" y="91821"/>
                  </a:lnTo>
                  <a:lnTo>
                    <a:pt x="111887" y="82296"/>
                  </a:lnTo>
                  <a:lnTo>
                    <a:pt x="84201" y="36068"/>
                  </a:lnTo>
                  <a:lnTo>
                    <a:pt x="36068" y="7747"/>
                  </a:lnTo>
                  <a:lnTo>
                    <a:pt x="0" y="0"/>
                  </a:lnTo>
                  <a:close/>
                </a:path>
              </a:pathLst>
            </a:custGeom>
            <a:solidFill>
              <a:srgbClr val="FF3300"/>
            </a:solidFill>
          </p:spPr>
          <p:txBody>
            <a:bodyPr wrap="square" lIns="0" tIns="0" rIns="0" bIns="0" rtlCol="0"/>
            <a:lstStyle/>
            <a:p>
              <a:endParaRPr/>
            </a:p>
          </p:txBody>
        </p:sp>
        <p:sp>
          <p:nvSpPr>
            <p:cNvPr id="546" name="object 287"/>
            <p:cNvSpPr/>
            <p:nvPr/>
          </p:nvSpPr>
          <p:spPr>
            <a:xfrm>
              <a:off x="7678" y="3048"/>
              <a:ext cx="180" cy="150"/>
            </a:xfrm>
            <a:custGeom>
              <a:avLst/>
              <a:gdLst/>
              <a:ahLst/>
              <a:cxnLst/>
              <a:rect l="l" t="t" r="r" b="b"/>
              <a:pathLst>
                <a:path w="114300" h="95250">
                  <a:moveTo>
                    <a:pt x="114300" y="95250"/>
                  </a:moveTo>
                  <a:lnTo>
                    <a:pt x="114300" y="91821"/>
                  </a:lnTo>
                  <a:lnTo>
                    <a:pt x="111887" y="82296"/>
                  </a:lnTo>
                  <a:lnTo>
                    <a:pt x="84201" y="36068"/>
                  </a:lnTo>
                  <a:lnTo>
                    <a:pt x="36068" y="7747"/>
                  </a:lnTo>
                  <a:lnTo>
                    <a:pt x="0" y="0"/>
                  </a:lnTo>
                  <a:lnTo>
                    <a:pt x="2540" y="1777"/>
                  </a:lnTo>
                  <a:lnTo>
                    <a:pt x="7365" y="7747"/>
                  </a:lnTo>
                  <a:lnTo>
                    <a:pt x="34925" y="41275"/>
                  </a:lnTo>
                  <a:lnTo>
                    <a:pt x="52959" y="90804"/>
                  </a:lnTo>
                  <a:lnTo>
                    <a:pt x="52959" y="95250"/>
                  </a:lnTo>
                  <a:lnTo>
                    <a:pt x="107061" y="95250"/>
                  </a:lnTo>
                </a:path>
              </a:pathLst>
            </a:custGeom>
            <a:ln w="9534">
              <a:solidFill>
                <a:srgbClr val="000000"/>
              </a:solidFill>
            </a:ln>
          </p:spPr>
          <p:txBody>
            <a:bodyPr wrap="square" lIns="0" tIns="0" rIns="0" bIns="0" rtlCol="0"/>
            <a:lstStyle/>
            <a:p>
              <a:endParaRPr/>
            </a:p>
          </p:txBody>
        </p:sp>
        <p:sp>
          <p:nvSpPr>
            <p:cNvPr id="547" name="object 288"/>
            <p:cNvSpPr/>
            <p:nvPr/>
          </p:nvSpPr>
          <p:spPr>
            <a:xfrm>
              <a:off x="7580" y="3040"/>
              <a:ext cx="150" cy="150"/>
            </a:xfrm>
            <a:custGeom>
              <a:avLst/>
              <a:gdLst/>
              <a:ahLst/>
              <a:cxnLst/>
              <a:rect l="l" t="t" r="r" b="b"/>
              <a:pathLst>
                <a:path w="95250" h="95250">
                  <a:moveTo>
                    <a:pt x="44818" y="0"/>
                  </a:moveTo>
                  <a:lnTo>
                    <a:pt x="19215" y="28828"/>
                  </a:lnTo>
                  <a:lnTo>
                    <a:pt x="2400" y="74167"/>
                  </a:lnTo>
                  <a:lnTo>
                    <a:pt x="1333" y="84582"/>
                  </a:lnTo>
                  <a:lnTo>
                    <a:pt x="0" y="92583"/>
                  </a:lnTo>
                  <a:lnTo>
                    <a:pt x="0" y="95250"/>
                  </a:lnTo>
                  <a:lnTo>
                    <a:pt x="95250" y="95250"/>
                  </a:lnTo>
                  <a:lnTo>
                    <a:pt x="95250" y="89153"/>
                  </a:lnTo>
                  <a:lnTo>
                    <a:pt x="89662" y="66421"/>
                  </a:lnTo>
                  <a:lnTo>
                    <a:pt x="73913" y="31496"/>
                  </a:lnTo>
                  <a:lnTo>
                    <a:pt x="46151" y="762"/>
                  </a:lnTo>
                  <a:lnTo>
                    <a:pt x="44818" y="0"/>
                  </a:lnTo>
                  <a:close/>
                </a:path>
              </a:pathLst>
            </a:custGeom>
            <a:solidFill>
              <a:srgbClr val="FF3300"/>
            </a:solidFill>
          </p:spPr>
          <p:txBody>
            <a:bodyPr wrap="square" lIns="0" tIns="0" rIns="0" bIns="0" rtlCol="0"/>
            <a:lstStyle/>
            <a:p>
              <a:endParaRPr/>
            </a:p>
          </p:txBody>
        </p:sp>
        <p:sp>
          <p:nvSpPr>
            <p:cNvPr id="548" name="object 289"/>
            <p:cNvSpPr/>
            <p:nvPr/>
          </p:nvSpPr>
          <p:spPr>
            <a:xfrm>
              <a:off x="7588" y="3048"/>
              <a:ext cx="151" cy="150"/>
            </a:xfrm>
            <a:custGeom>
              <a:avLst/>
              <a:gdLst/>
              <a:ahLst/>
              <a:cxnLst/>
              <a:rect l="l" t="t" r="r" b="b"/>
              <a:pathLst>
                <a:path w="95884" h="95250">
                  <a:moveTo>
                    <a:pt x="44818" y="0"/>
                  </a:moveTo>
                  <a:lnTo>
                    <a:pt x="19215" y="28701"/>
                  </a:lnTo>
                  <a:lnTo>
                    <a:pt x="2400" y="74168"/>
                  </a:lnTo>
                  <a:lnTo>
                    <a:pt x="1333" y="84582"/>
                  </a:lnTo>
                  <a:lnTo>
                    <a:pt x="0" y="92583"/>
                  </a:lnTo>
                  <a:lnTo>
                    <a:pt x="0" y="95250"/>
                  </a:lnTo>
                  <a:lnTo>
                    <a:pt x="95313" y="95250"/>
                  </a:lnTo>
                  <a:lnTo>
                    <a:pt x="95313" y="89026"/>
                  </a:lnTo>
                  <a:lnTo>
                    <a:pt x="89598" y="66421"/>
                  </a:lnTo>
                  <a:lnTo>
                    <a:pt x="73850" y="31369"/>
                  </a:lnTo>
                  <a:lnTo>
                    <a:pt x="46164" y="762"/>
                  </a:lnTo>
                  <a:lnTo>
                    <a:pt x="44818" y="0"/>
                  </a:lnTo>
                  <a:close/>
                </a:path>
              </a:pathLst>
            </a:custGeom>
            <a:solidFill>
              <a:srgbClr val="FF3300"/>
            </a:solidFill>
          </p:spPr>
          <p:txBody>
            <a:bodyPr wrap="square" lIns="0" tIns="0" rIns="0" bIns="0" rtlCol="0"/>
            <a:lstStyle/>
            <a:p>
              <a:endParaRPr/>
            </a:p>
          </p:txBody>
        </p:sp>
        <p:sp>
          <p:nvSpPr>
            <p:cNvPr id="549" name="object 290"/>
            <p:cNvSpPr/>
            <p:nvPr/>
          </p:nvSpPr>
          <p:spPr>
            <a:xfrm>
              <a:off x="7588" y="3048"/>
              <a:ext cx="151" cy="150"/>
            </a:xfrm>
            <a:custGeom>
              <a:avLst/>
              <a:gdLst/>
              <a:ahLst/>
              <a:cxnLst/>
              <a:rect l="l" t="t" r="r" b="b"/>
              <a:pathLst>
                <a:path w="95884" h="95250">
                  <a:moveTo>
                    <a:pt x="95313" y="89026"/>
                  </a:moveTo>
                  <a:lnTo>
                    <a:pt x="89598" y="66421"/>
                  </a:lnTo>
                  <a:lnTo>
                    <a:pt x="81851" y="47116"/>
                  </a:lnTo>
                  <a:lnTo>
                    <a:pt x="57086" y="10413"/>
                  </a:lnTo>
                  <a:lnTo>
                    <a:pt x="44818" y="0"/>
                  </a:lnTo>
                  <a:lnTo>
                    <a:pt x="30416" y="13843"/>
                  </a:lnTo>
                  <a:lnTo>
                    <a:pt x="5600" y="60198"/>
                  </a:lnTo>
                  <a:lnTo>
                    <a:pt x="1333" y="84582"/>
                  </a:lnTo>
                  <a:lnTo>
                    <a:pt x="0" y="92583"/>
                  </a:lnTo>
                  <a:lnTo>
                    <a:pt x="0" y="95250"/>
                  </a:lnTo>
                  <a:lnTo>
                    <a:pt x="95313" y="95250"/>
                  </a:lnTo>
                </a:path>
              </a:pathLst>
            </a:custGeom>
            <a:ln w="9534">
              <a:solidFill>
                <a:srgbClr val="000000"/>
              </a:solidFill>
            </a:ln>
          </p:spPr>
          <p:txBody>
            <a:bodyPr wrap="square" lIns="0" tIns="0" rIns="0" bIns="0" rtlCol="0"/>
            <a:lstStyle/>
            <a:p>
              <a:endParaRPr/>
            </a:p>
          </p:txBody>
        </p:sp>
        <p:sp>
          <p:nvSpPr>
            <p:cNvPr id="550" name="object 291"/>
            <p:cNvSpPr/>
            <p:nvPr/>
          </p:nvSpPr>
          <p:spPr>
            <a:xfrm>
              <a:off x="7520" y="3228"/>
              <a:ext cx="1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551" name="object 292"/>
            <p:cNvSpPr/>
            <p:nvPr/>
          </p:nvSpPr>
          <p:spPr>
            <a:xfrm>
              <a:off x="7805" y="3228"/>
              <a:ext cx="1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552" name="object 295"/>
            <p:cNvSpPr/>
            <p:nvPr/>
          </p:nvSpPr>
          <p:spPr>
            <a:xfrm>
              <a:off x="6238" y="4503"/>
              <a:ext cx="465" cy="225"/>
            </a:xfrm>
            <a:custGeom>
              <a:avLst/>
              <a:gdLst/>
              <a:ahLst/>
              <a:cxnLst/>
              <a:rect l="l" t="t" r="r" b="b"/>
              <a:pathLst>
                <a:path w="295275" h="142875">
                  <a:moveTo>
                    <a:pt x="0" y="142875"/>
                  </a:moveTo>
                  <a:lnTo>
                    <a:pt x="295275" y="142875"/>
                  </a:lnTo>
                  <a:lnTo>
                    <a:pt x="295275" y="0"/>
                  </a:lnTo>
                  <a:lnTo>
                    <a:pt x="0" y="0"/>
                  </a:lnTo>
                  <a:lnTo>
                    <a:pt x="0" y="142875"/>
                  </a:lnTo>
                  <a:close/>
                </a:path>
              </a:pathLst>
            </a:custGeom>
            <a:solidFill>
              <a:srgbClr val="CCFF99"/>
            </a:solidFill>
          </p:spPr>
          <p:txBody>
            <a:bodyPr wrap="square" lIns="0" tIns="0" rIns="0" bIns="0" rtlCol="0"/>
            <a:lstStyle/>
            <a:p>
              <a:endParaRPr/>
            </a:p>
          </p:txBody>
        </p:sp>
        <p:sp>
          <p:nvSpPr>
            <p:cNvPr id="553" name="object 296"/>
            <p:cNvSpPr/>
            <p:nvPr/>
          </p:nvSpPr>
          <p:spPr>
            <a:xfrm>
              <a:off x="6703" y="442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554" name="object 297"/>
            <p:cNvSpPr/>
            <p:nvPr/>
          </p:nvSpPr>
          <p:spPr>
            <a:xfrm>
              <a:off x="6237" y="4428"/>
              <a:ext cx="540" cy="75"/>
            </a:xfrm>
            <a:custGeom>
              <a:avLst/>
              <a:gdLst/>
              <a:ahLst/>
              <a:cxnLst/>
              <a:rect l="l" t="t" r="r" b="b"/>
              <a:pathLst>
                <a:path w="342900" h="47625">
                  <a:moveTo>
                    <a:pt x="342900" y="0"/>
                  </a:moveTo>
                  <a:lnTo>
                    <a:pt x="47625" y="0"/>
                  </a:lnTo>
                  <a:lnTo>
                    <a:pt x="0" y="47625"/>
                  </a:lnTo>
                  <a:lnTo>
                    <a:pt x="295275" y="47625"/>
                  </a:lnTo>
                  <a:lnTo>
                    <a:pt x="342900" y="0"/>
                  </a:lnTo>
                  <a:close/>
                </a:path>
              </a:pathLst>
            </a:custGeom>
            <a:solidFill>
              <a:srgbClr val="D5FFAC"/>
            </a:solidFill>
          </p:spPr>
          <p:txBody>
            <a:bodyPr wrap="square" lIns="0" tIns="0" rIns="0" bIns="0" rtlCol="0"/>
            <a:lstStyle/>
            <a:p>
              <a:endParaRPr/>
            </a:p>
          </p:txBody>
        </p:sp>
        <p:sp>
          <p:nvSpPr>
            <p:cNvPr id="555" name="object 298"/>
            <p:cNvSpPr/>
            <p:nvPr/>
          </p:nvSpPr>
          <p:spPr>
            <a:xfrm>
              <a:off x="6237" y="4428"/>
              <a:ext cx="540" cy="300"/>
            </a:xfrm>
            <a:custGeom>
              <a:avLst/>
              <a:gdLst/>
              <a:ahLst/>
              <a:cxnLst/>
              <a:rect l="l" t="t" r="r" b="b"/>
              <a:pathLst>
                <a:path w="342900" h="190500">
                  <a:moveTo>
                    <a:pt x="0" y="47625"/>
                  </a:moveTo>
                  <a:lnTo>
                    <a:pt x="47625" y="0"/>
                  </a:lnTo>
                  <a:lnTo>
                    <a:pt x="342900" y="0"/>
                  </a:lnTo>
                  <a:lnTo>
                    <a:pt x="342900" y="142875"/>
                  </a:lnTo>
                  <a:lnTo>
                    <a:pt x="295275"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556" name="object 299"/>
            <p:cNvSpPr/>
            <p:nvPr/>
          </p:nvSpPr>
          <p:spPr>
            <a:xfrm>
              <a:off x="6237" y="4428"/>
              <a:ext cx="540" cy="75"/>
            </a:xfrm>
            <a:custGeom>
              <a:avLst/>
              <a:gdLst/>
              <a:ahLst/>
              <a:cxnLst/>
              <a:rect l="l" t="t" r="r" b="b"/>
              <a:pathLst>
                <a:path w="342900" h="47625">
                  <a:moveTo>
                    <a:pt x="0" y="47625"/>
                  </a:moveTo>
                  <a:lnTo>
                    <a:pt x="295275" y="47625"/>
                  </a:lnTo>
                  <a:lnTo>
                    <a:pt x="342900" y="0"/>
                  </a:lnTo>
                </a:path>
              </a:pathLst>
            </a:custGeom>
            <a:ln w="9534">
              <a:solidFill>
                <a:srgbClr val="000000"/>
              </a:solidFill>
            </a:ln>
          </p:spPr>
          <p:txBody>
            <a:bodyPr wrap="square" lIns="0" tIns="0" rIns="0" bIns="0" rtlCol="0"/>
            <a:lstStyle/>
            <a:p>
              <a:endParaRPr/>
            </a:p>
          </p:txBody>
        </p:sp>
        <p:sp>
          <p:nvSpPr>
            <p:cNvPr id="557" name="object 300"/>
            <p:cNvSpPr/>
            <p:nvPr/>
          </p:nvSpPr>
          <p:spPr>
            <a:xfrm>
              <a:off x="6702" y="4503"/>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sp>
          <p:nvSpPr>
            <p:cNvPr id="558" name="object 301"/>
            <p:cNvSpPr/>
            <p:nvPr/>
          </p:nvSpPr>
          <p:spPr>
            <a:xfrm>
              <a:off x="6687" y="4503"/>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chemeClr val="bg1"/>
            </a:solidFill>
          </p:spPr>
          <p:txBody>
            <a:bodyPr wrap="square" lIns="0" tIns="0" rIns="0" bIns="0" rtlCol="0"/>
            <a:lstStyle/>
            <a:p>
              <a:endParaRPr/>
            </a:p>
          </p:txBody>
        </p:sp>
        <p:sp>
          <p:nvSpPr>
            <p:cNvPr id="559" name="object 302"/>
            <p:cNvSpPr/>
            <p:nvPr/>
          </p:nvSpPr>
          <p:spPr>
            <a:xfrm>
              <a:off x="7168" y="442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560" name="object 303"/>
            <p:cNvSpPr/>
            <p:nvPr/>
          </p:nvSpPr>
          <p:spPr>
            <a:xfrm>
              <a:off x="6688" y="4428"/>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rgbClr val="D5FFAC"/>
            </a:solidFill>
          </p:spPr>
          <p:txBody>
            <a:bodyPr wrap="square" lIns="0" tIns="0" rIns="0" bIns="0" rtlCol="0"/>
            <a:lstStyle/>
            <a:p>
              <a:endParaRPr/>
            </a:p>
          </p:txBody>
        </p:sp>
        <p:sp>
          <p:nvSpPr>
            <p:cNvPr id="561" name="object 304"/>
            <p:cNvSpPr/>
            <p:nvPr/>
          </p:nvSpPr>
          <p:spPr>
            <a:xfrm>
              <a:off x="6688" y="4428"/>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562" name="object 305"/>
            <p:cNvSpPr/>
            <p:nvPr/>
          </p:nvSpPr>
          <p:spPr>
            <a:xfrm>
              <a:off x="6688" y="4428"/>
              <a:ext cx="555" cy="75"/>
            </a:xfrm>
            <a:custGeom>
              <a:avLst/>
              <a:gdLst/>
              <a:ahLst/>
              <a:cxnLst/>
              <a:rect l="l" t="t" r="r" b="b"/>
              <a:pathLst>
                <a:path w="352425" h="47625">
                  <a:moveTo>
                    <a:pt x="0" y="47625"/>
                  </a:moveTo>
                  <a:lnTo>
                    <a:pt x="304800" y="47625"/>
                  </a:lnTo>
                  <a:lnTo>
                    <a:pt x="352425" y="0"/>
                  </a:lnTo>
                </a:path>
              </a:pathLst>
            </a:custGeom>
            <a:ln w="9534">
              <a:solidFill>
                <a:srgbClr val="000000"/>
              </a:solidFill>
            </a:ln>
          </p:spPr>
          <p:txBody>
            <a:bodyPr wrap="square" lIns="0" tIns="0" rIns="0" bIns="0" rtlCol="0"/>
            <a:lstStyle/>
            <a:p>
              <a:endParaRPr/>
            </a:p>
          </p:txBody>
        </p:sp>
        <p:sp>
          <p:nvSpPr>
            <p:cNvPr id="563" name="object 306"/>
            <p:cNvSpPr/>
            <p:nvPr/>
          </p:nvSpPr>
          <p:spPr>
            <a:xfrm>
              <a:off x="7167" y="4503"/>
              <a:ext cx="0" cy="22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564" name="object 307"/>
            <p:cNvSpPr/>
            <p:nvPr/>
          </p:nvSpPr>
          <p:spPr>
            <a:xfrm>
              <a:off x="6223" y="4278"/>
              <a:ext cx="435" cy="225"/>
            </a:xfrm>
            <a:custGeom>
              <a:avLst/>
              <a:gdLst/>
              <a:ahLst/>
              <a:cxnLst/>
              <a:rect l="l" t="t" r="r" b="b"/>
              <a:pathLst>
                <a:path w="276225" h="142875">
                  <a:moveTo>
                    <a:pt x="0" y="142875"/>
                  </a:moveTo>
                  <a:lnTo>
                    <a:pt x="276225" y="142875"/>
                  </a:lnTo>
                  <a:lnTo>
                    <a:pt x="276225" y="0"/>
                  </a:lnTo>
                  <a:lnTo>
                    <a:pt x="0" y="0"/>
                  </a:lnTo>
                  <a:lnTo>
                    <a:pt x="0" y="142875"/>
                  </a:lnTo>
                  <a:close/>
                </a:path>
              </a:pathLst>
            </a:custGeom>
            <a:solidFill>
              <a:srgbClr val="CCFF99"/>
            </a:solidFill>
          </p:spPr>
          <p:txBody>
            <a:bodyPr wrap="square" lIns="0" tIns="0" rIns="0" bIns="0" rtlCol="0"/>
            <a:lstStyle/>
            <a:p>
              <a:endParaRPr/>
            </a:p>
          </p:txBody>
        </p:sp>
        <p:sp>
          <p:nvSpPr>
            <p:cNvPr id="565" name="object 308"/>
            <p:cNvSpPr/>
            <p:nvPr/>
          </p:nvSpPr>
          <p:spPr>
            <a:xfrm>
              <a:off x="6688" y="420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566" name="object 309"/>
            <p:cNvSpPr/>
            <p:nvPr/>
          </p:nvSpPr>
          <p:spPr>
            <a:xfrm>
              <a:off x="6222" y="4203"/>
              <a:ext cx="540" cy="75"/>
            </a:xfrm>
            <a:custGeom>
              <a:avLst/>
              <a:gdLst/>
              <a:ahLst/>
              <a:cxnLst/>
              <a:rect l="l" t="t" r="r" b="b"/>
              <a:pathLst>
                <a:path w="342900" h="47625">
                  <a:moveTo>
                    <a:pt x="342900" y="0"/>
                  </a:moveTo>
                  <a:lnTo>
                    <a:pt x="47625" y="0"/>
                  </a:lnTo>
                  <a:lnTo>
                    <a:pt x="0" y="47625"/>
                  </a:lnTo>
                  <a:lnTo>
                    <a:pt x="295275" y="47625"/>
                  </a:lnTo>
                  <a:lnTo>
                    <a:pt x="342900" y="0"/>
                  </a:lnTo>
                  <a:close/>
                </a:path>
              </a:pathLst>
            </a:custGeom>
            <a:solidFill>
              <a:srgbClr val="D5FFAC"/>
            </a:solidFill>
          </p:spPr>
          <p:txBody>
            <a:bodyPr wrap="square" lIns="0" tIns="0" rIns="0" bIns="0" rtlCol="0"/>
            <a:lstStyle/>
            <a:p>
              <a:endParaRPr/>
            </a:p>
          </p:txBody>
        </p:sp>
        <p:sp>
          <p:nvSpPr>
            <p:cNvPr id="567" name="object 310"/>
            <p:cNvSpPr/>
            <p:nvPr/>
          </p:nvSpPr>
          <p:spPr>
            <a:xfrm>
              <a:off x="6222" y="4203"/>
              <a:ext cx="540" cy="300"/>
            </a:xfrm>
            <a:custGeom>
              <a:avLst/>
              <a:gdLst/>
              <a:ahLst/>
              <a:cxnLst/>
              <a:rect l="l" t="t" r="r" b="b"/>
              <a:pathLst>
                <a:path w="342900" h="190500">
                  <a:moveTo>
                    <a:pt x="0" y="47625"/>
                  </a:moveTo>
                  <a:lnTo>
                    <a:pt x="47625" y="0"/>
                  </a:lnTo>
                  <a:lnTo>
                    <a:pt x="342900" y="0"/>
                  </a:lnTo>
                  <a:lnTo>
                    <a:pt x="342900" y="142875"/>
                  </a:lnTo>
                  <a:lnTo>
                    <a:pt x="295275"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568" name="object 311"/>
            <p:cNvSpPr/>
            <p:nvPr/>
          </p:nvSpPr>
          <p:spPr>
            <a:xfrm>
              <a:off x="6222" y="4203"/>
              <a:ext cx="540" cy="75"/>
            </a:xfrm>
            <a:custGeom>
              <a:avLst/>
              <a:gdLst/>
              <a:ahLst/>
              <a:cxnLst/>
              <a:rect l="l" t="t" r="r" b="b"/>
              <a:pathLst>
                <a:path w="342900" h="47625">
                  <a:moveTo>
                    <a:pt x="0" y="47625"/>
                  </a:moveTo>
                  <a:lnTo>
                    <a:pt x="295275" y="47625"/>
                  </a:lnTo>
                  <a:lnTo>
                    <a:pt x="342900" y="0"/>
                  </a:lnTo>
                </a:path>
              </a:pathLst>
            </a:custGeom>
            <a:ln w="9534">
              <a:solidFill>
                <a:srgbClr val="000000"/>
              </a:solidFill>
            </a:ln>
          </p:spPr>
          <p:txBody>
            <a:bodyPr wrap="square" lIns="0" tIns="0" rIns="0" bIns="0" rtlCol="0"/>
            <a:lstStyle/>
            <a:p>
              <a:endParaRPr/>
            </a:p>
          </p:txBody>
        </p:sp>
        <p:sp>
          <p:nvSpPr>
            <p:cNvPr id="569" name="object 312"/>
            <p:cNvSpPr/>
            <p:nvPr/>
          </p:nvSpPr>
          <p:spPr>
            <a:xfrm>
              <a:off x="6658" y="4266"/>
              <a:ext cx="477" cy="237"/>
            </a:xfrm>
            <a:custGeom>
              <a:avLst/>
              <a:gdLst/>
              <a:ahLst/>
              <a:cxnLst/>
              <a:rect l="l" t="t" r="r" b="b"/>
              <a:pathLst>
                <a:path w="302894" h="150495">
                  <a:moveTo>
                    <a:pt x="0" y="150012"/>
                  </a:moveTo>
                  <a:lnTo>
                    <a:pt x="302412" y="150012"/>
                  </a:lnTo>
                  <a:lnTo>
                    <a:pt x="302412" y="0"/>
                  </a:lnTo>
                  <a:lnTo>
                    <a:pt x="0" y="0"/>
                  </a:lnTo>
                  <a:lnTo>
                    <a:pt x="0" y="150012"/>
                  </a:lnTo>
                  <a:close/>
                </a:path>
              </a:pathLst>
            </a:custGeom>
            <a:solidFill>
              <a:srgbClr val="CCFF99"/>
            </a:solidFill>
          </p:spPr>
          <p:txBody>
            <a:bodyPr wrap="square" lIns="0" tIns="0" rIns="0" bIns="0" rtlCol="0"/>
            <a:lstStyle/>
            <a:p>
              <a:endParaRPr/>
            </a:p>
          </p:txBody>
        </p:sp>
        <p:sp>
          <p:nvSpPr>
            <p:cNvPr id="570" name="object 313"/>
            <p:cNvSpPr/>
            <p:nvPr/>
          </p:nvSpPr>
          <p:spPr>
            <a:xfrm>
              <a:off x="7134" y="4188"/>
              <a:ext cx="79" cy="315"/>
            </a:xfrm>
            <a:custGeom>
              <a:avLst/>
              <a:gdLst/>
              <a:ahLst/>
              <a:cxnLst/>
              <a:rect l="l" t="t" r="r" b="b"/>
              <a:pathLst>
                <a:path w="50165" h="200025">
                  <a:moveTo>
                    <a:pt x="49999" y="0"/>
                  </a:moveTo>
                  <a:lnTo>
                    <a:pt x="0" y="49911"/>
                  </a:lnTo>
                  <a:lnTo>
                    <a:pt x="0" y="200025"/>
                  </a:lnTo>
                  <a:lnTo>
                    <a:pt x="49999" y="149987"/>
                  </a:lnTo>
                  <a:lnTo>
                    <a:pt x="49999" y="0"/>
                  </a:lnTo>
                  <a:close/>
                </a:path>
              </a:pathLst>
            </a:custGeom>
            <a:solidFill>
              <a:srgbClr val="A3CD7A"/>
            </a:solidFill>
          </p:spPr>
          <p:txBody>
            <a:bodyPr wrap="square" lIns="0" tIns="0" rIns="0" bIns="0" rtlCol="0"/>
            <a:lstStyle/>
            <a:p>
              <a:endParaRPr/>
            </a:p>
          </p:txBody>
        </p:sp>
        <p:sp>
          <p:nvSpPr>
            <p:cNvPr id="571" name="object 314"/>
            <p:cNvSpPr/>
            <p:nvPr/>
          </p:nvSpPr>
          <p:spPr>
            <a:xfrm>
              <a:off x="6658" y="4188"/>
              <a:ext cx="555" cy="79"/>
            </a:xfrm>
            <a:custGeom>
              <a:avLst/>
              <a:gdLst/>
              <a:ahLst/>
              <a:cxnLst/>
              <a:rect l="l" t="t" r="r" b="b"/>
              <a:pathLst>
                <a:path w="352425" h="50164">
                  <a:moveTo>
                    <a:pt x="352425" y="0"/>
                  </a:moveTo>
                  <a:lnTo>
                    <a:pt x="50012" y="0"/>
                  </a:lnTo>
                  <a:lnTo>
                    <a:pt x="0" y="49911"/>
                  </a:lnTo>
                  <a:lnTo>
                    <a:pt x="302425" y="49911"/>
                  </a:lnTo>
                  <a:lnTo>
                    <a:pt x="352425" y="0"/>
                  </a:lnTo>
                  <a:close/>
                </a:path>
              </a:pathLst>
            </a:custGeom>
            <a:solidFill>
              <a:srgbClr val="D5FFAC"/>
            </a:solidFill>
          </p:spPr>
          <p:txBody>
            <a:bodyPr wrap="square" lIns="0" tIns="0" rIns="0" bIns="0" rtlCol="0"/>
            <a:lstStyle/>
            <a:p>
              <a:endParaRPr/>
            </a:p>
          </p:txBody>
        </p:sp>
        <p:sp>
          <p:nvSpPr>
            <p:cNvPr id="572" name="object 315"/>
            <p:cNvSpPr/>
            <p:nvPr/>
          </p:nvSpPr>
          <p:spPr>
            <a:xfrm>
              <a:off x="6658" y="4207"/>
              <a:ext cx="555" cy="315"/>
            </a:xfrm>
            <a:custGeom>
              <a:avLst/>
              <a:gdLst/>
              <a:ahLst/>
              <a:cxnLst/>
              <a:rect l="l" t="t" r="r" b="b"/>
              <a:pathLst>
                <a:path w="352425" h="200025">
                  <a:moveTo>
                    <a:pt x="0" y="49911"/>
                  </a:moveTo>
                  <a:lnTo>
                    <a:pt x="50012" y="0"/>
                  </a:lnTo>
                  <a:lnTo>
                    <a:pt x="352425" y="0"/>
                  </a:lnTo>
                  <a:lnTo>
                    <a:pt x="352425" y="149987"/>
                  </a:lnTo>
                  <a:lnTo>
                    <a:pt x="302425" y="200025"/>
                  </a:lnTo>
                  <a:lnTo>
                    <a:pt x="0" y="200025"/>
                  </a:lnTo>
                  <a:lnTo>
                    <a:pt x="0" y="49911"/>
                  </a:lnTo>
                  <a:close/>
                </a:path>
              </a:pathLst>
            </a:custGeom>
            <a:solidFill>
              <a:schemeClr val="bg1"/>
            </a:solidFill>
            <a:ln w="9534">
              <a:solidFill>
                <a:srgbClr val="000000"/>
              </a:solidFill>
            </a:ln>
          </p:spPr>
          <p:txBody>
            <a:bodyPr wrap="square" lIns="0" tIns="0" rIns="0" bIns="0" rtlCol="0"/>
            <a:lstStyle/>
            <a:p>
              <a:endParaRPr/>
            </a:p>
          </p:txBody>
        </p:sp>
        <p:sp>
          <p:nvSpPr>
            <p:cNvPr id="573" name="object 316"/>
            <p:cNvSpPr/>
            <p:nvPr/>
          </p:nvSpPr>
          <p:spPr>
            <a:xfrm>
              <a:off x="6658" y="4188"/>
              <a:ext cx="555" cy="79"/>
            </a:xfrm>
            <a:custGeom>
              <a:avLst/>
              <a:gdLst/>
              <a:ahLst/>
              <a:cxnLst/>
              <a:rect l="l" t="t" r="r" b="b"/>
              <a:pathLst>
                <a:path w="352425" h="50164">
                  <a:moveTo>
                    <a:pt x="0" y="49911"/>
                  </a:moveTo>
                  <a:lnTo>
                    <a:pt x="302425" y="49911"/>
                  </a:lnTo>
                  <a:lnTo>
                    <a:pt x="352425" y="0"/>
                  </a:lnTo>
                </a:path>
              </a:pathLst>
            </a:custGeom>
            <a:ln w="9534">
              <a:solidFill>
                <a:srgbClr val="000000"/>
              </a:solidFill>
            </a:ln>
          </p:spPr>
          <p:txBody>
            <a:bodyPr wrap="square" lIns="0" tIns="0" rIns="0" bIns="0" rtlCol="0"/>
            <a:lstStyle/>
            <a:p>
              <a:endParaRPr/>
            </a:p>
          </p:txBody>
        </p:sp>
        <p:sp>
          <p:nvSpPr>
            <p:cNvPr id="574" name="object 317"/>
            <p:cNvSpPr/>
            <p:nvPr/>
          </p:nvSpPr>
          <p:spPr>
            <a:xfrm>
              <a:off x="7134" y="4266"/>
              <a:ext cx="0" cy="237"/>
            </a:xfrm>
            <a:custGeom>
              <a:avLst/>
              <a:gdLst/>
              <a:ahLst/>
              <a:cxnLst/>
              <a:rect l="l" t="t" r="r" b="b"/>
              <a:pathLst>
                <a:path h="150495">
                  <a:moveTo>
                    <a:pt x="0" y="0"/>
                  </a:moveTo>
                  <a:lnTo>
                    <a:pt x="0" y="150113"/>
                  </a:lnTo>
                </a:path>
              </a:pathLst>
            </a:custGeom>
            <a:ln w="9534">
              <a:solidFill>
                <a:srgbClr val="000000"/>
              </a:solidFill>
            </a:ln>
          </p:spPr>
          <p:txBody>
            <a:bodyPr wrap="square" lIns="0" tIns="0" rIns="0" bIns="0" rtlCol="0"/>
            <a:lstStyle/>
            <a:p>
              <a:endParaRPr/>
            </a:p>
          </p:txBody>
        </p:sp>
        <p:sp>
          <p:nvSpPr>
            <p:cNvPr id="575" name="object 318"/>
            <p:cNvSpPr/>
            <p:nvPr/>
          </p:nvSpPr>
          <p:spPr>
            <a:xfrm>
              <a:off x="6043" y="4071"/>
              <a:ext cx="477" cy="237"/>
            </a:xfrm>
            <a:custGeom>
              <a:avLst/>
              <a:gdLst/>
              <a:ahLst/>
              <a:cxnLst/>
              <a:rect l="l" t="t" r="r" b="b"/>
              <a:pathLst>
                <a:path w="302895" h="150494">
                  <a:moveTo>
                    <a:pt x="0" y="150012"/>
                  </a:moveTo>
                  <a:lnTo>
                    <a:pt x="302412" y="150012"/>
                  </a:lnTo>
                  <a:lnTo>
                    <a:pt x="302412" y="0"/>
                  </a:lnTo>
                  <a:lnTo>
                    <a:pt x="0" y="0"/>
                  </a:lnTo>
                  <a:lnTo>
                    <a:pt x="0" y="150012"/>
                  </a:lnTo>
                  <a:close/>
                </a:path>
              </a:pathLst>
            </a:custGeom>
            <a:solidFill>
              <a:srgbClr val="CCFF99"/>
            </a:solidFill>
          </p:spPr>
          <p:txBody>
            <a:bodyPr wrap="square" lIns="0" tIns="0" rIns="0" bIns="0" rtlCol="0"/>
            <a:lstStyle/>
            <a:p>
              <a:endParaRPr/>
            </a:p>
          </p:txBody>
        </p:sp>
        <p:sp>
          <p:nvSpPr>
            <p:cNvPr id="576" name="object 319"/>
            <p:cNvSpPr/>
            <p:nvPr/>
          </p:nvSpPr>
          <p:spPr>
            <a:xfrm>
              <a:off x="6519" y="3993"/>
              <a:ext cx="79" cy="315"/>
            </a:xfrm>
            <a:custGeom>
              <a:avLst/>
              <a:gdLst/>
              <a:ahLst/>
              <a:cxnLst/>
              <a:rect l="l" t="t" r="r" b="b"/>
              <a:pathLst>
                <a:path w="50165" h="200025">
                  <a:moveTo>
                    <a:pt x="49999" y="0"/>
                  </a:moveTo>
                  <a:lnTo>
                    <a:pt x="0" y="49911"/>
                  </a:lnTo>
                  <a:lnTo>
                    <a:pt x="0" y="200025"/>
                  </a:lnTo>
                  <a:lnTo>
                    <a:pt x="49999" y="149987"/>
                  </a:lnTo>
                  <a:lnTo>
                    <a:pt x="49999" y="0"/>
                  </a:lnTo>
                  <a:close/>
                </a:path>
              </a:pathLst>
            </a:custGeom>
            <a:solidFill>
              <a:srgbClr val="A3CD7A"/>
            </a:solidFill>
          </p:spPr>
          <p:txBody>
            <a:bodyPr wrap="square" lIns="0" tIns="0" rIns="0" bIns="0" rtlCol="0"/>
            <a:lstStyle/>
            <a:p>
              <a:endParaRPr/>
            </a:p>
          </p:txBody>
        </p:sp>
        <p:sp>
          <p:nvSpPr>
            <p:cNvPr id="577" name="object 320"/>
            <p:cNvSpPr/>
            <p:nvPr/>
          </p:nvSpPr>
          <p:spPr>
            <a:xfrm>
              <a:off x="6043" y="3993"/>
              <a:ext cx="555" cy="79"/>
            </a:xfrm>
            <a:custGeom>
              <a:avLst/>
              <a:gdLst/>
              <a:ahLst/>
              <a:cxnLst/>
              <a:rect l="l" t="t" r="r" b="b"/>
              <a:pathLst>
                <a:path w="352425" h="50164">
                  <a:moveTo>
                    <a:pt x="352425" y="0"/>
                  </a:moveTo>
                  <a:lnTo>
                    <a:pt x="50012" y="0"/>
                  </a:lnTo>
                  <a:lnTo>
                    <a:pt x="0" y="49911"/>
                  </a:lnTo>
                  <a:lnTo>
                    <a:pt x="302425" y="49911"/>
                  </a:lnTo>
                  <a:lnTo>
                    <a:pt x="352425" y="0"/>
                  </a:lnTo>
                  <a:close/>
                </a:path>
              </a:pathLst>
            </a:custGeom>
            <a:solidFill>
              <a:srgbClr val="D5FFAC"/>
            </a:solidFill>
          </p:spPr>
          <p:txBody>
            <a:bodyPr wrap="square" lIns="0" tIns="0" rIns="0" bIns="0" rtlCol="0"/>
            <a:lstStyle/>
            <a:p>
              <a:endParaRPr/>
            </a:p>
          </p:txBody>
        </p:sp>
        <p:sp>
          <p:nvSpPr>
            <p:cNvPr id="578" name="object 321"/>
            <p:cNvSpPr/>
            <p:nvPr/>
          </p:nvSpPr>
          <p:spPr>
            <a:xfrm>
              <a:off x="6043" y="3993"/>
              <a:ext cx="555" cy="315"/>
            </a:xfrm>
            <a:custGeom>
              <a:avLst/>
              <a:gdLst/>
              <a:ahLst/>
              <a:cxnLst/>
              <a:rect l="l" t="t" r="r" b="b"/>
              <a:pathLst>
                <a:path w="352425" h="200025">
                  <a:moveTo>
                    <a:pt x="0" y="49911"/>
                  </a:moveTo>
                  <a:lnTo>
                    <a:pt x="50012" y="0"/>
                  </a:lnTo>
                  <a:lnTo>
                    <a:pt x="352425" y="0"/>
                  </a:lnTo>
                  <a:lnTo>
                    <a:pt x="352425" y="149987"/>
                  </a:lnTo>
                  <a:lnTo>
                    <a:pt x="302425" y="200025"/>
                  </a:lnTo>
                  <a:lnTo>
                    <a:pt x="0" y="200025"/>
                  </a:lnTo>
                  <a:lnTo>
                    <a:pt x="0" y="49911"/>
                  </a:lnTo>
                  <a:close/>
                </a:path>
              </a:pathLst>
            </a:custGeom>
            <a:solidFill>
              <a:schemeClr val="bg1"/>
            </a:solidFill>
            <a:ln w="9534">
              <a:solidFill>
                <a:srgbClr val="000000"/>
              </a:solidFill>
            </a:ln>
          </p:spPr>
          <p:txBody>
            <a:bodyPr wrap="square" lIns="0" tIns="0" rIns="0" bIns="0" rtlCol="0"/>
            <a:lstStyle/>
            <a:p>
              <a:endParaRPr/>
            </a:p>
          </p:txBody>
        </p:sp>
        <p:sp>
          <p:nvSpPr>
            <p:cNvPr id="579" name="object 322"/>
            <p:cNvSpPr/>
            <p:nvPr/>
          </p:nvSpPr>
          <p:spPr>
            <a:xfrm>
              <a:off x="6043" y="3993"/>
              <a:ext cx="555" cy="79"/>
            </a:xfrm>
            <a:custGeom>
              <a:avLst/>
              <a:gdLst/>
              <a:ahLst/>
              <a:cxnLst/>
              <a:rect l="l" t="t" r="r" b="b"/>
              <a:pathLst>
                <a:path w="352425" h="50164">
                  <a:moveTo>
                    <a:pt x="0" y="49911"/>
                  </a:moveTo>
                  <a:lnTo>
                    <a:pt x="302425" y="49911"/>
                  </a:lnTo>
                  <a:lnTo>
                    <a:pt x="352425" y="0"/>
                  </a:lnTo>
                </a:path>
              </a:pathLst>
            </a:custGeom>
            <a:ln w="9534">
              <a:solidFill>
                <a:srgbClr val="000000"/>
              </a:solidFill>
            </a:ln>
          </p:spPr>
          <p:txBody>
            <a:bodyPr wrap="square" lIns="0" tIns="0" rIns="0" bIns="0" rtlCol="0"/>
            <a:lstStyle/>
            <a:p>
              <a:endParaRPr/>
            </a:p>
          </p:txBody>
        </p:sp>
        <p:sp>
          <p:nvSpPr>
            <p:cNvPr id="580" name="object 323"/>
            <p:cNvSpPr/>
            <p:nvPr/>
          </p:nvSpPr>
          <p:spPr>
            <a:xfrm>
              <a:off x="6519" y="4071"/>
              <a:ext cx="0" cy="237"/>
            </a:xfrm>
            <a:custGeom>
              <a:avLst/>
              <a:gdLst/>
              <a:ahLst/>
              <a:cxnLst/>
              <a:rect l="l" t="t" r="r" b="b"/>
              <a:pathLst>
                <a:path h="150494">
                  <a:moveTo>
                    <a:pt x="0" y="0"/>
                  </a:moveTo>
                  <a:lnTo>
                    <a:pt x="0" y="150113"/>
                  </a:lnTo>
                </a:path>
              </a:pathLst>
            </a:custGeom>
            <a:ln w="9534">
              <a:solidFill>
                <a:srgbClr val="000000"/>
              </a:solidFill>
            </a:ln>
          </p:spPr>
          <p:txBody>
            <a:bodyPr wrap="square" lIns="0" tIns="0" rIns="0" bIns="0" rtlCol="0"/>
            <a:lstStyle/>
            <a:p>
              <a:endParaRPr/>
            </a:p>
          </p:txBody>
        </p:sp>
        <p:sp>
          <p:nvSpPr>
            <p:cNvPr id="581" name="object 324"/>
            <p:cNvSpPr/>
            <p:nvPr/>
          </p:nvSpPr>
          <p:spPr>
            <a:xfrm>
              <a:off x="6732" y="4008"/>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582" name="object 325"/>
            <p:cNvSpPr/>
            <p:nvPr/>
          </p:nvSpPr>
          <p:spPr>
            <a:xfrm>
              <a:off x="7213" y="393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583" name="object 326"/>
            <p:cNvSpPr/>
            <p:nvPr/>
          </p:nvSpPr>
          <p:spPr>
            <a:xfrm>
              <a:off x="6733" y="3933"/>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584" name="object 327"/>
            <p:cNvSpPr/>
            <p:nvPr/>
          </p:nvSpPr>
          <p:spPr>
            <a:xfrm>
              <a:off x="6733" y="3933"/>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585" name="object 328"/>
            <p:cNvSpPr/>
            <p:nvPr/>
          </p:nvSpPr>
          <p:spPr>
            <a:xfrm>
              <a:off x="6733" y="3933"/>
              <a:ext cx="555" cy="75"/>
            </a:xfrm>
            <a:custGeom>
              <a:avLst/>
              <a:gdLst/>
              <a:ahLst/>
              <a:cxnLst/>
              <a:rect l="l" t="t" r="r" b="b"/>
              <a:pathLst>
                <a:path w="352425" h="47625">
                  <a:moveTo>
                    <a:pt x="0" y="47625"/>
                  </a:moveTo>
                  <a:lnTo>
                    <a:pt x="304800" y="47625"/>
                  </a:lnTo>
                  <a:lnTo>
                    <a:pt x="352425" y="0"/>
                  </a:lnTo>
                </a:path>
              </a:pathLst>
            </a:custGeom>
            <a:solidFill>
              <a:schemeClr val="bg1"/>
            </a:solidFill>
            <a:ln w="9534">
              <a:solidFill>
                <a:srgbClr val="000000"/>
              </a:solidFill>
            </a:ln>
          </p:spPr>
          <p:txBody>
            <a:bodyPr wrap="square" lIns="0" tIns="0" rIns="0" bIns="0" rtlCol="0"/>
            <a:lstStyle/>
            <a:p>
              <a:endParaRPr/>
            </a:p>
          </p:txBody>
        </p:sp>
        <p:sp>
          <p:nvSpPr>
            <p:cNvPr id="586" name="object 329"/>
            <p:cNvSpPr/>
            <p:nvPr/>
          </p:nvSpPr>
          <p:spPr>
            <a:xfrm>
              <a:off x="7212" y="4008"/>
              <a:ext cx="0" cy="22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587" name="object 330"/>
            <p:cNvSpPr/>
            <p:nvPr/>
          </p:nvSpPr>
          <p:spPr>
            <a:xfrm>
              <a:off x="6327" y="3768"/>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588" name="object 331"/>
            <p:cNvSpPr/>
            <p:nvPr/>
          </p:nvSpPr>
          <p:spPr>
            <a:xfrm>
              <a:off x="6808" y="369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589" name="object 332"/>
            <p:cNvSpPr/>
            <p:nvPr/>
          </p:nvSpPr>
          <p:spPr>
            <a:xfrm>
              <a:off x="6328" y="3693"/>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590" name="object 333"/>
            <p:cNvSpPr/>
            <p:nvPr/>
          </p:nvSpPr>
          <p:spPr>
            <a:xfrm>
              <a:off x="6328" y="3693"/>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591" name="object 334"/>
            <p:cNvSpPr/>
            <p:nvPr/>
          </p:nvSpPr>
          <p:spPr>
            <a:xfrm>
              <a:off x="6328" y="3693"/>
              <a:ext cx="555" cy="75"/>
            </a:xfrm>
            <a:custGeom>
              <a:avLst/>
              <a:gdLst/>
              <a:ahLst/>
              <a:cxnLst/>
              <a:rect l="l" t="t" r="r" b="b"/>
              <a:pathLst>
                <a:path w="352425" h="47625">
                  <a:moveTo>
                    <a:pt x="0" y="47625"/>
                  </a:moveTo>
                  <a:lnTo>
                    <a:pt x="304800" y="47625"/>
                  </a:lnTo>
                  <a:lnTo>
                    <a:pt x="352425" y="0"/>
                  </a:lnTo>
                </a:path>
              </a:pathLst>
            </a:custGeom>
            <a:ln w="9534">
              <a:solidFill>
                <a:srgbClr val="000000"/>
              </a:solidFill>
            </a:ln>
          </p:spPr>
          <p:txBody>
            <a:bodyPr wrap="square" lIns="0" tIns="0" rIns="0" bIns="0" rtlCol="0"/>
            <a:lstStyle/>
            <a:p>
              <a:endParaRPr/>
            </a:p>
          </p:txBody>
        </p:sp>
        <p:sp>
          <p:nvSpPr>
            <p:cNvPr id="592" name="object 335"/>
            <p:cNvSpPr/>
            <p:nvPr/>
          </p:nvSpPr>
          <p:spPr>
            <a:xfrm>
              <a:off x="6807" y="3768"/>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grpSp>
      <p:grpSp>
        <p:nvGrpSpPr>
          <p:cNvPr id="674" name="组合 673"/>
          <p:cNvGrpSpPr/>
          <p:nvPr/>
        </p:nvGrpSpPr>
        <p:grpSpPr>
          <a:xfrm>
            <a:off x="8685530" y="1778000"/>
            <a:ext cx="1352550" cy="1081405"/>
            <a:chOff x="6043" y="3025"/>
            <a:chExt cx="2130" cy="1703"/>
          </a:xfrm>
        </p:grpSpPr>
        <p:sp>
          <p:nvSpPr>
            <p:cNvPr id="675" name="object 261"/>
            <p:cNvSpPr/>
            <p:nvPr/>
          </p:nvSpPr>
          <p:spPr>
            <a:xfrm>
              <a:off x="7220" y="3505"/>
              <a:ext cx="195" cy="405"/>
            </a:xfrm>
            <a:custGeom>
              <a:avLst/>
              <a:gdLst/>
              <a:ahLst/>
              <a:cxnLst/>
              <a:rect l="l" t="t" r="r" b="b"/>
              <a:pathLst>
                <a:path w="123825" h="257175">
                  <a:moveTo>
                    <a:pt x="123825" y="0"/>
                  </a:moveTo>
                  <a:lnTo>
                    <a:pt x="3505" y="107314"/>
                  </a:lnTo>
                  <a:lnTo>
                    <a:pt x="0" y="257175"/>
                  </a:lnTo>
                  <a:lnTo>
                    <a:pt x="73596" y="257175"/>
                  </a:lnTo>
                  <a:lnTo>
                    <a:pt x="94322" y="153415"/>
                  </a:lnTo>
                  <a:lnTo>
                    <a:pt x="123825" y="119507"/>
                  </a:lnTo>
                  <a:lnTo>
                    <a:pt x="123825" y="0"/>
                  </a:lnTo>
                  <a:close/>
                </a:path>
              </a:pathLst>
            </a:custGeom>
            <a:solidFill>
              <a:srgbClr val="B1D7E4"/>
            </a:solidFill>
          </p:spPr>
          <p:txBody>
            <a:bodyPr wrap="square" lIns="0" tIns="0" rIns="0" bIns="0" rtlCol="0"/>
            <a:lstStyle/>
            <a:p>
              <a:endParaRPr/>
            </a:p>
          </p:txBody>
        </p:sp>
        <p:sp>
          <p:nvSpPr>
            <p:cNvPr id="676" name="object 262"/>
            <p:cNvSpPr/>
            <p:nvPr/>
          </p:nvSpPr>
          <p:spPr>
            <a:xfrm>
              <a:off x="7228" y="3513"/>
              <a:ext cx="195" cy="405"/>
            </a:xfrm>
            <a:custGeom>
              <a:avLst/>
              <a:gdLst/>
              <a:ahLst/>
              <a:cxnLst/>
              <a:rect l="l" t="t" r="r" b="b"/>
              <a:pathLst>
                <a:path w="123825" h="257175">
                  <a:moveTo>
                    <a:pt x="123825" y="119507"/>
                  </a:moveTo>
                  <a:lnTo>
                    <a:pt x="94335" y="153288"/>
                  </a:lnTo>
                  <a:lnTo>
                    <a:pt x="73596" y="257175"/>
                  </a:lnTo>
                  <a:lnTo>
                    <a:pt x="0" y="257175"/>
                  </a:lnTo>
                  <a:lnTo>
                    <a:pt x="3505" y="107187"/>
                  </a:lnTo>
                  <a:lnTo>
                    <a:pt x="123825" y="0"/>
                  </a:lnTo>
                </a:path>
              </a:pathLst>
            </a:custGeom>
            <a:ln w="9534">
              <a:solidFill>
                <a:srgbClr val="000000"/>
              </a:solidFill>
            </a:ln>
          </p:spPr>
          <p:txBody>
            <a:bodyPr wrap="square" lIns="0" tIns="0" rIns="0" bIns="0" rtlCol="0"/>
            <a:lstStyle/>
            <a:p>
              <a:endParaRPr/>
            </a:p>
          </p:txBody>
        </p:sp>
        <p:sp>
          <p:nvSpPr>
            <p:cNvPr id="677" name="object 263"/>
            <p:cNvSpPr/>
            <p:nvPr/>
          </p:nvSpPr>
          <p:spPr>
            <a:xfrm>
              <a:off x="7460" y="3115"/>
              <a:ext cx="390" cy="375"/>
            </a:xfrm>
            <a:custGeom>
              <a:avLst/>
              <a:gdLst/>
              <a:ahLst/>
              <a:cxnLst/>
              <a:rect l="l" t="t" r="r" b="b"/>
              <a:pathLst>
                <a:path w="247650" h="238125">
                  <a:moveTo>
                    <a:pt x="125056" y="0"/>
                  </a:moveTo>
                  <a:lnTo>
                    <a:pt x="77000" y="6985"/>
                  </a:lnTo>
                  <a:lnTo>
                    <a:pt x="36855" y="26415"/>
                  </a:lnTo>
                  <a:lnTo>
                    <a:pt x="10375" y="55879"/>
                  </a:lnTo>
                  <a:lnTo>
                    <a:pt x="0" y="91566"/>
                  </a:lnTo>
                  <a:lnTo>
                    <a:pt x="0" y="146685"/>
                  </a:lnTo>
                  <a:lnTo>
                    <a:pt x="21843" y="198247"/>
                  </a:lnTo>
                  <a:lnTo>
                    <a:pt x="55156" y="222885"/>
                  </a:lnTo>
                  <a:lnTo>
                    <a:pt x="99936" y="236600"/>
                  </a:lnTo>
                  <a:lnTo>
                    <a:pt x="125056" y="238125"/>
                  </a:lnTo>
                  <a:lnTo>
                    <a:pt x="149097" y="236600"/>
                  </a:lnTo>
                  <a:lnTo>
                    <a:pt x="192786" y="222885"/>
                  </a:lnTo>
                  <a:lnTo>
                    <a:pt x="225806" y="198247"/>
                  </a:lnTo>
                  <a:lnTo>
                    <a:pt x="245490" y="165353"/>
                  </a:lnTo>
                  <a:lnTo>
                    <a:pt x="247650" y="146685"/>
                  </a:lnTo>
                  <a:lnTo>
                    <a:pt x="247650" y="91566"/>
                  </a:lnTo>
                  <a:lnTo>
                    <a:pt x="225806" y="39877"/>
                  </a:lnTo>
                  <a:lnTo>
                    <a:pt x="192786" y="15239"/>
                  </a:lnTo>
                  <a:lnTo>
                    <a:pt x="149097" y="1777"/>
                  </a:lnTo>
                  <a:lnTo>
                    <a:pt x="125056" y="0"/>
                  </a:lnTo>
                  <a:close/>
                </a:path>
              </a:pathLst>
            </a:custGeom>
            <a:solidFill>
              <a:srgbClr val="FFD7CC"/>
            </a:solidFill>
          </p:spPr>
          <p:txBody>
            <a:bodyPr wrap="square" lIns="0" tIns="0" rIns="0" bIns="0" rtlCol="0"/>
            <a:lstStyle/>
            <a:p>
              <a:endParaRPr/>
            </a:p>
          </p:txBody>
        </p:sp>
        <p:sp>
          <p:nvSpPr>
            <p:cNvPr id="678" name="object 264"/>
            <p:cNvSpPr/>
            <p:nvPr/>
          </p:nvSpPr>
          <p:spPr>
            <a:xfrm>
              <a:off x="7468" y="3123"/>
              <a:ext cx="391" cy="375"/>
            </a:xfrm>
            <a:custGeom>
              <a:avLst/>
              <a:gdLst/>
              <a:ahLst/>
              <a:cxnLst/>
              <a:rect l="l" t="t" r="r" b="b"/>
              <a:pathLst>
                <a:path w="248284" h="238125">
                  <a:moveTo>
                    <a:pt x="247713" y="146685"/>
                  </a:moveTo>
                  <a:lnTo>
                    <a:pt x="245427" y="165353"/>
                  </a:lnTo>
                  <a:lnTo>
                    <a:pt x="237299" y="182118"/>
                  </a:lnTo>
                  <a:lnTo>
                    <a:pt x="211010" y="210947"/>
                  </a:lnTo>
                  <a:lnTo>
                    <a:pt x="172021" y="231266"/>
                  </a:lnTo>
                  <a:lnTo>
                    <a:pt x="125031" y="238125"/>
                  </a:lnTo>
                  <a:lnTo>
                    <a:pt x="99936" y="236474"/>
                  </a:lnTo>
                  <a:lnTo>
                    <a:pt x="55156" y="222758"/>
                  </a:lnTo>
                  <a:lnTo>
                    <a:pt x="21843" y="198247"/>
                  </a:lnTo>
                  <a:lnTo>
                    <a:pt x="2463" y="165353"/>
                  </a:lnTo>
                  <a:lnTo>
                    <a:pt x="0" y="146685"/>
                  </a:lnTo>
                  <a:lnTo>
                    <a:pt x="0" y="91566"/>
                  </a:lnTo>
                  <a:lnTo>
                    <a:pt x="21843" y="39750"/>
                  </a:lnTo>
                  <a:lnTo>
                    <a:pt x="55156" y="15239"/>
                  </a:lnTo>
                  <a:lnTo>
                    <a:pt x="99936" y="1777"/>
                  </a:lnTo>
                  <a:lnTo>
                    <a:pt x="125031" y="0"/>
                  </a:lnTo>
                  <a:lnTo>
                    <a:pt x="149034" y="1777"/>
                  </a:lnTo>
                  <a:lnTo>
                    <a:pt x="192722" y="15239"/>
                  </a:lnTo>
                  <a:lnTo>
                    <a:pt x="225869" y="39750"/>
                  </a:lnTo>
                  <a:lnTo>
                    <a:pt x="245427" y="72898"/>
                  </a:lnTo>
                  <a:lnTo>
                    <a:pt x="247713" y="91566"/>
                  </a:lnTo>
                  <a:lnTo>
                    <a:pt x="247713" y="146685"/>
                  </a:lnTo>
                </a:path>
              </a:pathLst>
            </a:custGeom>
            <a:ln w="9534">
              <a:solidFill>
                <a:srgbClr val="000000"/>
              </a:solidFill>
            </a:ln>
          </p:spPr>
          <p:txBody>
            <a:bodyPr wrap="square" lIns="0" tIns="0" rIns="0" bIns="0" rtlCol="0"/>
            <a:lstStyle/>
            <a:p>
              <a:endParaRPr/>
            </a:p>
          </p:txBody>
        </p:sp>
        <p:sp>
          <p:nvSpPr>
            <p:cNvPr id="679" name="object 265"/>
            <p:cNvSpPr/>
            <p:nvPr/>
          </p:nvSpPr>
          <p:spPr>
            <a:xfrm>
              <a:off x="7415" y="3490"/>
              <a:ext cx="510" cy="420"/>
            </a:xfrm>
            <a:custGeom>
              <a:avLst/>
              <a:gdLst/>
              <a:ahLst/>
              <a:cxnLst/>
              <a:rect l="l" t="t" r="r" b="b"/>
              <a:pathLst>
                <a:path w="323850" h="266700">
                  <a:moveTo>
                    <a:pt x="0" y="266700"/>
                  </a:moveTo>
                  <a:lnTo>
                    <a:pt x="323850" y="266700"/>
                  </a:lnTo>
                  <a:lnTo>
                    <a:pt x="323850" y="0"/>
                  </a:lnTo>
                  <a:lnTo>
                    <a:pt x="0" y="0"/>
                  </a:lnTo>
                  <a:lnTo>
                    <a:pt x="0" y="266700"/>
                  </a:lnTo>
                  <a:close/>
                </a:path>
              </a:pathLst>
            </a:custGeom>
            <a:solidFill>
              <a:srgbClr val="B1D7E4"/>
            </a:solidFill>
          </p:spPr>
          <p:txBody>
            <a:bodyPr wrap="square" lIns="0" tIns="0" rIns="0" bIns="0" rtlCol="0"/>
            <a:lstStyle/>
            <a:p>
              <a:endParaRPr/>
            </a:p>
          </p:txBody>
        </p:sp>
        <p:sp>
          <p:nvSpPr>
            <p:cNvPr id="680" name="object 266"/>
            <p:cNvSpPr/>
            <p:nvPr/>
          </p:nvSpPr>
          <p:spPr>
            <a:xfrm>
              <a:off x="7422" y="3498"/>
              <a:ext cx="510" cy="420"/>
            </a:xfrm>
            <a:custGeom>
              <a:avLst/>
              <a:gdLst/>
              <a:ahLst/>
              <a:cxnLst/>
              <a:rect l="l" t="t" r="r" b="b"/>
              <a:pathLst>
                <a:path w="323850" h="266700">
                  <a:moveTo>
                    <a:pt x="0" y="266700"/>
                  </a:moveTo>
                  <a:lnTo>
                    <a:pt x="323850" y="266700"/>
                  </a:lnTo>
                  <a:lnTo>
                    <a:pt x="323850" y="0"/>
                  </a:lnTo>
                  <a:lnTo>
                    <a:pt x="0" y="0"/>
                  </a:lnTo>
                  <a:lnTo>
                    <a:pt x="0" y="266700"/>
                  </a:lnTo>
                  <a:close/>
                </a:path>
              </a:pathLst>
            </a:custGeom>
            <a:ln w="9534">
              <a:solidFill>
                <a:srgbClr val="000000"/>
              </a:solidFill>
            </a:ln>
          </p:spPr>
          <p:txBody>
            <a:bodyPr wrap="square" lIns="0" tIns="0" rIns="0" bIns="0" rtlCol="0"/>
            <a:lstStyle/>
            <a:p>
              <a:endParaRPr/>
            </a:p>
          </p:txBody>
        </p:sp>
        <p:sp>
          <p:nvSpPr>
            <p:cNvPr id="681" name="object 267"/>
            <p:cNvSpPr/>
            <p:nvPr/>
          </p:nvSpPr>
          <p:spPr>
            <a:xfrm>
              <a:off x="7415" y="3910"/>
              <a:ext cx="510" cy="615"/>
            </a:xfrm>
            <a:custGeom>
              <a:avLst/>
              <a:gdLst/>
              <a:ahLst/>
              <a:cxnLst/>
              <a:rect l="l" t="t" r="r" b="b"/>
              <a:pathLst>
                <a:path w="323850" h="390525">
                  <a:moveTo>
                    <a:pt x="323850" y="0"/>
                  </a:moveTo>
                  <a:lnTo>
                    <a:pt x="0" y="0"/>
                  </a:lnTo>
                  <a:lnTo>
                    <a:pt x="63690" y="390525"/>
                  </a:lnTo>
                  <a:lnTo>
                    <a:pt x="265049" y="390525"/>
                  </a:lnTo>
                  <a:lnTo>
                    <a:pt x="323850" y="0"/>
                  </a:lnTo>
                  <a:close/>
                </a:path>
              </a:pathLst>
            </a:custGeom>
            <a:solidFill>
              <a:srgbClr val="333399"/>
            </a:solidFill>
          </p:spPr>
          <p:txBody>
            <a:bodyPr wrap="square" lIns="0" tIns="0" rIns="0" bIns="0" rtlCol="0"/>
            <a:lstStyle/>
            <a:p>
              <a:endParaRPr/>
            </a:p>
          </p:txBody>
        </p:sp>
        <p:sp>
          <p:nvSpPr>
            <p:cNvPr id="682" name="object 268"/>
            <p:cNvSpPr/>
            <p:nvPr/>
          </p:nvSpPr>
          <p:spPr>
            <a:xfrm>
              <a:off x="7355" y="4525"/>
              <a:ext cx="630" cy="150"/>
            </a:xfrm>
            <a:custGeom>
              <a:avLst/>
              <a:gdLst/>
              <a:ahLst/>
              <a:cxnLst/>
              <a:rect l="l" t="t" r="r" b="b"/>
              <a:pathLst>
                <a:path w="400050" h="95250">
                  <a:moveTo>
                    <a:pt x="293497" y="0"/>
                  </a:moveTo>
                  <a:lnTo>
                    <a:pt x="106794" y="0"/>
                  </a:lnTo>
                  <a:lnTo>
                    <a:pt x="0" y="62864"/>
                  </a:lnTo>
                  <a:lnTo>
                    <a:pt x="0" y="95250"/>
                  </a:lnTo>
                  <a:lnTo>
                    <a:pt x="187896" y="95250"/>
                  </a:lnTo>
                  <a:lnTo>
                    <a:pt x="200025" y="35051"/>
                  </a:lnTo>
                  <a:lnTo>
                    <a:pt x="352908" y="35051"/>
                  </a:lnTo>
                  <a:lnTo>
                    <a:pt x="293497" y="0"/>
                  </a:lnTo>
                  <a:close/>
                </a:path>
                <a:path w="400050" h="95250">
                  <a:moveTo>
                    <a:pt x="352908" y="35051"/>
                  </a:moveTo>
                  <a:lnTo>
                    <a:pt x="200025" y="35051"/>
                  </a:lnTo>
                  <a:lnTo>
                    <a:pt x="212090" y="95250"/>
                  </a:lnTo>
                  <a:lnTo>
                    <a:pt x="400050" y="95250"/>
                  </a:lnTo>
                  <a:lnTo>
                    <a:pt x="400050" y="62864"/>
                  </a:lnTo>
                  <a:lnTo>
                    <a:pt x="352908" y="35051"/>
                  </a:lnTo>
                  <a:close/>
                </a:path>
              </a:pathLst>
            </a:custGeom>
            <a:solidFill>
              <a:srgbClr val="000000"/>
            </a:solidFill>
          </p:spPr>
          <p:txBody>
            <a:bodyPr wrap="square" lIns="0" tIns="0" rIns="0" bIns="0" rtlCol="0"/>
            <a:lstStyle/>
            <a:p>
              <a:endParaRPr/>
            </a:p>
          </p:txBody>
        </p:sp>
        <p:sp>
          <p:nvSpPr>
            <p:cNvPr id="683" name="object 269"/>
            <p:cNvSpPr/>
            <p:nvPr/>
          </p:nvSpPr>
          <p:spPr>
            <a:xfrm>
              <a:off x="7363" y="4533"/>
              <a:ext cx="631" cy="150"/>
            </a:xfrm>
            <a:custGeom>
              <a:avLst/>
              <a:gdLst/>
              <a:ahLst/>
              <a:cxnLst/>
              <a:rect l="l" t="t" r="r" b="b"/>
              <a:pathLst>
                <a:path w="400684" h="95250">
                  <a:moveTo>
                    <a:pt x="293560" y="0"/>
                  </a:moveTo>
                  <a:lnTo>
                    <a:pt x="400113" y="62864"/>
                  </a:lnTo>
                  <a:lnTo>
                    <a:pt x="400113" y="95250"/>
                  </a:lnTo>
                  <a:lnTo>
                    <a:pt x="212153" y="95250"/>
                  </a:lnTo>
                  <a:lnTo>
                    <a:pt x="200088" y="35051"/>
                  </a:lnTo>
                  <a:lnTo>
                    <a:pt x="187896" y="95250"/>
                  </a:lnTo>
                  <a:lnTo>
                    <a:pt x="0" y="95250"/>
                  </a:lnTo>
                  <a:lnTo>
                    <a:pt x="0" y="62864"/>
                  </a:lnTo>
                  <a:lnTo>
                    <a:pt x="106794" y="0"/>
                  </a:lnTo>
                  <a:lnTo>
                    <a:pt x="293560" y="0"/>
                  </a:lnTo>
                </a:path>
              </a:pathLst>
            </a:custGeom>
            <a:ln w="9534">
              <a:solidFill>
                <a:srgbClr val="000000"/>
              </a:solidFill>
            </a:ln>
          </p:spPr>
          <p:txBody>
            <a:bodyPr wrap="square" lIns="0" tIns="0" rIns="0" bIns="0" rtlCol="0"/>
            <a:lstStyle/>
            <a:p>
              <a:endParaRPr/>
            </a:p>
          </p:txBody>
        </p:sp>
        <p:sp>
          <p:nvSpPr>
            <p:cNvPr id="684" name="object 270"/>
            <p:cNvSpPr/>
            <p:nvPr/>
          </p:nvSpPr>
          <p:spPr>
            <a:xfrm>
              <a:off x="7175" y="3895"/>
              <a:ext cx="195" cy="150"/>
            </a:xfrm>
            <a:custGeom>
              <a:avLst/>
              <a:gdLst/>
              <a:ahLst/>
              <a:cxnLst/>
              <a:rect l="l" t="t" r="r" b="b"/>
              <a:pathLst>
                <a:path w="123825" h="95250">
                  <a:moveTo>
                    <a:pt x="61912" y="0"/>
                  </a:moveTo>
                  <a:lnTo>
                    <a:pt x="17957" y="13842"/>
                  </a:lnTo>
                  <a:lnTo>
                    <a:pt x="0" y="47244"/>
                  </a:lnTo>
                  <a:lnTo>
                    <a:pt x="1066" y="55752"/>
                  </a:lnTo>
                  <a:lnTo>
                    <a:pt x="32702" y="89915"/>
                  </a:lnTo>
                  <a:lnTo>
                    <a:pt x="54140" y="95250"/>
                  </a:lnTo>
                  <a:lnTo>
                    <a:pt x="54140" y="34925"/>
                  </a:lnTo>
                  <a:lnTo>
                    <a:pt x="121695" y="34925"/>
                  </a:lnTo>
                  <a:lnTo>
                    <a:pt x="85496" y="3428"/>
                  </a:lnTo>
                  <a:lnTo>
                    <a:pt x="74244" y="762"/>
                  </a:lnTo>
                  <a:lnTo>
                    <a:pt x="61912" y="0"/>
                  </a:lnTo>
                  <a:close/>
                </a:path>
                <a:path w="123825" h="95250">
                  <a:moveTo>
                    <a:pt x="121695" y="34925"/>
                  </a:moveTo>
                  <a:lnTo>
                    <a:pt x="91122" y="34925"/>
                  </a:lnTo>
                  <a:lnTo>
                    <a:pt x="91122" y="89153"/>
                  </a:lnTo>
                  <a:lnTo>
                    <a:pt x="104800" y="82169"/>
                  </a:lnTo>
                  <a:lnTo>
                    <a:pt x="114706" y="71500"/>
                  </a:lnTo>
                  <a:lnTo>
                    <a:pt x="121678" y="60325"/>
                  </a:lnTo>
                  <a:lnTo>
                    <a:pt x="123825" y="47244"/>
                  </a:lnTo>
                  <a:lnTo>
                    <a:pt x="122758" y="37591"/>
                  </a:lnTo>
                  <a:lnTo>
                    <a:pt x="121695" y="34925"/>
                  </a:lnTo>
                  <a:close/>
                </a:path>
              </a:pathLst>
            </a:custGeom>
            <a:solidFill>
              <a:srgbClr val="FFD7CC"/>
            </a:solidFill>
          </p:spPr>
          <p:txBody>
            <a:bodyPr wrap="square" lIns="0" tIns="0" rIns="0" bIns="0" rtlCol="0"/>
            <a:lstStyle/>
            <a:p>
              <a:endParaRPr/>
            </a:p>
          </p:txBody>
        </p:sp>
        <p:sp>
          <p:nvSpPr>
            <p:cNvPr id="685" name="object 271"/>
            <p:cNvSpPr/>
            <p:nvPr/>
          </p:nvSpPr>
          <p:spPr>
            <a:xfrm>
              <a:off x="7183" y="3903"/>
              <a:ext cx="195" cy="150"/>
            </a:xfrm>
            <a:custGeom>
              <a:avLst/>
              <a:gdLst/>
              <a:ahLst/>
              <a:cxnLst/>
              <a:rect l="l" t="t" r="r" b="b"/>
              <a:pathLst>
                <a:path w="123825" h="95250">
                  <a:moveTo>
                    <a:pt x="54140" y="95250"/>
                  </a:moveTo>
                  <a:lnTo>
                    <a:pt x="54140" y="34925"/>
                  </a:lnTo>
                  <a:lnTo>
                    <a:pt x="91122" y="34925"/>
                  </a:lnTo>
                  <a:lnTo>
                    <a:pt x="91122" y="89026"/>
                  </a:lnTo>
                  <a:lnTo>
                    <a:pt x="104800" y="82041"/>
                  </a:lnTo>
                  <a:lnTo>
                    <a:pt x="114719" y="71500"/>
                  </a:lnTo>
                  <a:lnTo>
                    <a:pt x="121678" y="60198"/>
                  </a:lnTo>
                  <a:lnTo>
                    <a:pt x="123825" y="47116"/>
                  </a:lnTo>
                  <a:lnTo>
                    <a:pt x="122758" y="37591"/>
                  </a:lnTo>
                  <a:lnTo>
                    <a:pt x="96761" y="7747"/>
                  </a:lnTo>
                  <a:lnTo>
                    <a:pt x="61912" y="0"/>
                  </a:lnTo>
                  <a:lnTo>
                    <a:pt x="49580" y="762"/>
                  </a:lnTo>
                  <a:lnTo>
                    <a:pt x="10185" y="20954"/>
                  </a:lnTo>
                  <a:lnTo>
                    <a:pt x="0" y="47116"/>
                  </a:lnTo>
                  <a:lnTo>
                    <a:pt x="1066" y="55752"/>
                  </a:lnTo>
                  <a:lnTo>
                    <a:pt x="32702" y="89915"/>
                  </a:lnTo>
                  <a:lnTo>
                    <a:pt x="42887" y="93345"/>
                  </a:lnTo>
                  <a:lnTo>
                    <a:pt x="54140" y="95250"/>
                  </a:lnTo>
                </a:path>
              </a:pathLst>
            </a:custGeom>
            <a:ln w="9534">
              <a:solidFill>
                <a:srgbClr val="000000"/>
              </a:solidFill>
            </a:ln>
          </p:spPr>
          <p:txBody>
            <a:bodyPr wrap="square" lIns="0" tIns="0" rIns="0" bIns="0" rtlCol="0"/>
            <a:lstStyle/>
            <a:p>
              <a:endParaRPr/>
            </a:p>
          </p:txBody>
        </p:sp>
        <p:sp>
          <p:nvSpPr>
            <p:cNvPr id="686" name="object 272"/>
            <p:cNvSpPr/>
            <p:nvPr/>
          </p:nvSpPr>
          <p:spPr>
            <a:xfrm>
              <a:off x="7925" y="3265"/>
              <a:ext cx="180" cy="405"/>
            </a:xfrm>
            <a:custGeom>
              <a:avLst/>
              <a:gdLst/>
              <a:ahLst/>
              <a:cxnLst/>
              <a:rect l="l" t="t" r="r" b="b"/>
              <a:pathLst>
                <a:path w="114300" h="257175">
                  <a:moveTo>
                    <a:pt x="114300" y="0"/>
                  </a:moveTo>
                  <a:lnTo>
                    <a:pt x="46990" y="0"/>
                  </a:lnTo>
                  <a:lnTo>
                    <a:pt x="28066" y="103759"/>
                  </a:lnTo>
                  <a:lnTo>
                    <a:pt x="0" y="137667"/>
                  </a:lnTo>
                  <a:lnTo>
                    <a:pt x="0" y="257175"/>
                  </a:lnTo>
                  <a:lnTo>
                    <a:pt x="111125" y="149860"/>
                  </a:lnTo>
                  <a:lnTo>
                    <a:pt x="114300" y="0"/>
                  </a:lnTo>
                  <a:close/>
                </a:path>
              </a:pathLst>
            </a:custGeom>
            <a:solidFill>
              <a:srgbClr val="B1D7E4"/>
            </a:solidFill>
          </p:spPr>
          <p:txBody>
            <a:bodyPr wrap="square" lIns="0" tIns="0" rIns="0" bIns="0" rtlCol="0"/>
            <a:lstStyle/>
            <a:p>
              <a:endParaRPr/>
            </a:p>
          </p:txBody>
        </p:sp>
        <p:sp>
          <p:nvSpPr>
            <p:cNvPr id="687" name="object 273"/>
            <p:cNvSpPr/>
            <p:nvPr/>
          </p:nvSpPr>
          <p:spPr>
            <a:xfrm>
              <a:off x="7933" y="3273"/>
              <a:ext cx="180" cy="405"/>
            </a:xfrm>
            <a:custGeom>
              <a:avLst/>
              <a:gdLst/>
              <a:ahLst/>
              <a:cxnLst/>
              <a:rect l="l" t="t" r="r" b="b"/>
              <a:pathLst>
                <a:path w="114300" h="257175">
                  <a:moveTo>
                    <a:pt x="0" y="137540"/>
                  </a:moveTo>
                  <a:lnTo>
                    <a:pt x="27940" y="103759"/>
                  </a:lnTo>
                  <a:lnTo>
                    <a:pt x="46990" y="0"/>
                  </a:lnTo>
                  <a:lnTo>
                    <a:pt x="114300" y="0"/>
                  </a:lnTo>
                  <a:lnTo>
                    <a:pt x="110998" y="149860"/>
                  </a:lnTo>
                  <a:lnTo>
                    <a:pt x="0" y="257175"/>
                  </a:lnTo>
                </a:path>
              </a:pathLst>
            </a:custGeom>
            <a:ln w="9534">
              <a:solidFill>
                <a:srgbClr val="000000"/>
              </a:solidFill>
            </a:ln>
          </p:spPr>
          <p:txBody>
            <a:bodyPr wrap="square" lIns="0" tIns="0" rIns="0" bIns="0" rtlCol="0"/>
            <a:lstStyle/>
            <a:p>
              <a:endParaRPr/>
            </a:p>
          </p:txBody>
        </p:sp>
        <p:sp>
          <p:nvSpPr>
            <p:cNvPr id="688" name="object 274"/>
            <p:cNvSpPr/>
            <p:nvPr/>
          </p:nvSpPr>
          <p:spPr>
            <a:xfrm>
              <a:off x="7955" y="3130"/>
              <a:ext cx="210" cy="150"/>
            </a:xfrm>
            <a:custGeom>
              <a:avLst/>
              <a:gdLst/>
              <a:ahLst/>
              <a:cxnLst/>
              <a:rect l="l" t="t" r="r" b="b"/>
              <a:pathLst>
                <a:path w="133350" h="95250">
                  <a:moveTo>
                    <a:pt x="35178" y="6096"/>
                  </a:moveTo>
                  <a:lnTo>
                    <a:pt x="34036" y="6096"/>
                  </a:lnTo>
                  <a:lnTo>
                    <a:pt x="20446" y="13080"/>
                  </a:lnTo>
                  <a:lnTo>
                    <a:pt x="9778" y="23749"/>
                  </a:lnTo>
                  <a:lnTo>
                    <a:pt x="2286" y="34925"/>
                  </a:lnTo>
                  <a:lnTo>
                    <a:pt x="0" y="48005"/>
                  </a:lnTo>
                  <a:lnTo>
                    <a:pt x="1143" y="57658"/>
                  </a:lnTo>
                  <a:lnTo>
                    <a:pt x="29209" y="87502"/>
                  </a:lnTo>
                  <a:lnTo>
                    <a:pt x="66675" y="95250"/>
                  </a:lnTo>
                  <a:lnTo>
                    <a:pt x="80009" y="94487"/>
                  </a:lnTo>
                  <a:lnTo>
                    <a:pt x="122428" y="74167"/>
                  </a:lnTo>
                  <a:lnTo>
                    <a:pt x="131047" y="60325"/>
                  </a:lnTo>
                  <a:lnTo>
                    <a:pt x="35178" y="60325"/>
                  </a:lnTo>
                  <a:lnTo>
                    <a:pt x="35178" y="6096"/>
                  </a:lnTo>
                  <a:close/>
                </a:path>
                <a:path w="133350" h="95250">
                  <a:moveTo>
                    <a:pt x="75056" y="0"/>
                  </a:moveTo>
                  <a:lnTo>
                    <a:pt x="75056" y="60325"/>
                  </a:lnTo>
                  <a:lnTo>
                    <a:pt x="131047" y="60325"/>
                  </a:lnTo>
                  <a:lnTo>
                    <a:pt x="132206" y="57658"/>
                  </a:lnTo>
                  <a:lnTo>
                    <a:pt x="133350" y="48005"/>
                  </a:lnTo>
                  <a:lnTo>
                    <a:pt x="132206" y="39497"/>
                  </a:lnTo>
                  <a:lnTo>
                    <a:pt x="98171" y="5334"/>
                  </a:lnTo>
                  <a:lnTo>
                    <a:pt x="75056" y="0"/>
                  </a:lnTo>
                  <a:close/>
                </a:path>
              </a:pathLst>
            </a:custGeom>
            <a:solidFill>
              <a:srgbClr val="FFD7CC"/>
            </a:solidFill>
          </p:spPr>
          <p:txBody>
            <a:bodyPr wrap="square" lIns="0" tIns="0" rIns="0" bIns="0" rtlCol="0"/>
            <a:lstStyle/>
            <a:p>
              <a:endParaRPr/>
            </a:p>
          </p:txBody>
        </p:sp>
        <p:sp>
          <p:nvSpPr>
            <p:cNvPr id="689" name="object 275"/>
            <p:cNvSpPr/>
            <p:nvPr/>
          </p:nvSpPr>
          <p:spPr>
            <a:xfrm>
              <a:off x="7963" y="3138"/>
              <a:ext cx="210" cy="150"/>
            </a:xfrm>
            <a:custGeom>
              <a:avLst/>
              <a:gdLst/>
              <a:ahLst/>
              <a:cxnLst/>
              <a:rect l="l" t="t" r="r" b="b"/>
              <a:pathLst>
                <a:path w="133350" h="95250">
                  <a:moveTo>
                    <a:pt x="74930" y="0"/>
                  </a:moveTo>
                  <a:lnTo>
                    <a:pt x="74930" y="60198"/>
                  </a:lnTo>
                  <a:lnTo>
                    <a:pt x="35179" y="60198"/>
                  </a:lnTo>
                  <a:lnTo>
                    <a:pt x="35179" y="6096"/>
                  </a:lnTo>
                  <a:lnTo>
                    <a:pt x="34036" y="6096"/>
                  </a:lnTo>
                  <a:lnTo>
                    <a:pt x="20446" y="13081"/>
                  </a:lnTo>
                  <a:lnTo>
                    <a:pt x="9779" y="23622"/>
                  </a:lnTo>
                  <a:lnTo>
                    <a:pt x="2286" y="34925"/>
                  </a:lnTo>
                  <a:lnTo>
                    <a:pt x="0" y="48006"/>
                  </a:lnTo>
                  <a:lnTo>
                    <a:pt x="1143" y="57531"/>
                  </a:lnTo>
                  <a:lnTo>
                    <a:pt x="29083" y="87375"/>
                  </a:lnTo>
                  <a:lnTo>
                    <a:pt x="66675" y="95250"/>
                  </a:lnTo>
                  <a:lnTo>
                    <a:pt x="79883" y="94361"/>
                  </a:lnTo>
                  <a:lnTo>
                    <a:pt x="122301" y="74168"/>
                  </a:lnTo>
                  <a:lnTo>
                    <a:pt x="133350" y="48006"/>
                  </a:lnTo>
                  <a:lnTo>
                    <a:pt x="132080" y="39370"/>
                  </a:lnTo>
                  <a:lnTo>
                    <a:pt x="98043" y="5207"/>
                  </a:lnTo>
                  <a:lnTo>
                    <a:pt x="87122" y="1777"/>
                  </a:lnTo>
                  <a:lnTo>
                    <a:pt x="74930" y="0"/>
                  </a:lnTo>
                </a:path>
              </a:pathLst>
            </a:custGeom>
            <a:ln w="9534">
              <a:solidFill>
                <a:srgbClr val="000000"/>
              </a:solidFill>
            </a:ln>
          </p:spPr>
          <p:txBody>
            <a:bodyPr wrap="square" lIns="0" tIns="0" rIns="0" bIns="0" rtlCol="0"/>
            <a:lstStyle/>
            <a:p>
              <a:endParaRPr/>
            </a:p>
          </p:txBody>
        </p:sp>
        <p:sp>
          <p:nvSpPr>
            <p:cNvPr id="690" name="object 276"/>
            <p:cNvSpPr/>
            <p:nvPr/>
          </p:nvSpPr>
          <p:spPr>
            <a:xfrm>
              <a:off x="7445" y="3025"/>
              <a:ext cx="420" cy="195"/>
            </a:xfrm>
            <a:custGeom>
              <a:avLst/>
              <a:gdLst/>
              <a:ahLst/>
              <a:cxnLst/>
              <a:rect l="l" t="t" r="r" b="b"/>
              <a:pathLst>
                <a:path w="266700" h="123825">
                  <a:moveTo>
                    <a:pt x="133350" y="0"/>
                  </a:moveTo>
                  <a:lnTo>
                    <a:pt x="81165" y="8509"/>
                  </a:lnTo>
                  <a:lnTo>
                    <a:pt x="39484" y="31114"/>
                  </a:lnTo>
                  <a:lnTo>
                    <a:pt x="10490" y="65659"/>
                  </a:lnTo>
                  <a:lnTo>
                    <a:pt x="0" y="107823"/>
                  </a:lnTo>
                  <a:lnTo>
                    <a:pt x="0" y="123825"/>
                  </a:lnTo>
                  <a:lnTo>
                    <a:pt x="266700" y="123825"/>
                  </a:lnTo>
                  <a:lnTo>
                    <a:pt x="266700" y="107823"/>
                  </a:lnTo>
                  <a:lnTo>
                    <a:pt x="256159" y="65659"/>
                  </a:lnTo>
                  <a:lnTo>
                    <a:pt x="227203" y="31114"/>
                  </a:lnTo>
                  <a:lnTo>
                    <a:pt x="185547" y="8509"/>
                  </a:lnTo>
                  <a:lnTo>
                    <a:pt x="133350" y="0"/>
                  </a:lnTo>
                  <a:close/>
                </a:path>
              </a:pathLst>
            </a:custGeom>
            <a:solidFill>
              <a:srgbClr val="FF3300"/>
            </a:solidFill>
          </p:spPr>
          <p:txBody>
            <a:bodyPr wrap="square" lIns="0" tIns="0" rIns="0" bIns="0" rtlCol="0"/>
            <a:lstStyle/>
            <a:p>
              <a:endParaRPr/>
            </a:p>
          </p:txBody>
        </p:sp>
        <p:sp>
          <p:nvSpPr>
            <p:cNvPr id="691" name="object 277"/>
            <p:cNvSpPr/>
            <p:nvPr/>
          </p:nvSpPr>
          <p:spPr>
            <a:xfrm>
              <a:off x="7453" y="3033"/>
              <a:ext cx="421" cy="195"/>
            </a:xfrm>
            <a:custGeom>
              <a:avLst/>
              <a:gdLst/>
              <a:ahLst/>
              <a:cxnLst/>
              <a:rect l="l" t="t" r="r" b="b"/>
              <a:pathLst>
                <a:path w="267334" h="123825">
                  <a:moveTo>
                    <a:pt x="133413" y="0"/>
                  </a:moveTo>
                  <a:lnTo>
                    <a:pt x="81165" y="8382"/>
                  </a:lnTo>
                  <a:lnTo>
                    <a:pt x="39484" y="31114"/>
                  </a:lnTo>
                  <a:lnTo>
                    <a:pt x="10490" y="65659"/>
                  </a:lnTo>
                  <a:lnTo>
                    <a:pt x="0" y="107823"/>
                  </a:lnTo>
                  <a:lnTo>
                    <a:pt x="0" y="123825"/>
                  </a:lnTo>
                  <a:lnTo>
                    <a:pt x="266763" y="123825"/>
                  </a:lnTo>
                  <a:lnTo>
                    <a:pt x="266763" y="107823"/>
                  </a:lnTo>
                  <a:lnTo>
                    <a:pt x="256222" y="65659"/>
                  </a:lnTo>
                  <a:lnTo>
                    <a:pt x="227266" y="31114"/>
                  </a:lnTo>
                  <a:lnTo>
                    <a:pt x="185483" y="8382"/>
                  </a:lnTo>
                  <a:lnTo>
                    <a:pt x="133413" y="0"/>
                  </a:lnTo>
                  <a:close/>
                </a:path>
              </a:pathLst>
            </a:custGeom>
            <a:solidFill>
              <a:srgbClr val="FF3300"/>
            </a:solidFill>
          </p:spPr>
          <p:txBody>
            <a:bodyPr wrap="square" lIns="0" tIns="0" rIns="0" bIns="0" rtlCol="0"/>
            <a:lstStyle/>
            <a:p>
              <a:endParaRPr/>
            </a:p>
          </p:txBody>
        </p:sp>
        <p:sp>
          <p:nvSpPr>
            <p:cNvPr id="692" name="object 278"/>
            <p:cNvSpPr/>
            <p:nvPr/>
          </p:nvSpPr>
          <p:spPr>
            <a:xfrm>
              <a:off x="7453" y="3033"/>
              <a:ext cx="421" cy="195"/>
            </a:xfrm>
            <a:custGeom>
              <a:avLst/>
              <a:gdLst/>
              <a:ahLst/>
              <a:cxnLst/>
              <a:rect l="l" t="t" r="r" b="b"/>
              <a:pathLst>
                <a:path w="267334" h="123825">
                  <a:moveTo>
                    <a:pt x="266763" y="107823"/>
                  </a:moveTo>
                  <a:lnTo>
                    <a:pt x="264223" y="85851"/>
                  </a:lnTo>
                  <a:lnTo>
                    <a:pt x="256222" y="65659"/>
                  </a:lnTo>
                  <a:lnTo>
                    <a:pt x="227266" y="31114"/>
                  </a:lnTo>
                  <a:lnTo>
                    <a:pt x="185483" y="8382"/>
                  </a:lnTo>
                  <a:lnTo>
                    <a:pt x="133413" y="0"/>
                  </a:lnTo>
                  <a:lnTo>
                    <a:pt x="106565" y="2539"/>
                  </a:lnTo>
                  <a:lnTo>
                    <a:pt x="59080" y="18414"/>
                  </a:lnTo>
                  <a:lnTo>
                    <a:pt x="23190" y="47116"/>
                  </a:lnTo>
                  <a:lnTo>
                    <a:pt x="2209" y="85851"/>
                  </a:lnTo>
                  <a:lnTo>
                    <a:pt x="0" y="107823"/>
                  </a:lnTo>
                  <a:lnTo>
                    <a:pt x="0" y="123825"/>
                  </a:lnTo>
                  <a:lnTo>
                    <a:pt x="266763" y="123825"/>
                  </a:lnTo>
                  <a:lnTo>
                    <a:pt x="266763" y="107823"/>
                  </a:lnTo>
                </a:path>
              </a:pathLst>
            </a:custGeom>
            <a:ln w="9534">
              <a:solidFill>
                <a:srgbClr val="000000"/>
              </a:solidFill>
            </a:ln>
          </p:spPr>
          <p:txBody>
            <a:bodyPr wrap="square" lIns="0" tIns="0" rIns="0" bIns="0" rtlCol="0"/>
            <a:lstStyle/>
            <a:p>
              <a:endParaRPr/>
            </a:p>
          </p:txBody>
        </p:sp>
        <p:sp>
          <p:nvSpPr>
            <p:cNvPr id="693" name="object 279"/>
            <p:cNvSpPr/>
            <p:nvPr/>
          </p:nvSpPr>
          <p:spPr>
            <a:xfrm>
              <a:off x="7415" y="3205"/>
              <a:ext cx="480" cy="30"/>
            </a:xfrm>
            <a:custGeom>
              <a:avLst/>
              <a:gdLst/>
              <a:ahLst/>
              <a:cxnLst/>
              <a:rect l="l" t="t" r="r" b="b"/>
              <a:pathLst>
                <a:path w="304800" h="19050">
                  <a:moveTo>
                    <a:pt x="0" y="19050"/>
                  </a:moveTo>
                  <a:lnTo>
                    <a:pt x="304800" y="19050"/>
                  </a:lnTo>
                  <a:lnTo>
                    <a:pt x="304800" y="0"/>
                  </a:lnTo>
                  <a:lnTo>
                    <a:pt x="0" y="0"/>
                  </a:lnTo>
                  <a:lnTo>
                    <a:pt x="0" y="19050"/>
                  </a:lnTo>
                  <a:close/>
                </a:path>
              </a:pathLst>
            </a:custGeom>
            <a:solidFill>
              <a:srgbClr val="FF3300"/>
            </a:solidFill>
          </p:spPr>
          <p:txBody>
            <a:bodyPr wrap="square" lIns="0" tIns="0" rIns="0" bIns="0" rtlCol="0"/>
            <a:lstStyle/>
            <a:p>
              <a:endParaRPr/>
            </a:p>
          </p:txBody>
        </p:sp>
        <p:sp>
          <p:nvSpPr>
            <p:cNvPr id="694" name="object 280"/>
            <p:cNvSpPr/>
            <p:nvPr/>
          </p:nvSpPr>
          <p:spPr>
            <a:xfrm>
              <a:off x="7422" y="3213"/>
              <a:ext cx="480" cy="30"/>
            </a:xfrm>
            <a:custGeom>
              <a:avLst/>
              <a:gdLst/>
              <a:ahLst/>
              <a:cxnLst/>
              <a:rect l="l" t="t" r="r" b="b"/>
              <a:pathLst>
                <a:path w="304800" h="19050">
                  <a:moveTo>
                    <a:pt x="0" y="19050"/>
                  </a:moveTo>
                  <a:lnTo>
                    <a:pt x="304800" y="19050"/>
                  </a:lnTo>
                  <a:lnTo>
                    <a:pt x="304800" y="0"/>
                  </a:lnTo>
                  <a:lnTo>
                    <a:pt x="0" y="0"/>
                  </a:lnTo>
                  <a:lnTo>
                    <a:pt x="0" y="19050"/>
                  </a:lnTo>
                  <a:close/>
                </a:path>
              </a:pathLst>
            </a:custGeom>
            <a:solidFill>
              <a:srgbClr val="FF3300"/>
            </a:solidFill>
          </p:spPr>
          <p:txBody>
            <a:bodyPr wrap="square" lIns="0" tIns="0" rIns="0" bIns="0" rtlCol="0"/>
            <a:lstStyle/>
            <a:p>
              <a:endParaRPr/>
            </a:p>
          </p:txBody>
        </p:sp>
        <p:sp>
          <p:nvSpPr>
            <p:cNvPr id="695" name="object 281"/>
            <p:cNvSpPr/>
            <p:nvPr/>
          </p:nvSpPr>
          <p:spPr>
            <a:xfrm>
              <a:off x="7415" y="3205"/>
              <a:ext cx="495" cy="45"/>
            </a:xfrm>
            <a:custGeom>
              <a:avLst/>
              <a:gdLst/>
              <a:ahLst/>
              <a:cxnLst/>
              <a:rect l="l" t="t" r="r" b="b"/>
              <a:pathLst>
                <a:path w="314325" h="28575">
                  <a:moveTo>
                    <a:pt x="0" y="28584"/>
                  </a:moveTo>
                  <a:lnTo>
                    <a:pt x="314334" y="28584"/>
                  </a:lnTo>
                  <a:lnTo>
                    <a:pt x="314334" y="0"/>
                  </a:lnTo>
                  <a:lnTo>
                    <a:pt x="0" y="0"/>
                  </a:lnTo>
                  <a:lnTo>
                    <a:pt x="0" y="28584"/>
                  </a:lnTo>
                  <a:close/>
                </a:path>
              </a:pathLst>
            </a:custGeom>
            <a:solidFill>
              <a:srgbClr val="000000"/>
            </a:solidFill>
          </p:spPr>
          <p:txBody>
            <a:bodyPr wrap="square" lIns="0" tIns="0" rIns="0" bIns="0" rtlCol="0"/>
            <a:lstStyle/>
            <a:p>
              <a:endParaRPr/>
            </a:p>
          </p:txBody>
        </p:sp>
        <p:sp>
          <p:nvSpPr>
            <p:cNvPr id="696" name="object 282"/>
            <p:cNvSpPr/>
            <p:nvPr/>
          </p:nvSpPr>
          <p:spPr>
            <a:xfrm>
              <a:off x="7460" y="3040"/>
              <a:ext cx="180" cy="150"/>
            </a:xfrm>
            <a:custGeom>
              <a:avLst/>
              <a:gdLst/>
              <a:ahLst/>
              <a:cxnLst/>
              <a:rect l="l" t="t" r="r" b="b"/>
              <a:pathLst>
                <a:path w="114300" h="95250">
                  <a:moveTo>
                    <a:pt x="114300" y="0"/>
                  </a:moveTo>
                  <a:lnTo>
                    <a:pt x="50800" y="21462"/>
                  </a:lnTo>
                  <a:lnTo>
                    <a:pt x="17424" y="53086"/>
                  </a:lnTo>
                  <a:lnTo>
                    <a:pt x="0" y="91821"/>
                  </a:lnTo>
                  <a:lnTo>
                    <a:pt x="0" y="95250"/>
                  </a:lnTo>
                  <a:lnTo>
                    <a:pt x="60845" y="95250"/>
                  </a:lnTo>
                  <a:lnTo>
                    <a:pt x="63207" y="76453"/>
                  </a:lnTo>
                  <a:lnTo>
                    <a:pt x="68224" y="58292"/>
                  </a:lnTo>
                  <a:lnTo>
                    <a:pt x="96875" y="16383"/>
                  </a:lnTo>
                  <a:lnTo>
                    <a:pt x="111645" y="1777"/>
                  </a:lnTo>
                  <a:lnTo>
                    <a:pt x="114300" y="0"/>
                  </a:lnTo>
                  <a:close/>
                </a:path>
              </a:pathLst>
            </a:custGeom>
            <a:solidFill>
              <a:srgbClr val="FF3300"/>
            </a:solidFill>
          </p:spPr>
          <p:txBody>
            <a:bodyPr wrap="square" lIns="0" tIns="0" rIns="0" bIns="0" rtlCol="0"/>
            <a:lstStyle/>
            <a:p>
              <a:endParaRPr/>
            </a:p>
          </p:txBody>
        </p:sp>
        <p:sp>
          <p:nvSpPr>
            <p:cNvPr id="697" name="object 283"/>
            <p:cNvSpPr/>
            <p:nvPr/>
          </p:nvSpPr>
          <p:spPr>
            <a:xfrm>
              <a:off x="7467" y="3048"/>
              <a:ext cx="180" cy="150"/>
            </a:xfrm>
            <a:custGeom>
              <a:avLst/>
              <a:gdLst/>
              <a:ahLst/>
              <a:cxnLst/>
              <a:rect l="l" t="t" r="r" b="b"/>
              <a:pathLst>
                <a:path w="114300" h="95250">
                  <a:moveTo>
                    <a:pt x="114300" y="0"/>
                  </a:moveTo>
                  <a:lnTo>
                    <a:pt x="50800" y="21336"/>
                  </a:lnTo>
                  <a:lnTo>
                    <a:pt x="17424" y="53086"/>
                  </a:lnTo>
                  <a:lnTo>
                    <a:pt x="0" y="91821"/>
                  </a:lnTo>
                  <a:lnTo>
                    <a:pt x="0" y="95250"/>
                  </a:lnTo>
                  <a:lnTo>
                    <a:pt x="60845" y="95250"/>
                  </a:lnTo>
                  <a:lnTo>
                    <a:pt x="63207" y="76326"/>
                  </a:lnTo>
                  <a:lnTo>
                    <a:pt x="68224" y="58293"/>
                  </a:lnTo>
                  <a:lnTo>
                    <a:pt x="96875" y="16383"/>
                  </a:lnTo>
                  <a:lnTo>
                    <a:pt x="111645" y="1777"/>
                  </a:lnTo>
                  <a:lnTo>
                    <a:pt x="114300" y="0"/>
                  </a:lnTo>
                  <a:close/>
                </a:path>
              </a:pathLst>
            </a:custGeom>
            <a:solidFill>
              <a:srgbClr val="FF3300"/>
            </a:solidFill>
          </p:spPr>
          <p:txBody>
            <a:bodyPr wrap="square" lIns="0" tIns="0" rIns="0" bIns="0" rtlCol="0"/>
            <a:lstStyle/>
            <a:p>
              <a:endParaRPr/>
            </a:p>
          </p:txBody>
        </p:sp>
        <p:sp>
          <p:nvSpPr>
            <p:cNvPr id="698" name="object 284"/>
            <p:cNvSpPr/>
            <p:nvPr/>
          </p:nvSpPr>
          <p:spPr>
            <a:xfrm>
              <a:off x="7467" y="3048"/>
              <a:ext cx="180" cy="150"/>
            </a:xfrm>
            <a:custGeom>
              <a:avLst/>
              <a:gdLst/>
              <a:ahLst/>
              <a:cxnLst/>
              <a:rect l="l" t="t" r="r" b="b"/>
              <a:pathLst>
                <a:path w="114300" h="95250">
                  <a:moveTo>
                    <a:pt x="60845" y="95250"/>
                  </a:moveTo>
                  <a:lnTo>
                    <a:pt x="63207" y="76326"/>
                  </a:lnTo>
                  <a:lnTo>
                    <a:pt x="68224" y="58293"/>
                  </a:lnTo>
                  <a:lnTo>
                    <a:pt x="96875" y="16383"/>
                  </a:lnTo>
                  <a:lnTo>
                    <a:pt x="114300" y="0"/>
                  </a:lnTo>
                  <a:lnTo>
                    <a:pt x="78270" y="8509"/>
                  </a:lnTo>
                  <a:lnTo>
                    <a:pt x="31013" y="36829"/>
                  </a:lnTo>
                  <a:lnTo>
                    <a:pt x="7378" y="68579"/>
                  </a:lnTo>
                  <a:lnTo>
                    <a:pt x="0" y="91821"/>
                  </a:lnTo>
                  <a:lnTo>
                    <a:pt x="0" y="95250"/>
                  </a:lnTo>
                  <a:lnTo>
                    <a:pt x="60845" y="95250"/>
                  </a:lnTo>
                </a:path>
              </a:pathLst>
            </a:custGeom>
            <a:ln w="9534">
              <a:solidFill>
                <a:srgbClr val="000000"/>
              </a:solidFill>
            </a:ln>
          </p:spPr>
          <p:txBody>
            <a:bodyPr wrap="square" lIns="0" tIns="0" rIns="0" bIns="0" rtlCol="0"/>
            <a:lstStyle/>
            <a:p>
              <a:endParaRPr/>
            </a:p>
          </p:txBody>
        </p:sp>
        <p:sp>
          <p:nvSpPr>
            <p:cNvPr id="699" name="object 285"/>
            <p:cNvSpPr/>
            <p:nvPr/>
          </p:nvSpPr>
          <p:spPr>
            <a:xfrm>
              <a:off x="7670" y="3040"/>
              <a:ext cx="180" cy="150"/>
            </a:xfrm>
            <a:custGeom>
              <a:avLst/>
              <a:gdLst/>
              <a:ahLst/>
              <a:cxnLst/>
              <a:rect l="l" t="t" r="r" b="b"/>
              <a:pathLst>
                <a:path w="114300" h="95250">
                  <a:moveTo>
                    <a:pt x="0" y="0"/>
                  </a:moveTo>
                  <a:lnTo>
                    <a:pt x="2540" y="1777"/>
                  </a:lnTo>
                  <a:lnTo>
                    <a:pt x="7493" y="7874"/>
                  </a:lnTo>
                  <a:lnTo>
                    <a:pt x="15747" y="16383"/>
                  </a:lnTo>
                  <a:lnTo>
                    <a:pt x="43561" y="56514"/>
                  </a:lnTo>
                  <a:lnTo>
                    <a:pt x="52959" y="90804"/>
                  </a:lnTo>
                  <a:lnTo>
                    <a:pt x="52959" y="95250"/>
                  </a:lnTo>
                  <a:lnTo>
                    <a:pt x="114300" y="95250"/>
                  </a:lnTo>
                  <a:lnTo>
                    <a:pt x="114300" y="91821"/>
                  </a:lnTo>
                  <a:lnTo>
                    <a:pt x="112013" y="82423"/>
                  </a:lnTo>
                  <a:lnTo>
                    <a:pt x="84200" y="36067"/>
                  </a:lnTo>
                  <a:lnTo>
                    <a:pt x="36068" y="7874"/>
                  </a:lnTo>
                  <a:lnTo>
                    <a:pt x="0" y="0"/>
                  </a:lnTo>
                  <a:close/>
                </a:path>
              </a:pathLst>
            </a:custGeom>
            <a:solidFill>
              <a:srgbClr val="FF3300"/>
            </a:solidFill>
          </p:spPr>
          <p:txBody>
            <a:bodyPr wrap="square" lIns="0" tIns="0" rIns="0" bIns="0" rtlCol="0"/>
            <a:lstStyle/>
            <a:p>
              <a:endParaRPr/>
            </a:p>
          </p:txBody>
        </p:sp>
        <p:sp>
          <p:nvSpPr>
            <p:cNvPr id="700" name="object 286"/>
            <p:cNvSpPr/>
            <p:nvPr/>
          </p:nvSpPr>
          <p:spPr>
            <a:xfrm>
              <a:off x="7678" y="3048"/>
              <a:ext cx="180" cy="150"/>
            </a:xfrm>
            <a:custGeom>
              <a:avLst/>
              <a:gdLst/>
              <a:ahLst/>
              <a:cxnLst/>
              <a:rect l="l" t="t" r="r" b="b"/>
              <a:pathLst>
                <a:path w="114300" h="95250">
                  <a:moveTo>
                    <a:pt x="0" y="0"/>
                  </a:moveTo>
                  <a:lnTo>
                    <a:pt x="2540" y="1777"/>
                  </a:lnTo>
                  <a:lnTo>
                    <a:pt x="7365" y="7747"/>
                  </a:lnTo>
                  <a:lnTo>
                    <a:pt x="15748" y="16383"/>
                  </a:lnTo>
                  <a:lnTo>
                    <a:pt x="43434" y="56514"/>
                  </a:lnTo>
                  <a:lnTo>
                    <a:pt x="52959" y="90804"/>
                  </a:lnTo>
                  <a:lnTo>
                    <a:pt x="52959" y="95250"/>
                  </a:lnTo>
                  <a:lnTo>
                    <a:pt x="114300" y="95250"/>
                  </a:lnTo>
                  <a:lnTo>
                    <a:pt x="114300" y="91821"/>
                  </a:lnTo>
                  <a:lnTo>
                    <a:pt x="111887" y="82296"/>
                  </a:lnTo>
                  <a:lnTo>
                    <a:pt x="84201" y="36068"/>
                  </a:lnTo>
                  <a:lnTo>
                    <a:pt x="36068" y="7747"/>
                  </a:lnTo>
                  <a:lnTo>
                    <a:pt x="0" y="0"/>
                  </a:lnTo>
                  <a:close/>
                </a:path>
              </a:pathLst>
            </a:custGeom>
            <a:solidFill>
              <a:srgbClr val="FF3300"/>
            </a:solidFill>
          </p:spPr>
          <p:txBody>
            <a:bodyPr wrap="square" lIns="0" tIns="0" rIns="0" bIns="0" rtlCol="0"/>
            <a:lstStyle/>
            <a:p>
              <a:endParaRPr/>
            </a:p>
          </p:txBody>
        </p:sp>
        <p:sp>
          <p:nvSpPr>
            <p:cNvPr id="701" name="object 287"/>
            <p:cNvSpPr/>
            <p:nvPr/>
          </p:nvSpPr>
          <p:spPr>
            <a:xfrm>
              <a:off x="7678" y="3048"/>
              <a:ext cx="180" cy="150"/>
            </a:xfrm>
            <a:custGeom>
              <a:avLst/>
              <a:gdLst/>
              <a:ahLst/>
              <a:cxnLst/>
              <a:rect l="l" t="t" r="r" b="b"/>
              <a:pathLst>
                <a:path w="114300" h="95250">
                  <a:moveTo>
                    <a:pt x="114300" y="95250"/>
                  </a:moveTo>
                  <a:lnTo>
                    <a:pt x="114300" y="91821"/>
                  </a:lnTo>
                  <a:lnTo>
                    <a:pt x="111887" y="82296"/>
                  </a:lnTo>
                  <a:lnTo>
                    <a:pt x="84201" y="36068"/>
                  </a:lnTo>
                  <a:lnTo>
                    <a:pt x="36068" y="7747"/>
                  </a:lnTo>
                  <a:lnTo>
                    <a:pt x="0" y="0"/>
                  </a:lnTo>
                  <a:lnTo>
                    <a:pt x="2540" y="1777"/>
                  </a:lnTo>
                  <a:lnTo>
                    <a:pt x="7365" y="7747"/>
                  </a:lnTo>
                  <a:lnTo>
                    <a:pt x="34925" y="41275"/>
                  </a:lnTo>
                  <a:lnTo>
                    <a:pt x="52959" y="90804"/>
                  </a:lnTo>
                  <a:lnTo>
                    <a:pt x="52959" y="95250"/>
                  </a:lnTo>
                  <a:lnTo>
                    <a:pt x="107061" y="95250"/>
                  </a:lnTo>
                </a:path>
              </a:pathLst>
            </a:custGeom>
            <a:ln w="9534">
              <a:solidFill>
                <a:srgbClr val="000000"/>
              </a:solidFill>
            </a:ln>
          </p:spPr>
          <p:txBody>
            <a:bodyPr wrap="square" lIns="0" tIns="0" rIns="0" bIns="0" rtlCol="0"/>
            <a:lstStyle/>
            <a:p>
              <a:endParaRPr/>
            </a:p>
          </p:txBody>
        </p:sp>
        <p:sp>
          <p:nvSpPr>
            <p:cNvPr id="702" name="object 288"/>
            <p:cNvSpPr/>
            <p:nvPr/>
          </p:nvSpPr>
          <p:spPr>
            <a:xfrm>
              <a:off x="7580" y="3040"/>
              <a:ext cx="150" cy="150"/>
            </a:xfrm>
            <a:custGeom>
              <a:avLst/>
              <a:gdLst/>
              <a:ahLst/>
              <a:cxnLst/>
              <a:rect l="l" t="t" r="r" b="b"/>
              <a:pathLst>
                <a:path w="95250" h="95250">
                  <a:moveTo>
                    <a:pt x="44818" y="0"/>
                  </a:moveTo>
                  <a:lnTo>
                    <a:pt x="19215" y="28828"/>
                  </a:lnTo>
                  <a:lnTo>
                    <a:pt x="2400" y="74167"/>
                  </a:lnTo>
                  <a:lnTo>
                    <a:pt x="1333" y="84582"/>
                  </a:lnTo>
                  <a:lnTo>
                    <a:pt x="0" y="92583"/>
                  </a:lnTo>
                  <a:lnTo>
                    <a:pt x="0" y="95250"/>
                  </a:lnTo>
                  <a:lnTo>
                    <a:pt x="95250" y="95250"/>
                  </a:lnTo>
                  <a:lnTo>
                    <a:pt x="95250" y="89153"/>
                  </a:lnTo>
                  <a:lnTo>
                    <a:pt x="89662" y="66421"/>
                  </a:lnTo>
                  <a:lnTo>
                    <a:pt x="73913" y="31496"/>
                  </a:lnTo>
                  <a:lnTo>
                    <a:pt x="46151" y="762"/>
                  </a:lnTo>
                  <a:lnTo>
                    <a:pt x="44818" y="0"/>
                  </a:lnTo>
                  <a:close/>
                </a:path>
              </a:pathLst>
            </a:custGeom>
            <a:solidFill>
              <a:srgbClr val="FF3300"/>
            </a:solidFill>
          </p:spPr>
          <p:txBody>
            <a:bodyPr wrap="square" lIns="0" tIns="0" rIns="0" bIns="0" rtlCol="0"/>
            <a:lstStyle/>
            <a:p>
              <a:endParaRPr/>
            </a:p>
          </p:txBody>
        </p:sp>
        <p:sp>
          <p:nvSpPr>
            <p:cNvPr id="703" name="object 289"/>
            <p:cNvSpPr/>
            <p:nvPr/>
          </p:nvSpPr>
          <p:spPr>
            <a:xfrm>
              <a:off x="7588" y="3048"/>
              <a:ext cx="151" cy="150"/>
            </a:xfrm>
            <a:custGeom>
              <a:avLst/>
              <a:gdLst/>
              <a:ahLst/>
              <a:cxnLst/>
              <a:rect l="l" t="t" r="r" b="b"/>
              <a:pathLst>
                <a:path w="95884" h="95250">
                  <a:moveTo>
                    <a:pt x="44818" y="0"/>
                  </a:moveTo>
                  <a:lnTo>
                    <a:pt x="19215" y="28701"/>
                  </a:lnTo>
                  <a:lnTo>
                    <a:pt x="2400" y="74168"/>
                  </a:lnTo>
                  <a:lnTo>
                    <a:pt x="1333" y="84582"/>
                  </a:lnTo>
                  <a:lnTo>
                    <a:pt x="0" y="92583"/>
                  </a:lnTo>
                  <a:lnTo>
                    <a:pt x="0" y="95250"/>
                  </a:lnTo>
                  <a:lnTo>
                    <a:pt x="95313" y="95250"/>
                  </a:lnTo>
                  <a:lnTo>
                    <a:pt x="95313" y="89026"/>
                  </a:lnTo>
                  <a:lnTo>
                    <a:pt x="89598" y="66421"/>
                  </a:lnTo>
                  <a:lnTo>
                    <a:pt x="73850" y="31369"/>
                  </a:lnTo>
                  <a:lnTo>
                    <a:pt x="46164" y="762"/>
                  </a:lnTo>
                  <a:lnTo>
                    <a:pt x="44818" y="0"/>
                  </a:lnTo>
                  <a:close/>
                </a:path>
              </a:pathLst>
            </a:custGeom>
            <a:solidFill>
              <a:srgbClr val="FF3300"/>
            </a:solidFill>
          </p:spPr>
          <p:txBody>
            <a:bodyPr wrap="square" lIns="0" tIns="0" rIns="0" bIns="0" rtlCol="0"/>
            <a:lstStyle/>
            <a:p>
              <a:endParaRPr/>
            </a:p>
          </p:txBody>
        </p:sp>
        <p:sp>
          <p:nvSpPr>
            <p:cNvPr id="704" name="object 290"/>
            <p:cNvSpPr/>
            <p:nvPr/>
          </p:nvSpPr>
          <p:spPr>
            <a:xfrm>
              <a:off x="7588" y="3048"/>
              <a:ext cx="151" cy="150"/>
            </a:xfrm>
            <a:custGeom>
              <a:avLst/>
              <a:gdLst/>
              <a:ahLst/>
              <a:cxnLst/>
              <a:rect l="l" t="t" r="r" b="b"/>
              <a:pathLst>
                <a:path w="95884" h="95250">
                  <a:moveTo>
                    <a:pt x="95313" y="89026"/>
                  </a:moveTo>
                  <a:lnTo>
                    <a:pt x="89598" y="66421"/>
                  </a:lnTo>
                  <a:lnTo>
                    <a:pt x="81851" y="47116"/>
                  </a:lnTo>
                  <a:lnTo>
                    <a:pt x="57086" y="10413"/>
                  </a:lnTo>
                  <a:lnTo>
                    <a:pt x="44818" y="0"/>
                  </a:lnTo>
                  <a:lnTo>
                    <a:pt x="30416" y="13843"/>
                  </a:lnTo>
                  <a:lnTo>
                    <a:pt x="5600" y="60198"/>
                  </a:lnTo>
                  <a:lnTo>
                    <a:pt x="1333" y="84582"/>
                  </a:lnTo>
                  <a:lnTo>
                    <a:pt x="0" y="92583"/>
                  </a:lnTo>
                  <a:lnTo>
                    <a:pt x="0" y="95250"/>
                  </a:lnTo>
                  <a:lnTo>
                    <a:pt x="95313" y="95250"/>
                  </a:lnTo>
                </a:path>
              </a:pathLst>
            </a:custGeom>
            <a:ln w="9534">
              <a:solidFill>
                <a:srgbClr val="000000"/>
              </a:solidFill>
            </a:ln>
          </p:spPr>
          <p:txBody>
            <a:bodyPr wrap="square" lIns="0" tIns="0" rIns="0" bIns="0" rtlCol="0"/>
            <a:lstStyle/>
            <a:p>
              <a:endParaRPr/>
            </a:p>
          </p:txBody>
        </p:sp>
        <p:sp>
          <p:nvSpPr>
            <p:cNvPr id="705" name="object 291"/>
            <p:cNvSpPr/>
            <p:nvPr/>
          </p:nvSpPr>
          <p:spPr>
            <a:xfrm>
              <a:off x="7520" y="3228"/>
              <a:ext cx="1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706" name="object 292"/>
            <p:cNvSpPr/>
            <p:nvPr/>
          </p:nvSpPr>
          <p:spPr>
            <a:xfrm>
              <a:off x="7805" y="3228"/>
              <a:ext cx="15" cy="0"/>
            </a:xfrm>
            <a:custGeom>
              <a:avLst/>
              <a:gdLst/>
              <a:ahLst/>
              <a:cxnLst/>
              <a:rect l="l" t="t" r="r" b="b"/>
              <a:pathLst>
                <a:path w="9525">
                  <a:moveTo>
                    <a:pt x="0" y="0"/>
                  </a:moveTo>
                  <a:lnTo>
                    <a:pt x="9534" y="0"/>
                  </a:lnTo>
                </a:path>
              </a:pathLst>
            </a:custGeom>
            <a:ln w="19050">
              <a:solidFill>
                <a:srgbClr val="000000"/>
              </a:solidFill>
            </a:ln>
          </p:spPr>
          <p:txBody>
            <a:bodyPr wrap="square" lIns="0" tIns="0" rIns="0" bIns="0" rtlCol="0"/>
            <a:lstStyle/>
            <a:p>
              <a:endParaRPr/>
            </a:p>
          </p:txBody>
        </p:sp>
        <p:sp>
          <p:nvSpPr>
            <p:cNvPr id="707" name="object 295"/>
            <p:cNvSpPr/>
            <p:nvPr/>
          </p:nvSpPr>
          <p:spPr>
            <a:xfrm>
              <a:off x="6238" y="4503"/>
              <a:ext cx="465" cy="225"/>
            </a:xfrm>
            <a:custGeom>
              <a:avLst/>
              <a:gdLst/>
              <a:ahLst/>
              <a:cxnLst/>
              <a:rect l="l" t="t" r="r" b="b"/>
              <a:pathLst>
                <a:path w="295275" h="142875">
                  <a:moveTo>
                    <a:pt x="0" y="142875"/>
                  </a:moveTo>
                  <a:lnTo>
                    <a:pt x="295275" y="142875"/>
                  </a:lnTo>
                  <a:lnTo>
                    <a:pt x="295275" y="0"/>
                  </a:lnTo>
                  <a:lnTo>
                    <a:pt x="0" y="0"/>
                  </a:lnTo>
                  <a:lnTo>
                    <a:pt x="0" y="142875"/>
                  </a:lnTo>
                  <a:close/>
                </a:path>
              </a:pathLst>
            </a:custGeom>
            <a:solidFill>
              <a:srgbClr val="CCFF99"/>
            </a:solidFill>
          </p:spPr>
          <p:txBody>
            <a:bodyPr wrap="square" lIns="0" tIns="0" rIns="0" bIns="0" rtlCol="0"/>
            <a:lstStyle/>
            <a:p>
              <a:endParaRPr/>
            </a:p>
          </p:txBody>
        </p:sp>
        <p:sp>
          <p:nvSpPr>
            <p:cNvPr id="708" name="object 296"/>
            <p:cNvSpPr/>
            <p:nvPr/>
          </p:nvSpPr>
          <p:spPr>
            <a:xfrm>
              <a:off x="6703" y="442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709" name="object 297"/>
            <p:cNvSpPr/>
            <p:nvPr/>
          </p:nvSpPr>
          <p:spPr>
            <a:xfrm>
              <a:off x="6237" y="4428"/>
              <a:ext cx="540" cy="75"/>
            </a:xfrm>
            <a:custGeom>
              <a:avLst/>
              <a:gdLst/>
              <a:ahLst/>
              <a:cxnLst/>
              <a:rect l="l" t="t" r="r" b="b"/>
              <a:pathLst>
                <a:path w="342900" h="47625">
                  <a:moveTo>
                    <a:pt x="342900" y="0"/>
                  </a:moveTo>
                  <a:lnTo>
                    <a:pt x="47625" y="0"/>
                  </a:lnTo>
                  <a:lnTo>
                    <a:pt x="0" y="47625"/>
                  </a:lnTo>
                  <a:lnTo>
                    <a:pt x="295275" y="47625"/>
                  </a:lnTo>
                  <a:lnTo>
                    <a:pt x="342900" y="0"/>
                  </a:lnTo>
                  <a:close/>
                </a:path>
              </a:pathLst>
            </a:custGeom>
            <a:solidFill>
              <a:srgbClr val="D5FFAC"/>
            </a:solidFill>
          </p:spPr>
          <p:txBody>
            <a:bodyPr wrap="square" lIns="0" tIns="0" rIns="0" bIns="0" rtlCol="0"/>
            <a:lstStyle/>
            <a:p>
              <a:endParaRPr/>
            </a:p>
          </p:txBody>
        </p:sp>
        <p:sp>
          <p:nvSpPr>
            <p:cNvPr id="710" name="object 298"/>
            <p:cNvSpPr/>
            <p:nvPr/>
          </p:nvSpPr>
          <p:spPr>
            <a:xfrm>
              <a:off x="6237" y="4428"/>
              <a:ext cx="540" cy="300"/>
            </a:xfrm>
            <a:custGeom>
              <a:avLst/>
              <a:gdLst/>
              <a:ahLst/>
              <a:cxnLst/>
              <a:rect l="l" t="t" r="r" b="b"/>
              <a:pathLst>
                <a:path w="342900" h="190500">
                  <a:moveTo>
                    <a:pt x="0" y="47625"/>
                  </a:moveTo>
                  <a:lnTo>
                    <a:pt x="47625" y="0"/>
                  </a:lnTo>
                  <a:lnTo>
                    <a:pt x="342900" y="0"/>
                  </a:lnTo>
                  <a:lnTo>
                    <a:pt x="342900" y="142875"/>
                  </a:lnTo>
                  <a:lnTo>
                    <a:pt x="295275"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711" name="object 299"/>
            <p:cNvSpPr/>
            <p:nvPr/>
          </p:nvSpPr>
          <p:spPr>
            <a:xfrm>
              <a:off x="6237" y="4428"/>
              <a:ext cx="540" cy="75"/>
            </a:xfrm>
            <a:custGeom>
              <a:avLst/>
              <a:gdLst/>
              <a:ahLst/>
              <a:cxnLst/>
              <a:rect l="l" t="t" r="r" b="b"/>
              <a:pathLst>
                <a:path w="342900" h="47625">
                  <a:moveTo>
                    <a:pt x="0" y="47625"/>
                  </a:moveTo>
                  <a:lnTo>
                    <a:pt x="295275" y="47625"/>
                  </a:lnTo>
                  <a:lnTo>
                    <a:pt x="342900" y="0"/>
                  </a:lnTo>
                </a:path>
              </a:pathLst>
            </a:custGeom>
            <a:ln w="9534">
              <a:solidFill>
                <a:srgbClr val="000000"/>
              </a:solidFill>
            </a:ln>
          </p:spPr>
          <p:txBody>
            <a:bodyPr wrap="square" lIns="0" tIns="0" rIns="0" bIns="0" rtlCol="0"/>
            <a:lstStyle/>
            <a:p>
              <a:endParaRPr/>
            </a:p>
          </p:txBody>
        </p:sp>
        <p:sp>
          <p:nvSpPr>
            <p:cNvPr id="712" name="object 300"/>
            <p:cNvSpPr/>
            <p:nvPr/>
          </p:nvSpPr>
          <p:spPr>
            <a:xfrm>
              <a:off x="6702" y="4503"/>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sp>
          <p:nvSpPr>
            <p:cNvPr id="713" name="object 301"/>
            <p:cNvSpPr/>
            <p:nvPr/>
          </p:nvSpPr>
          <p:spPr>
            <a:xfrm>
              <a:off x="6687" y="4503"/>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chemeClr val="bg1"/>
            </a:solidFill>
          </p:spPr>
          <p:txBody>
            <a:bodyPr wrap="square" lIns="0" tIns="0" rIns="0" bIns="0" rtlCol="0"/>
            <a:lstStyle/>
            <a:p>
              <a:endParaRPr/>
            </a:p>
          </p:txBody>
        </p:sp>
        <p:sp>
          <p:nvSpPr>
            <p:cNvPr id="714" name="object 302"/>
            <p:cNvSpPr/>
            <p:nvPr/>
          </p:nvSpPr>
          <p:spPr>
            <a:xfrm>
              <a:off x="7168" y="4428"/>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715" name="object 303"/>
            <p:cNvSpPr/>
            <p:nvPr/>
          </p:nvSpPr>
          <p:spPr>
            <a:xfrm>
              <a:off x="6688" y="4428"/>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rgbClr val="D5FFAC"/>
            </a:solidFill>
          </p:spPr>
          <p:txBody>
            <a:bodyPr wrap="square" lIns="0" tIns="0" rIns="0" bIns="0" rtlCol="0"/>
            <a:lstStyle/>
            <a:p>
              <a:endParaRPr/>
            </a:p>
          </p:txBody>
        </p:sp>
        <p:sp>
          <p:nvSpPr>
            <p:cNvPr id="716" name="object 304"/>
            <p:cNvSpPr/>
            <p:nvPr/>
          </p:nvSpPr>
          <p:spPr>
            <a:xfrm>
              <a:off x="6688" y="4428"/>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717" name="object 305"/>
            <p:cNvSpPr/>
            <p:nvPr/>
          </p:nvSpPr>
          <p:spPr>
            <a:xfrm>
              <a:off x="6688" y="4428"/>
              <a:ext cx="555" cy="75"/>
            </a:xfrm>
            <a:custGeom>
              <a:avLst/>
              <a:gdLst/>
              <a:ahLst/>
              <a:cxnLst/>
              <a:rect l="l" t="t" r="r" b="b"/>
              <a:pathLst>
                <a:path w="352425" h="47625">
                  <a:moveTo>
                    <a:pt x="0" y="47625"/>
                  </a:moveTo>
                  <a:lnTo>
                    <a:pt x="304800" y="47625"/>
                  </a:lnTo>
                  <a:lnTo>
                    <a:pt x="352425" y="0"/>
                  </a:lnTo>
                </a:path>
              </a:pathLst>
            </a:custGeom>
            <a:ln w="9534">
              <a:solidFill>
                <a:srgbClr val="000000"/>
              </a:solidFill>
            </a:ln>
          </p:spPr>
          <p:txBody>
            <a:bodyPr wrap="square" lIns="0" tIns="0" rIns="0" bIns="0" rtlCol="0"/>
            <a:lstStyle/>
            <a:p>
              <a:endParaRPr/>
            </a:p>
          </p:txBody>
        </p:sp>
        <p:sp>
          <p:nvSpPr>
            <p:cNvPr id="718" name="object 306"/>
            <p:cNvSpPr/>
            <p:nvPr/>
          </p:nvSpPr>
          <p:spPr>
            <a:xfrm>
              <a:off x="7167" y="4503"/>
              <a:ext cx="0" cy="22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719" name="object 307"/>
            <p:cNvSpPr/>
            <p:nvPr/>
          </p:nvSpPr>
          <p:spPr>
            <a:xfrm>
              <a:off x="6223" y="4278"/>
              <a:ext cx="435" cy="225"/>
            </a:xfrm>
            <a:custGeom>
              <a:avLst/>
              <a:gdLst/>
              <a:ahLst/>
              <a:cxnLst/>
              <a:rect l="l" t="t" r="r" b="b"/>
              <a:pathLst>
                <a:path w="276225" h="142875">
                  <a:moveTo>
                    <a:pt x="0" y="142875"/>
                  </a:moveTo>
                  <a:lnTo>
                    <a:pt x="276225" y="142875"/>
                  </a:lnTo>
                  <a:lnTo>
                    <a:pt x="276225" y="0"/>
                  </a:lnTo>
                  <a:lnTo>
                    <a:pt x="0" y="0"/>
                  </a:lnTo>
                  <a:lnTo>
                    <a:pt x="0" y="142875"/>
                  </a:lnTo>
                  <a:close/>
                </a:path>
              </a:pathLst>
            </a:custGeom>
            <a:solidFill>
              <a:srgbClr val="CCFF99"/>
            </a:solidFill>
          </p:spPr>
          <p:txBody>
            <a:bodyPr wrap="square" lIns="0" tIns="0" rIns="0" bIns="0" rtlCol="0"/>
            <a:lstStyle/>
            <a:p>
              <a:endParaRPr/>
            </a:p>
          </p:txBody>
        </p:sp>
        <p:sp>
          <p:nvSpPr>
            <p:cNvPr id="720" name="object 308"/>
            <p:cNvSpPr/>
            <p:nvPr/>
          </p:nvSpPr>
          <p:spPr>
            <a:xfrm>
              <a:off x="6688" y="420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721" name="object 309"/>
            <p:cNvSpPr/>
            <p:nvPr/>
          </p:nvSpPr>
          <p:spPr>
            <a:xfrm>
              <a:off x="6222" y="4203"/>
              <a:ext cx="540" cy="75"/>
            </a:xfrm>
            <a:custGeom>
              <a:avLst/>
              <a:gdLst/>
              <a:ahLst/>
              <a:cxnLst/>
              <a:rect l="l" t="t" r="r" b="b"/>
              <a:pathLst>
                <a:path w="342900" h="47625">
                  <a:moveTo>
                    <a:pt x="342900" y="0"/>
                  </a:moveTo>
                  <a:lnTo>
                    <a:pt x="47625" y="0"/>
                  </a:lnTo>
                  <a:lnTo>
                    <a:pt x="0" y="47625"/>
                  </a:lnTo>
                  <a:lnTo>
                    <a:pt x="295275" y="47625"/>
                  </a:lnTo>
                  <a:lnTo>
                    <a:pt x="342900" y="0"/>
                  </a:lnTo>
                  <a:close/>
                </a:path>
              </a:pathLst>
            </a:custGeom>
            <a:solidFill>
              <a:srgbClr val="D5FFAC"/>
            </a:solidFill>
          </p:spPr>
          <p:txBody>
            <a:bodyPr wrap="square" lIns="0" tIns="0" rIns="0" bIns="0" rtlCol="0"/>
            <a:lstStyle/>
            <a:p>
              <a:endParaRPr/>
            </a:p>
          </p:txBody>
        </p:sp>
        <p:sp>
          <p:nvSpPr>
            <p:cNvPr id="722" name="object 310"/>
            <p:cNvSpPr/>
            <p:nvPr/>
          </p:nvSpPr>
          <p:spPr>
            <a:xfrm>
              <a:off x="6222" y="4203"/>
              <a:ext cx="540" cy="300"/>
            </a:xfrm>
            <a:custGeom>
              <a:avLst/>
              <a:gdLst/>
              <a:ahLst/>
              <a:cxnLst/>
              <a:rect l="l" t="t" r="r" b="b"/>
              <a:pathLst>
                <a:path w="342900" h="190500">
                  <a:moveTo>
                    <a:pt x="0" y="47625"/>
                  </a:moveTo>
                  <a:lnTo>
                    <a:pt x="47625" y="0"/>
                  </a:lnTo>
                  <a:lnTo>
                    <a:pt x="342900" y="0"/>
                  </a:lnTo>
                  <a:lnTo>
                    <a:pt x="342900" y="142875"/>
                  </a:lnTo>
                  <a:lnTo>
                    <a:pt x="295275"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723" name="object 311"/>
            <p:cNvSpPr/>
            <p:nvPr/>
          </p:nvSpPr>
          <p:spPr>
            <a:xfrm>
              <a:off x="6222" y="4203"/>
              <a:ext cx="540" cy="75"/>
            </a:xfrm>
            <a:custGeom>
              <a:avLst/>
              <a:gdLst/>
              <a:ahLst/>
              <a:cxnLst/>
              <a:rect l="l" t="t" r="r" b="b"/>
              <a:pathLst>
                <a:path w="342900" h="47625">
                  <a:moveTo>
                    <a:pt x="0" y="47625"/>
                  </a:moveTo>
                  <a:lnTo>
                    <a:pt x="295275" y="47625"/>
                  </a:lnTo>
                  <a:lnTo>
                    <a:pt x="342900" y="0"/>
                  </a:lnTo>
                </a:path>
              </a:pathLst>
            </a:custGeom>
            <a:ln w="9534">
              <a:solidFill>
                <a:srgbClr val="000000"/>
              </a:solidFill>
            </a:ln>
          </p:spPr>
          <p:txBody>
            <a:bodyPr wrap="square" lIns="0" tIns="0" rIns="0" bIns="0" rtlCol="0"/>
            <a:lstStyle/>
            <a:p>
              <a:endParaRPr/>
            </a:p>
          </p:txBody>
        </p:sp>
        <p:sp>
          <p:nvSpPr>
            <p:cNvPr id="724" name="object 312"/>
            <p:cNvSpPr/>
            <p:nvPr/>
          </p:nvSpPr>
          <p:spPr>
            <a:xfrm>
              <a:off x="6658" y="4266"/>
              <a:ext cx="477" cy="237"/>
            </a:xfrm>
            <a:custGeom>
              <a:avLst/>
              <a:gdLst/>
              <a:ahLst/>
              <a:cxnLst/>
              <a:rect l="l" t="t" r="r" b="b"/>
              <a:pathLst>
                <a:path w="302894" h="150495">
                  <a:moveTo>
                    <a:pt x="0" y="150012"/>
                  </a:moveTo>
                  <a:lnTo>
                    <a:pt x="302412" y="150012"/>
                  </a:lnTo>
                  <a:lnTo>
                    <a:pt x="302412" y="0"/>
                  </a:lnTo>
                  <a:lnTo>
                    <a:pt x="0" y="0"/>
                  </a:lnTo>
                  <a:lnTo>
                    <a:pt x="0" y="150012"/>
                  </a:lnTo>
                  <a:close/>
                </a:path>
              </a:pathLst>
            </a:custGeom>
            <a:solidFill>
              <a:srgbClr val="CCFF99"/>
            </a:solidFill>
          </p:spPr>
          <p:txBody>
            <a:bodyPr wrap="square" lIns="0" tIns="0" rIns="0" bIns="0" rtlCol="0"/>
            <a:lstStyle/>
            <a:p>
              <a:endParaRPr/>
            </a:p>
          </p:txBody>
        </p:sp>
        <p:sp>
          <p:nvSpPr>
            <p:cNvPr id="725" name="object 313"/>
            <p:cNvSpPr/>
            <p:nvPr/>
          </p:nvSpPr>
          <p:spPr>
            <a:xfrm>
              <a:off x="7134" y="4188"/>
              <a:ext cx="79" cy="315"/>
            </a:xfrm>
            <a:custGeom>
              <a:avLst/>
              <a:gdLst/>
              <a:ahLst/>
              <a:cxnLst/>
              <a:rect l="l" t="t" r="r" b="b"/>
              <a:pathLst>
                <a:path w="50165" h="200025">
                  <a:moveTo>
                    <a:pt x="49999" y="0"/>
                  </a:moveTo>
                  <a:lnTo>
                    <a:pt x="0" y="49911"/>
                  </a:lnTo>
                  <a:lnTo>
                    <a:pt x="0" y="200025"/>
                  </a:lnTo>
                  <a:lnTo>
                    <a:pt x="49999" y="149987"/>
                  </a:lnTo>
                  <a:lnTo>
                    <a:pt x="49999" y="0"/>
                  </a:lnTo>
                  <a:close/>
                </a:path>
              </a:pathLst>
            </a:custGeom>
            <a:solidFill>
              <a:srgbClr val="A3CD7A"/>
            </a:solidFill>
          </p:spPr>
          <p:txBody>
            <a:bodyPr wrap="square" lIns="0" tIns="0" rIns="0" bIns="0" rtlCol="0"/>
            <a:lstStyle/>
            <a:p>
              <a:endParaRPr/>
            </a:p>
          </p:txBody>
        </p:sp>
        <p:sp>
          <p:nvSpPr>
            <p:cNvPr id="726" name="object 314"/>
            <p:cNvSpPr/>
            <p:nvPr/>
          </p:nvSpPr>
          <p:spPr>
            <a:xfrm>
              <a:off x="6658" y="4188"/>
              <a:ext cx="555" cy="79"/>
            </a:xfrm>
            <a:custGeom>
              <a:avLst/>
              <a:gdLst/>
              <a:ahLst/>
              <a:cxnLst/>
              <a:rect l="l" t="t" r="r" b="b"/>
              <a:pathLst>
                <a:path w="352425" h="50164">
                  <a:moveTo>
                    <a:pt x="352425" y="0"/>
                  </a:moveTo>
                  <a:lnTo>
                    <a:pt x="50012" y="0"/>
                  </a:lnTo>
                  <a:lnTo>
                    <a:pt x="0" y="49911"/>
                  </a:lnTo>
                  <a:lnTo>
                    <a:pt x="302425" y="49911"/>
                  </a:lnTo>
                  <a:lnTo>
                    <a:pt x="352425" y="0"/>
                  </a:lnTo>
                  <a:close/>
                </a:path>
              </a:pathLst>
            </a:custGeom>
            <a:solidFill>
              <a:srgbClr val="D5FFAC"/>
            </a:solidFill>
          </p:spPr>
          <p:txBody>
            <a:bodyPr wrap="square" lIns="0" tIns="0" rIns="0" bIns="0" rtlCol="0"/>
            <a:lstStyle/>
            <a:p>
              <a:endParaRPr/>
            </a:p>
          </p:txBody>
        </p:sp>
        <p:sp>
          <p:nvSpPr>
            <p:cNvPr id="727" name="object 315"/>
            <p:cNvSpPr/>
            <p:nvPr/>
          </p:nvSpPr>
          <p:spPr>
            <a:xfrm>
              <a:off x="6658" y="4207"/>
              <a:ext cx="555" cy="315"/>
            </a:xfrm>
            <a:custGeom>
              <a:avLst/>
              <a:gdLst/>
              <a:ahLst/>
              <a:cxnLst/>
              <a:rect l="l" t="t" r="r" b="b"/>
              <a:pathLst>
                <a:path w="352425" h="200025">
                  <a:moveTo>
                    <a:pt x="0" y="49911"/>
                  </a:moveTo>
                  <a:lnTo>
                    <a:pt x="50012" y="0"/>
                  </a:lnTo>
                  <a:lnTo>
                    <a:pt x="352425" y="0"/>
                  </a:lnTo>
                  <a:lnTo>
                    <a:pt x="352425" y="149987"/>
                  </a:lnTo>
                  <a:lnTo>
                    <a:pt x="302425" y="200025"/>
                  </a:lnTo>
                  <a:lnTo>
                    <a:pt x="0" y="200025"/>
                  </a:lnTo>
                  <a:lnTo>
                    <a:pt x="0" y="49911"/>
                  </a:lnTo>
                  <a:close/>
                </a:path>
              </a:pathLst>
            </a:custGeom>
            <a:solidFill>
              <a:schemeClr val="bg1"/>
            </a:solidFill>
            <a:ln w="9534">
              <a:solidFill>
                <a:srgbClr val="000000"/>
              </a:solidFill>
            </a:ln>
          </p:spPr>
          <p:txBody>
            <a:bodyPr wrap="square" lIns="0" tIns="0" rIns="0" bIns="0" rtlCol="0"/>
            <a:lstStyle/>
            <a:p>
              <a:endParaRPr/>
            </a:p>
          </p:txBody>
        </p:sp>
        <p:sp>
          <p:nvSpPr>
            <p:cNvPr id="728" name="object 316"/>
            <p:cNvSpPr/>
            <p:nvPr/>
          </p:nvSpPr>
          <p:spPr>
            <a:xfrm>
              <a:off x="6658" y="4188"/>
              <a:ext cx="555" cy="79"/>
            </a:xfrm>
            <a:custGeom>
              <a:avLst/>
              <a:gdLst/>
              <a:ahLst/>
              <a:cxnLst/>
              <a:rect l="l" t="t" r="r" b="b"/>
              <a:pathLst>
                <a:path w="352425" h="50164">
                  <a:moveTo>
                    <a:pt x="0" y="49911"/>
                  </a:moveTo>
                  <a:lnTo>
                    <a:pt x="302425" y="49911"/>
                  </a:lnTo>
                  <a:lnTo>
                    <a:pt x="352425" y="0"/>
                  </a:lnTo>
                </a:path>
              </a:pathLst>
            </a:custGeom>
            <a:ln w="9534">
              <a:solidFill>
                <a:srgbClr val="000000"/>
              </a:solidFill>
            </a:ln>
          </p:spPr>
          <p:txBody>
            <a:bodyPr wrap="square" lIns="0" tIns="0" rIns="0" bIns="0" rtlCol="0"/>
            <a:lstStyle/>
            <a:p>
              <a:endParaRPr/>
            </a:p>
          </p:txBody>
        </p:sp>
        <p:sp>
          <p:nvSpPr>
            <p:cNvPr id="729" name="object 317"/>
            <p:cNvSpPr/>
            <p:nvPr/>
          </p:nvSpPr>
          <p:spPr>
            <a:xfrm>
              <a:off x="7134" y="4266"/>
              <a:ext cx="0" cy="237"/>
            </a:xfrm>
            <a:custGeom>
              <a:avLst/>
              <a:gdLst/>
              <a:ahLst/>
              <a:cxnLst/>
              <a:rect l="l" t="t" r="r" b="b"/>
              <a:pathLst>
                <a:path h="150495">
                  <a:moveTo>
                    <a:pt x="0" y="0"/>
                  </a:moveTo>
                  <a:lnTo>
                    <a:pt x="0" y="150113"/>
                  </a:lnTo>
                </a:path>
              </a:pathLst>
            </a:custGeom>
            <a:ln w="9534">
              <a:solidFill>
                <a:srgbClr val="000000"/>
              </a:solidFill>
            </a:ln>
          </p:spPr>
          <p:txBody>
            <a:bodyPr wrap="square" lIns="0" tIns="0" rIns="0" bIns="0" rtlCol="0"/>
            <a:lstStyle/>
            <a:p>
              <a:endParaRPr/>
            </a:p>
          </p:txBody>
        </p:sp>
        <p:sp>
          <p:nvSpPr>
            <p:cNvPr id="730" name="object 318"/>
            <p:cNvSpPr/>
            <p:nvPr/>
          </p:nvSpPr>
          <p:spPr>
            <a:xfrm>
              <a:off x="6043" y="4071"/>
              <a:ext cx="477" cy="237"/>
            </a:xfrm>
            <a:custGeom>
              <a:avLst/>
              <a:gdLst/>
              <a:ahLst/>
              <a:cxnLst/>
              <a:rect l="l" t="t" r="r" b="b"/>
              <a:pathLst>
                <a:path w="302895" h="150494">
                  <a:moveTo>
                    <a:pt x="0" y="150012"/>
                  </a:moveTo>
                  <a:lnTo>
                    <a:pt x="302412" y="150012"/>
                  </a:lnTo>
                  <a:lnTo>
                    <a:pt x="302412" y="0"/>
                  </a:lnTo>
                  <a:lnTo>
                    <a:pt x="0" y="0"/>
                  </a:lnTo>
                  <a:lnTo>
                    <a:pt x="0" y="150012"/>
                  </a:lnTo>
                  <a:close/>
                </a:path>
              </a:pathLst>
            </a:custGeom>
            <a:solidFill>
              <a:srgbClr val="CCFF99"/>
            </a:solidFill>
          </p:spPr>
          <p:txBody>
            <a:bodyPr wrap="square" lIns="0" tIns="0" rIns="0" bIns="0" rtlCol="0"/>
            <a:lstStyle/>
            <a:p>
              <a:endParaRPr/>
            </a:p>
          </p:txBody>
        </p:sp>
        <p:sp>
          <p:nvSpPr>
            <p:cNvPr id="731" name="object 319"/>
            <p:cNvSpPr/>
            <p:nvPr/>
          </p:nvSpPr>
          <p:spPr>
            <a:xfrm>
              <a:off x="6519" y="3993"/>
              <a:ext cx="79" cy="315"/>
            </a:xfrm>
            <a:custGeom>
              <a:avLst/>
              <a:gdLst/>
              <a:ahLst/>
              <a:cxnLst/>
              <a:rect l="l" t="t" r="r" b="b"/>
              <a:pathLst>
                <a:path w="50165" h="200025">
                  <a:moveTo>
                    <a:pt x="49999" y="0"/>
                  </a:moveTo>
                  <a:lnTo>
                    <a:pt x="0" y="49911"/>
                  </a:lnTo>
                  <a:lnTo>
                    <a:pt x="0" y="200025"/>
                  </a:lnTo>
                  <a:lnTo>
                    <a:pt x="49999" y="149987"/>
                  </a:lnTo>
                  <a:lnTo>
                    <a:pt x="49999" y="0"/>
                  </a:lnTo>
                  <a:close/>
                </a:path>
              </a:pathLst>
            </a:custGeom>
            <a:solidFill>
              <a:srgbClr val="A3CD7A"/>
            </a:solidFill>
          </p:spPr>
          <p:txBody>
            <a:bodyPr wrap="square" lIns="0" tIns="0" rIns="0" bIns="0" rtlCol="0"/>
            <a:lstStyle/>
            <a:p>
              <a:endParaRPr/>
            </a:p>
          </p:txBody>
        </p:sp>
        <p:sp>
          <p:nvSpPr>
            <p:cNvPr id="732" name="object 320"/>
            <p:cNvSpPr/>
            <p:nvPr/>
          </p:nvSpPr>
          <p:spPr>
            <a:xfrm>
              <a:off x="6043" y="3993"/>
              <a:ext cx="555" cy="79"/>
            </a:xfrm>
            <a:custGeom>
              <a:avLst/>
              <a:gdLst/>
              <a:ahLst/>
              <a:cxnLst/>
              <a:rect l="l" t="t" r="r" b="b"/>
              <a:pathLst>
                <a:path w="352425" h="50164">
                  <a:moveTo>
                    <a:pt x="352425" y="0"/>
                  </a:moveTo>
                  <a:lnTo>
                    <a:pt x="50012" y="0"/>
                  </a:lnTo>
                  <a:lnTo>
                    <a:pt x="0" y="49911"/>
                  </a:lnTo>
                  <a:lnTo>
                    <a:pt x="302425" y="49911"/>
                  </a:lnTo>
                  <a:lnTo>
                    <a:pt x="352425" y="0"/>
                  </a:lnTo>
                  <a:close/>
                </a:path>
              </a:pathLst>
            </a:custGeom>
            <a:solidFill>
              <a:srgbClr val="D5FFAC"/>
            </a:solidFill>
          </p:spPr>
          <p:txBody>
            <a:bodyPr wrap="square" lIns="0" tIns="0" rIns="0" bIns="0" rtlCol="0"/>
            <a:lstStyle/>
            <a:p>
              <a:endParaRPr/>
            </a:p>
          </p:txBody>
        </p:sp>
        <p:sp>
          <p:nvSpPr>
            <p:cNvPr id="733" name="object 321"/>
            <p:cNvSpPr/>
            <p:nvPr/>
          </p:nvSpPr>
          <p:spPr>
            <a:xfrm>
              <a:off x="6043" y="3993"/>
              <a:ext cx="555" cy="315"/>
            </a:xfrm>
            <a:custGeom>
              <a:avLst/>
              <a:gdLst/>
              <a:ahLst/>
              <a:cxnLst/>
              <a:rect l="l" t="t" r="r" b="b"/>
              <a:pathLst>
                <a:path w="352425" h="200025">
                  <a:moveTo>
                    <a:pt x="0" y="49911"/>
                  </a:moveTo>
                  <a:lnTo>
                    <a:pt x="50012" y="0"/>
                  </a:lnTo>
                  <a:lnTo>
                    <a:pt x="352425" y="0"/>
                  </a:lnTo>
                  <a:lnTo>
                    <a:pt x="352425" y="149987"/>
                  </a:lnTo>
                  <a:lnTo>
                    <a:pt x="302425" y="200025"/>
                  </a:lnTo>
                  <a:lnTo>
                    <a:pt x="0" y="200025"/>
                  </a:lnTo>
                  <a:lnTo>
                    <a:pt x="0" y="49911"/>
                  </a:lnTo>
                  <a:close/>
                </a:path>
              </a:pathLst>
            </a:custGeom>
            <a:solidFill>
              <a:schemeClr val="bg1"/>
            </a:solidFill>
            <a:ln w="9534">
              <a:solidFill>
                <a:srgbClr val="000000"/>
              </a:solidFill>
            </a:ln>
          </p:spPr>
          <p:txBody>
            <a:bodyPr wrap="square" lIns="0" tIns="0" rIns="0" bIns="0" rtlCol="0"/>
            <a:lstStyle/>
            <a:p>
              <a:endParaRPr/>
            </a:p>
          </p:txBody>
        </p:sp>
        <p:sp>
          <p:nvSpPr>
            <p:cNvPr id="734" name="object 322"/>
            <p:cNvSpPr/>
            <p:nvPr/>
          </p:nvSpPr>
          <p:spPr>
            <a:xfrm>
              <a:off x="6043" y="3993"/>
              <a:ext cx="555" cy="79"/>
            </a:xfrm>
            <a:custGeom>
              <a:avLst/>
              <a:gdLst/>
              <a:ahLst/>
              <a:cxnLst/>
              <a:rect l="l" t="t" r="r" b="b"/>
              <a:pathLst>
                <a:path w="352425" h="50164">
                  <a:moveTo>
                    <a:pt x="0" y="49911"/>
                  </a:moveTo>
                  <a:lnTo>
                    <a:pt x="302425" y="49911"/>
                  </a:lnTo>
                  <a:lnTo>
                    <a:pt x="352425" y="0"/>
                  </a:lnTo>
                </a:path>
              </a:pathLst>
            </a:custGeom>
            <a:ln w="9534">
              <a:solidFill>
                <a:srgbClr val="000000"/>
              </a:solidFill>
            </a:ln>
          </p:spPr>
          <p:txBody>
            <a:bodyPr wrap="square" lIns="0" tIns="0" rIns="0" bIns="0" rtlCol="0"/>
            <a:lstStyle/>
            <a:p>
              <a:endParaRPr/>
            </a:p>
          </p:txBody>
        </p:sp>
        <p:sp>
          <p:nvSpPr>
            <p:cNvPr id="735" name="object 323"/>
            <p:cNvSpPr/>
            <p:nvPr/>
          </p:nvSpPr>
          <p:spPr>
            <a:xfrm>
              <a:off x="6519" y="4071"/>
              <a:ext cx="0" cy="237"/>
            </a:xfrm>
            <a:custGeom>
              <a:avLst/>
              <a:gdLst/>
              <a:ahLst/>
              <a:cxnLst/>
              <a:rect l="l" t="t" r="r" b="b"/>
              <a:pathLst>
                <a:path h="150494">
                  <a:moveTo>
                    <a:pt x="0" y="0"/>
                  </a:moveTo>
                  <a:lnTo>
                    <a:pt x="0" y="150113"/>
                  </a:lnTo>
                </a:path>
              </a:pathLst>
            </a:custGeom>
            <a:ln w="9534">
              <a:solidFill>
                <a:srgbClr val="000000"/>
              </a:solidFill>
            </a:ln>
          </p:spPr>
          <p:txBody>
            <a:bodyPr wrap="square" lIns="0" tIns="0" rIns="0" bIns="0" rtlCol="0"/>
            <a:lstStyle/>
            <a:p>
              <a:endParaRPr/>
            </a:p>
          </p:txBody>
        </p:sp>
        <p:sp>
          <p:nvSpPr>
            <p:cNvPr id="736" name="object 324"/>
            <p:cNvSpPr/>
            <p:nvPr/>
          </p:nvSpPr>
          <p:spPr>
            <a:xfrm>
              <a:off x="6732" y="4008"/>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737" name="object 325"/>
            <p:cNvSpPr/>
            <p:nvPr/>
          </p:nvSpPr>
          <p:spPr>
            <a:xfrm>
              <a:off x="7213" y="393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738" name="object 326"/>
            <p:cNvSpPr/>
            <p:nvPr/>
          </p:nvSpPr>
          <p:spPr>
            <a:xfrm>
              <a:off x="6733" y="3933"/>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739" name="object 327"/>
            <p:cNvSpPr/>
            <p:nvPr/>
          </p:nvSpPr>
          <p:spPr>
            <a:xfrm>
              <a:off x="6733" y="3933"/>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740" name="object 328"/>
            <p:cNvSpPr/>
            <p:nvPr/>
          </p:nvSpPr>
          <p:spPr>
            <a:xfrm>
              <a:off x="6733" y="3933"/>
              <a:ext cx="555" cy="75"/>
            </a:xfrm>
            <a:custGeom>
              <a:avLst/>
              <a:gdLst/>
              <a:ahLst/>
              <a:cxnLst/>
              <a:rect l="l" t="t" r="r" b="b"/>
              <a:pathLst>
                <a:path w="352425" h="47625">
                  <a:moveTo>
                    <a:pt x="0" y="47625"/>
                  </a:moveTo>
                  <a:lnTo>
                    <a:pt x="304800" y="47625"/>
                  </a:lnTo>
                  <a:lnTo>
                    <a:pt x="352425" y="0"/>
                  </a:lnTo>
                </a:path>
              </a:pathLst>
            </a:custGeom>
            <a:solidFill>
              <a:schemeClr val="bg1"/>
            </a:solidFill>
            <a:ln w="9534">
              <a:solidFill>
                <a:srgbClr val="000000"/>
              </a:solidFill>
            </a:ln>
          </p:spPr>
          <p:txBody>
            <a:bodyPr wrap="square" lIns="0" tIns="0" rIns="0" bIns="0" rtlCol="0"/>
            <a:lstStyle/>
            <a:p>
              <a:endParaRPr/>
            </a:p>
          </p:txBody>
        </p:sp>
        <p:sp>
          <p:nvSpPr>
            <p:cNvPr id="741" name="object 329"/>
            <p:cNvSpPr/>
            <p:nvPr/>
          </p:nvSpPr>
          <p:spPr>
            <a:xfrm>
              <a:off x="7212" y="4008"/>
              <a:ext cx="0" cy="225"/>
            </a:xfrm>
            <a:custGeom>
              <a:avLst/>
              <a:gdLst/>
              <a:ahLst/>
              <a:cxnLst/>
              <a:rect l="l" t="t" r="r" b="b"/>
              <a:pathLst>
                <a:path h="142875">
                  <a:moveTo>
                    <a:pt x="0" y="0"/>
                  </a:moveTo>
                  <a:lnTo>
                    <a:pt x="0" y="142875"/>
                  </a:lnTo>
                </a:path>
              </a:pathLst>
            </a:custGeom>
            <a:solidFill>
              <a:schemeClr val="bg1"/>
            </a:solidFill>
            <a:ln w="9534">
              <a:solidFill>
                <a:srgbClr val="000000"/>
              </a:solidFill>
            </a:ln>
          </p:spPr>
          <p:txBody>
            <a:bodyPr wrap="square" lIns="0" tIns="0" rIns="0" bIns="0" rtlCol="0"/>
            <a:lstStyle/>
            <a:p>
              <a:endParaRPr/>
            </a:p>
          </p:txBody>
        </p:sp>
        <p:sp>
          <p:nvSpPr>
            <p:cNvPr id="742" name="object 330"/>
            <p:cNvSpPr/>
            <p:nvPr/>
          </p:nvSpPr>
          <p:spPr>
            <a:xfrm>
              <a:off x="6327" y="3768"/>
              <a:ext cx="480" cy="225"/>
            </a:xfrm>
            <a:custGeom>
              <a:avLst/>
              <a:gdLst/>
              <a:ahLst/>
              <a:cxnLst/>
              <a:rect l="l" t="t" r="r" b="b"/>
              <a:pathLst>
                <a:path w="304800" h="142875">
                  <a:moveTo>
                    <a:pt x="0" y="142875"/>
                  </a:moveTo>
                  <a:lnTo>
                    <a:pt x="304800" y="142875"/>
                  </a:lnTo>
                  <a:lnTo>
                    <a:pt x="304800" y="0"/>
                  </a:lnTo>
                  <a:lnTo>
                    <a:pt x="0" y="0"/>
                  </a:lnTo>
                  <a:lnTo>
                    <a:pt x="0" y="142875"/>
                  </a:lnTo>
                  <a:close/>
                </a:path>
              </a:pathLst>
            </a:custGeom>
            <a:solidFill>
              <a:srgbClr val="CCFF99"/>
            </a:solidFill>
          </p:spPr>
          <p:txBody>
            <a:bodyPr wrap="square" lIns="0" tIns="0" rIns="0" bIns="0" rtlCol="0"/>
            <a:lstStyle/>
            <a:p>
              <a:endParaRPr/>
            </a:p>
          </p:txBody>
        </p:sp>
        <p:sp>
          <p:nvSpPr>
            <p:cNvPr id="743" name="object 331"/>
            <p:cNvSpPr/>
            <p:nvPr/>
          </p:nvSpPr>
          <p:spPr>
            <a:xfrm>
              <a:off x="6808" y="3693"/>
              <a:ext cx="75" cy="300"/>
            </a:xfrm>
            <a:custGeom>
              <a:avLst/>
              <a:gdLst/>
              <a:ahLst/>
              <a:cxnLst/>
              <a:rect l="l" t="t" r="r" b="b"/>
              <a:pathLst>
                <a:path w="47625" h="190500">
                  <a:moveTo>
                    <a:pt x="47625" y="0"/>
                  </a:moveTo>
                  <a:lnTo>
                    <a:pt x="0" y="47625"/>
                  </a:lnTo>
                  <a:lnTo>
                    <a:pt x="0" y="190500"/>
                  </a:lnTo>
                  <a:lnTo>
                    <a:pt x="47625" y="142875"/>
                  </a:lnTo>
                  <a:lnTo>
                    <a:pt x="47625" y="0"/>
                  </a:lnTo>
                  <a:close/>
                </a:path>
              </a:pathLst>
            </a:custGeom>
            <a:solidFill>
              <a:srgbClr val="A3CD7A"/>
            </a:solidFill>
          </p:spPr>
          <p:txBody>
            <a:bodyPr wrap="square" lIns="0" tIns="0" rIns="0" bIns="0" rtlCol="0"/>
            <a:lstStyle/>
            <a:p>
              <a:endParaRPr/>
            </a:p>
          </p:txBody>
        </p:sp>
        <p:sp>
          <p:nvSpPr>
            <p:cNvPr id="744" name="object 332"/>
            <p:cNvSpPr/>
            <p:nvPr/>
          </p:nvSpPr>
          <p:spPr>
            <a:xfrm>
              <a:off x="6328" y="3693"/>
              <a:ext cx="555" cy="75"/>
            </a:xfrm>
            <a:custGeom>
              <a:avLst/>
              <a:gdLst/>
              <a:ahLst/>
              <a:cxnLst/>
              <a:rect l="l" t="t" r="r" b="b"/>
              <a:pathLst>
                <a:path w="352425" h="47625">
                  <a:moveTo>
                    <a:pt x="352425" y="0"/>
                  </a:moveTo>
                  <a:lnTo>
                    <a:pt x="47625" y="0"/>
                  </a:lnTo>
                  <a:lnTo>
                    <a:pt x="0" y="47625"/>
                  </a:lnTo>
                  <a:lnTo>
                    <a:pt x="304800" y="47625"/>
                  </a:lnTo>
                  <a:lnTo>
                    <a:pt x="352425" y="0"/>
                  </a:lnTo>
                  <a:close/>
                </a:path>
              </a:pathLst>
            </a:custGeom>
            <a:solidFill>
              <a:schemeClr val="bg1"/>
            </a:solidFill>
          </p:spPr>
          <p:txBody>
            <a:bodyPr wrap="square" lIns="0" tIns="0" rIns="0" bIns="0" rtlCol="0"/>
            <a:lstStyle/>
            <a:p>
              <a:endParaRPr/>
            </a:p>
          </p:txBody>
        </p:sp>
        <p:sp>
          <p:nvSpPr>
            <p:cNvPr id="745" name="object 333"/>
            <p:cNvSpPr/>
            <p:nvPr/>
          </p:nvSpPr>
          <p:spPr>
            <a:xfrm>
              <a:off x="6328" y="3693"/>
              <a:ext cx="555" cy="300"/>
            </a:xfrm>
            <a:custGeom>
              <a:avLst/>
              <a:gdLst/>
              <a:ahLst/>
              <a:cxnLst/>
              <a:rect l="l" t="t" r="r" b="b"/>
              <a:pathLst>
                <a:path w="352425" h="190500">
                  <a:moveTo>
                    <a:pt x="0" y="47625"/>
                  </a:moveTo>
                  <a:lnTo>
                    <a:pt x="47625" y="0"/>
                  </a:lnTo>
                  <a:lnTo>
                    <a:pt x="352425" y="0"/>
                  </a:lnTo>
                  <a:lnTo>
                    <a:pt x="352425" y="142875"/>
                  </a:lnTo>
                  <a:lnTo>
                    <a:pt x="304800" y="190500"/>
                  </a:lnTo>
                  <a:lnTo>
                    <a:pt x="0" y="190500"/>
                  </a:lnTo>
                  <a:lnTo>
                    <a:pt x="0" y="47625"/>
                  </a:lnTo>
                  <a:close/>
                </a:path>
              </a:pathLst>
            </a:custGeom>
            <a:solidFill>
              <a:schemeClr val="bg1"/>
            </a:solidFill>
            <a:ln w="9534">
              <a:solidFill>
                <a:srgbClr val="000000"/>
              </a:solidFill>
            </a:ln>
          </p:spPr>
          <p:txBody>
            <a:bodyPr wrap="square" lIns="0" tIns="0" rIns="0" bIns="0" rtlCol="0"/>
            <a:lstStyle/>
            <a:p>
              <a:endParaRPr/>
            </a:p>
          </p:txBody>
        </p:sp>
        <p:sp>
          <p:nvSpPr>
            <p:cNvPr id="746" name="object 334"/>
            <p:cNvSpPr/>
            <p:nvPr/>
          </p:nvSpPr>
          <p:spPr>
            <a:xfrm>
              <a:off x="6328" y="3693"/>
              <a:ext cx="555" cy="75"/>
            </a:xfrm>
            <a:custGeom>
              <a:avLst/>
              <a:gdLst/>
              <a:ahLst/>
              <a:cxnLst/>
              <a:rect l="l" t="t" r="r" b="b"/>
              <a:pathLst>
                <a:path w="352425" h="47625">
                  <a:moveTo>
                    <a:pt x="0" y="47625"/>
                  </a:moveTo>
                  <a:lnTo>
                    <a:pt x="304800" y="47625"/>
                  </a:lnTo>
                  <a:lnTo>
                    <a:pt x="352425" y="0"/>
                  </a:lnTo>
                </a:path>
              </a:pathLst>
            </a:custGeom>
            <a:ln w="9534">
              <a:solidFill>
                <a:srgbClr val="000000"/>
              </a:solidFill>
            </a:ln>
          </p:spPr>
          <p:txBody>
            <a:bodyPr wrap="square" lIns="0" tIns="0" rIns="0" bIns="0" rtlCol="0"/>
            <a:lstStyle/>
            <a:p>
              <a:endParaRPr/>
            </a:p>
          </p:txBody>
        </p:sp>
        <p:sp>
          <p:nvSpPr>
            <p:cNvPr id="747" name="object 335"/>
            <p:cNvSpPr/>
            <p:nvPr/>
          </p:nvSpPr>
          <p:spPr>
            <a:xfrm>
              <a:off x="6807" y="3768"/>
              <a:ext cx="0" cy="225"/>
            </a:xfrm>
            <a:custGeom>
              <a:avLst/>
              <a:gdLst/>
              <a:ahLst/>
              <a:cxnLst/>
              <a:rect l="l" t="t" r="r" b="b"/>
              <a:pathLst>
                <a:path h="142875">
                  <a:moveTo>
                    <a:pt x="0" y="0"/>
                  </a:moveTo>
                  <a:lnTo>
                    <a:pt x="0" y="142875"/>
                  </a:lnTo>
                </a:path>
              </a:pathLst>
            </a:custGeom>
            <a:ln w="9534">
              <a:solidFill>
                <a:srgbClr val="000000"/>
              </a:solidFill>
            </a:ln>
          </p:spPr>
          <p:txBody>
            <a:bodyPr wrap="square" lIns="0" tIns="0" rIns="0" bIns="0" rtlCol="0"/>
            <a:lstStyle/>
            <a:p>
              <a:endParaRPr/>
            </a:p>
          </p:txBody>
        </p:sp>
      </p:grpSp>
    </p:spTree>
  </p:cSld>
  <p:clrMapOvr>
    <a:masterClrMapping/>
  </p:clrMapOvr>
  <p:transition>
    <p:cover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 name="Rectangle 3"/>
          <p:cNvSpPr txBox="1"/>
          <p:nvPr/>
        </p:nvSpPr>
        <p:spPr>
          <a:xfrm>
            <a:off x="2717591" y="2404496"/>
            <a:ext cx="6485132" cy="917544"/>
          </a:xfrm>
          <a:prstGeom prst="rect">
            <a:avLst/>
          </a:prstGeom>
          <a:noFill/>
          <a:ln w="9525">
            <a:noFill/>
            <a:miter/>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zh-CN" altLang="en-US" sz="4000" b="1" noProof="1">
                <a:latin typeface="微软雅黑" panose="020B0503020204020204" charset="-122"/>
                <a:ea typeface="微软雅黑" panose="020B0503020204020204" charset="-122"/>
                <a:sym typeface="微软雅黑" panose="020B0503020204020204" charset="-122"/>
              </a:rPr>
              <a:t>双重预防体系的由来</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71" name="标题 1"/>
          <p:cNvSpPr/>
          <p:nvPr/>
        </p:nvSpPr>
        <p:spPr>
          <a:xfrm>
            <a:off x="3154469" y="1223223"/>
            <a:ext cx="7533217" cy="706967"/>
          </a:xfrm>
          <a:prstGeom prst="rect">
            <a:avLst/>
          </a:prstGeom>
          <a:noFill/>
          <a:ln w="9525">
            <a:noFill/>
          </a:ln>
        </p:spPr>
        <p:txBody>
          <a:bodyPr anchor="ctr"/>
          <a:lstStyle/>
          <a:p>
            <a:pPr eaLnBrk="0" hangingPunct="0"/>
            <a:r>
              <a:rPr lang="zh-CN" altLang="en-US" sz="3600" b="1" dirty="0">
                <a:solidFill>
                  <a:srgbClr val="0070C0"/>
                </a:solidFill>
                <a:latin typeface="微软雅黑" panose="020B0503020204020204" charset="-122"/>
                <a:ea typeface="微软雅黑" panose="020B0503020204020204" charset="-122"/>
                <a:sym typeface="微软雅黑" panose="020B0503020204020204" charset="-122"/>
              </a:rPr>
              <a:t>安全工作的实质是什么？</a:t>
            </a:r>
          </a:p>
        </p:txBody>
      </p:sp>
      <p:grpSp>
        <p:nvGrpSpPr>
          <p:cNvPr id="3" name="组合 2"/>
          <p:cNvGrpSpPr/>
          <p:nvPr/>
        </p:nvGrpSpPr>
        <p:grpSpPr>
          <a:xfrm>
            <a:off x="678815" y="2842260"/>
            <a:ext cx="10834351" cy="2225040"/>
            <a:chOff x="804" y="4491"/>
            <a:chExt cx="17593" cy="3642"/>
          </a:xfrm>
        </p:grpSpPr>
        <p:sp>
          <p:nvSpPr>
            <p:cNvPr id="51" name="椭圆 50"/>
            <p:cNvSpPr/>
            <p:nvPr>
              <p:custDataLst>
                <p:tags r:id="rId1"/>
              </p:custDataLst>
            </p:nvPr>
          </p:nvSpPr>
          <p:spPr>
            <a:xfrm>
              <a:off x="7816" y="4491"/>
              <a:ext cx="3619" cy="3619"/>
            </a:xfrm>
            <a:prstGeom prst="ellipse">
              <a:avLst/>
            </a:prstGeom>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62" name="矩形: 圆角 61"/>
            <p:cNvSpPr/>
            <p:nvPr>
              <p:custDataLst>
                <p:tags r:id="rId2"/>
              </p:custDataLst>
            </p:nvPr>
          </p:nvSpPr>
          <p:spPr>
            <a:xfrm>
              <a:off x="804" y="5500"/>
              <a:ext cx="6593" cy="1559"/>
            </a:xfrm>
            <a:prstGeom prst="roundRect">
              <a:avLst>
                <a:gd name="adj" fmla="val 18906"/>
              </a:avLst>
            </a:prstGeom>
            <a:effectLst>
              <a:glow rad="63500">
                <a:schemeClr val="accent5">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zh-CN" altLang="en-US"/>
            </a:p>
          </p:txBody>
        </p:sp>
        <p:grpSp>
          <p:nvGrpSpPr>
            <p:cNvPr id="2" name="组合 1"/>
            <p:cNvGrpSpPr/>
            <p:nvPr/>
          </p:nvGrpSpPr>
          <p:grpSpPr>
            <a:xfrm>
              <a:off x="1236" y="4839"/>
              <a:ext cx="17161" cy="3294"/>
              <a:chOff x="1236" y="4839"/>
              <a:chExt cx="17161" cy="3294"/>
            </a:xfrm>
          </p:grpSpPr>
          <p:sp>
            <p:nvSpPr>
              <p:cNvPr id="134158" name="AutoShape 6"/>
              <p:cNvSpPr>
                <a:spLocks noChangeAspect="1" noTextEdit="1"/>
              </p:cNvSpPr>
              <p:nvPr/>
            </p:nvSpPr>
            <p:spPr>
              <a:xfrm>
                <a:off x="7830" y="6173"/>
                <a:ext cx="1433" cy="1960"/>
              </a:xfrm>
              <a:prstGeom prst="rect">
                <a:avLst/>
              </a:prstGeom>
              <a:noFill/>
              <a:ln w="9525">
                <a:noFill/>
              </a:ln>
            </p:spPr>
            <p:txBody>
              <a:bodyPr anchor="t"/>
              <a:lstStyle/>
              <a:p>
                <a:pPr eaLnBrk="0" hangingPunct="0"/>
                <a:endParaRPr lang="zh-CN" altLang="en-US" sz="135">
                  <a:latin typeface="Arial" panose="020B0604020202020204" pitchFamily="34" charset="0"/>
                  <a:ea typeface="宋体" panose="02010600030101010101" pitchFamily="2" charset="-122"/>
                  <a:sym typeface="Calibri" panose="020F0502020204030204" pitchFamily="34" charset="0"/>
                </a:endParaRPr>
              </a:p>
            </p:txBody>
          </p:sp>
          <p:sp>
            <p:nvSpPr>
              <p:cNvPr id="134160" name="AutoShape 8"/>
              <p:cNvSpPr>
                <a:spLocks noChangeAspect="1" noTextEdit="1"/>
              </p:cNvSpPr>
              <p:nvPr/>
            </p:nvSpPr>
            <p:spPr>
              <a:xfrm flipH="1">
                <a:off x="10183" y="6173"/>
                <a:ext cx="1433" cy="1960"/>
              </a:xfrm>
              <a:prstGeom prst="rect">
                <a:avLst/>
              </a:prstGeom>
              <a:noFill/>
              <a:ln w="9525">
                <a:noFill/>
              </a:ln>
            </p:spPr>
            <p:txBody>
              <a:bodyPr anchor="t"/>
              <a:lstStyle/>
              <a:p>
                <a:pPr eaLnBrk="0" hangingPunct="0"/>
                <a:endParaRPr lang="zh-CN" altLang="en-US" sz="135">
                  <a:latin typeface="Arial" panose="020B0604020202020204" pitchFamily="34" charset="0"/>
                  <a:ea typeface="宋体" panose="02010600030101010101" pitchFamily="2" charset="-122"/>
                  <a:sym typeface="Calibri" panose="020F0502020204030204" pitchFamily="34" charset="0"/>
                </a:endParaRPr>
              </a:p>
            </p:txBody>
          </p:sp>
          <p:sp>
            <p:nvSpPr>
              <p:cNvPr id="57" name="矩形: 圆角 56"/>
              <p:cNvSpPr/>
              <p:nvPr>
                <p:custDataLst>
                  <p:tags r:id="rId3"/>
                </p:custDataLst>
              </p:nvPr>
            </p:nvSpPr>
            <p:spPr>
              <a:xfrm>
                <a:off x="11804" y="5521"/>
                <a:ext cx="6593" cy="1559"/>
              </a:xfrm>
              <a:prstGeom prst="roundRect">
                <a:avLst>
                  <a:gd name="adj" fmla="val 18906"/>
                </a:avLst>
              </a:prstGeom>
              <a:effectLst>
                <a:glow rad="63500">
                  <a:schemeClr val="accent5">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zh-CN" altLang="en-US"/>
              </a:p>
            </p:txBody>
          </p:sp>
          <p:cxnSp>
            <p:nvCxnSpPr>
              <p:cNvPr id="65" name="直接箭头连接符 64"/>
              <p:cNvCxnSpPr>
                <a:stCxn id="62" idx="3"/>
                <a:endCxn id="51" idx="2"/>
              </p:cNvCxnSpPr>
              <p:nvPr>
                <p:custDataLst>
                  <p:tags r:id="rId4"/>
                </p:custDataLst>
              </p:nvPr>
            </p:nvCxnSpPr>
            <p:spPr>
              <a:xfrm>
                <a:off x="7396" y="6279"/>
                <a:ext cx="419" cy="21"/>
              </a:xfrm>
              <a:prstGeom prst="straightConnector1">
                <a:avLst/>
              </a:prstGeom>
              <a:ln w="38100" cmpd="sng">
                <a:solidFill>
                  <a:srgbClr val="7C8F9B"/>
                </a:solidFill>
                <a:prstDash val="solid"/>
                <a:headEnd type="triangle"/>
                <a:tailEnd type="none"/>
              </a:ln>
            </p:spPr>
            <p:style>
              <a:lnRef idx="1">
                <a:srgbClr val="7C8F9B"/>
              </a:lnRef>
              <a:fillRef idx="0">
                <a:srgbClr val="7C8F9B"/>
              </a:fillRef>
              <a:effectRef idx="0">
                <a:srgbClr val="7C8F9B"/>
              </a:effectRef>
              <a:fontRef idx="minor">
                <a:srgbClr val="000000"/>
              </a:fontRef>
            </p:style>
          </p:cxnSp>
          <p:cxnSp>
            <p:nvCxnSpPr>
              <p:cNvPr id="66" name="直接箭头连接符 65"/>
              <p:cNvCxnSpPr>
                <a:stCxn id="51" idx="6"/>
                <a:endCxn id="57" idx="1"/>
              </p:cNvCxnSpPr>
              <p:nvPr>
                <p:custDataLst>
                  <p:tags r:id="rId5"/>
                </p:custDataLst>
              </p:nvPr>
            </p:nvCxnSpPr>
            <p:spPr>
              <a:xfrm>
                <a:off x="11435" y="6300"/>
                <a:ext cx="369" cy="0"/>
              </a:xfrm>
              <a:prstGeom prst="straightConnector1">
                <a:avLst/>
              </a:prstGeom>
              <a:ln w="38100" cmpd="sng">
                <a:solidFill>
                  <a:srgbClr val="7C8F9B"/>
                </a:solidFill>
                <a:prstDash val="solid"/>
                <a:headEnd type="none"/>
                <a:tailEnd type="triangle"/>
              </a:ln>
            </p:spPr>
            <p:style>
              <a:lnRef idx="1">
                <a:srgbClr val="7C8F9B"/>
              </a:lnRef>
              <a:fillRef idx="0">
                <a:srgbClr val="7C8F9B"/>
              </a:fillRef>
              <a:effectRef idx="0">
                <a:srgbClr val="7C8F9B"/>
              </a:effectRef>
              <a:fontRef idx="minor">
                <a:srgbClr val="000000"/>
              </a:fontRef>
            </p:style>
          </p:cxnSp>
          <p:sp>
            <p:nvSpPr>
              <p:cNvPr id="82" name="文本框 81"/>
              <p:cNvSpPr txBox="1"/>
              <p:nvPr>
                <p:custDataLst>
                  <p:tags r:id="rId6"/>
                </p:custDataLst>
              </p:nvPr>
            </p:nvSpPr>
            <p:spPr>
              <a:xfrm>
                <a:off x="1236" y="5673"/>
                <a:ext cx="4494" cy="1080"/>
              </a:xfrm>
              <a:prstGeom prst="rect">
                <a:avLst/>
              </a:prstGeom>
              <a:noFill/>
              <a:ln>
                <a:noFill/>
              </a:ln>
            </p:spPr>
            <p:txBody>
              <a:bodyPr wrap="square" lIns="91440" tIns="45720" rIns="91440" bIns="0" anchor="ctr" anchorCtr="0">
                <a:noAutofit/>
              </a:bodyPr>
              <a:lstStyle>
                <a:defPPr>
                  <a:defRPr lang="zh-CN"/>
                </a:defPPr>
                <a:lvl1pPr algn="r">
                  <a:buSzPct val="25000"/>
                  <a:defRPr sz="2000" b="1" spc="120">
                    <a:solidFill>
                      <a:srgbClr val="FFFFFF"/>
                    </a:solidFill>
                    <a:latin typeface="微软雅黑" panose="020B0503020204020204" charset="-122"/>
                    <a:ea typeface="微软雅黑" panose="020B0503020204020204" charset="-122"/>
                  </a:defRPr>
                </a:lvl1pPr>
              </a:lstStyle>
              <a:p>
                <a:pPr algn="ctr">
                  <a:lnSpc>
                    <a:spcPct val="120000"/>
                  </a:lnSpc>
                </a:pPr>
                <a:r>
                  <a:rPr lang="zh-CN" altLang="en-US" dirty="0">
                    <a:solidFill>
                      <a:schemeClr val="tx1"/>
                    </a:solidFill>
                    <a:latin typeface="Arial" panose="020B0604020202020204" pitchFamily="34" charset="0"/>
                    <a:ea typeface="黑体" panose="02010609060101010101" pitchFamily="49" charset="-122"/>
                    <a:sym typeface="Franklin Gothic Book" panose="020B0503020102020204" pitchFamily="34" charset="0"/>
                  </a:rPr>
                  <a:t>一</a:t>
                </a:r>
                <a:r>
                  <a:rPr lang="zh-CN" altLang="en-US" dirty="0">
                    <a:solidFill>
                      <a:schemeClr val="tx1"/>
                    </a:solidFill>
                    <a:sym typeface="Franklin Gothic Book" panose="020B0503020102020204" pitchFamily="34" charset="0"/>
                  </a:rPr>
                  <a:t>是预测、预知和分析危险</a:t>
                </a:r>
                <a:endParaRPr lang="zh-CN" altLang="en-US" spc="0" dirty="0">
                  <a:solidFill>
                    <a:schemeClr val="tx1"/>
                  </a:solidFill>
                  <a:sym typeface="Franklin Gothic Book" panose="020B0503020102020204" pitchFamily="34" charset="0"/>
                </a:endParaRPr>
              </a:p>
            </p:txBody>
          </p:sp>
          <p:sp>
            <p:nvSpPr>
              <p:cNvPr id="88" name="文本框 87"/>
              <p:cNvSpPr txBox="1"/>
              <p:nvPr>
                <p:custDataLst>
                  <p:tags r:id="rId7"/>
                </p:custDataLst>
              </p:nvPr>
            </p:nvSpPr>
            <p:spPr>
              <a:xfrm>
                <a:off x="13615" y="6112"/>
                <a:ext cx="4297" cy="618"/>
              </a:xfrm>
              <a:prstGeom prst="rect">
                <a:avLst/>
              </a:prstGeom>
              <a:noFill/>
              <a:ln>
                <a:noFill/>
              </a:ln>
            </p:spPr>
            <p:txBody>
              <a:bodyPr wrap="square" lIns="91440" tIns="45720" rIns="91440" bIns="0" anchor="ctr" anchorCtr="0">
                <a:noAutofit/>
              </a:bodyPr>
              <a:lstStyle>
                <a:defPPr>
                  <a:defRPr lang="zh-CN"/>
                </a:defPPr>
                <a:lvl1pPr>
                  <a:buSzPct val="25000"/>
                  <a:defRPr sz="2000" b="1" spc="120">
                    <a:solidFill>
                      <a:srgbClr val="FFFFFF"/>
                    </a:solidFill>
                    <a:latin typeface="微软雅黑" panose="020B0503020204020204" charset="-122"/>
                    <a:ea typeface="微软雅黑" panose="020B0503020204020204" charset="-122"/>
                  </a:defRPr>
                </a:lvl1pPr>
              </a:lstStyle>
              <a:p>
                <a:pPr>
                  <a:lnSpc>
                    <a:spcPct val="120000"/>
                  </a:lnSpc>
                </a:pPr>
                <a:r>
                  <a:rPr lang="zh-CN" altLang="en-US" dirty="0">
                    <a:solidFill>
                      <a:schemeClr val="tx1"/>
                    </a:solidFill>
                    <a:sym typeface="Franklin Gothic Book" panose="020B0503020102020204" pitchFamily="34" charset="0"/>
                  </a:rPr>
                  <a:t>二是减少、控制危险</a:t>
                </a:r>
                <a:endParaRPr lang="zh-CN" altLang="en-US" dirty="0">
                  <a:sym typeface="Franklin Gothic Book" panose="020B0503020102020204" pitchFamily="34" charset="0"/>
                </a:endParaRPr>
              </a:p>
              <a:p>
                <a:pPr>
                  <a:lnSpc>
                    <a:spcPct val="120000"/>
                  </a:lnSpc>
                </a:pPr>
                <a:endParaRPr lang="zh-CN" altLang="en-US" spc="0" dirty="0"/>
              </a:p>
            </p:txBody>
          </p:sp>
          <p:sp>
            <p:nvSpPr>
              <p:cNvPr id="91" name="文本框 90"/>
              <p:cNvSpPr txBox="1"/>
              <p:nvPr>
                <p:custDataLst>
                  <p:tags r:id="rId8"/>
                </p:custDataLst>
              </p:nvPr>
            </p:nvSpPr>
            <p:spPr>
              <a:xfrm>
                <a:off x="8605" y="6714"/>
                <a:ext cx="2103" cy="618"/>
              </a:xfrm>
              <a:prstGeom prst="rect">
                <a:avLst/>
              </a:prstGeom>
              <a:noFill/>
              <a:ln>
                <a:noFill/>
              </a:ln>
            </p:spPr>
            <p:txBody>
              <a:bodyPr wrap="square" lIns="91440" tIns="45720" rIns="91440" bIns="45720" anchor="ctr" anchorCtr="0">
                <a:noAutofit/>
              </a:bodyPr>
              <a:lstStyle>
                <a:defPPr>
                  <a:defRPr lang="zh-CN"/>
                </a:defPPr>
                <a:lvl1pPr algn="ctr">
                  <a:buSzPct val="25000"/>
                  <a:defRPr sz="2000" b="1" spc="120">
                    <a:solidFill>
                      <a:srgbClr val="FFFFFF"/>
                    </a:solidFill>
                    <a:latin typeface="微软雅黑" panose="020B0503020204020204" charset="-122"/>
                    <a:ea typeface="微软雅黑" panose="020B0503020204020204" charset="-122"/>
                  </a:defRPr>
                </a:lvl1pPr>
              </a:lstStyle>
              <a:p>
                <a:r>
                  <a:rPr lang="zh-CN" altLang="en-US"/>
                  <a:t>安全工作的实质</a:t>
                </a:r>
              </a:p>
            </p:txBody>
          </p:sp>
          <p:cxnSp>
            <p:nvCxnSpPr>
              <p:cNvPr id="8" name="直接箭头连接符 7"/>
              <p:cNvCxnSpPr>
                <a:stCxn id="7" idx="3"/>
                <a:endCxn id="5" idx="2"/>
              </p:cNvCxnSpPr>
              <p:nvPr>
                <p:custDataLst>
                  <p:tags r:id="rId9"/>
                </p:custDataLst>
              </p:nvPr>
            </p:nvCxnSpPr>
            <p:spPr>
              <a:xfrm>
                <a:off x="7396" y="6279"/>
                <a:ext cx="419" cy="21"/>
              </a:xfrm>
              <a:prstGeom prst="straightConnector1">
                <a:avLst/>
              </a:prstGeom>
              <a:ln w="38100" cmpd="sng">
                <a:solidFill>
                  <a:srgbClr val="7C8F9B"/>
                </a:solidFill>
                <a:prstDash val="solid"/>
                <a:headEnd type="triangle"/>
                <a:tailEnd type="none"/>
              </a:ln>
            </p:spPr>
            <p:style>
              <a:lnRef idx="1">
                <a:srgbClr val="7C8F9B"/>
              </a:lnRef>
              <a:fillRef idx="0">
                <a:srgbClr val="7C8F9B"/>
              </a:fillRef>
              <a:effectRef idx="0">
                <a:srgbClr val="7C8F9B"/>
              </a:effectRef>
              <a:fontRef idx="minor">
                <a:srgbClr val="000000"/>
              </a:fontRef>
            </p:style>
          </p:cxnSp>
          <p:cxnSp>
            <p:nvCxnSpPr>
              <p:cNvPr id="9" name="直接箭头连接符 8"/>
              <p:cNvCxnSpPr>
                <a:stCxn id="5" idx="6"/>
                <a:endCxn id="6" idx="1"/>
              </p:cNvCxnSpPr>
              <p:nvPr>
                <p:custDataLst>
                  <p:tags r:id="rId10"/>
                </p:custDataLst>
              </p:nvPr>
            </p:nvCxnSpPr>
            <p:spPr>
              <a:xfrm>
                <a:off x="11435" y="6300"/>
                <a:ext cx="369" cy="0"/>
              </a:xfrm>
              <a:prstGeom prst="straightConnector1">
                <a:avLst/>
              </a:prstGeom>
              <a:ln w="38100" cmpd="sng">
                <a:solidFill>
                  <a:srgbClr val="7C8F9B"/>
                </a:solidFill>
                <a:prstDash val="solid"/>
                <a:headEnd type="none"/>
                <a:tailEnd type="triangle"/>
              </a:ln>
            </p:spPr>
            <p:style>
              <a:lnRef idx="1">
                <a:srgbClr val="7C8F9B"/>
              </a:lnRef>
              <a:fillRef idx="0">
                <a:srgbClr val="7C8F9B"/>
              </a:fillRef>
              <a:effectRef idx="0">
                <a:srgbClr val="7C8F9B"/>
              </a:effectRef>
              <a:fontRef idx="minor">
                <a:srgbClr val="000000"/>
              </a:fontRef>
            </p:style>
          </p:cxnSp>
          <p:sp>
            <p:nvSpPr>
              <p:cNvPr id="2050" name=" 2050"/>
              <p:cNvSpPr/>
              <p:nvPr/>
            </p:nvSpPr>
            <p:spPr bwMode="auto">
              <a:xfrm>
                <a:off x="8880" y="4839"/>
                <a:ext cx="1440" cy="144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8" name=" 18"/>
              <p:cNvSpPr/>
              <p:nvPr/>
            </p:nvSpPr>
            <p:spPr bwMode="auto">
              <a:xfrm>
                <a:off x="6316" y="5771"/>
                <a:ext cx="765" cy="960"/>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9" name=" 19"/>
              <p:cNvSpPr/>
              <p:nvPr/>
            </p:nvSpPr>
            <p:spPr bwMode="auto">
              <a:xfrm>
                <a:off x="12268" y="5800"/>
                <a:ext cx="802" cy="825"/>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spTree>
  </p:cSld>
  <p:clrMapOvr>
    <a:masterClrMapping/>
  </p:clrMapOvr>
  <p:transition spd="slow" advClick="0" advTm="8000">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6"/>
          <p:cNvSpPr txBox="1"/>
          <p:nvPr/>
        </p:nvSpPr>
        <p:spPr>
          <a:xfrm>
            <a:off x="503906" y="333101"/>
            <a:ext cx="7418916" cy="597921"/>
          </a:xfrm>
          <a:prstGeom prst="rect">
            <a:avLst/>
          </a:prstGeom>
          <a:noFill/>
          <a:ln w="9525">
            <a:noFill/>
          </a:ln>
        </p:spPr>
        <p:txBody>
          <a:bodyPr wrap="square" anchor="t">
            <a:spAutoFit/>
          </a:bodyPr>
          <a:lstStyle/>
          <a:p>
            <a:pPr defTabSz="608965" fontAlgn="base">
              <a:lnSpc>
                <a:spcPct val="130000"/>
              </a:lnSpc>
              <a:spcBef>
                <a:spcPct val="0"/>
              </a:spcBef>
              <a:spcAft>
                <a:spcPct val="0"/>
              </a:spcAft>
              <a:defRPr/>
            </a:pPr>
            <a:r>
              <a:rPr lang="zh-CN" altLang="en-US" sz="2800" b="1" dirty="0">
                <a:solidFill>
                  <a:srgbClr val="0070C0"/>
                </a:solidFill>
                <a:latin typeface="微软雅黑" panose="020B0503020204020204" charset="-122"/>
                <a:ea typeface="微软雅黑" panose="020B0503020204020204" charset="-122"/>
                <a:sym typeface="Calibri" panose="020F0502020204030204" pitchFamily="34" charset="0"/>
              </a:rPr>
              <a:t>安全生产现状</a:t>
            </a:r>
          </a:p>
        </p:txBody>
      </p:sp>
      <p:pic>
        <p:nvPicPr>
          <p:cNvPr id="8" name="图片 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006684" y="2603072"/>
            <a:ext cx="3876675" cy="3810000"/>
          </a:xfrm>
          <a:prstGeom prst="rect">
            <a:avLst/>
          </a:prstGeom>
        </p:spPr>
      </p:pic>
      <p:grpSp>
        <p:nvGrpSpPr>
          <p:cNvPr id="2" name="组合 1"/>
          <p:cNvGrpSpPr/>
          <p:nvPr/>
        </p:nvGrpSpPr>
        <p:grpSpPr>
          <a:xfrm>
            <a:off x="2137574" y="1542622"/>
            <a:ext cx="6548120" cy="4577080"/>
            <a:chOff x="299720" y="2058670"/>
            <a:chExt cx="6548120" cy="4577080"/>
          </a:xfrm>
        </p:grpSpPr>
        <p:sp>
          <p:nvSpPr>
            <p:cNvPr id="191" name="文本框 190"/>
            <p:cNvSpPr txBox="1"/>
            <p:nvPr>
              <p:custDataLst>
                <p:tags r:id="rId1"/>
              </p:custDataLst>
            </p:nvPr>
          </p:nvSpPr>
          <p:spPr>
            <a:xfrm>
              <a:off x="299720" y="2088515"/>
              <a:ext cx="2323465" cy="1859915"/>
            </a:xfrm>
            <a:prstGeom prst="rect">
              <a:avLst/>
            </a:prstGeom>
            <a:ln>
              <a:solidFill>
                <a:srgbClr val="0070C0"/>
              </a:solidFill>
            </a:ln>
          </p:spPr>
          <p:txBody>
            <a:bodyPr anchor="ctr" anchorCtr="0">
              <a:normAutofit fontScale="90000" lnSpcReduction="20000"/>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marL="0" lvl="0" algn="l">
                <a:lnSpc>
                  <a:spcPct val="150000"/>
                </a:lnSpc>
              </a:pPr>
              <a:r>
                <a:rPr lang="zh-CN" sz="1600" dirty="0">
                  <a:solidFill>
                    <a:schemeClr val="tx1"/>
                  </a:solidFill>
                  <a:latin typeface="微软雅黑" panose="020B0503020204020204" charset="-122"/>
                  <a:ea typeface="微软雅黑" panose="020B0503020204020204" charset="-122"/>
                  <a:sym typeface="+mn-ea"/>
                </a:rPr>
                <a:t>当前我国正处于工业化、城镇化持续推进过程中，生产经营规模不断扩大，传统和新型生产经营方式并存，各类事故隐患和安全风险交织叠加。</a:t>
              </a:r>
            </a:p>
          </p:txBody>
        </p:sp>
        <p:sp>
          <p:nvSpPr>
            <p:cNvPr id="192" name="文本框 191"/>
            <p:cNvSpPr txBox="1"/>
            <p:nvPr>
              <p:custDataLst>
                <p:tags r:id="rId2"/>
              </p:custDataLst>
            </p:nvPr>
          </p:nvSpPr>
          <p:spPr>
            <a:xfrm>
              <a:off x="2623185" y="2347595"/>
              <a:ext cx="554355" cy="487680"/>
            </a:xfrm>
            <a:prstGeom prst="rect">
              <a:avLst/>
            </a:prstGeom>
          </p:spPr>
          <p:txBody>
            <a:bodyPr anchor="ctr" anchorCtr="0">
              <a:normAutofit fontScale="85000" lnSpcReduction="10000"/>
            </a:bodyPr>
            <a:lstStyle>
              <a:defPPr>
                <a:defRPr lang="zh-CN"/>
              </a:defPPr>
              <a:lvl1pPr algn="ctr" eaLnBrk="1" fontAlgn="auto" hangingPunct="1">
                <a:spcBef>
                  <a:spcPts val="0"/>
                </a:spcBef>
                <a:spcAft>
                  <a:spcPts val="0"/>
                </a:spcAft>
                <a:defRPr sz="3200">
                  <a:solidFill>
                    <a:schemeClr val="bg1">
                      <a:lumMod val="50000"/>
                    </a:schemeClr>
                  </a:solidFill>
                  <a:latin typeface="+mn-lt"/>
                  <a:ea typeface="+mn-ea"/>
                </a:defRPr>
              </a:lvl1pPr>
            </a:lstStyle>
            <a:p>
              <a:r>
                <a:rPr lang="en-US" altLang="zh-CN" dirty="0">
                  <a:solidFill>
                    <a:schemeClr val="tx1"/>
                  </a:solidFill>
                </a:rPr>
                <a:t>01</a:t>
              </a:r>
              <a:endParaRPr lang="zh-CN" altLang="en-US" dirty="0">
                <a:solidFill>
                  <a:schemeClr val="tx1"/>
                </a:solidFill>
              </a:endParaRPr>
            </a:p>
          </p:txBody>
        </p:sp>
        <p:sp>
          <p:nvSpPr>
            <p:cNvPr id="193" name="文本框 192"/>
            <p:cNvSpPr txBox="1"/>
            <p:nvPr>
              <p:custDataLst>
                <p:tags r:id="rId3"/>
              </p:custDataLst>
            </p:nvPr>
          </p:nvSpPr>
          <p:spPr>
            <a:xfrm>
              <a:off x="4041775" y="3119120"/>
              <a:ext cx="554355" cy="487680"/>
            </a:xfrm>
            <a:prstGeom prst="rect">
              <a:avLst/>
            </a:prstGeom>
          </p:spPr>
          <p:txBody>
            <a:bodyPr anchor="ctr" anchorCtr="0">
              <a:normAutofit fontScale="85000" lnSpcReduction="10000"/>
            </a:bodyPr>
            <a:lstStyle>
              <a:defPPr>
                <a:defRPr lang="zh-CN"/>
              </a:defPPr>
              <a:lvl1pPr eaLnBrk="1" fontAlgn="auto" hangingPunct="1">
                <a:spcBef>
                  <a:spcPts val="0"/>
                </a:spcBef>
                <a:spcAft>
                  <a:spcPts val="0"/>
                </a:spcAft>
                <a:defRPr sz="3200">
                  <a:solidFill>
                    <a:schemeClr val="bg1">
                      <a:lumMod val="50000"/>
                    </a:schemeClr>
                  </a:solidFill>
                  <a:latin typeface="+mn-lt"/>
                  <a:ea typeface="+mn-ea"/>
                </a:defRPr>
              </a:lvl1pPr>
            </a:lstStyle>
            <a:p>
              <a:pPr algn="ctr"/>
              <a:r>
                <a:rPr lang="en-US" altLang="zh-CN" dirty="0">
                  <a:solidFill>
                    <a:schemeClr val="tx1"/>
                  </a:solidFill>
                </a:rPr>
                <a:t>02</a:t>
              </a:r>
              <a:endParaRPr lang="zh-CN" altLang="en-US" dirty="0">
                <a:solidFill>
                  <a:schemeClr val="tx1"/>
                </a:solidFill>
              </a:endParaRPr>
            </a:p>
          </p:txBody>
        </p:sp>
        <p:sp>
          <p:nvSpPr>
            <p:cNvPr id="194" name="文本框 193"/>
            <p:cNvSpPr txBox="1"/>
            <p:nvPr>
              <p:custDataLst>
                <p:tags r:id="rId4"/>
              </p:custDataLst>
            </p:nvPr>
          </p:nvSpPr>
          <p:spPr>
            <a:xfrm>
              <a:off x="2733675" y="4004945"/>
              <a:ext cx="554355" cy="487680"/>
            </a:xfrm>
            <a:prstGeom prst="rect">
              <a:avLst/>
            </a:prstGeom>
          </p:spPr>
          <p:txBody>
            <a:bodyPr anchor="ctr" anchorCtr="0">
              <a:normAutofit fontScale="85000" lnSpcReduction="10000"/>
            </a:bodyPr>
            <a:lstStyle>
              <a:defPPr>
                <a:defRPr lang="zh-CN"/>
              </a:defPPr>
              <a:lvl1pPr eaLnBrk="1" fontAlgn="auto" hangingPunct="1">
                <a:spcBef>
                  <a:spcPts val="0"/>
                </a:spcBef>
                <a:spcAft>
                  <a:spcPts val="0"/>
                </a:spcAft>
                <a:defRPr sz="3200">
                  <a:solidFill>
                    <a:schemeClr val="bg1">
                      <a:lumMod val="50000"/>
                    </a:schemeClr>
                  </a:solidFill>
                  <a:latin typeface="+mn-lt"/>
                  <a:ea typeface="+mn-ea"/>
                </a:defRPr>
              </a:lvl1pPr>
            </a:lstStyle>
            <a:p>
              <a:pPr algn="ctr"/>
              <a:r>
                <a:rPr lang="en-US" altLang="zh-CN" dirty="0">
                  <a:solidFill>
                    <a:schemeClr val="tx1"/>
                  </a:solidFill>
                </a:rPr>
                <a:t>03</a:t>
              </a:r>
              <a:endParaRPr lang="zh-CN" altLang="en-US" dirty="0">
                <a:solidFill>
                  <a:schemeClr val="tx1"/>
                </a:solidFill>
              </a:endParaRPr>
            </a:p>
          </p:txBody>
        </p:sp>
        <p:sp>
          <p:nvSpPr>
            <p:cNvPr id="195" name="文本框 194"/>
            <p:cNvSpPr txBox="1"/>
            <p:nvPr>
              <p:custDataLst>
                <p:tags r:id="rId5"/>
              </p:custDataLst>
            </p:nvPr>
          </p:nvSpPr>
          <p:spPr>
            <a:xfrm>
              <a:off x="4596130" y="2705100"/>
              <a:ext cx="2251710" cy="1490345"/>
            </a:xfrm>
            <a:prstGeom prst="rect">
              <a:avLst/>
            </a:prstGeom>
            <a:ln>
              <a:solidFill>
                <a:srgbClr val="0070C0"/>
              </a:solidFill>
            </a:ln>
            <a:effectLst/>
          </p:spPr>
          <p:txBody>
            <a:bodyPr anchor="ctr" anchorCtr="0">
              <a:normAutofit/>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marL="0" lvl="0" algn="l">
                <a:lnSpc>
                  <a:spcPct val="150000"/>
                </a:lnSpc>
              </a:pPr>
              <a:r>
                <a:rPr lang="zh-CN" dirty="0">
                  <a:solidFill>
                    <a:schemeClr val="tx1"/>
                  </a:solidFill>
                  <a:latin typeface="微软雅黑" panose="020B0503020204020204" charset="-122"/>
                  <a:ea typeface="微软雅黑" panose="020B0503020204020204" charset="-122"/>
                  <a:sym typeface="+mn-ea"/>
                </a:rPr>
                <a:t>安全生产基础薄弱、监管体制机制和法律制度不完善、企业主体责任落实不力等问题依然突出。</a:t>
              </a:r>
            </a:p>
          </p:txBody>
        </p:sp>
        <p:sp>
          <p:nvSpPr>
            <p:cNvPr id="209" name="文本框 208"/>
            <p:cNvSpPr txBox="1"/>
            <p:nvPr>
              <p:custDataLst>
                <p:tags r:id="rId6"/>
              </p:custDataLst>
            </p:nvPr>
          </p:nvSpPr>
          <p:spPr>
            <a:xfrm>
              <a:off x="1722755" y="4614545"/>
              <a:ext cx="2576830" cy="2021205"/>
            </a:xfrm>
            <a:prstGeom prst="rect">
              <a:avLst/>
            </a:prstGeom>
            <a:ln>
              <a:solidFill>
                <a:srgbClr val="0070C0"/>
              </a:solidFill>
            </a:ln>
          </p:spPr>
          <p:txBody>
            <a:bodyPr anchor="ctr" anchorCtr="0">
              <a:normAutofit/>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marL="0" lvl="0" algn="l">
                <a:lnSpc>
                  <a:spcPct val="150000"/>
                </a:lnSpc>
              </a:pPr>
              <a:r>
                <a:rPr lang="zh-CN" dirty="0">
                  <a:solidFill>
                    <a:schemeClr val="tx1"/>
                  </a:solidFill>
                  <a:latin typeface="微软雅黑" panose="020B0503020204020204" charset="-122"/>
                  <a:ea typeface="微软雅黑" panose="020B0503020204020204" charset="-122"/>
                  <a:sym typeface="+mn-ea"/>
                </a:rPr>
                <a:t>生产安全事故易发多发</a:t>
              </a:r>
              <a:r>
                <a:rPr lang="zh-CN" altLang="en-US" dirty="0">
                  <a:solidFill>
                    <a:schemeClr val="tx1"/>
                  </a:solidFill>
                  <a:latin typeface="微软雅黑" panose="020B0503020204020204" charset="-122"/>
                  <a:ea typeface="微软雅黑" panose="020B0503020204020204" charset="-122"/>
                  <a:sym typeface="+mn-ea"/>
                </a:rPr>
                <a:t>，尤其</a:t>
              </a:r>
              <a:r>
                <a:rPr lang="zh-CN" dirty="0">
                  <a:solidFill>
                    <a:schemeClr val="tx1"/>
                  </a:solidFill>
                  <a:latin typeface="微软雅黑" panose="020B0503020204020204" charset="-122"/>
                  <a:ea typeface="微软雅黑" panose="020B0503020204020204" charset="-122"/>
                  <a:sym typeface="+mn-ea"/>
                </a:rPr>
                <a:t>是重特大安全事故频发势头尚未得到有效遏制，一些事故发生呈现由高危行业领域向其他行业</a:t>
              </a:r>
              <a:r>
                <a:rPr lang="zh-CN" altLang="en-US" dirty="0">
                  <a:solidFill>
                    <a:schemeClr val="tx1"/>
                  </a:solidFill>
                  <a:latin typeface="微软雅黑" panose="020B0503020204020204" charset="-122"/>
                  <a:ea typeface="微软雅黑" panose="020B0503020204020204" charset="-122"/>
                  <a:sym typeface="+mn-ea"/>
                </a:rPr>
                <a:t>、</a:t>
              </a:r>
              <a:r>
                <a:rPr lang="zh-CN" dirty="0">
                  <a:solidFill>
                    <a:schemeClr val="tx1"/>
                  </a:solidFill>
                  <a:latin typeface="微软雅黑" panose="020B0503020204020204" charset="-122"/>
                  <a:ea typeface="微软雅黑" panose="020B0503020204020204" charset="-122"/>
                  <a:sym typeface="+mn-ea"/>
                </a:rPr>
                <a:t>领域蔓延趋势，直接危及生产安全和公共安全。</a:t>
              </a:r>
            </a:p>
          </p:txBody>
        </p:sp>
        <p:grpSp>
          <p:nvGrpSpPr>
            <p:cNvPr id="210" name="组合 2"/>
            <p:cNvGrpSpPr/>
            <p:nvPr>
              <p:custDataLst>
                <p:tags r:id="rId7"/>
              </p:custDataLst>
            </p:nvPr>
          </p:nvGrpSpPr>
          <p:grpSpPr bwMode="auto">
            <a:xfrm rot="19800000">
              <a:off x="2963545" y="2962275"/>
              <a:ext cx="761365" cy="964565"/>
              <a:chOff x="3444658" y="2668044"/>
              <a:chExt cx="914400" cy="1158971"/>
            </a:xfrm>
          </p:grpSpPr>
          <p:sp>
            <p:nvSpPr>
              <p:cNvPr id="211" name="椭圆 210"/>
              <p:cNvSpPr/>
              <p:nvPr>
                <p:custDataLst>
                  <p:tags r:id="rId17"/>
                </p:custDataLst>
              </p:nvPr>
            </p:nvSpPr>
            <p:spPr>
              <a:xfrm>
                <a:off x="3445015" y="2665838"/>
                <a:ext cx="914400" cy="914476"/>
              </a:xfrm>
              <a:prstGeom prst="ellipse">
                <a:avLst/>
              </a:prstGeom>
              <a:solidFill>
                <a:schemeClr val="accent1">
                  <a:lumMod val="60000"/>
                  <a:lumOff val="40000"/>
                </a:schemeClr>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2" name="等腰三角形 211"/>
              <p:cNvSpPr/>
              <p:nvPr>
                <p:custDataLst>
                  <p:tags r:id="rId18"/>
                </p:custDataLst>
              </p:nvPr>
            </p:nvSpPr>
            <p:spPr>
              <a:xfrm flipV="1">
                <a:off x="3753204" y="3562111"/>
                <a:ext cx="301625" cy="25878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13" name="组合 9"/>
            <p:cNvGrpSpPr/>
            <p:nvPr>
              <p:custDataLst>
                <p:tags r:id="rId8"/>
              </p:custDataLst>
            </p:nvPr>
          </p:nvGrpSpPr>
          <p:grpSpPr bwMode="auto">
            <a:xfrm rot="1800000" flipH="1">
              <a:off x="3296920" y="2058670"/>
              <a:ext cx="761365" cy="964565"/>
              <a:chOff x="3444658" y="2668044"/>
              <a:chExt cx="914400" cy="1158971"/>
            </a:xfrm>
          </p:grpSpPr>
          <p:sp>
            <p:nvSpPr>
              <p:cNvPr id="214" name="椭圆 213"/>
              <p:cNvSpPr/>
              <p:nvPr>
                <p:custDataLst>
                  <p:tags r:id="rId15"/>
                </p:custDataLst>
              </p:nvPr>
            </p:nvSpPr>
            <p:spPr>
              <a:xfrm>
                <a:off x="3451309" y="2667638"/>
                <a:ext cx="914400" cy="914476"/>
              </a:xfrm>
              <a:prstGeom prst="ellipse">
                <a:avLst/>
              </a:prstGeom>
              <a:solidFill>
                <a:schemeClr val="accent1"/>
              </a:solid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5" name="等腰三角形 214"/>
              <p:cNvSpPr/>
              <p:nvPr>
                <p:custDataLst>
                  <p:tags r:id="rId16"/>
                </p:custDataLst>
              </p:nvPr>
            </p:nvSpPr>
            <p:spPr>
              <a:xfrm flipV="1">
                <a:off x="3757909" y="3566661"/>
                <a:ext cx="301625" cy="258784"/>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16" name="组合 12"/>
            <p:cNvGrpSpPr/>
            <p:nvPr>
              <p:custDataLst>
                <p:tags r:id="rId9"/>
              </p:custDataLst>
            </p:nvPr>
          </p:nvGrpSpPr>
          <p:grpSpPr bwMode="auto">
            <a:xfrm rot="1800000" flipH="1">
              <a:off x="3484245" y="3703955"/>
              <a:ext cx="761365" cy="964565"/>
              <a:chOff x="3444658" y="2668044"/>
              <a:chExt cx="914400" cy="1158971"/>
            </a:xfrm>
          </p:grpSpPr>
          <p:sp>
            <p:nvSpPr>
              <p:cNvPr id="217" name="椭圆 216"/>
              <p:cNvSpPr/>
              <p:nvPr>
                <p:custDataLst>
                  <p:tags r:id="rId13"/>
                </p:custDataLst>
              </p:nvPr>
            </p:nvSpPr>
            <p:spPr>
              <a:xfrm>
                <a:off x="3451309" y="2667638"/>
                <a:ext cx="914400" cy="914476"/>
              </a:xfrm>
              <a:prstGeom prst="ellipse">
                <a:avLst/>
              </a:prstGeom>
              <a:solidFill>
                <a:schemeClr val="accent1"/>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8" name="等腰三角形 217"/>
              <p:cNvSpPr/>
              <p:nvPr>
                <p:custDataLst>
                  <p:tags r:id="rId14"/>
                </p:custDataLst>
              </p:nvPr>
            </p:nvSpPr>
            <p:spPr>
              <a:xfrm flipV="1">
                <a:off x="3757909" y="3566661"/>
                <a:ext cx="301625" cy="258783"/>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19" name="Freeform 14"/>
            <p:cNvSpPr>
              <a:spLocks noChangeAspect="1" noEditPoints="1"/>
            </p:cNvSpPr>
            <p:nvPr>
              <p:custDataLst>
                <p:tags r:id="rId10"/>
              </p:custDataLst>
            </p:nvPr>
          </p:nvSpPr>
          <p:spPr bwMode="auto">
            <a:xfrm>
              <a:off x="3625850" y="2298700"/>
              <a:ext cx="206375" cy="298450"/>
            </a:xfrm>
            <a:custGeom>
              <a:avLst/>
              <a:gdLst>
                <a:gd name="T0" fmla="*/ 2147483646 w 141"/>
                <a:gd name="T1" fmla="*/ 2147483646 h 205"/>
                <a:gd name="T2" fmla="*/ 2147483646 w 141"/>
                <a:gd name="T3" fmla="*/ 2147483646 h 205"/>
                <a:gd name="T4" fmla="*/ 2147483646 w 141"/>
                <a:gd name="T5" fmla="*/ 2147483646 h 205"/>
                <a:gd name="T6" fmla="*/ 2147483646 w 141"/>
                <a:gd name="T7" fmla="*/ 2147483646 h 205"/>
                <a:gd name="T8" fmla="*/ 2147483646 w 141"/>
                <a:gd name="T9" fmla="*/ 2147483646 h 205"/>
                <a:gd name="T10" fmla="*/ 2147483646 w 141"/>
                <a:gd name="T11" fmla="*/ 2147483646 h 205"/>
                <a:gd name="T12" fmla="*/ 2147483646 w 141"/>
                <a:gd name="T13" fmla="*/ 2147483646 h 205"/>
                <a:gd name="T14" fmla="*/ 2147483646 w 141"/>
                <a:gd name="T15" fmla="*/ 2147483646 h 205"/>
                <a:gd name="T16" fmla="*/ 2147483646 w 141"/>
                <a:gd name="T17" fmla="*/ 2147483646 h 205"/>
                <a:gd name="T18" fmla="*/ 2147483646 w 141"/>
                <a:gd name="T19" fmla="*/ 2147483646 h 205"/>
                <a:gd name="T20" fmla="*/ 2147483646 w 141"/>
                <a:gd name="T21" fmla="*/ 2147483646 h 205"/>
                <a:gd name="T22" fmla="*/ 2147483646 w 141"/>
                <a:gd name="T23" fmla="*/ 2147483646 h 205"/>
                <a:gd name="T24" fmla="*/ 2147483646 w 141"/>
                <a:gd name="T25" fmla="*/ 2147483646 h 205"/>
                <a:gd name="T26" fmla="*/ 2147483646 w 141"/>
                <a:gd name="T27" fmla="*/ 0 h 205"/>
                <a:gd name="T28" fmla="*/ 2147483646 w 141"/>
                <a:gd name="T29" fmla="*/ 2147483646 h 205"/>
                <a:gd name="T30" fmla="*/ 2147483646 w 141"/>
                <a:gd name="T31" fmla="*/ 2147483646 h 205"/>
                <a:gd name="T32" fmla="*/ 2147483646 w 141"/>
                <a:gd name="T33" fmla="*/ 2147483646 h 205"/>
                <a:gd name="T34" fmla="*/ 2147483646 w 141"/>
                <a:gd name="T35" fmla="*/ 2147483646 h 205"/>
                <a:gd name="T36" fmla="*/ 2147483646 w 141"/>
                <a:gd name="T37" fmla="*/ 2147483646 h 205"/>
                <a:gd name="T38" fmla="*/ 2147483646 w 141"/>
                <a:gd name="T39" fmla="*/ 2147483646 h 205"/>
                <a:gd name="T40" fmla="*/ 2147483646 w 141"/>
                <a:gd name="T41" fmla="*/ 2147483646 h 205"/>
                <a:gd name="T42" fmla="*/ 2147483646 w 141"/>
                <a:gd name="T43" fmla="*/ 2147483646 h 205"/>
                <a:gd name="T44" fmla="*/ 2147483646 w 141"/>
                <a:gd name="T45" fmla="*/ 2147483646 h 205"/>
                <a:gd name="T46" fmla="*/ 2147483646 w 141"/>
                <a:gd name="T47" fmla="*/ 2147483646 h 205"/>
                <a:gd name="T48" fmla="*/ 2147483646 w 141"/>
                <a:gd name="T49" fmla="*/ 2147483646 h 205"/>
                <a:gd name="T50" fmla="*/ 2147483646 w 141"/>
                <a:gd name="T51" fmla="*/ 2147483646 h 205"/>
                <a:gd name="T52" fmla="*/ 2147483646 w 141"/>
                <a:gd name="T53" fmla="*/ 2147483646 h 205"/>
                <a:gd name="T54" fmla="*/ 2147483646 w 141"/>
                <a:gd name="T55" fmla="*/ 2147483646 h 205"/>
                <a:gd name="T56" fmla="*/ 2147483646 w 141"/>
                <a:gd name="T57" fmla="*/ 2147483646 h 205"/>
                <a:gd name="T58" fmla="*/ 2147483646 w 141"/>
                <a:gd name="T59" fmla="*/ 2147483646 h 205"/>
                <a:gd name="T60" fmla="*/ 2147483646 w 141"/>
                <a:gd name="T61" fmla="*/ 2147483646 h 205"/>
                <a:gd name="T62" fmla="*/ 2147483646 w 141"/>
                <a:gd name="T63" fmla="*/ 2147483646 h 2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 h="205">
                  <a:moveTo>
                    <a:pt x="74" y="0"/>
                  </a:moveTo>
                  <a:cubicBezTo>
                    <a:pt x="78" y="1"/>
                    <a:pt x="83" y="1"/>
                    <a:pt x="88" y="3"/>
                  </a:cubicBezTo>
                  <a:cubicBezTo>
                    <a:pt x="100" y="6"/>
                    <a:pt x="110" y="12"/>
                    <a:pt x="119" y="21"/>
                  </a:cubicBezTo>
                  <a:cubicBezTo>
                    <a:pt x="128" y="30"/>
                    <a:pt x="134" y="40"/>
                    <a:pt x="137" y="53"/>
                  </a:cubicBezTo>
                  <a:cubicBezTo>
                    <a:pt x="141" y="70"/>
                    <a:pt x="139" y="86"/>
                    <a:pt x="130" y="102"/>
                  </a:cubicBezTo>
                  <a:cubicBezTo>
                    <a:pt x="128" y="107"/>
                    <a:pt x="125" y="112"/>
                    <a:pt x="122" y="117"/>
                  </a:cubicBezTo>
                  <a:cubicBezTo>
                    <a:pt x="119" y="123"/>
                    <a:pt x="117" y="130"/>
                    <a:pt x="117" y="138"/>
                  </a:cubicBezTo>
                  <a:cubicBezTo>
                    <a:pt x="117" y="139"/>
                    <a:pt x="116" y="139"/>
                    <a:pt x="116" y="140"/>
                  </a:cubicBezTo>
                  <a:cubicBezTo>
                    <a:pt x="116" y="142"/>
                    <a:pt x="115" y="147"/>
                    <a:pt x="116" y="149"/>
                  </a:cubicBezTo>
                  <a:cubicBezTo>
                    <a:pt x="117" y="153"/>
                    <a:pt x="116" y="156"/>
                    <a:pt x="115" y="160"/>
                  </a:cubicBezTo>
                  <a:cubicBezTo>
                    <a:pt x="115" y="160"/>
                    <a:pt x="114" y="161"/>
                    <a:pt x="115" y="162"/>
                  </a:cubicBezTo>
                  <a:cubicBezTo>
                    <a:pt x="118" y="171"/>
                    <a:pt x="115" y="181"/>
                    <a:pt x="106" y="186"/>
                  </a:cubicBezTo>
                  <a:cubicBezTo>
                    <a:pt x="105" y="186"/>
                    <a:pt x="104" y="187"/>
                    <a:pt x="104" y="188"/>
                  </a:cubicBezTo>
                  <a:cubicBezTo>
                    <a:pt x="100" y="198"/>
                    <a:pt x="93" y="204"/>
                    <a:pt x="82" y="204"/>
                  </a:cubicBezTo>
                  <a:cubicBezTo>
                    <a:pt x="74" y="205"/>
                    <a:pt x="65" y="205"/>
                    <a:pt x="56" y="204"/>
                  </a:cubicBezTo>
                  <a:cubicBezTo>
                    <a:pt x="46" y="203"/>
                    <a:pt x="40" y="198"/>
                    <a:pt x="37" y="189"/>
                  </a:cubicBezTo>
                  <a:cubicBezTo>
                    <a:pt x="36" y="187"/>
                    <a:pt x="35" y="186"/>
                    <a:pt x="33" y="185"/>
                  </a:cubicBezTo>
                  <a:cubicBezTo>
                    <a:pt x="25" y="181"/>
                    <a:pt x="22" y="171"/>
                    <a:pt x="25" y="163"/>
                  </a:cubicBezTo>
                  <a:cubicBezTo>
                    <a:pt x="25" y="161"/>
                    <a:pt x="26" y="161"/>
                    <a:pt x="25" y="159"/>
                  </a:cubicBezTo>
                  <a:cubicBezTo>
                    <a:pt x="23" y="155"/>
                    <a:pt x="23" y="151"/>
                    <a:pt x="25" y="146"/>
                  </a:cubicBezTo>
                  <a:cubicBezTo>
                    <a:pt x="25" y="145"/>
                    <a:pt x="25" y="144"/>
                    <a:pt x="25" y="143"/>
                  </a:cubicBezTo>
                  <a:cubicBezTo>
                    <a:pt x="24" y="140"/>
                    <a:pt x="23" y="137"/>
                    <a:pt x="23" y="133"/>
                  </a:cubicBezTo>
                  <a:cubicBezTo>
                    <a:pt x="22" y="126"/>
                    <a:pt x="19" y="119"/>
                    <a:pt x="15" y="113"/>
                  </a:cubicBezTo>
                  <a:cubicBezTo>
                    <a:pt x="12" y="107"/>
                    <a:pt x="9" y="101"/>
                    <a:pt x="6" y="94"/>
                  </a:cubicBezTo>
                  <a:cubicBezTo>
                    <a:pt x="1" y="83"/>
                    <a:pt x="0" y="70"/>
                    <a:pt x="2" y="58"/>
                  </a:cubicBezTo>
                  <a:cubicBezTo>
                    <a:pt x="7" y="33"/>
                    <a:pt x="21" y="16"/>
                    <a:pt x="43" y="6"/>
                  </a:cubicBezTo>
                  <a:cubicBezTo>
                    <a:pt x="50" y="3"/>
                    <a:pt x="57" y="1"/>
                    <a:pt x="64" y="0"/>
                  </a:cubicBezTo>
                  <a:cubicBezTo>
                    <a:pt x="65" y="0"/>
                    <a:pt x="65" y="0"/>
                    <a:pt x="66" y="0"/>
                  </a:cubicBezTo>
                  <a:cubicBezTo>
                    <a:pt x="69" y="0"/>
                    <a:pt x="71" y="0"/>
                    <a:pt x="74" y="0"/>
                  </a:cubicBezTo>
                  <a:close/>
                  <a:moveTo>
                    <a:pt x="70" y="141"/>
                  </a:moveTo>
                  <a:cubicBezTo>
                    <a:pt x="79" y="141"/>
                    <a:pt x="88" y="141"/>
                    <a:pt x="97" y="141"/>
                  </a:cubicBezTo>
                  <a:cubicBezTo>
                    <a:pt x="102" y="141"/>
                    <a:pt x="103" y="140"/>
                    <a:pt x="104" y="135"/>
                  </a:cubicBezTo>
                  <a:cubicBezTo>
                    <a:pt x="105" y="129"/>
                    <a:pt x="106" y="123"/>
                    <a:pt x="108" y="118"/>
                  </a:cubicBezTo>
                  <a:cubicBezTo>
                    <a:pt x="111" y="110"/>
                    <a:pt x="115" y="104"/>
                    <a:pt x="118" y="97"/>
                  </a:cubicBezTo>
                  <a:cubicBezTo>
                    <a:pt x="122" y="90"/>
                    <a:pt x="125" y="82"/>
                    <a:pt x="126" y="74"/>
                  </a:cubicBezTo>
                  <a:cubicBezTo>
                    <a:pt x="127" y="55"/>
                    <a:pt x="120" y="38"/>
                    <a:pt x="105" y="26"/>
                  </a:cubicBezTo>
                  <a:cubicBezTo>
                    <a:pt x="86" y="10"/>
                    <a:pt x="61" y="9"/>
                    <a:pt x="40" y="21"/>
                  </a:cubicBezTo>
                  <a:cubicBezTo>
                    <a:pt x="21" y="34"/>
                    <a:pt x="11" y="56"/>
                    <a:pt x="15" y="80"/>
                  </a:cubicBezTo>
                  <a:cubicBezTo>
                    <a:pt x="16" y="88"/>
                    <a:pt x="20" y="95"/>
                    <a:pt x="24" y="102"/>
                  </a:cubicBezTo>
                  <a:cubicBezTo>
                    <a:pt x="30" y="113"/>
                    <a:pt x="35" y="124"/>
                    <a:pt x="36" y="136"/>
                  </a:cubicBezTo>
                  <a:cubicBezTo>
                    <a:pt x="36" y="140"/>
                    <a:pt x="38" y="141"/>
                    <a:pt x="42" y="141"/>
                  </a:cubicBezTo>
                  <a:cubicBezTo>
                    <a:pt x="52" y="141"/>
                    <a:pt x="61" y="141"/>
                    <a:pt x="70" y="141"/>
                  </a:cubicBezTo>
                  <a:close/>
                  <a:moveTo>
                    <a:pt x="70" y="147"/>
                  </a:moveTo>
                  <a:cubicBezTo>
                    <a:pt x="61" y="147"/>
                    <a:pt x="52" y="147"/>
                    <a:pt x="43" y="147"/>
                  </a:cubicBezTo>
                  <a:cubicBezTo>
                    <a:pt x="40" y="147"/>
                    <a:pt x="38" y="148"/>
                    <a:pt x="37" y="150"/>
                  </a:cubicBezTo>
                  <a:cubicBezTo>
                    <a:pt x="35" y="154"/>
                    <a:pt x="38" y="158"/>
                    <a:pt x="43" y="158"/>
                  </a:cubicBezTo>
                  <a:cubicBezTo>
                    <a:pt x="55" y="158"/>
                    <a:pt x="68" y="158"/>
                    <a:pt x="81" y="158"/>
                  </a:cubicBezTo>
                  <a:cubicBezTo>
                    <a:pt x="86" y="158"/>
                    <a:pt x="92" y="158"/>
                    <a:pt x="97" y="158"/>
                  </a:cubicBezTo>
                  <a:cubicBezTo>
                    <a:pt x="100" y="158"/>
                    <a:pt x="102" y="157"/>
                    <a:pt x="103" y="155"/>
                  </a:cubicBezTo>
                  <a:cubicBezTo>
                    <a:pt x="105" y="151"/>
                    <a:pt x="102" y="147"/>
                    <a:pt x="97" y="147"/>
                  </a:cubicBezTo>
                  <a:cubicBezTo>
                    <a:pt x="88" y="147"/>
                    <a:pt x="79" y="147"/>
                    <a:pt x="70" y="147"/>
                  </a:cubicBezTo>
                  <a:close/>
                  <a:moveTo>
                    <a:pt x="70" y="164"/>
                  </a:moveTo>
                  <a:cubicBezTo>
                    <a:pt x="61" y="164"/>
                    <a:pt x="52" y="164"/>
                    <a:pt x="43" y="164"/>
                  </a:cubicBezTo>
                  <a:cubicBezTo>
                    <a:pt x="40" y="164"/>
                    <a:pt x="38" y="165"/>
                    <a:pt x="37" y="167"/>
                  </a:cubicBezTo>
                  <a:cubicBezTo>
                    <a:pt x="35" y="171"/>
                    <a:pt x="38" y="175"/>
                    <a:pt x="43" y="175"/>
                  </a:cubicBezTo>
                  <a:cubicBezTo>
                    <a:pt x="55" y="175"/>
                    <a:pt x="68" y="175"/>
                    <a:pt x="81" y="175"/>
                  </a:cubicBezTo>
                  <a:cubicBezTo>
                    <a:pt x="86" y="175"/>
                    <a:pt x="92" y="175"/>
                    <a:pt x="97" y="175"/>
                  </a:cubicBezTo>
                  <a:cubicBezTo>
                    <a:pt x="100" y="175"/>
                    <a:pt x="102" y="174"/>
                    <a:pt x="103" y="171"/>
                  </a:cubicBezTo>
                  <a:cubicBezTo>
                    <a:pt x="105" y="168"/>
                    <a:pt x="102" y="164"/>
                    <a:pt x="97" y="164"/>
                  </a:cubicBezTo>
                  <a:cubicBezTo>
                    <a:pt x="88" y="164"/>
                    <a:pt x="79" y="164"/>
                    <a:pt x="70" y="164"/>
                  </a:cubicBezTo>
                  <a:close/>
                  <a:moveTo>
                    <a:pt x="48" y="181"/>
                  </a:moveTo>
                  <a:cubicBezTo>
                    <a:pt x="48" y="186"/>
                    <a:pt x="52" y="191"/>
                    <a:pt x="58" y="191"/>
                  </a:cubicBezTo>
                  <a:cubicBezTo>
                    <a:pt x="66" y="192"/>
                    <a:pt x="74" y="192"/>
                    <a:pt x="82" y="191"/>
                  </a:cubicBezTo>
                  <a:cubicBezTo>
                    <a:pt x="88" y="191"/>
                    <a:pt x="92" y="186"/>
                    <a:pt x="92" y="181"/>
                  </a:cubicBezTo>
                  <a:cubicBezTo>
                    <a:pt x="77" y="181"/>
                    <a:pt x="63" y="181"/>
                    <a:pt x="48" y="18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0" name="Freeform 26"/>
            <p:cNvSpPr>
              <a:spLocks noChangeAspect="1"/>
            </p:cNvSpPr>
            <p:nvPr>
              <p:custDataLst>
                <p:tags r:id="rId11"/>
              </p:custDataLst>
            </p:nvPr>
          </p:nvSpPr>
          <p:spPr bwMode="auto">
            <a:xfrm>
              <a:off x="3144520" y="3266440"/>
              <a:ext cx="298450" cy="180975"/>
            </a:xfrm>
            <a:custGeom>
              <a:avLst/>
              <a:gdLst>
                <a:gd name="T0" fmla="*/ 2147483646 w 230"/>
                <a:gd name="T1" fmla="*/ 2147483646 h 140"/>
                <a:gd name="T2" fmla="*/ 2147483646 w 230"/>
                <a:gd name="T3" fmla="*/ 2147483646 h 140"/>
                <a:gd name="T4" fmla="*/ 2147483646 w 230"/>
                <a:gd name="T5" fmla="*/ 2147483646 h 140"/>
                <a:gd name="T6" fmla="*/ 2147483646 w 230"/>
                <a:gd name="T7" fmla="*/ 2147483646 h 140"/>
                <a:gd name="T8" fmla="*/ 2147483646 w 230"/>
                <a:gd name="T9" fmla="*/ 2147483646 h 140"/>
                <a:gd name="T10" fmla="*/ 2147483646 w 230"/>
                <a:gd name="T11" fmla="*/ 2147483646 h 140"/>
                <a:gd name="T12" fmla="*/ 2147483646 w 230"/>
                <a:gd name="T13" fmla="*/ 2147483646 h 140"/>
                <a:gd name="T14" fmla="*/ 2147483646 w 230"/>
                <a:gd name="T15" fmla="*/ 2147483646 h 140"/>
                <a:gd name="T16" fmla="*/ 2147483646 w 230"/>
                <a:gd name="T17" fmla="*/ 2147483646 h 140"/>
                <a:gd name="T18" fmla="*/ 2147483646 w 230"/>
                <a:gd name="T19" fmla="*/ 2147483646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0" h="140">
                  <a:moveTo>
                    <a:pt x="31" y="62"/>
                  </a:moveTo>
                  <a:cubicBezTo>
                    <a:pt x="31" y="62"/>
                    <a:pt x="3" y="70"/>
                    <a:pt x="1" y="92"/>
                  </a:cubicBezTo>
                  <a:cubicBezTo>
                    <a:pt x="0" y="115"/>
                    <a:pt x="19" y="140"/>
                    <a:pt x="39" y="140"/>
                  </a:cubicBezTo>
                  <a:cubicBezTo>
                    <a:pt x="60" y="140"/>
                    <a:pt x="179" y="140"/>
                    <a:pt x="191" y="140"/>
                  </a:cubicBezTo>
                  <a:cubicBezTo>
                    <a:pt x="202" y="140"/>
                    <a:pt x="230" y="118"/>
                    <a:pt x="229" y="92"/>
                  </a:cubicBezTo>
                  <a:cubicBezTo>
                    <a:pt x="227" y="49"/>
                    <a:pt x="173" y="40"/>
                    <a:pt x="173" y="40"/>
                  </a:cubicBezTo>
                  <a:cubicBezTo>
                    <a:pt x="173" y="40"/>
                    <a:pt x="173" y="0"/>
                    <a:pt x="121" y="2"/>
                  </a:cubicBezTo>
                  <a:cubicBezTo>
                    <a:pt x="76" y="3"/>
                    <a:pt x="71" y="35"/>
                    <a:pt x="71" y="35"/>
                  </a:cubicBezTo>
                  <a:cubicBezTo>
                    <a:pt x="71" y="35"/>
                    <a:pt x="53" y="26"/>
                    <a:pt x="38" y="38"/>
                  </a:cubicBezTo>
                  <a:cubicBezTo>
                    <a:pt x="23" y="49"/>
                    <a:pt x="31" y="62"/>
                    <a:pt x="31" y="6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endParaRPr>
            </a:p>
          </p:txBody>
        </p:sp>
        <p:sp>
          <p:nvSpPr>
            <p:cNvPr id="221" name="Freeform 17"/>
            <p:cNvSpPr>
              <a:spLocks noChangeAspect="1" noEditPoints="1"/>
            </p:cNvSpPr>
            <p:nvPr>
              <p:custDataLst>
                <p:tags r:id="rId12"/>
              </p:custDataLst>
            </p:nvPr>
          </p:nvSpPr>
          <p:spPr bwMode="auto">
            <a:xfrm>
              <a:off x="3821430" y="3948430"/>
              <a:ext cx="186055" cy="299720"/>
            </a:xfrm>
            <a:custGeom>
              <a:avLst/>
              <a:gdLst>
                <a:gd name="T0" fmla="*/ 2147483646 w 152"/>
                <a:gd name="T1" fmla="*/ 0 h 244"/>
                <a:gd name="T2" fmla="*/ 2147483646 w 152"/>
                <a:gd name="T3" fmla="*/ 2147483646 h 244"/>
                <a:gd name="T4" fmla="*/ 2147483646 w 152"/>
                <a:gd name="T5" fmla="*/ 2147483646 h 244"/>
                <a:gd name="T6" fmla="*/ 2147483646 w 152"/>
                <a:gd name="T7" fmla="*/ 2147483646 h 244"/>
                <a:gd name="T8" fmla="*/ 2147483646 w 152"/>
                <a:gd name="T9" fmla="*/ 2147483646 h 244"/>
                <a:gd name="T10" fmla="*/ 2147483646 w 152"/>
                <a:gd name="T11" fmla="*/ 2147483646 h 244"/>
                <a:gd name="T12" fmla="*/ 2147483646 w 152"/>
                <a:gd name="T13" fmla="*/ 2147483646 h 244"/>
                <a:gd name="T14" fmla="*/ 0 w 152"/>
                <a:gd name="T15" fmla="*/ 2147483646 h 244"/>
                <a:gd name="T16" fmla="*/ 0 w 152"/>
                <a:gd name="T17" fmla="*/ 2147483646 h 244"/>
                <a:gd name="T18" fmla="*/ 2147483646 w 152"/>
                <a:gd name="T19" fmla="*/ 0 h 244"/>
                <a:gd name="T20" fmla="*/ 2147483646 w 152"/>
                <a:gd name="T21" fmla="*/ 0 h 244"/>
                <a:gd name="T22" fmla="*/ 2147483646 w 152"/>
                <a:gd name="T23" fmla="*/ 2147483646 h 244"/>
                <a:gd name="T24" fmla="*/ 2147483646 w 152"/>
                <a:gd name="T25" fmla="*/ 2147483646 h 244"/>
                <a:gd name="T26" fmla="*/ 2147483646 w 152"/>
                <a:gd name="T27" fmla="*/ 2147483646 h 244"/>
                <a:gd name="T28" fmla="*/ 2147483646 w 152"/>
                <a:gd name="T29" fmla="*/ 2147483646 h 244"/>
                <a:gd name="T30" fmla="*/ 2147483646 w 152"/>
                <a:gd name="T31" fmla="*/ 2147483646 h 244"/>
                <a:gd name="T32" fmla="*/ 2147483646 w 152"/>
                <a:gd name="T33" fmla="*/ 2147483646 h 244"/>
                <a:gd name="T34" fmla="*/ 2147483646 w 152"/>
                <a:gd name="T35" fmla="*/ 2147483646 h 244"/>
                <a:gd name="T36" fmla="*/ 2147483646 w 152"/>
                <a:gd name="T37" fmla="*/ 2147483646 h 244"/>
                <a:gd name="T38" fmla="*/ 2147483646 w 152"/>
                <a:gd name="T39" fmla="*/ 2147483646 h 244"/>
                <a:gd name="T40" fmla="*/ 2147483646 w 152"/>
                <a:gd name="T41" fmla="*/ 2147483646 h 244"/>
                <a:gd name="T42" fmla="*/ 2147483646 w 152"/>
                <a:gd name="T43" fmla="*/ 2147483646 h 244"/>
                <a:gd name="T44" fmla="*/ 2147483646 w 152"/>
                <a:gd name="T45" fmla="*/ 2147483646 h 244"/>
                <a:gd name="T46" fmla="*/ 2147483646 w 152"/>
                <a:gd name="T47" fmla="*/ 2147483646 h 244"/>
                <a:gd name="T48" fmla="*/ 2147483646 w 152"/>
                <a:gd name="T49" fmla="*/ 2147483646 h 244"/>
                <a:gd name="T50" fmla="*/ 2147483646 w 152"/>
                <a:gd name="T51" fmla="*/ 2147483646 h 244"/>
                <a:gd name="T52" fmla="*/ 2147483646 w 152"/>
                <a:gd name="T53" fmla="*/ 2147483646 h 244"/>
                <a:gd name="T54" fmla="*/ 2147483646 w 152"/>
                <a:gd name="T55" fmla="*/ 2147483646 h 244"/>
                <a:gd name="T56" fmla="*/ 2147483646 w 152"/>
                <a:gd name="T57" fmla="*/ 2147483646 h 244"/>
                <a:gd name="T58" fmla="*/ 2147483646 w 152"/>
                <a:gd name="T59" fmla="*/ 2147483646 h 244"/>
                <a:gd name="T60" fmla="*/ 2147483646 w 152"/>
                <a:gd name="T61" fmla="*/ 2147483646 h 244"/>
                <a:gd name="T62" fmla="*/ 2147483646 w 152"/>
                <a:gd name="T63" fmla="*/ 2147483646 h 244"/>
                <a:gd name="T64" fmla="*/ 2147483646 w 152"/>
                <a:gd name="T65" fmla="*/ 2147483646 h 2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文本框 11"/>
          <p:cNvSpPr txBox="1"/>
          <p:nvPr/>
        </p:nvSpPr>
        <p:spPr>
          <a:xfrm>
            <a:off x="517525" y="321310"/>
            <a:ext cx="7130415" cy="460375"/>
          </a:xfrm>
          <a:prstGeom prst="rect">
            <a:avLst/>
          </a:prstGeom>
          <a:noFill/>
        </p:spPr>
        <p:txBody>
          <a:bodyPr wrap="square" rtlCol="0" anchor="t">
            <a:spAutoFit/>
          </a:bodyPr>
          <a:lstStyle/>
          <a:p>
            <a:r>
              <a:rPr lang="zh-CN" altLang="en-US" sz="2400" b="1" dirty="0">
                <a:solidFill>
                  <a:srgbClr val="0070C0"/>
                </a:solidFill>
                <a:latin typeface="微软雅黑" panose="020B0503020204020204" charset="-122"/>
                <a:ea typeface="微软雅黑" panose="020B0503020204020204" charset="-122"/>
              </a:rPr>
              <a:t>风险分级管控、隐患排查治理双重预防体系的提出</a:t>
            </a:r>
          </a:p>
        </p:txBody>
      </p:sp>
      <p:grpSp>
        <p:nvGrpSpPr>
          <p:cNvPr id="19" name="组合 18"/>
          <p:cNvGrpSpPr/>
          <p:nvPr/>
        </p:nvGrpSpPr>
        <p:grpSpPr>
          <a:xfrm>
            <a:off x="1490980" y="1195705"/>
            <a:ext cx="9271635" cy="3899535"/>
            <a:chOff x="1681" y="1979"/>
            <a:chExt cx="14601" cy="6141"/>
          </a:xfrm>
        </p:grpSpPr>
        <p:sp>
          <p:nvSpPr>
            <p:cNvPr id="13" name="object 8"/>
            <p:cNvSpPr/>
            <p:nvPr/>
          </p:nvSpPr>
          <p:spPr>
            <a:xfrm>
              <a:off x="8580" y="1979"/>
              <a:ext cx="7702" cy="5635"/>
            </a:xfrm>
            <a:prstGeom prst="rect">
              <a:avLst/>
            </a:prstGeom>
            <a:blipFill>
              <a:blip r:embed="rId3" cstate="print"/>
            </a:blipFill>
            <a:ln>
              <a:solidFill>
                <a:schemeClr val="bg1">
                  <a:lumMod val="75000"/>
                </a:schemeClr>
              </a:solidFill>
            </a:ln>
          </p:spPr>
          <p:txBody>
            <a:bodyPr wrap="square" lIns="0" tIns="0" rIns="0" bIns="0" rtlCol="0"/>
            <a:lstStyle/>
            <a:p>
              <a:endParaRPr/>
            </a:p>
          </p:txBody>
        </p:sp>
        <p:pic>
          <p:nvPicPr>
            <p:cNvPr id="15" name="图片 14"/>
            <p:cNvPicPr>
              <a:picLocks noChangeAspect="1"/>
            </p:cNvPicPr>
            <p:nvPr/>
          </p:nvPicPr>
          <p:blipFill>
            <a:blip r:embed="rId4">
              <a:lum bright="-6000"/>
            </a:blip>
            <a:stretch>
              <a:fillRect/>
            </a:stretch>
          </p:blipFill>
          <p:spPr>
            <a:xfrm>
              <a:off x="1694" y="1979"/>
              <a:ext cx="7624" cy="5635"/>
            </a:xfrm>
            <a:prstGeom prst="rect">
              <a:avLst/>
            </a:prstGeom>
          </p:spPr>
        </p:pic>
        <p:sp>
          <p:nvSpPr>
            <p:cNvPr id="17" name="矩形 16"/>
            <p:cNvSpPr/>
            <p:nvPr/>
          </p:nvSpPr>
          <p:spPr>
            <a:xfrm>
              <a:off x="1681" y="7628"/>
              <a:ext cx="14599" cy="49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694" y="7657"/>
              <a:ext cx="14588" cy="434"/>
            </a:xfrm>
            <a:prstGeom prst="rect">
              <a:avLst/>
            </a:prstGeom>
            <a:noFill/>
          </p:spPr>
          <p:txBody>
            <a:bodyPr wrap="square" rtlCol="0" anchor="t">
              <a:spAutoFit/>
            </a:bodyPr>
            <a:lstStyle/>
            <a:p>
              <a:r>
                <a:rPr lang="zh-CN" altLang="en-US" sz="1200" dirty="0">
                  <a:solidFill>
                    <a:schemeClr val="bg1"/>
                  </a:solidFill>
                  <a:latin typeface="微软雅黑" panose="020B0503020204020204" charset="-122"/>
                  <a:ea typeface="微软雅黑" panose="020B0503020204020204" charset="-122"/>
                  <a:cs typeface="微软雅黑" panose="020B0503020204020204" charset="-122"/>
                </a:rPr>
                <a:t>2015年8月12日，天津港瑞海公司仓库发生了特大火灾爆炸事故，造成173人死亡，千余人受伤，直接经济损失高达68.66亿元</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rPr>
                <a:t>……</a:t>
              </a:r>
            </a:p>
          </p:txBody>
        </p:sp>
      </p:grpSp>
      <p:grpSp>
        <p:nvGrpSpPr>
          <p:cNvPr id="2" name="组合 1"/>
          <p:cNvGrpSpPr/>
          <p:nvPr/>
        </p:nvGrpSpPr>
        <p:grpSpPr>
          <a:xfrm>
            <a:off x="1297305" y="5166995"/>
            <a:ext cx="9463405" cy="1509395"/>
            <a:chOff x="2043" y="8137"/>
            <a:chExt cx="14903" cy="2377"/>
          </a:xfrm>
        </p:grpSpPr>
        <p:sp>
          <p:nvSpPr>
            <p:cNvPr id="20" name="文本框 19"/>
            <p:cNvSpPr txBox="1"/>
            <p:nvPr/>
          </p:nvSpPr>
          <p:spPr>
            <a:xfrm>
              <a:off x="3503" y="8191"/>
              <a:ext cx="13234" cy="2323"/>
            </a:xfrm>
            <a:prstGeom prst="rect">
              <a:avLst/>
            </a:prstGeom>
            <a:noFill/>
            <a:ln>
              <a:noFill/>
              <a:prstDash val="sysDash"/>
            </a:ln>
          </p:spPr>
          <p:txBody>
            <a:bodyPr wrap="square" rtlCol="0">
              <a:spAutoFit/>
            </a:bodyPr>
            <a:lstStyle/>
            <a:p>
              <a:pPr fontAlgn="auto">
                <a:lnSpc>
                  <a:spcPts val="2200"/>
                </a:lnSpc>
              </a:pPr>
              <a:r>
                <a:rPr lang="zh-CN" altLang="en-US" sz="1400" dirty="0">
                  <a:latin typeface="微软雅黑" panose="020B0503020204020204" charset="-122"/>
                  <a:ea typeface="微软雅黑" panose="020B0503020204020204" charset="-122"/>
                  <a:cs typeface="微软雅黑" panose="020B0503020204020204" charset="-122"/>
                </a:rPr>
                <a:t>天津港大爆炸后举国哀痛，国家层面开始重新思考和定位</a:t>
              </a: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安全监管模式和企业事故预防水平问题</a:t>
              </a:r>
              <a:endParaRPr lang="zh-CN" altLang="en-US" sz="1400" b="1" dirty="0">
                <a:latin typeface="微软雅黑" panose="020B0503020204020204" charset="-122"/>
                <a:ea typeface="微软雅黑" panose="020B0503020204020204" charset="-122"/>
                <a:cs typeface="微软雅黑" panose="020B0503020204020204" charset="-122"/>
              </a:endParaRPr>
            </a:p>
            <a:p>
              <a:pPr algn="just" fontAlgn="auto">
                <a:lnSpc>
                  <a:spcPts val="2200"/>
                </a:lnSpc>
              </a:pPr>
              <a:r>
                <a:rPr lang="zh-CN" altLang="en-US" sz="1400" dirty="0">
                  <a:latin typeface="微软雅黑" panose="020B0503020204020204" charset="-122"/>
                  <a:ea typeface="微软雅黑" panose="020B0503020204020204" charset="-122"/>
                  <a:cs typeface="微软雅黑" panose="020B0503020204020204" charset="-122"/>
                </a:rPr>
                <a:t>201</a:t>
              </a:r>
              <a:r>
                <a:rPr lang="en-US" altLang="zh-CN" sz="1400" dirty="0">
                  <a:latin typeface="微软雅黑" panose="020B0503020204020204" charset="-122"/>
                  <a:ea typeface="微软雅黑" panose="020B0503020204020204" charset="-122"/>
                  <a:cs typeface="微软雅黑" panose="020B0503020204020204" charset="-122"/>
                </a:rPr>
                <a:t>5</a:t>
              </a:r>
              <a:r>
                <a:rPr lang="zh-CN" altLang="en-US" sz="1400" dirty="0">
                  <a:latin typeface="微软雅黑" panose="020B0503020204020204" charset="-122"/>
                  <a:ea typeface="微软雅黑" panose="020B0503020204020204" charset="-122"/>
                  <a:cs typeface="微软雅黑" panose="020B0503020204020204" charset="-122"/>
                </a:rPr>
                <a:t>年1</a:t>
              </a:r>
              <a:r>
                <a:rPr lang="en-US" altLang="zh-CN" sz="1400" dirty="0">
                  <a:latin typeface="微软雅黑" panose="020B0503020204020204" charset="-122"/>
                  <a:ea typeface="微软雅黑" panose="020B0503020204020204" charset="-122"/>
                  <a:cs typeface="微软雅黑" panose="020B0503020204020204" charset="-122"/>
                </a:rPr>
                <a:t>2</a:t>
              </a:r>
              <a:r>
                <a:rPr lang="zh-CN" altLang="en-US" sz="1400" dirty="0">
                  <a:latin typeface="微软雅黑" panose="020B0503020204020204" charset="-122"/>
                  <a:ea typeface="微软雅黑" panose="020B0503020204020204" charset="-122"/>
                  <a:cs typeface="微软雅黑" panose="020B0503020204020204" charset="-122"/>
                </a:rPr>
                <a:t>月</a:t>
              </a:r>
              <a:r>
                <a:rPr lang="en-US" altLang="zh-CN" sz="1400" dirty="0">
                  <a:latin typeface="微软雅黑" panose="020B0503020204020204" charset="-122"/>
                  <a:ea typeface="微软雅黑" panose="020B0503020204020204" charset="-122"/>
                  <a:cs typeface="微软雅黑" panose="020B0503020204020204" charset="-122"/>
                </a:rPr>
                <a:t>24</a:t>
              </a:r>
              <a:r>
                <a:rPr lang="zh-CN" altLang="en-US" sz="1400" dirty="0">
                  <a:latin typeface="微软雅黑" panose="020B0503020204020204" charset="-122"/>
                  <a:ea typeface="微软雅黑" panose="020B0503020204020204" charset="-122"/>
                  <a:cs typeface="微软雅黑" panose="020B0503020204020204" charset="-122"/>
                </a:rPr>
                <a:t>日，</a:t>
              </a: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习近平总书记</a:t>
              </a:r>
              <a:r>
                <a:rPr lang="zh-CN" altLang="en-US" sz="1400" dirty="0">
                  <a:latin typeface="微软雅黑" panose="020B0503020204020204" charset="-122"/>
                  <a:ea typeface="微软雅黑" panose="020B0503020204020204" charset="-122"/>
                  <a:cs typeface="微软雅黑" panose="020B0503020204020204" charset="-122"/>
                </a:rPr>
                <a:t>在中共中央政治局常委会会议上发表重要讲话，对全面加强安全生产工作提出五点要求，其中要求</a:t>
              </a:r>
              <a:r>
                <a:rPr lang="zh-CN" altLang="en-US" sz="1400" b="1" dirty="0">
                  <a:solidFill>
                    <a:srgbClr val="C00000"/>
                  </a:solidFill>
                  <a:latin typeface="微软雅黑" panose="020B0503020204020204" charset="-122"/>
                  <a:ea typeface="微软雅黑" panose="020B0503020204020204" charset="-122"/>
                  <a:cs typeface="微软雅黑" panose="020B0503020204020204" charset="-122"/>
                </a:rPr>
                <a:t>必须坚决遏制重特大事故频发势头，对易发重特大事故的行业领域采取风险分级管控、隐患排查治理双重预防性工作机制，推动安全生产关口前移，加强应急救援工作，最大限度减少人员伤亡和财产损失。</a:t>
              </a:r>
            </a:p>
          </p:txBody>
        </p:sp>
        <p:sp>
          <p:nvSpPr>
            <p:cNvPr id="22" name="矩形 21"/>
            <p:cNvSpPr/>
            <p:nvPr/>
          </p:nvSpPr>
          <p:spPr>
            <a:xfrm>
              <a:off x="2348" y="8137"/>
              <a:ext cx="14598" cy="2377"/>
            </a:xfrm>
            <a:prstGeom prst="rect">
              <a:avLst/>
            </a:prstGeom>
            <a:noFill/>
            <a:ln>
              <a:solidFill>
                <a:srgbClr val="0070C0"/>
              </a:solidFill>
              <a:prstDash val="sysDash"/>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2043" y="8258"/>
              <a:ext cx="1460" cy="1857"/>
              <a:chOff x="1713" y="8183"/>
              <a:chExt cx="1460" cy="1857"/>
            </a:xfrm>
          </p:grpSpPr>
          <p:sp>
            <p:nvSpPr>
              <p:cNvPr id="23" name="矩形 22"/>
              <p:cNvSpPr/>
              <p:nvPr/>
            </p:nvSpPr>
            <p:spPr>
              <a:xfrm>
                <a:off x="2015" y="8183"/>
                <a:ext cx="982" cy="180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charset="-122"/>
                  <a:ea typeface="微软雅黑" panose="020B0503020204020204" charset="-122"/>
                </a:endParaRPr>
              </a:p>
            </p:txBody>
          </p:sp>
          <p:cxnSp>
            <p:nvCxnSpPr>
              <p:cNvPr id="24" name="直接连接符 23"/>
              <p:cNvCxnSpPr/>
              <p:nvPr/>
            </p:nvCxnSpPr>
            <p:spPr>
              <a:xfrm flipH="1">
                <a:off x="1713" y="8247"/>
                <a:ext cx="1460" cy="179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940" y="8217"/>
                <a:ext cx="1008" cy="580"/>
              </a:xfrm>
              <a:prstGeom prst="rect">
                <a:avLst/>
              </a:prstGeom>
              <a:noFill/>
            </p:spPr>
            <p:txBody>
              <a:bodyPr wrap="none" rtlCol="0">
                <a:spAutoFit/>
              </a:bodyPr>
              <a:lstStyle/>
              <a:p>
                <a:r>
                  <a:rPr lang="zh-CN" altLang="en-US" b="1" dirty="0">
                    <a:solidFill>
                      <a:schemeClr val="bg1"/>
                    </a:solidFill>
                    <a:latin typeface="微软雅黑" panose="020B0503020204020204" charset="-122"/>
                    <a:ea typeface="微软雅黑" panose="020B0503020204020204" charset="-122"/>
                  </a:rPr>
                  <a:t>爆炸</a:t>
                </a:r>
              </a:p>
            </p:txBody>
          </p:sp>
          <p:sp>
            <p:nvSpPr>
              <p:cNvPr id="26" name="文本框 25"/>
              <p:cNvSpPr txBox="1"/>
              <p:nvPr/>
            </p:nvSpPr>
            <p:spPr>
              <a:xfrm>
                <a:off x="2105" y="8797"/>
                <a:ext cx="928" cy="531"/>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后的</a:t>
                </a:r>
              </a:p>
            </p:txBody>
          </p:sp>
          <p:sp>
            <p:nvSpPr>
              <p:cNvPr id="27" name="文本框 26"/>
              <p:cNvSpPr txBox="1"/>
              <p:nvPr/>
            </p:nvSpPr>
            <p:spPr>
              <a:xfrm>
                <a:off x="2095" y="9280"/>
                <a:ext cx="1008" cy="580"/>
              </a:xfrm>
              <a:prstGeom prst="rect">
                <a:avLst/>
              </a:prstGeom>
              <a:noFill/>
            </p:spPr>
            <p:txBody>
              <a:bodyPr wrap="none" rtlCol="0">
                <a:spAutoFit/>
              </a:bodyPr>
              <a:lstStyle/>
              <a:p>
                <a:r>
                  <a:rPr lang="zh-CN" altLang="en-US" b="1" dirty="0">
                    <a:solidFill>
                      <a:schemeClr val="bg1"/>
                    </a:solidFill>
                    <a:latin typeface="微软雅黑" panose="020B0503020204020204" charset="-122"/>
                    <a:ea typeface="微软雅黑" panose="020B0503020204020204" charset="-122"/>
                  </a:rPr>
                  <a:t>深思</a:t>
                </a:r>
              </a:p>
            </p:txBody>
          </p:sp>
        </p:grpSp>
      </p:grpSp>
      <p:pic>
        <p:nvPicPr>
          <p:cNvPr id="29" name="图片 28"/>
          <p:cNvPicPr>
            <a:picLocks noChangeAspect="1"/>
          </p:cNvPicPr>
          <p:nvPr/>
        </p:nvPicPr>
        <p:blipFill>
          <a:blip r:embed="rId5"/>
          <a:stretch>
            <a:fillRect/>
          </a:stretch>
        </p:blipFill>
        <p:spPr>
          <a:xfrm>
            <a:off x="5256530" y="1195705"/>
            <a:ext cx="1083945" cy="623570"/>
          </a:xfrm>
          <a:prstGeom prst="round2DiagRect">
            <a:avLst/>
          </a:prstGeom>
          <a:ln w="22225">
            <a:solidFill>
              <a:schemeClr val="bg1"/>
            </a:solidFill>
          </a:ln>
        </p:spPr>
      </p:pic>
      <p:cxnSp>
        <p:nvCxnSpPr>
          <p:cNvPr id="30" name="直接连接符 29"/>
          <p:cNvCxnSpPr/>
          <p:nvPr/>
        </p:nvCxnSpPr>
        <p:spPr>
          <a:xfrm flipH="1" flipV="1">
            <a:off x="3473450" y="1546860"/>
            <a:ext cx="0" cy="133223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1" name="定位"/>
          <p:cNvSpPr/>
          <p:nvPr/>
        </p:nvSpPr>
        <p:spPr>
          <a:xfrm>
            <a:off x="3405505" y="2868930"/>
            <a:ext cx="130810" cy="241935"/>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cxnSp>
        <p:nvCxnSpPr>
          <p:cNvPr id="32" name="直接连接符 31"/>
          <p:cNvCxnSpPr/>
          <p:nvPr/>
        </p:nvCxnSpPr>
        <p:spPr>
          <a:xfrm flipH="1" flipV="1">
            <a:off x="3473450" y="1546860"/>
            <a:ext cx="1979930" cy="6985"/>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5430520" y="1510030"/>
            <a:ext cx="75565" cy="755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6" cstate="print"/>
          <a:stretch>
            <a:fillRect/>
          </a:stretch>
        </p:blipFill>
        <p:spPr>
          <a:xfrm>
            <a:off x="6497261" y="1262326"/>
            <a:ext cx="2786054" cy="1113898"/>
          </a:xfrm>
          <a:prstGeom prst="rect">
            <a:avLst/>
          </a:prstGeom>
          <a:ln w="38100" cap="sq">
            <a:solidFill>
              <a:schemeClr val="tx1">
                <a:lumMod val="50000"/>
                <a:lumOff val="50000"/>
              </a:schemeClr>
            </a:solidFill>
            <a:prstDash val="solid"/>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文本框 11"/>
          <p:cNvSpPr txBox="1"/>
          <p:nvPr/>
        </p:nvSpPr>
        <p:spPr>
          <a:xfrm>
            <a:off x="537210" y="321310"/>
            <a:ext cx="7130415" cy="460375"/>
          </a:xfrm>
          <a:prstGeom prst="rect">
            <a:avLst/>
          </a:prstGeom>
          <a:noFill/>
        </p:spPr>
        <p:txBody>
          <a:bodyPr wrap="square" rtlCol="0" anchor="t">
            <a:spAutoFit/>
          </a:bodyPr>
          <a:lstStyle/>
          <a:p>
            <a:r>
              <a:rPr lang="zh-CN" altLang="en-US" sz="2400" b="1" dirty="0">
                <a:solidFill>
                  <a:srgbClr val="0070C0"/>
                </a:solidFill>
                <a:latin typeface="微软雅黑" panose="020B0503020204020204" charset="-122"/>
                <a:ea typeface="微软雅黑" panose="020B0503020204020204" charset="-122"/>
              </a:rPr>
              <a:t>双控预防体系政策密集出台</a:t>
            </a:r>
          </a:p>
        </p:txBody>
      </p:sp>
      <p:sp>
        <p:nvSpPr>
          <p:cNvPr id="4" name="文本框 3"/>
          <p:cNvSpPr txBox="1"/>
          <p:nvPr/>
        </p:nvSpPr>
        <p:spPr>
          <a:xfrm>
            <a:off x="1183640" y="1473115"/>
            <a:ext cx="4635500" cy="2885790"/>
          </a:xfrm>
          <a:prstGeom prst="rect">
            <a:avLst/>
          </a:prstGeom>
          <a:noFill/>
        </p:spPr>
        <p:txBody>
          <a:bodyPr wrap="square" rtlCol="0" anchor="t">
            <a:spAutoFit/>
          </a:bodyPr>
          <a:lstStyle/>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2016年4月28日</a:t>
            </a:r>
            <a:r>
              <a:rPr lang="zh-CN" altLang="en-US" sz="1400" dirty="0">
                <a:latin typeface="微软雅黑" panose="020B0503020204020204" charset="-122"/>
                <a:ea typeface="微软雅黑" panose="020B0503020204020204" charset="-122"/>
                <a:cs typeface="微软雅黑" panose="020B0503020204020204" charset="-122"/>
              </a:rPr>
              <a:t>，国务院安委会发布的《标本兼治遏制重特大事故工作指南》</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2016年10月9日</a:t>
            </a:r>
            <a:r>
              <a:rPr lang="zh-CN" altLang="en-US" sz="1400" dirty="0">
                <a:latin typeface="微软雅黑" panose="020B0503020204020204" charset="-122"/>
                <a:ea typeface="微软雅黑" panose="020B0503020204020204" charset="-122"/>
                <a:cs typeface="微软雅黑" panose="020B0503020204020204" charset="-122"/>
              </a:rPr>
              <a:t>，国务院安委会发布的《关于实施遏制重特大事故工作指南构建双重预防机制的意见》</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2016年底</a:t>
            </a:r>
            <a:r>
              <a:rPr lang="zh-CN" altLang="en-US" sz="1400" dirty="0">
                <a:latin typeface="微软雅黑" panose="020B0503020204020204" charset="-122"/>
                <a:ea typeface="微软雅黑" panose="020B0503020204020204" charset="-122"/>
                <a:cs typeface="微软雅黑" panose="020B0503020204020204" charset="-122"/>
              </a:rPr>
              <a:t>，国家安全生产监督管理总局发布了《企业安全生产标准化基本规范》，第一次将</a:t>
            </a:r>
            <a:r>
              <a:rPr lang="en-US" altLang="zh-CN" sz="1400" dirty="0">
                <a:latin typeface="微软雅黑" panose="020B0503020204020204" charset="-122"/>
                <a:ea typeface="微软雅黑" panose="020B0503020204020204" charset="-122"/>
                <a:cs typeface="微软雅黑" panose="020B0503020204020204" charset="-122"/>
              </a:rPr>
              <a:t>13</a:t>
            </a:r>
            <a:r>
              <a:rPr lang="zh-CN" altLang="en-US" sz="1400" dirty="0">
                <a:latin typeface="微软雅黑" panose="020B0503020204020204" charset="-122"/>
                <a:ea typeface="微软雅黑" panose="020B0503020204020204" charset="-122"/>
                <a:cs typeface="微软雅黑" panose="020B0503020204020204" charset="-122"/>
              </a:rPr>
              <a:t>要素修改成</a:t>
            </a:r>
            <a:r>
              <a:rPr lang="en-US" altLang="zh-CN" sz="1400" dirty="0">
                <a:latin typeface="微软雅黑" panose="020B0503020204020204" charset="-122"/>
                <a:ea typeface="微软雅黑" panose="020B0503020204020204" charset="-122"/>
                <a:cs typeface="微软雅黑" panose="020B0503020204020204" charset="-122"/>
              </a:rPr>
              <a:t>8</a:t>
            </a:r>
            <a:r>
              <a:rPr lang="zh-CN" altLang="en-US" sz="1400" dirty="0">
                <a:latin typeface="微软雅黑" panose="020B0503020204020204" charset="-122"/>
                <a:ea typeface="微软雅黑" panose="020B0503020204020204" charset="-122"/>
                <a:cs typeface="微软雅黑" panose="020B0503020204020204" charset="-122"/>
              </a:rPr>
              <a:t>要素，将风险风级管控与隐患排查治理作为一个重要要素提出。</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2018年9月13日</a:t>
            </a:r>
            <a:r>
              <a:rPr lang="zh-CN" altLang="en-US" sz="1400" dirty="0">
                <a:latin typeface="微软雅黑" panose="020B0503020204020204" charset="-122"/>
                <a:ea typeface="微软雅黑" panose="020B0503020204020204" charset="-122"/>
                <a:cs typeface="微软雅黑" panose="020B0503020204020204" charset="-122"/>
              </a:rPr>
              <a:t>，应急管理部发布的《关于全面实施危险化学品企业安全风险研判与承诺公告制度的通知》</a:t>
            </a:r>
          </a:p>
        </p:txBody>
      </p:sp>
      <p:grpSp>
        <p:nvGrpSpPr>
          <p:cNvPr id="14" name="组合 13"/>
          <p:cNvGrpSpPr/>
          <p:nvPr/>
        </p:nvGrpSpPr>
        <p:grpSpPr>
          <a:xfrm>
            <a:off x="1184275" y="1100370"/>
            <a:ext cx="4634230" cy="372110"/>
            <a:chOff x="949" y="2071"/>
            <a:chExt cx="7298" cy="586"/>
          </a:xfrm>
        </p:grpSpPr>
        <p:sp>
          <p:nvSpPr>
            <p:cNvPr id="5" name="矩形 4"/>
            <p:cNvSpPr/>
            <p:nvPr/>
          </p:nvSpPr>
          <p:spPr>
            <a:xfrm>
              <a:off x="949" y="2071"/>
              <a:ext cx="7299" cy="587"/>
            </a:xfrm>
            <a:prstGeom prst="rect">
              <a:avLst/>
            </a:prstGeom>
            <a:gradFill>
              <a:gsLst>
                <a:gs pos="0">
                  <a:srgbClr val="007BD3"/>
                </a:gs>
                <a:gs pos="100000">
                  <a:srgbClr val="034373"/>
                </a:gs>
              </a:gsLst>
              <a:lin ang="5400000" scaled="0"/>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810" y="2074"/>
              <a:ext cx="5576" cy="580"/>
            </a:xfrm>
            <a:prstGeom prst="rect">
              <a:avLst/>
            </a:prstGeom>
            <a:noFill/>
          </p:spPr>
          <p:txBody>
            <a:bodyPr wrap="none" rtlCol="0">
              <a:spAutoFit/>
            </a:bodyPr>
            <a:lstStyle/>
            <a:p>
              <a:r>
                <a:rPr lang="en-US" altLang="zh-CN" dirty="0">
                  <a:solidFill>
                    <a:schemeClr val="bg1"/>
                  </a:solidFill>
                  <a:latin typeface="微软雅黑" panose="020B0503020204020204" charset="-122"/>
                  <a:ea typeface="微软雅黑" panose="020B0503020204020204" charset="-122"/>
                  <a:cs typeface="微软雅黑" panose="020B0503020204020204" charset="-122"/>
                </a:rPr>
                <a:t>2016</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年至</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2018</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年的国家政策要求</a:t>
              </a:r>
            </a:p>
          </p:txBody>
        </p:sp>
      </p:grpSp>
      <p:grpSp>
        <p:nvGrpSpPr>
          <p:cNvPr id="20" name="组合 19"/>
          <p:cNvGrpSpPr/>
          <p:nvPr/>
        </p:nvGrpSpPr>
        <p:grpSpPr>
          <a:xfrm>
            <a:off x="1183640" y="4672369"/>
            <a:ext cx="4705985" cy="1736725"/>
            <a:chOff x="10634" y="2070"/>
            <a:chExt cx="7411" cy="2735"/>
          </a:xfrm>
        </p:grpSpPr>
        <p:grpSp>
          <p:nvGrpSpPr>
            <p:cNvPr id="15" name="组合 14"/>
            <p:cNvGrpSpPr/>
            <p:nvPr/>
          </p:nvGrpSpPr>
          <p:grpSpPr>
            <a:xfrm>
              <a:off x="10634" y="2070"/>
              <a:ext cx="7299" cy="587"/>
              <a:chOff x="1636" y="7609"/>
              <a:chExt cx="7299" cy="587"/>
            </a:xfrm>
          </p:grpSpPr>
          <p:sp>
            <p:nvSpPr>
              <p:cNvPr id="16" name="矩形 15"/>
              <p:cNvSpPr/>
              <p:nvPr/>
            </p:nvSpPr>
            <p:spPr>
              <a:xfrm>
                <a:off x="1636" y="7609"/>
                <a:ext cx="7299" cy="587"/>
              </a:xfrm>
              <a:prstGeom prst="rect">
                <a:avLst/>
              </a:prstGeom>
              <a:gradFill>
                <a:gsLst>
                  <a:gs pos="0">
                    <a:srgbClr val="007BD3"/>
                  </a:gs>
                  <a:gs pos="100000">
                    <a:srgbClr val="034373"/>
                  </a:gs>
                </a:gsLst>
                <a:lin ang="5400000" scaled="0"/>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498" y="7612"/>
                <a:ext cx="6048" cy="580"/>
              </a:xfrm>
              <a:prstGeom prst="rect">
                <a:avLst/>
              </a:prstGeom>
              <a:noFill/>
            </p:spPr>
            <p:txBody>
              <a:bodyPr wrap="none" rtlCol="0">
                <a:spAutoFit/>
              </a:bodyPr>
              <a:lstStyle/>
              <a:p>
                <a:pPr algn="l"/>
                <a:r>
                  <a:rPr dirty="0" err="1">
                    <a:solidFill>
                      <a:schemeClr val="bg1"/>
                    </a:solidFill>
                    <a:latin typeface="微软雅黑" panose="020B0503020204020204" charset="-122"/>
                    <a:ea typeface="微软雅黑" panose="020B0503020204020204" charset="-122"/>
                    <a:cs typeface="微软雅黑" panose="020B0503020204020204" charset="-122"/>
                    <a:sym typeface="+mn-ea"/>
                  </a:rPr>
                  <a:t>国家对省级政府领导干部的政策要求</a:t>
                </a:r>
                <a:endParaRPr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sp>
          <p:nvSpPr>
            <p:cNvPr id="18" name="文本框 17"/>
            <p:cNvSpPr txBox="1"/>
            <p:nvPr/>
          </p:nvSpPr>
          <p:spPr>
            <a:xfrm>
              <a:off x="10746" y="2884"/>
              <a:ext cx="7299" cy="1921"/>
            </a:xfrm>
            <a:prstGeom prst="rect">
              <a:avLst/>
            </a:prstGeom>
            <a:noFill/>
          </p:spPr>
          <p:txBody>
            <a:bodyPr wrap="square" rtlCol="0" anchor="t">
              <a:spAutoFit/>
            </a:bodyPr>
            <a:lstStyle/>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2016年8月12日</a:t>
              </a:r>
              <a:r>
                <a:rPr lang="zh-CN" altLang="en-US" sz="1400" dirty="0">
                  <a:latin typeface="微软雅黑" panose="020B0503020204020204" charset="-122"/>
                  <a:ea typeface="微软雅黑" panose="020B0503020204020204" charset="-122"/>
                  <a:cs typeface="微软雅黑" panose="020B0503020204020204" charset="-122"/>
                </a:rPr>
                <a:t>，国务院办公厅发布的《省级政府安全生产工作考核办法的通知》</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2017年9月16日</a:t>
              </a:r>
              <a:r>
                <a:rPr lang="zh-CN" altLang="en-US" sz="1400" dirty="0">
                  <a:latin typeface="微软雅黑" panose="020B0503020204020204" charset="-122"/>
                  <a:ea typeface="微软雅黑" panose="020B0503020204020204" charset="-122"/>
                  <a:cs typeface="微软雅黑" panose="020B0503020204020204" charset="-122"/>
                </a:rPr>
                <a:t>，国务院安委会发布的《2017年度省级政府安全生产工作考核细则的通知》</a:t>
              </a:r>
            </a:p>
          </p:txBody>
        </p:sp>
      </p:grpSp>
      <p:sp>
        <p:nvSpPr>
          <p:cNvPr id="22" name="椭圆 21"/>
          <p:cNvSpPr/>
          <p:nvPr/>
        </p:nvSpPr>
        <p:spPr>
          <a:xfrm>
            <a:off x="1460500" y="1231815"/>
            <a:ext cx="130810" cy="130810"/>
          </a:xfrm>
          <a:prstGeom prst="ellipse">
            <a:avLst/>
          </a:prstGeom>
          <a:solidFill>
            <a:schemeClr val="bg1">
              <a:lumMod val="95000"/>
            </a:schemeClr>
          </a:solidFill>
          <a:ln>
            <a:noFill/>
          </a:ln>
          <a:effectLst>
            <a:outerShdw blurRad="50800" dist="38100" dir="5400000" algn="t" rotWithShape="0">
              <a:prstClr val="black">
                <a:alpha val="4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60500" y="4797188"/>
            <a:ext cx="130810" cy="130810"/>
          </a:xfrm>
          <a:prstGeom prst="ellipse">
            <a:avLst/>
          </a:prstGeom>
          <a:solidFill>
            <a:schemeClr val="bg1">
              <a:lumMod val="95000"/>
            </a:schemeClr>
          </a:solidFill>
          <a:ln>
            <a:noFill/>
          </a:ln>
          <a:effectLst>
            <a:outerShdw blurRad="50800" dist="38100" dir="5400000" algn="t" rotWithShape="0">
              <a:prstClr val="black">
                <a:alpha val="4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6373495" y="1108248"/>
            <a:ext cx="4634230" cy="3679190"/>
            <a:chOff x="10087" y="2078"/>
            <a:chExt cx="7298" cy="5794"/>
          </a:xfrm>
        </p:grpSpPr>
        <p:grpSp>
          <p:nvGrpSpPr>
            <p:cNvPr id="19" name="组合 18"/>
            <p:cNvGrpSpPr/>
            <p:nvPr/>
          </p:nvGrpSpPr>
          <p:grpSpPr>
            <a:xfrm>
              <a:off x="10087" y="2078"/>
              <a:ext cx="7299" cy="5795"/>
              <a:chOff x="1865" y="6356"/>
              <a:chExt cx="7299" cy="5795"/>
            </a:xfrm>
          </p:grpSpPr>
          <p:grpSp>
            <p:nvGrpSpPr>
              <p:cNvPr id="13" name="组合 12"/>
              <p:cNvGrpSpPr/>
              <p:nvPr/>
            </p:nvGrpSpPr>
            <p:grpSpPr>
              <a:xfrm>
                <a:off x="1865" y="6356"/>
                <a:ext cx="7298" cy="586"/>
                <a:chOff x="1636" y="7609"/>
                <a:chExt cx="7298" cy="586"/>
              </a:xfrm>
            </p:grpSpPr>
            <p:sp>
              <p:nvSpPr>
                <p:cNvPr id="8" name="矩形 7"/>
                <p:cNvSpPr/>
                <p:nvPr/>
              </p:nvSpPr>
              <p:spPr>
                <a:xfrm>
                  <a:off x="1636" y="7609"/>
                  <a:ext cx="7299" cy="587"/>
                </a:xfrm>
                <a:prstGeom prst="rect">
                  <a:avLst/>
                </a:prstGeom>
                <a:gradFill>
                  <a:gsLst>
                    <a:gs pos="0">
                      <a:srgbClr val="007BD3"/>
                    </a:gs>
                    <a:gs pos="100000">
                      <a:srgbClr val="034373"/>
                    </a:gs>
                  </a:gsLst>
                  <a:lin ang="5400000" scaled="0"/>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137" y="7612"/>
                  <a:ext cx="6296" cy="580"/>
                </a:xfrm>
                <a:prstGeom prst="rect">
                  <a:avLst/>
                </a:prstGeom>
                <a:noFill/>
              </p:spPr>
              <p:txBody>
                <a:bodyPr wrap="none" rtlCol="0">
                  <a:spAutoFit/>
                </a:bodyPr>
                <a:lstStyle/>
                <a:p>
                  <a:pPr algn="l"/>
                  <a:r>
                    <a:rPr lang="en-US" altLang="zh-CN">
                      <a:solidFill>
                        <a:schemeClr val="bg1"/>
                      </a:solidFill>
                      <a:latin typeface="微软雅黑" panose="020B0503020204020204" charset="-122"/>
                      <a:ea typeface="微软雅黑" panose="020B0503020204020204" charset="-122"/>
                      <a:cs typeface="微软雅黑" panose="020B0503020204020204" charset="-122"/>
                      <a:sym typeface="+mn-ea"/>
                    </a:rPr>
                    <a:t>2016</a:t>
                  </a:r>
                  <a:r>
                    <a:rPr lang="zh-CN" altLang="en-US">
                      <a:solidFill>
                        <a:schemeClr val="bg1"/>
                      </a:solidFill>
                      <a:latin typeface="微软雅黑" panose="020B0503020204020204" charset="-122"/>
                      <a:ea typeface="微软雅黑" panose="020B0503020204020204" charset="-122"/>
                      <a:cs typeface="微软雅黑" panose="020B0503020204020204" charset="-122"/>
                      <a:sym typeface="+mn-ea"/>
                    </a:rPr>
                    <a:t>年至</a:t>
                  </a:r>
                  <a:r>
                    <a:rPr lang="en-US" altLang="zh-CN">
                      <a:solidFill>
                        <a:schemeClr val="bg1"/>
                      </a:solidFill>
                      <a:latin typeface="微软雅黑" panose="020B0503020204020204" charset="-122"/>
                      <a:ea typeface="微软雅黑" panose="020B0503020204020204" charset="-122"/>
                      <a:cs typeface="微软雅黑" panose="020B0503020204020204" charset="-122"/>
                      <a:sym typeface="+mn-ea"/>
                    </a:rPr>
                    <a:t>2018</a:t>
                  </a:r>
                  <a:r>
                    <a:rPr lang="zh-CN" altLang="en-US">
                      <a:solidFill>
                        <a:schemeClr val="bg1"/>
                      </a:solidFill>
                      <a:latin typeface="微软雅黑" panose="020B0503020204020204" charset="-122"/>
                      <a:ea typeface="微软雅黑" panose="020B0503020204020204" charset="-122"/>
                      <a:cs typeface="微软雅黑" panose="020B0503020204020204" charset="-122"/>
                      <a:sym typeface="+mn-ea"/>
                    </a:rPr>
                    <a:t>年的地方政府政策要求</a:t>
                  </a:r>
                  <a:endParaRPr lang="zh-CN" altLang="en-US">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11" name="文本框 10"/>
              <p:cNvSpPr txBox="1"/>
              <p:nvPr/>
            </p:nvSpPr>
            <p:spPr>
              <a:xfrm>
                <a:off x="1865" y="7120"/>
                <a:ext cx="7299" cy="5031"/>
              </a:xfrm>
              <a:prstGeom prst="rect">
                <a:avLst/>
              </a:prstGeom>
              <a:noFill/>
            </p:spPr>
            <p:txBody>
              <a:bodyPr wrap="square" rtlCol="0" anchor="t">
                <a:spAutoFit/>
              </a:bodyPr>
              <a:lstStyle/>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2016年12月22日</a:t>
                </a:r>
                <a:r>
                  <a:rPr lang="zh-CN" altLang="en-US" sz="1400" dirty="0">
                    <a:latin typeface="微软雅黑" panose="020B0503020204020204" charset="-122"/>
                    <a:ea typeface="微软雅黑" panose="020B0503020204020204" charset="-122"/>
                    <a:cs typeface="微软雅黑" panose="020B0503020204020204" charset="-122"/>
                  </a:rPr>
                  <a:t>，江苏省安委会发布的《江苏省防范遏制重特大事故构建双重预防机制实施办法》</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2017年8月18日</a:t>
                </a:r>
                <a:r>
                  <a:rPr lang="zh-CN" altLang="en-US" sz="1400" dirty="0">
                    <a:latin typeface="微软雅黑" panose="020B0503020204020204" charset="-122"/>
                    <a:ea typeface="微软雅黑" panose="020B0503020204020204" charset="-122"/>
                    <a:cs typeface="微软雅黑" panose="020B0503020204020204" charset="-122"/>
                  </a:rPr>
                  <a:t>，四川省政府安委会发布的《四川省标本兼治遏制重特大事故工作指导意见》</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2018年4月11日</a:t>
                </a:r>
                <a:r>
                  <a:rPr lang="zh-CN" altLang="en-US" sz="1400" dirty="0">
                    <a:latin typeface="微软雅黑" panose="020B0503020204020204" charset="-122"/>
                    <a:ea typeface="微软雅黑" panose="020B0503020204020204" charset="-122"/>
                    <a:cs typeface="微软雅黑" panose="020B0503020204020204" charset="-122"/>
                  </a:rPr>
                  <a:t>，河南省安全生产监督管理局发布的《全省危险化学品企业构建双重预防机制实施意见（试行）》</a:t>
                </a:r>
              </a:p>
              <a:p>
                <a:pPr marL="285750" indent="-285750" algn="just" fontAlgn="auto">
                  <a:lnSpc>
                    <a:spcPts val="2200"/>
                  </a:lnSpc>
                  <a:buFont typeface="Wingdings" panose="05000000000000000000" charset="0"/>
                  <a:buChar char="Ø"/>
                </a:pPr>
                <a:r>
                  <a:rPr lang="zh-CN" altLang="en-US" sz="1400" b="1" dirty="0">
                    <a:solidFill>
                      <a:srgbClr val="0070C0"/>
                    </a:solidFill>
                    <a:latin typeface="微软雅黑" panose="020B0503020204020204" charset="-122"/>
                    <a:ea typeface="微软雅黑" panose="020B0503020204020204" charset="-122"/>
                    <a:cs typeface="微软雅黑" panose="020B0503020204020204" charset="-122"/>
                  </a:rPr>
                  <a:t>2018年9月17日</a:t>
                </a:r>
                <a:r>
                  <a:rPr lang="zh-CN" altLang="en-US" sz="1400" dirty="0">
                    <a:latin typeface="微软雅黑" panose="020B0503020204020204" charset="-122"/>
                    <a:ea typeface="微软雅黑" panose="020B0503020204020204" charset="-122"/>
                    <a:cs typeface="微软雅黑" panose="020B0503020204020204" charset="-122"/>
                  </a:rPr>
                  <a:t>，山东省拟立法加强安全生产双重预防体系建设，安监局代省政府起草了《山东省生产经营单位安全生产风险分级管控和隐患排查治理办法》（草案征求意见稿）</a:t>
                </a:r>
              </a:p>
            </p:txBody>
          </p:sp>
        </p:grpSp>
        <p:sp>
          <p:nvSpPr>
            <p:cNvPr id="25" name="椭圆 24"/>
            <p:cNvSpPr/>
            <p:nvPr/>
          </p:nvSpPr>
          <p:spPr>
            <a:xfrm>
              <a:off x="10382" y="2269"/>
              <a:ext cx="206" cy="206"/>
            </a:xfrm>
            <a:prstGeom prst="ellipse">
              <a:avLst/>
            </a:prstGeom>
            <a:solidFill>
              <a:schemeClr val="bg1">
                <a:lumMod val="95000"/>
              </a:schemeClr>
            </a:solidFill>
            <a:ln>
              <a:noFill/>
            </a:ln>
            <a:effectLst>
              <a:outerShdw blurRad="50800" dist="38100" dir="5400000" algn="t" rotWithShape="0">
                <a:prstClr val="black">
                  <a:alpha val="4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 name="Rectangle 3"/>
          <p:cNvSpPr txBox="1"/>
          <p:nvPr/>
        </p:nvSpPr>
        <p:spPr>
          <a:xfrm>
            <a:off x="2717591" y="2404496"/>
            <a:ext cx="6485132" cy="917544"/>
          </a:xfrm>
          <a:prstGeom prst="rect">
            <a:avLst/>
          </a:prstGeom>
          <a:noFill/>
          <a:ln w="9525">
            <a:noFill/>
            <a:miter/>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zh-CN" altLang="en-US" sz="4000" b="1" noProof="1">
                <a:latin typeface="微软雅黑" panose="020B0503020204020204" charset="-122"/>
                <a:ea typeface="微软雅黑" panose="020B0503020204020204" charset="-122"/>
                <a:sym typeface="微软雅黑" panose="020B0503020204020204" charset="-122"/>
              </a:rPr>
              <a:t>双控有关疑问解答</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2334534" y="1485732"/>
            <a:ext cx="7837037" cy="3886535"/>
            <a:chOff x="2466614" y="1229800"/>
            <a:chExt cx="7837037" cy="3886535"/>
          </a:xfrm>
        </p:grpSpPr>
        <p:sp>
          <p:nvSpPr>
            <p:cNvPr id="22" name="椭圆 80"/>
            <p:cNvSpPr/>
            <p:nvPr/>
          </p:nvSpPr>
          <p:spPr bwMode="auto">
            <a:xfrm>
              <a:off x="2466614" y="2242209"/>
              <a:ext cx="908047" cy="909595"/>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t>危险源</a:t>
              </a:r>
            </a:p>
          </p:txBody>
        </p:sp>
        <p:sp>
          <p:nvSpPr>
            <p:cNvPr id="3" name="平行四边形 2"/>
            <p:cNvSpPr/>
            <p:nvPr/>
          </p:nvSpPr>
          <p:spPr>
            <a:xfrm>
              <a:off x="5834367" y="1785649"/>
              <a:ext cx="929489" cy="1702953"/>
            </a:xfrm>
            <a:prstGeom prst="parallelogram">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rPr>
                <a:t>隐患排查治理体系</a:t>
              </a:r>
            </a:p>
          </p:txBody>
        </p:sp>
        <p:sp>
          <p:nvSpPr>
            <p:cNvPr id="27" name="平行四边形 26"/>
            <p:cNvSpPr/>
            <p:nvPr/>
          </p:nvSpPr>
          <p:spPr>
            <a:xfrm>
              <a:off x="3570667" y="1755369"/>
              <a:ext cx="929489" cy="1702954"/>
            </a:xfrm>
            <a:prstGeom prst="parallelogram">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rPr>
                <a:t>风险管控体系</a:t>
              </a:r>
            </a:p>
          </p:txBody>
        </p:sp>
        <p:sp>
          <p:nvSpPr>
            <p:cNvPr id="28" name="椭圆 80"/>
            <p:cNvSpPr/>
            <p:nvPr/>
          </p:nvSpPr>
          <p:spPr bwMode="auto">
            <a:xfrm>
              <a:off x="7136496" y="2297388"/>
              <a:ext cx="908047" cy="909595"/>
            </a:xfrm>
            <a:prstGeom prst="ellipse">
              <a:avLst/>
            </a:prstGeom>
            <a:solidFill>
              <a:srgbClr val="FFC000"/>
            </a:solidFill>
            <a:effectLst>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t>发生事故</a:t>
              </a:r>
            </a:p>
          </p:txBody>
        </p:sp>
        <p:sp>
          <p:nvSpPr>
            <p:cNvPr id="29" name="椭圆 80"/>
            <p:cNvSpPr/>
            <p:nvPr/>
          </p:nvSpPr>
          <p:spPr bwMode="auto">
            <a:xfrm>
              <a:off x="4720889" y="2182329"/>
              <a:ext cx="908047" cy="909595"/>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t>隐患</a:t>
              </a:r>
            </a:p>
          </p:txBody>
        </p:sp>
        <p:sp>
          <p:nvSpPr>
            <p:cNvPr id="30" name="圆角矩形 16"/>
            <p:cNvSpPr/>
            <p:nvPr/>
          </p:nvSpPr>
          <p:spPr>
            <a:xfrm>
              <a:off x="3304423" y="3599409"/>
              <a:ext cx="1161592" cy="398652"/>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marL="0" marR="0" lvl="0" indent="0" algn="ctr" defTabSz="10287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第一道防线</a:t>
              </a:r>
            </a:p>
          </p:txBody>
        </p:sp>
        <p:sp>
          <p:nvSpPr>
            <p:cNvPr id="31" name="圆角矩形 16"/>
            <p:cNvSpPr/>
            <p:nvPr/>
          </p:nvSpPr>
          <p:spPr>
            <a:xfrm>
              <a:off x="5602264" y="3629349"/>
              <a:ext cx="1161592" cy="398652"/>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marL="0" marR="0" lvl="0" indent="0" algn="ctr" defTabSz="10287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第二道防线</a:t>
              </a:r>
            </a:p>
          </p:txBody>
        </p:sp>
        <p:sp>
          <p:nvSpPr>
            <p:cNvPr id="11" name="平行四边形 10"/>
            <p:cNvSpPr/>
            <p:nvPr/>
          </p:nvSpPr>
          <p:spPr>
            <a:xfrm>
              <a:off x="8338044" y="1785649"/>
              <a:ext cx="929489" cy="1702953"/>
            </a:xfrm>
            <a:prstGeom prst="parallelogram">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rPr>
                <a:t>事故应急救援</a:t>
              </a:r>
            </a:p>
          </p:txBody>
        </p:sp>
        <p:sp>
          <p:nvSpPr>
            <p:cNvPr id="12" name="圆角矩形 16"/>
            <p:cNvSpPr/>
            <p:nvPr/>
          </p:nvSpPr>
          <p:spPr>
            <a:xfrm>
              <a:off x="8105941" y="3629349"/>
              <a:ext cx="1161592" cy="398652"/>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marL="0" marR="0" lvl="0" indent="0" algn="ctr" defTabSz="10287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最后一道防线</a:t>
              </a:r>
            </a:p>
          </p:txBody>
        </p:sp>
        <p:sp>
          <p:nvSpPr>
            <p:cNvPr id="13" name="椭圆 80"/>
            <p:cNvSpPr/>
            <p:nvPr/>
          </p:nvSpPr>
          <p:spPr bwMode="auto">
            <a:xfrm>
              <a:off x="9395604" y="2297388"/>
              <a:ext cx="908047" cy="909595"/>
            </a:xfrm>
            <a:prstGeom prst="ellipse">
              <a:avLst/>
            </a:prstGeom>
            <a:solidFill>
              <a:srgbClr val="FFC000"/>
            </a:solidFill>
            <a:effectLst>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t>事故扩散</a:t>
              </a:r>
            </a:p>
          </p:txBody>
        </p:sp>
        <p:sp>
          <p:nvSpPr>
            <p:cNvPr id="15" name="矩形 14"/>
            <p:cNvSpPr/>
            <p:nvPr/>
          </p:nvSpPr>
          <p:spPr>
            <a:xfrm>
              <a:off x="3885219" y="4747003"/>
              <a:ext cx="528779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charset="-122"/>
                  <a:cs typeface="+mn-cs"/>
                </a:rPr>
                <a:t>纵深防御    关口前移    双重预控     化“险”为夷</a:t>
              </a:r>
            </a:p>
          </p:txBody>
        </p:sp>
        <p:sp>
          <p:nvSpPr>
            <p:cNvPr id="6" name="箭头: 上弧形 5"/>
            <p:cNvSpPr/>
            <p:nvPr/>
          </p:nvSpPr>
          <p:spPr>
            <a:xfrm>
              <a:off x="4108365" y="1229800"/>
              <a:ext cx="2386704" cy="475695"/>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sp>
        <p:nvSpPr>
          <p:cNvPr id="21" name="文本框 20"/>
          <p:cNvSpPr txBox="1"/>
          <p:nvPr/>
        </p:nvSpPr>
        <p:spPr>
          <a:xfrm>
            <a:off x="389422" y="197052"/>
            <a:ext cx="7130415" cy="584775"/>
          </a:xfrm>
          <a:prstGeom prst="rect">
            <a:avLst/>
          </a:prstGeom>
          <a:noFill/>
        </p:spPr>
        <p:txBody>
          <a:bodyPr wrap="square" rtlCol="0" anchor="t">
            <a:spAutoFit/>
          </a:bodyPr>
          <a:lstStyle/>
          <a:p>
            <a:r>
              <a:rPr lang="zh-CN" altLang="en-US" sz="3200" b="1" dirty="0">
                <a:solidFill>
                  <a:srgbClr val="0070C0"/>
                </a:solidFill>
                <a:latin typeface="微软雅黑" panose="020B0503020204020204" charset="-122"/>
                <a:ea typeface="微软雅黑" panose="020B0503020204020204" charset="-122"/>
              </a:rPr>
              <a:t>什么是“双控”体系</a:t>
            </a:r>
            <a:endParaRPr lang="en-US" altLang="zh-CN" sz="3200" b="1" dirty="0">
              <a:solidFill>
                <a:srgbClr val="0070C0"/>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2496185" y="2741295"/>
            <a:ext cx="6595745" cy="3218180"/>
            <a:chOff x="3825" y="3815"/>
            <a:chExt cx="10387" cy="5068"/>
          </a:xfrm>
        </p:grpSpPr>
        <p:sp>
          <p:nvSpPr>
            <p:cNvPr id="22" name="椭圆 80"/>
            <p:cNvSpPr/>
            <p:nvPr/>
          </p:nvSpPr>
          <p:spPr bwMode="auto">
            <a:xfrm>
              <a:off x="3825" y="5224"/>
              <a:ext cx="1430" cy="1432"/>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危险源</a:t>
              </a:r>
            </a:p>
          </p:txBody>
        </p:sp>
        <p:sp>
          <p:nvSpPr>
            <p:cNvPr id="5" name="平行四边形 4"/>
            <p:cNvSpPr/>
            <p:nvPr/>
          </p:nvSpPr>
          <p:spPr>
            <a:xfrm>
              <a:off x="10405" y="4690"/>
              <a:ext cx="1464" cy="2682"/>
            </a:xfrm>
            <a:prstGeom prst="parallelogram">
              <a:avLst/>
            </a:prstGeom>
            <a:solidFill>
              <a:srgbClr val="0162A7"/>
            </a:solidFill>
            <a:ln>
              <a:solidFill>
                <a:srgbClr val="0162A7"/>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1400" dirty="0"/>
                <a:t>隐患排查治理体系</a:t>
              </a:r>
            </a:p>
          </p:txBody>
        </p:sp>
        <p:sp>
          <p:nvSpPr>
            <p:cNvPr id="27" name="平行四边形 26"/>
            <p:cNvSpPr/>
            <p:nvPr/>
          </p:nvSpPr>
          <p:spPr>
            <a:xfrm>
              <a:off x="5794" y="4690"/>
              <a:ext cx="1464" cy="2682"/>
            </a:xfrm>
            <a:prstGeom prst="parallelogram">
              <a:avLst/>
            </a:prstGeom>
            <a:solidFill>
              <a:srgbClr val="0162A7"/>
            </a:solidFill>
            <a:ln>
              <a:solidFill>
                <a:srgbClr val="0162A7"/>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1400" dirty="0"/>
                <a:t>风险管控体系</a:t>
              </a:r>
            </a:p>
          </p:txBody>
        </p:sp>
        <p:sp>
          <p:nvSpPr>
            <p:cNvPr id="28" name="椭圆 80"/>
            <p:cNvSpPr/>
            <p:nvPr/>
          </p:nvSpPr>
          <p:spPr bwMode="auto">
            <a:xfrm>
              <a:off x="12657" y="5406"/>
              <a:ext cx="1430" cy="1432"/>
            </a:xfrm>
            <a:prstGeom prst="ellipse">
              <a:avLst/>
            </a:prstGeom>
            <a:solidFill>
              <a:srgbClr val="C4221C"/>
            </a:solidFill>
            <a:effectLst>
              <a:glow rad="127000">
                <a:schemeClr val="accent3">
                  <a:satMod val="175000"/>
                  <a:alpha val="40000"/>
                </a:schemeClr>
              </a:glow>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srgbClr val="FFFFFF"/>
                  </a:solidFill>
                </a:rPr>
                <a:t>事故</a:t>
              </a:r>
            </a:p>
          </p:txBody>
        </p:sp>
        <p:sp>
          <p:nvSpPr>
            <p:cNvPr id="29" name="椭圆 80"/>
            <p:cNvSpPr/>
            <p:nvPr/>
          </p:nvSpPr>
          <p:spPr bwMode="auto">
            <a:xfrm>
              <a:off x="8153" y="5315"/>
              <a:ext cx="1430" cy="1432"/>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隐患</a:t>
              </a:r>
            </a:p>
          </p:txBody>
        </p:sp>
        <p:sp>
          <p:nvSpPr>
            <p:cNvPr id="30" name="圆角矩形 16"/>
            <p:cNvSpPr/>
            <p:nvPr/>
          </p:nvSpPr>
          <p:spPr>
            <a:xfrm>
              <a:off x="5429" y="7594"/>
              <a:ext cx="1829" cy="628"/>
            </a:xfrm>
            <a:prstGeom prst="roundRect">
              <a:avLst/>
            </a:prstGeom>
            <a:ln>
              <a:solidFill>
                <a:srgbClr val="0162A7"/>
              </a:solidFill>
            </a:ln>
          </p:spPr>
          <p:style>
            <a:lnRef idx="2">
              <a:schemeClr val="accent6"/>
            </a:lnRef>
            <a:fillRef idx="1">
              <a:schemeClr val="lt1"/>
            </a:fillRef>
            <a:effectRef idx="0">
              <a:schemeClr val="accent6"/>
            </a:effectRef>
            <a:fontRef idx="minor">
              <a:schemeClr val="dk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algn="ctr">
                <a:defRPr/>
              </a:pPr>
              <a:r>
                <a:rPr lang="zh-CN" altLang="en-US" sz="1200" b="1" dirty="0">
                  <a:solidFill>
                    <a:schemeClr val="tx1"/>
                  </a:solidFill>
                  <a:latin typeface="微软雅黑" panose="020B0503020204020204" charset="-122"/>
                  <a:ea typeface="微软雅黑" panose="020B0503020204020204" charset="-122"/>
                </a:rPr>
                <a:t>第一道防火墙</a:t>
              </a:r>
            </a:p>
          </p:txBody>
        </p:sp>
        <p:sp>
          <p:nvSpPr>
            <p:cNvPr id="31" name="圆角矩形 16"/>
            <p:cNvSpPr/>
            <p:nvPr/>
          </p:nvSpPr>
          <p:spPr>
            <a:xfrm>
              <a:off x="9979" y="7594"/>
              <a:ext cx="1829" cy="628"/>
            </a:xfrm>
            <a:prstGeom prst="roundRect">
              <a:avLst/>
            </a:prstGeom>
            <a:ln>
              <a:solidFill>
                <a:srgbClr val="0162A7"/>
              </a:solidFill>
            </a:ln>
          </p:spPr>
          <p:style>
            <a:lnRef idx="2">
              <a:schemeClr val="accent6"/>
            </a:lnRef>
            <a:fillRef idx="1">
              <a:schemeClr val="lt1"/>
            </a:fillRef>
            <a:effectRef idx="0">
              <a:schemeClr val="accent6"/>
            </a:effectRef>
            <a:fontRef idx="minor">
              <a:schemeClr val="dk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algn="ctr">
                <a:defRPr/>
              </a:pPr>
              <a:r>
                <a:rPr lang="zh-CN" altLang="en-US" sz="1200" b="1" dirty="0">
                  <a:solidFill>
                    <a:schemeClr val="tx1"/>
                  </a:solidFill>
                  <a:latin typeface="微软雅黑" panose="020B0503020204020204" charset="-122"/>
                  <a:ea typeface="微软雅黑" panose="020B0503020204020204" charset="-122"/>
                </a:rPr>
                <a:t>第二道防</a:t>
              </a:r>
              <a:r>
                <a:rPr lang="zh-CN" altLang="en-US" sz="1200" b="1" dirty="0">
                  <a:solidFill>
                    <a:schemeClr val="tx1"/>
                  </a:solidFill>
                  <a:latin typeface="微软雅黑" panose="020B0503020204020204" charset="-122"/>
                  <a:ea typeface="微软雅黑" panose="020B0503020204020204" charset="-122"/>
                  <a:sym typeface="+mn-ea"/>
                </a:rPr>
                <a:t>火墙</a:t>
              </a:r>
              <a:endParaRPr lang="zh-CN" altLang="en-US" sz="1200" b="1" dirty="0">
                <a:solidFill>
                  <a:schemeClr val="tx1"/>
                </a:solidFill>
                <a:latin typeface="微软雅黑" panose="020B0503020204020204" charset="-122"/>
                <a:ea typeface="微软雅黑" panose="020B0503020204020204" charset="-122"/>
              </a:endParaRPr>
            </a:p>
          </p:txBody>
        </p:sp>
        <p:sp>
          <p:nvSpPr>
            <p:cNvPr id="17" name="椭圆 80"/>
            <p:cNvSpPr/>
            <p:nvPr/>
          </p:nvSpPr>
          <p:spPr bwMode="auto">
            <a:xfrm>
              <a:off x="12117" y="8134"/>
              <a:ext cx="2095" cy="749"/>
            </a:xfrm>
            <a:prstGeom prst="roundRect">
              <a:avLst/>
            </a:prstGeom>
          </p:spPr>
          <p:style>
            <a:lnRef idx="3">
              <a:schemeClr val="lt1"/>
            </a:lnRef>
            <a:fillRef idx="1">
              <a:schemeClr val="accent6"/>
            </a:fillRef>
            <a:effectRef idx="1">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charset="-122"/>
                  <a:ea typeface="微软雅黑" panose="020B0503020204020204" charset="-122"/>
                </a:rPr>
                <a:t>解决“管不住”的问题</a:t>
              </a:r>
            </a:p>
          </p:txBody>
        </p:sp>
        <p:sp>
          <p:nvSpPr>
            <p:cNvPr id="18" name="椭圆 80"/>
            <p:cNvSpPr/>
            <p:nvPr/>
          </p:nvSpPr>
          <p:spPr bwMode="auto">
            <a:xfrm>
              <a:off x="7479" y="8134"/>
              <a:ext cx="2279" cy="749"/>
            </a:xfrm>
            <a:prstGeom prst="roundRect">
              <a:avLst/>
            </a:prstGeom>
          </p:spPr>
          <p:style>
            <a:lnRef idx="1">
              <a:schemeClr val="accent6"/>
            </a:lnRef>
            <a:fillRef idx="3">
              <a:schemeClr val="accent6"/>
            </a:fillRef>
            <a:effectRef idx="2">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charset="-122"/>
                  <a:ea typeface="微软雅黑" panose="020B0503020204020204" charset="-122"/>
                </a:rPr>
                <a:t>解决“想不到”</a:t>
              </a:r>
              <a:endParaRPr lang="en-US" altLang="zh-CN" sz="1400" kern="0" dirty="0">
                <a:solidFill>
                  <a:schemeClr val="bg1"/>
                </a:solidFill>
                <a:latin typeface="微软雅黑" panose="020B0503020204020204" charset="-122"/>
                <a:ea typeface="微软雅黑" panose="020B0503020204020204" charset="-122"/>
              </a:endParaRPr>
            </a:p>
            <a:p>
              <a:pPr algn="ctr" eaLnBrk="1" hangingPunct="1">
                <a:defRPr/>
              </a:pPr>
              <a:r>
                <a:rPr lang="zh-CN" altLang="en-US" sz="1400" kern="0" dirty="0">
                  <a:solidFill>
                    <a:schemeClr val="bg1"/>
                  </a:solidFill>
                  <a:latin typeface="微软雅黑" panose="020B0503020204020204" charset="-122"/>
                  <a:ea typeface="微软雅黑" panose="020B0503020204020204" charset="-122"/>
                </a:rPr>
                <a:t>的问题</a:t>
              </a:r>
            </a:p>
          </p:txBody>
        </p:sp>
        <p:sp>
          <p:nvSpPr>
            <p:cNvPr id="20" name="箭头: 燕尾形 19"/>
            <p:cNvSpPr/>
            <p:nvPr/>
          </p:nvSpPr>
          <p:spPr>
            <a:xfrm rot="2615383">
              <a:off x="7273" y="7378"/>
              <a:ext cx="1239" cy="453"/>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箭头: 上弧形 5"/>
            <p:cNvSpPr/>
            <p:nvPr/>
          </p:nvSpPr>
          <p:spPr>
            <a:xfrm>
              <a:off x="6762" y="3815"/>
              <a:ext cx="4624" cy="749"/>
            </a:xfrm>
            <a:prstGeom prst="curvedDownArrow">
              <a:avLst/>
            </a:prstGeom>
            <a:solidFill>
              <a:srgbClr val="0162A7"/>
            </a:solidFill>
            <a:ln>
              <a:solidFill>
                <a:srgbClr val="0162A7"/>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solidFill>
                  <a:schemeClr val="tx1"/>
                </a:solidFill>
              </a:endParaRPr>
            </a:p>
          </p:txBody>
        </p:sp>
        <p:sp>
          <p:nvSpPr>
            <p:cNvPr id="23" name="箭头: 燕尾形 22"/>
            <p:cNvSpPr/>
            <p:nvPr/>
          </p:nvSpPr>
          <p:spPr>
            <a:xfrm rot="2615383">
              <a:off x="11772" y="7366"/>
              <a:ext cx="1234" cy="524"/>
            </a:xfrm>
            <a:prstGeom prst="notched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a:p>
          </p:txBody>
        </p:sp>
      </p:grpSp>
      <p:sp>
        <p:nvSpPr>
          <p:cNvPr id="9" name="标题 8"/>
          <p:cNvSpPr>
            <a:spLocks noGrp="1"/>
          </p:cNvSpPr>
          <p:nvPr>
            <p:ph type="title" idx="4294967295"/>
          </p:nvPr>
        </p:nvSpPr>
        <p:spPr>
          <a:xfrm>
            <a:off x="838200" y="365125"/>
            <a:ext cx="10515600" cy="1325563"/>
          </a:xfrm>
        </p:spPr>
        <p:txBody>
          <a:bodyPr/>
          <a:lstStyle/>
          <a:p>
            <a:r>
              <a:rPr lang="zh-CN" altLang="en-US" sz="3200" b="1" dirty="0">
                <a:solidFill>
                  <a:srgbClr val="0070C0"/>
                </a:solidFill>
                <a:latin typeface="微软雅黑" panose="020B0503020204020204" charset="-122"/>
                <a:ea typeface="微软雅黑" panose="020B0503020204020204" charset="-122"/>
              </a:rPr>
              <a:t>双重预防机制的基本工作思路</a:t>
            </a:r>
          </a:p>
        </p:txBody>
      </p:sp>
      <p:sp>
        <p:nvSpPr>
          <p:cNvPr id="10" name="文本框 9"/>
          <p:cNvSpPr txBox="1"/>
          <p:nvPr/>
        </p:nvSpPr>
        <p:spPr>
          <a:xfrm>
            <a:off x="838200" y="1471295"/>
            <a:ext cx="10151745" cy="1052830"/>
          </a:xfrm>
          <a:prstGeom prst="rect">
            <a:avLst/>
          </a:prstGeom>
          <a:noFill/>
        </p:spPr>
        <p:txBody>
          <a:bodyPr wrap="square" rtlCol="0" anchor="t">
            <a:spAutoFit/>
          </a:bodyPr>
          <a:lstStyle/>
          <a:p>
            <a:pPr algn="l" fontAlgn="auto">
              <a:lnSpc>
                <a:spcPts val="2500"/>
              </a:lnSpc>
            </a:pPr>
            <a:r>
              <a:rPr lang="zh-CN" altLang="en-US">
                <a:latin typeface="微软雅黑" panose="020B0503020204020204" charset="-122"/>
                <a:ea typeface="微软雅黑" panose="020B0503020204020204" charset="-122"/>
              </a:rPr>
              <a:t>双重预防机制是构筑防范生产安全事故的两道防火墙，风险管控体系是从源头把控排除隐患，隐患排查治理体系是查漏补缺，采取有效手段避免事故发生。通过双重预防的工作机制，切实把每一类风险都控制在可接受范围内，把每一个隐患都治理在形成之初，把每一起事故都消灭在萌芽状态。</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文本框 11"/>
          <p:cNvSpPr txBox="1"/>
          <p:nvPr/>
        </p:nvSpPr>
        <p:spPr>
          <a:xfrm>
            <a:off x="517525" y="321310"/>
            <a:ext cx="7130415" cy="460375"/>
          </a:xfrm>
          <a:prstGeom prst="rect">
            <a:avLst/>
          </a:prstGeom>
          <a:noFill/>
        </p:spPr>
        <p:txBody>
          <a:bodyPr wrap="square" rtlCol="0" anchor="t">
            <a:spAutoFit/>
          </a:bodyPr>
          <a:lstStyle/>
          <a:p>
            <a:r>
              <a:rPr lang="zh-CN" altLang="en-US" sz="2400" b="1" dirty="0">
                <a:solidFill>
                  <a:srgbClr val="0070C0"/>
                </a:solidFill>
                <a:latin typeface="微软雅黑" panose="020B0503020204020204" charset="-122"/>
                <a:ea typeface="微软雅黑" panose="020B0503020204020204" charset="-122"/>
              </a:rPr>
              <a:t>为什么要提出构建“双重预防机制”？</a:t>
            </a:r>
          </a:p>
        </p:txBody>
      </p:sp>
      <p:sp>
        <p:nvSpPr>
          <p:cNvPr id="2" name="矩形 1"/>
          <p:cNvSpPr/>
          <p:nvPr/>
        </p:nvSpPr>
        <p:spPr>
          <a:xfrm>
            <a:off x="1200727" y="1869143"/>
            <a:ext cx="9374909" cy="1429687"/>
          </a:xfrm>
          <a:prstGeom prst="rect">
            <a:avLst/>
          </a:prstGeom>
        </p:spPr>
        <p:txBody>
          <a:bodyPr wrap="square">
            <a:spAutoFit/>
          </a:bodyPr>
          <a:lstStyle/>
          <a:p>
            <a:pPr indent="406400" algn="just">
              <a:lnSpc>
                <a:spcPts val="2700"/>
              </a:lnSpc>
              <a:spcAft>
                <a:spcPts val="0"/>
              </a:spcAft>
            </a:pPr>
            <a:r>
              <a:rPr lang="zh-CN" altLang="zh-CN" kern="100" dirty="0">
                <a:solidFill>
                  <a:srgbClr val="000000"/>
                </a:solidFill>
                <a:latin typeface="宋体" panose="02010600030101010101" pitchFamily="2" charset="-122"/>
                <a:cs typeface="宋体" panose="02010600030101010101" pitchFamily="2" charset="-122"/>
              </a:rPr>
              <a:t>构建“双重预防机制”就是针对安全生产领域“认不清、想不到</a:t>
            </a:r>
            <a:r>
              <a:rPr lang="zh-CN" altLang="en-US" kern="100" dirty="0">
                <a:solidFill>
                  <a:srgbClr val="000000"/>
                </a:solidFill>
                <a:latin typeface="宋体" panose="02010600030101010101" pitchFamily="2" charset="-122"/>
                <a:cs typeface="宋体" panose="02010600030101010101" pitchFamily="2" charset="-122"/>
              </a:rPr>
              <a:t>、难解决</a:t>
            </a:r>
            <a:r>
              <a:rPr lang="zh-CN" altLang="zh-CN" kern="100" dirty="0">
                <a:solidFill>
                  <a:srgbClr val="000000"/>
                </a:solidFill>
                <a:latin typeface="宋体" panose="02010600030101010101" pitchFamily="2" charset="-122"/>
                <a:cs typeface="宋体" panose="02010600030101010101" pitchFamily="2" charset="-122"/>
              </a:rPr>
              <a:t>”的突出问题，强调安全生产的关口前移，从隐患排查治理前移到安全风险管控。要强化风险意识，分析事故发生的全链条，抓住关键环节采取预防措施，防范安全风险管控不到位变成事故隐患、隐患未及时被发现和治理演变成事故。</a:t>
            </a:r>
            <a:endParaRPr lang="zh-CN" altLang="zh-CN" sz="1600" kern="100" dirty="0">
              <a:solidFill>
                <a:srgbClr val="000000"/>
              </a:solidFill>
              <a:latin typeface="宋体" panose="02010600030101010101" pitchFamily="2" charset="-122"/>
              <a:cs typeface="Times New Roman" panose="02020603050405020304" pitchFamily="18" charset="0"/>
            </a:endParaRPr>
          </a:p>
        </p:txBody>
      </p:sp>
      <p:sp>
        <p:nvSpPr>
          <p:cNvPr id="10" name="矩形 9"/>
          <p:cNvSpPr/>
          <p:nvPr/>
        </p:nvSpPr>
        <p:spPr>
          <a:xfrm>
            <a:off x="1048327" y="3496826"/>
            <a:ext cx="9374909" cy="783590"/>
          </a:xfrm>
          <a:prstGeom prst="rect">
            <a:avLst/>
          </a:prstGeom>
        </p:spPr>
        <p:txBody>
          <a:bodyPr wrap="square">
            <a:spAutoFit/>
          </a:bodyPr>
          <a:lstStyle/>
          <a:p>
            <a:pPr indent="406400" algn="just">
              <a:lnSpc>
                <a:spcPts val="2700"/>
              </a:lnSpc>
              <a:spcAft>
                <a:spcPts val="0"/>
              </a:spcAft>
            </a:pPr>
            <a:r>
              <a:rPr lang="zh-CN" altLang="en-US" b="1" kern="100" dirty="0">
                <a:solidFill>
                  <a:srgbClr val="000000"/>
                </a:solidFill>
                <a:latin typeface="宋体" panose="02010600030101010101" pitchFamily="2" charset="-122"/>
                <a:cs typeface="Times New Roman" panose="02020603050405020304" pitchFamily="18" charset="0"/>
              </a:rPr>
              <a:t>检查日常工作的漏洞，将风险分级，对重大风险侧重管控，分职责管控，落实企业各级安全管理职责。</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365125"/>
            <a:ext cx="10515600" cy="1033187"/>
          </a:xfrm>
        </p:spPr>
        <p:txBody>
          <a:bodyPr>
            <a:normAutofit/>
          </a:bodyPr>
          <a:lstStyle/>
          <a:p>
            <a:r>
              <a:rPr lang="zh-CN" altLang="en-US" sz="3200" b="1" dirty="0">
                <a:solidFill>
                  <a:srgbClr val="0070C0"/>
                </a:solidFill>
                <a:latin typeface="微软雅黑" panose="020B0503020204020204" charset="-122"/>
                <a:ea typeface="微软雅黑" panose="020B0503020204020204" charset="-122"/>
              </a:rPr>
              <a:t>两体系实质是一个体系</a:t>
            </a:r>
          </a:p>
        </p:txBody>
      </p:sp>
      <p:grpSp>
        <p:nvGrpSpPr>
          <p:cNvPr id="5" name="组合 4"/>
          <p:cNvGrpSpPr/>
          <p:nvPr/>
        </p:nvGrpSpPr>
        <p:grpSpPr>
          <a:xfrm>
            <a:off x="1973580" y="1603375"/>
            <a:ext cx="7990840" cy="4519930"/>
            <a:chOff x="3108" y="2420"/>
            <a:chExt cx="12584" cy="7118"/>
          </a:xfrm>
        </p:grpSpPr>
        <p:sp>
          <p:nvSpPr>
            <p:cNvPr id="28" name="任意多边形 23553"/>
            <p:cNvSpPr/>
            <p:nvPr/>
          </p:nvSpPr>
          <p:spPr bwMode="auto">
            <a:xfrm>
              <a:off x="3108" y="3687"/>
              <a:ext cx="12585" cy="4770"/>
            </a:xfrm>
            <a:custGeom>
              <a:avLst/>
              <a:gdLst>
                <a:gd name="T0" fmla="*/ 3971925 w 5034"/>
                <a:gd name="T1" fmla="*/ 0 h 1908"/>
                <a:gd name="T2" fmla="*/ 2325688 w 5034"/>
                <a:gd name="T3" fmla="*/ 608013 h 1908"/>
                <a:gd name="T4" fmla="*/ 2830513 w 5034"/>
                <a:gd name="T5" fmla="*/ 608013 h 1908"/>
                <a:gd name="T6" fmla="*/ 0 w 5034"/>
                <a:gd name="T7" fmla="*/ 3028950 h 1908"/>
                <a:gd name="T8" fmla="*/ 7991475 w 5034"/>
                <a:gd name="T9" fmla="*/ 3028950 h 1908"/>
                <a:gd name="T10" fmla="*/ 5126038 w 5034"/>
                <a:gd name="T11" fmla="*/ 608013 h 1908"/>
                <a:gd name="T12" fmla="*/ 5735638 w 5034"/>
                <a:gd name="T13" fmla="*/ 627063 h 1908"/>
                <a:gd name="T14" fmla="*/ 3971925 w 5034"/>
                <a:gd name="T15" fmla="*/ 0 h 19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34" h="1908">
                  <a:moveTo>
                    <a:pt x="2502" y="0"/>
                  </a:moveTo>
                  <a:lnTo>
                    <a:pt x="1465" y="383"/>
                  </a:lnTo>
                  <a:lnTo>
                    <a:pt x="1783" y="383"/>
                  </a:lnTo>
                  <a:lnTo>
                    <a:pt x="0" y="1908"/>
                  </a:lnTo>
                  <a:lnTo>
                    <a:pt x="5034" y="1908"/>
                  </a:lnTo>
                  <a:lnTo>
                    <a:pt x="3229" y="383"/>
                  </a:lnTo>
                  <a:lnTo>
                    <a:pt x="3613" y="395"/>
                  </a:lnTo>
                  <a:lnTo>
                    <a:pt x="2502" y="0"/>
                  </a:lnTo>
                  <a:close/>
                </a:path>
              </a:pathLst>
            </a:custGeom>
            <a:gradFill rotWithShape="1">
              <a:gsLst>
                <a:gs pos="0">
                  <a:srgbClr val="0070C0"/>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圆角矩形 23554"/>
            <p:cNvSpPr>
              <a:spLocks noChangeArrowheads="1"/>
            </p:cNvSpPr>
            <p:nvPr/>
          </p:nvSpPr>
          <p:spPr bwMode="auto">
            <a:xfrm>
              <a:off x="5149" y="2420"/>
              <a:ext cx="8504" cy="1020"/>
            </a:xfrm>
            <a:prstGeom prst="roundRect">
              <a:avLst>
                <a:gd name="adj" fmla="val 50000"/>
              </a:avLst>
            </a:prstGeom>
            <a:gradFill rotWithShape="1">
              <a:gsLst>
                <a:gs pos="0">
                  <a:srgbClr val="007BD3"/>
                </a:gs>
                <a:gs pos="100000">
                  <a:srgbClr val="034373"/>
                </a:gs>
              </a:gsLst>
              <a:lin ang="5400000" scaled="0"/>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buFont typeface="Wingdings" panose="05000000000000000000" pitchFamily="2" charset="2"/>
                <a:buNone/>
              </a:pPr>
              <a:r>
                <a:rPr lang="en-US" altLang="zh-CN" sz="2400">
                  <a:solidFill>
                    <a:srgbClr val="FFFFFF"/>
                  </a:solidFill>
                  <a:latin typeface="微软雅黑" panose="020B0503020204020204" charset="-122"/>
                  <a:ea typeface="微软雅黑" panose="020B0503020204020204" charset="-122"/>
                </a:rPr>
                <a:t>“</a:t>
              </a:r>
              <a:r>
                <a:rPr lang="zh-CN" altLang="en-US" sz="2400">
                  <a:solidFill>
                    <a:srgbClr val="FFFFFF"/>
                  </a:solidFill>
                  <a:latin typeface="微软雅黑" panose="020B0503020204020204" charset="-122"/>
                  <a:ea typeface="微软雅黑" panose="020B0503020204020204" charset="-122"/>
                </a:rPr>
                <a:t>两体系</a:t>
              </a:r>
              <a:r>
                <a:rPr lang="en-US" altLang="zh-CN" sz="2400">
                  <a:solidFill>
                    <a:srgbClr val="FFFFFF"/>
                  </a:solidFill>
                  <a:latin typeface="微软雅黑" panose="020B0503020204020204" charset="-122"/>
                  <a:ea typeface="微软雅黑" panose="020B0503020204020204" charset="-122"/>
                </a:rPr>
                <a:t>”</a:t>
              </a:r>
              <a:r>
                <a:rPr lang="zh-CN" altLang="en-US" sz="2400">
                  <a:solidFill>
                    <a:srgbClr val="FFFFFF"/>
                  </a:solidFill>
                  <a:latin typeface="微软雅黑" panose="020B0503020204020204" charset="-122"/>
                  <a:ea typeface="微软雅黑" panose="020B0503020204020204" charset="-122"/>
                </a:rPr>
                <a:t>实质是</a:t>
              </a:r>
              <a:r>
                <a:rPr lang="en-US" altLang="zh-CN" sz="2400">
                  <a:solidFill>
                    <a:srgbClr val="FFFFFF"/>
                  </a:solidFill>
                  <a:latin typeface="微软雅黑" panose="020B0503020204020204" charset="-122"/>
                  <a:ea typeface="微软雅黑" panose="020B0503020204020204" charset="-122"/>
                </a:rPr>
                <a:t>“</a:t>
              </a:r>
              <a:r>
                <a:rPr lang="zh-CN" altLang="en-US" sz="2400">
                  <a:solidFill>
                    <a:srgbClr val="FFFFFF"/>
                  </a:solidFill>
                  <a:latin typeface="微软雅黑" panose="020B0503020204020204" charset="-122"/>
                  <a:ea typeface="微软雅黑" panose="020B0503020204020204" charset="-122"/>
                </a:rPr>
                <a:t>一个闭环</a:t>
              </a:r>
              <a:r>
                <a:rPr lang="en-US" altLang="zh-CN" sz="2400">
                  <a:solidFill>
                    <a:srgbClr val="FFFFFF"/>
                  </a:solidFill>
                  <a:latin typeface="微软雅黑" panose="020B0503020204020204" charset="-122"/>
                  <a:ea typeface="微软雅黑" panose="020B0503020204020204" charset="-122"/>
                </a:rPr>
                <a:t>”</a:t>
              </a:r>
            </a:p>
          </p:txBody>
        </p:sp>
        <p:sp>
          <p:nvSpPr>
            <p:cNvPr id="42" name="矩形 23568"/>
            <p:cNvSpPr>
              <a:spLocks noChangeArrowheads="1" noChangeShapeType="1"/>
            </p:cNvSpPr>
            <p:nvPr/>
          </p:nvSpPr>
          <p:spPr bwMode="auto">
            <a:xfrm>
              <a:off x="7023" y="5408"/>
              <a:ext cx="4755" cy="576"/>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FadeUp">
                <a:avLst>
                  <a:gd name="adj" fmla="val 9903"/>
                </a:avLst>
              </a:prstTxWarp>
            </a:bodyPr>
            <a:lstStyle/>
            <a:p>
              <a:pPr algn="ctr"/>
              <a:r>
                <a:rPr lang="zh-CN" altLang="en-US" sz="2000" kern="10" dirty="0">
                  <a:solidFill>
                    <a:srgbClr val="FFC000"/>
                  </a:solidFill>
                  <a:effectLst>
                    <a:outerShdw dist="35921" dir="2700000" algn="ctr" rotWithShape="0">
                      <a:srgbClr val="3333CC">
                        <a:alpha val="50000"/>
                      </a:srgbClr>
                    </a:outerShdw>
                  </a:effectLst>
                  <a:latin typeface="微软雅黑" panose="020B0503020204020204" charset="-122"/>
                  <a:ea typeface="微软雅黑" panose="020B0503020204020204" charset="-122"/>
                </a:rPr>
                <a:t>风险管理</a:t>
              </a:r>
            </a:p>
          </p:txBody>
        </p:sp>
        <p:grpSp>
          <p:nvGrpSpPr>
            <p:cNvPr id="3" name="组合 2"/>
            <p:cNvGrpSpPr/>
            <p:nvPr/>
          </p:nvGrpSpPr>
          <p:grpSpPr>
            <a:xfrm>
              <a:off x="3610" y="6564"/>
              <a:ext cx="11414" cy="2975"/>
              <a:chOff x="3063" y="6790"/>
              <a:chExt cx="12630" cy="3292"/>
            </a:xfrm>
          </p:grpSpPr>
          <p:sp>
            <p:nvSpPr>
              <p:cNvPr id="30" name="椭圆 23555"/>
              <p:cNvSpPr>
                <a:spLocks noChangeArrowheads="1"/>
              </p:cNvSpPr>
              <p:nvPr/>
            </p:nvSpPr>
            <p:spPr bwMode="auto">
              <a:xfrm>
                <a:off x="3063" y="6790"/>
                <a:ext cx="2323" cy="2320"/>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w="88900">
                <a:gradFill>
                  <a:gsLst>
                    <a:gs pos="100000">
                      <a:schemeClr val="accent1">
                        <a:lumMod val="5000"/>
                        <a:lumOff val="95000"/>
                      </a:schemeClr>
                    </a:gs>
                    <a:gs pos="0">
                      <a:schemeClr val="accent1">
                        <a:lumMod val="45000"/>
                        <a:lumOff val="55000"/>
                      </a:schemeClr>
                    </a:gs>
                    <a:gs pos="24000">
                      <a:srgbClr val="0070C0"/>
                    </a:gs>
                    <a:gs pos="100000">
                      <a:schemeClr val="accent1">
                        <a:lumMod val="30000"/>
                        <a:lumOff val="70000"/>
                      </a:schemeClr>
                    </a:gs>
                  </a:gsLst>
                  <a:lin ang="13500000" scaled="0"/>
                </a:gradFill>
                <a:round/>
              </a:ln>
              <a:effectLst>
                <a:outerShdw blurRad="38100" dist="50800" dir="5400000" algn="ctr" rotWithShape="0">
                  <a:srgbClr val="000000">
                    <a:alpha val="38000"/>
                  </a:srgbClr>
                </a:outerShdw>
              </a:effectLst>
            </p:spPr>
            <p:txBody>
              <a:bodyPr wrap="none"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2000" dirty="0">
                    <a:solidFill>
                      <a:srgbClr val="FFFFFF"/>
                    </a:solidFill>
                    <a:latin typeface="微软雅黑" panose="020B0503020204020204" charset="-122"/>
                    <a:ea typeface="微软雅黑" panose="020B0503020204020204" charset="-122"/>
                  </a:rPr>
                  <a:t>危险源</a:t>
                </a:r>
                <a:endParaRPr lang="en-US" altLang="zh-CN" sz="2000" dirty="0">
                  <a:solidFill>
                    <a:srgbClr val="FFFFFF"/>
                  </a:solidFill>
                  <a:latin typeface="微软雅黑" panose="020B0503020204020204" charset="-122"/>
                  <a:ea typeface="微软雅黑" panose="020B0503020204020204" charset="-122"/>
                </a:endParaRPr>
              </a:p>
              <a:p>
                <a:pPr algn="ctr" eaLnBrk="1" latinLnBrk="1" hangingPunct="1"/>
                <a:r>
                  <a:rPr lang="zh-CN" altLang="en-US" sz="2000" dirty="0">
                    <a:solidFill>
                      <a:srgbClr val="FFFFFF"/>
                    </a:solidFill>
                    <a:latin typeface="微软雅黑" panose="020B0503020204020204" charset="-122"/>
                    <a:ea typeface="微软雅黑" panose="020B0503020204020204" charset="-122"/>
                  </a:rPr>
                  <a:t>辨识</a:t>
                </a:r>
              </a:p>
            </p:txBody>
          </p:sp>
          <p:sp>
            <p:nvSpPr>
              <p:cNvPr id="31" name="椭圆 23556"/>
              <p:cNvSpPr>
                <a:spLocks noChangeArrowheads="1"/>
              </p:cNvSpPr>
              <p:nvPr/>
            </p:nvSpPr>
            <p:spPr bwMode="auto">
              <a:xfrm>
                <a:off x="8148" y="6790"/>
                <a:ext cx="2323" cy="2320"/>
              </a:xfrm>
              <a:prstGeom prst="ellipse">
                <a:avLst/>
              </a:prstGeom>
              <a:gradFill flip="none" rotWithShape="1">
                <a:gsLst>
                  <a:gs pos="0">
                    <a:srgbClr val="FF9900"/>
                  </a:gs>
                  <a:gs pos="100000">
                    <a:srgbClr val="432800"/>
                  </a:gs>
                </a:gsLst>
                <a:lin ang="13500000" scaled="0"/>
                <a:tileRect/>
              </a:gradFill>
              <a:ln w="76200">
                <a:solidFill>
                  <a:schemeClr val="accent2">
                    <a:lumMod val="60000"/>
                    <a:lumOff val="40000"/>
                  </a:schemeClr>
                </a:solidFill>
                <a:round/>
              </a:ln>
            </p:spPr>
            <p:txBody>
              <a:bodyPr wrap="none"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2000">
                    <a:solidFill>
                      <a:srgbClr val="FFFFFF"/>
                    </a:solidFill>
                    <a:latin typeface="微软雅黑" panose="020B0503020204020204" charset="-122"/>
                    <a:ea typeface="微软雅黑" panose="020B0503020204020204" charset="-122"/>
                  </a:rPr>
                  <a:t>风险分级</a:t>
                </a:r>
              </a:p>
            </p:txBody>
          </p:sp>
          <p:sp>
            <p:nvSpPr>
              <p:cNvPr id="32" name="椭圆 23557"/>
              <p:cNvSpPr>
                <a:spLocks noChangeArrowheads="1"/>
              </p:cNvSpPr>
              <p:nvPr/>
            </p:nvSpPr>
            <p:spPr bwMode="auto">
              <a:xfrm>
                <a:off x="5545" y="6790"/>
                <a:ext cx="2322" cy="2320"/>
              </a:xfrm>
              <a:prstGeom prst="ellipse">
                <a:avLst/>
              </a:prstGeom>
              <a:gradFill flip="none" rotWithShape="1">
                <a:gsLst>
                  <a:gs pos="0">
                    <a:schemeClr val="accent6">
                      <a:lumMod val="60000"/>
                      <a:lumOff val="40000"/>
                    </a:schemeClr>
                  </a:gs>
                  <a:gs pos="100000">
                    <a:srgbClr val="283643"/>
                  </a:gs>
                </a:gsLst>
                <a:lin ang="2700000" scaled="1"/>
                <a:tileRect/>
              </a:gradFill>
              <a:ln w="76200">
                <a:gradFill>
                  <a:gsLst>
                    <a:gs pos="19000">
                      <a:schemeClr val="accent6">
                        <a:lumMod val="60000"/>
                        <a:lumOff val="40000"/>
                      </a:schemeClr>
                    </a:gs>
                    <a:gs pos="41000">
                      <a:schemeClr val="accent6">
                        <a:lumMod val="40000"/>
                        <a:lumOff val="60000"/>
                      </a:schemeClr>
                    </a:gs>
                    <a:gs pos="83000">
                      <a:schemeClr val="accent1">
                        <a:lumMod val="45000"/>
                        <a:lumOff val="55000"/>
                      </a:schemeClr>
                    </a:gs>
                    <a:gs pos="100000">
                      <a:schemeClr val="accent1">
                        <a:lumMod val="30000"/>
                        <a:lumOff val="70000"/>
                      </a:schemeClr>
                    </a:gs>
                  </a:gsLst>
                  <a:lin ang="5400000" scaled="1"/>
                </a:gradFill>
                <a:round/>
              </a:ln>
            </p:spPr>
            <p:txBody>
              <a:bodyPr wrap="none"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2000" dirty="0">
                    <a:solidFill>
                      <a:srgbClr val="FFFFFF"/>
                    </a:solidFill>
                    <a:latin typeface="微软雅黑" panose="020B0503020204020204" charset="-122"/>
                    <a:ea typeface="微软雅黑" panose="020B0503020204020204" charset="-122"/>
                  </a:rPr>
                  <a:t>风险评价</a:t>
                </a:r>
              </a:p>
            </p:txBody>
          </p:sp>
          <p:sp>
            <p:nvSpPr>
              <p:cNvPr id="33" name="椭圆 23558"/>
              <p:cNvSpPr>
                <a:spLocks noChangeArrowheads="1"/>
              </p:cNvSpPr>
              <p:nvPr/>
            </p:nvSpPr>
            <p:spPr bwMode="auto">
              <a:xfrm>
                <a:off x="10748" y="6790"/>
                <a:ext cx="2323" cy="2320"/>
              </a:xfrm>
              <a:prstGeom prst="ellipse">
                <a:avLst/>
              </a:prstGeom>
              <a:gradFill flip="none" rotWithShape="0">
                <a:gsLst>
                  <a:gs pos="100000">
                    <a:srgbClr val="7030A0"/>
                  </a:gs>
                  <a:gs pos="19000">
                    <a:srgbClr val="7030A0"/>
                  </a:gs>
                </a:gsLst>
                <a:lin ang="13500000" scaled="0"/>
                <a:tileRect/>
              </a:gradFill>
              <a:ln w="76200">
                <a:gradFill>
                  <a:gsLst>
                    <a:gs pos="15000">
                      <a:srgbClr val="7030A0"/>
                    </a:gs>
                    <a:gs pos="100000">
                      <a:schemeClr val="accent1">
                        <a:lumMod val="45000"/>
                        <a:lumOff val="55000"/>
                      </a:schemeClr>
                    </a:gs>
                    <a:gs pos="100000">
                      <a:schemeClr val="accent1">
                        <a:lumMod val="45000"/>
                        <a:lumOff val="55000"/>
                      </a:schemeClr>
                    </a:gs>
                    <a:gs pos="100000">
                      <a:schemeClr val="accent1">
                        <a:lumMod val="30000"/>
                        <a:lumOff val="70000"/>
                      </a:schemeClr>
                    </a:gs>
                  </a:gsLst>
                  <a:lin ang="13500000" scaled="0"/>
                </a:gradFill>
                <a:round/>
              </a:ln>
            </p:spPr>
            <p:txBody>
              <a:bodyPr wrap="none"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2000" dirty="0">
                    <a:solidFill>
                      <a:srgbClr val="FFFFFF"/>
                    </a:solidFill>
                    <a:latin typeface="微软雅黑" panose="020B0503020204020204" charset="-122"/>
                    <a:ea typeface="微软雅黑" panose="020B0503020204020204" charset="-122"/>
                  </a:rPr>
                  <a:t>制定</a:t>
                </a:r>
              </a:p>
              <a:p>
                <a:pPr algn="ctr" eaLnBrk="1" latinLnBrk="1" hangingPunct="1"/>
                <a:r>
                  <a:rPr lang="zh-CN" altLang="en-US" sz="2000" dirty="0">
                    <a:solidFill>
                      <a:srgbClr val="FFFFFF"/>
                    </a:solidFill>
                    <a:latin typeface="微软雅黑" panose="020B0503020204020204" charset="-122"/>
                    <a:ea typeface="微软雅黑" panose="020B0503020204020204" charset="-122"/>
                  </a:rPr>
                  <a:t>管控措施</a:t>
                </a:r>
              </a:p>
            </p:txBody>
          </p:sp>
          <p:sp>
            <p:nvSpPr>
              <p:cNvPr id="35" name="椭圆 23561"/>
              <p:cNvSpPr>
                <a:spLocks noChangeArrowheads="1"/>
              </p:cNvSpPr>
              <p:nvPr/>
            </p:nvSpPr>
            <p:spPr bwMode="auto">
              <a:xfrm>
                <a:off x="13370" y="6790"/>
                <a:ext cx="2322" cy="2320"/>
              </a:xfrm>
              <a:prstGeom prst="ellipse">
                <a:avLst/>
              </a:prstGeom>
              <a:gradFill flip="none" rotWithShape="0">
                <a:gsLst>
                  <a:gs pos="0">
                    <a:schemeClr val="accent2">
                      <a:lumMod val="89000"/>
                    </a:schemeClr>
                  </a:gs>
                  <a:gs pos="0">
                    <a:schemeClr val="accent2">
                      <a:lumMod val="89000"/>
                    </a:schemeClr>
                  </a:gs>
                  <a:gs pos="53000">
                    <a:schemeClr val="accent2">
                      <a:lumMod val="75000"/>
                    </a:schemeClr>
                  </a:gs>
                  <a:gs pos="68000">
                    <a:schemeClr val="accent2">
                      <a:lumMod val="70000"/>
                    </a:schemeClr>
                  </a:gs>
                </a:gsLst>
                <a:lin ang="13500000" scaled="0"/>
                <a:tileRect/>
              </a:gradFill>
              <a:ln w="76200">
                <a:gradFill>
                  <a:gsLst>
                    <a:gs pos="0">
                      <a:schemeClr val="accent2">
                        <a:lumMod val="75000"/>
                      </a:schemeClr>
                    </a:gs>
                    <a:gs pos="78000">
                      <a:schemeClr val="accent2">
                        <a:lumMod val="75000"/>
                      </a:schemeClr>
                    </a:gs>
                    <a:gs pos="100000">
                      <a:schemeClr val="accent1">
                        <a:lumMod val="45000"/>
                        <a:lumOff val="55000"/>
                      </a:schemeClr>
                    </a:gs>
                    <a:gs pos="100000">
                      <a:schemeClr val="accent1">
                        <a:lumMod val="30000"/>
                        <a:lumOff val="70000"/>
                      </a:schemeClr>
                    </a:gs>
                  </a:gsLst>
                  <a:lin ang="5400000" scaled="1"/>
                </a:gradFill>
                <a:round/>
              </a:ln>
            </p:spPr>
            <p:txBody>
              <a:bodyPr wrap="none"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2000" dirty="0">
                    <a:solidFill>
                      <a:srgbClr val="FFFFFF"/>
                    </a:solidFill>
                    <a:latin typeface="微软雅黑" panose="020B0503020204020204" charset="-122"/>
                    <a:ea typeface="微软雅黑" panose="020B0503020204020204" charset="-122"/>
                  </a:rPr>
                  <a:t>明确职责</a:t>
                </a:r>
              </a:p>
              <a:p>
                <a:pPr algn="ctr" eaLnBrk="1" latinLnBrk="1" hangingPunct="1"/>
                <a:r>
                  <a:rPr lang="zh-CN" altLang="en-US" sz="2000" dirty="0">
                    <a:solidFill>
                      <a:srgbClr val="FFFFFF"/>
                    </a:solidFill>
                    <a:latin typeface="微软雅黑" panose="020B0503020204020204" charset="-122"/>
                    <a:ea typeface="微软雅黑" panose="020B0503020204020204" charset="-122"/>
                  </a:rPr>
                  <a:t>措施落地</a:t>
                </a:r>
              </a:p>
            </p:txBody>
          </p:sp>
          <p:sp>
            <p:nvSpPr>
              <p:cNvPr id="36" name="文本框 23562"/>
              <p:cNvSpPr txBox="1">
                <a:spLocks noChangeArrowheads="1"/>
              </p:cNvSpPr>
              <p:nvPr/>
            </p:nvSpPr>
            <p:spPr bwMode="auto">
              <a:xfrm>
                <a:off x="12447" y="8822"/>
                <a:ext cx="1568" cy="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1400">
                    <a:solidFill>
                      <a:srgbClr val="336600"/>
                    </a:solidFill>
                    <a:latin typeface="微软雅黑" panose="020B0503020204020204" charset="-122"/>
                    <a:ea typeface="微软雅黑" panose="020B0503020204020204" charset="-122"/>
                  </a:rPr>
                  <a:t>隐患</a:t>
                </a:r>
              </a:p>
              <a:p>
                <a:pPr algn="ctr" eaLnBrk="1" latinLnBrk="1" hangingPunct="1"/>
                <a:r>
                  <a:rPr lang="zh-CN" altLang="en-US" sz="1400">
                    <a:solidFill>
                      <a:srgbClr val="336600"/>
                    </a:solidFill>
                    <a:latin typeface="微软雅黑" panose="020B0503020204020204" charset="-122"/>
                    <a:ea typeface="微软雅黑" panose="020B0503020204020204" charset="-122"/>
                  </a:rPr>
                  <a:t>排查治理</a:t>
                </a:r>
              </a:p>
            </p:txBody>
          </p:sp>
          <p:sp>
            <p:nvSpPr>
              <p:cNvPr id="43" name="下弧形箭头 2"/>
              <p:cNvSpPr>
                <a:spLocks noChangeArrowheads="1"/>
              </p:cNvSpPr>
              <p:nvPr/>
            </p:nvSpPr>
            <p:spPr bwMode="auto">
              <a:xfrm>
                <a:off x="11815" y="9232"/>
                <a:ext cx="2835" cy="850"/>
              </a:xfrm>
              <a:prstGeom prst="curvedUpArrow">
                <a:avLst>
                  <a:gd name="adj1" fmla="val 25015"/>
                  <a:gd name="adj2" fmla="val 49999"/>
                  <a:gd name="adj3" fmla="val 25000"/>
                </a:avLst>
              </a:prstGeom>
              <a:solidFill>
                <a:schemeClr val="accent1"/>
              </a:solidFill>
              <a:ln w="25400">
                <a:solidFill>
                  <a:srgbClr val="3E73AB"/>
                </a:solidFill>
                <a:miter lim="800000"/>
              </a:ln>
            </p:spPr>
            <p:txBody>
              <a:bodyPr anchor="ct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ea typeface="微软雅黑" panose="020B0503020204020204" charset="-122"/>
                </a:endParaRPr>
              </a:p>
            </p:txBody>
          </p:sp>
        </p:gr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Arc 3"/>
          <p:cNvSpPr/>
          <p:nvPr/>
        </p:nvSpPr>
        <p:spPr bwMode="auto">
          <a:xfrm>
            <a:off x="6096422" y="1613766"/>
            <a:ext cx="1917700" cy="19208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Arc 4"/>
          <p:cNvSpPr/>
          <p:nvPr/>
        </p:nvSpPr>
        <p:spPr bwMode="auto">
          <a:xfrm>
            <a:off x="6096000" y="3534894"/>
            <a:ext cx="1917700" cy="1920875"/>
          </a:xfrm>
          <a:custGeom>
            <a:avLst/>
            <a:gdLst>
              <a:gd name="G0" fmla="+- 0 0 0"/>
              <a:gd name="G1" fmla="+- 0 0 0"/>
              <a:gd name="G2" fmla="+- 21600 0 0"/>
              <a:gd name="T0" fmla="*/ 21600 w 21600"/>
              <a:gd name="T1" fmla="*/ 0 h 21600"/>
              <a:gd name="T2" fmla="*/ 0 w 21600"/>
              <a:gd name="T3" fmla="*/ 21600 h 21600"/>
              <a:gd name="T4" fmla="*/ 0 w 21600"/>
              <a:gd name="T5" fmla="*/ 0 h 21600"/>
            </a:gdLst>
            <a:ahLst/>
            <a:cxnLst>
              <a:cxn ang="0">
                <a:pos x="T0" y="T1"/>
              </a:cxn>
              <a:cxn ang="0">
                <a:pos x="T2" y="T3"/>
              </a:cxn>
              <a:cxn ang="0">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reflection blurRad="6350" stA="50000" endA="275" endPos="40000" dist="101600" dir="5400000" sy="-100000" algn="bl" rotWithShape="0"/>
          </a:effec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Arc 5"/>
          <p:cNvSpPr/>
          <p:nvPr/>
        </p:nvSpPr>
        <p:spPr bwMode="auto">
          <a:xfrm>
            <a:off x="4178300" y="3534894"/>
            <a:ext cx="1917700" cy="1920875"/>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reflection blurRad="6350" stA="50000" endA="275" endPos="40000" dist="101600" dir="5400000" sy="-100000" algn="bl" rotWithShape="0"/>
          </a:effec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Arc 6"/>
          <p:cNvSpPr/>
          <p:nvPr/>
        </p:nvSpPr>
        <p:spPr bwMode="auto">
          <a:xfrm>
            <a:off x="4178722" y="1613766"/>
            <a:ext cx="1917700" cy="1920875"/>
          </a:xfrm>
          <a:custGeom>
            <a:avLst/>
            <a:gdLst>
              <a:gd name="G0" fmla="+- 21600 0 0"/>
              <a:gd name="G1" fmla="+- 21600 0 0"/>
              <a:gd name="G2" fmla="+- 21600 0 0"/>
              <a:gd name="T0" fmla="*/ 0 w 21600"/>
              <a:gd name="T1" fmla="*/ 21600 h 21600"/>
              <a:gd name="T2" fmla="*/ 21600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close/>
              </a:path>
            </a:pathLst>
          </a:cu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9" name="Oval 8"/>
          <p:cNvSpPr>
            <a:spLocks noChangeArrowheads="1"/>
          </p:cNvSpPr>
          <p:nvPr/>
        </p:nvSpPr>
        <p:spPr bwMode="auto">
          <a:xfrm>
            <a:off x="5291559" y="2729779"/>
            <a:ext cx="1609725" cy="1609725"/>
          </a:xfrm>
          <a:prstGeom prst="ellipse">
            <a:avLst/>
          </a:prstGeom>
          <a:solidFill>
            <a:sysClr val="window" lastClr="FFFFFF"/>
          </a:solidFill>
          <a:ln w="6350">
            <a:solidFill>
              <a:sysClr val="windowText" lastClr="000000"/>
            </a:solidFill>
            <a:round/>
          </a:ln>
        </p:spPr>
        <p:txBody>
          <a:bodyPr lIns="0" tIns="0" rIns="0" bIns="0" anchor="ctr">
            <a:spAutoFit/>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0" name="Text Box 9"/>
          <p:cNvSpPr txBox="1">
            <a:spLocks noChangeArrowheads="1"/>
          </p:cNvSpPr>
          <p:nvPr/>
        </p:nvSpPr>
        <p:spPr bwMode="auto">
          <a:xfrm>
            <a:off x="5456659" y="3442566"/>
            <a:ext cx="1279525" cy="182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defRPr/>
            </a:pPr>
            <a:r>
              <a:rPr kumimoji="0" lang="zh-CN" altLang="en-US" sz="1200" b="0" i="0" u="none" strike="noStrike" kern="0" cap="none" spc="0" normalizeH="0" baseline="0" noProof="0">
                <a:ln>
                  <a:noFill/>
                </a:ln>
                <a:solidFill>
                  <a:prstClr val="white"/>
                </a:solidFill>
                <a:effectLst/>
                <a:uLnTx/>
                <a:uFillTx/>
                <a:latin typeface="Calibri" panose="020F0502020204030204" pitchFamily="34" charset="0"/>
                <a:ea typeface="宋体" panose="02010600030101010101" pitchFamily="2" charset="-122"/>
              </a:rPr>
              <a:t>……………</a:t>
            </a:r>
          </a:p>
        </p:txBody>
      </p:sp>
      <p:sp>
        <p:nvSpPr>
          <p:cNvPr id="21" name="Text Box 14"/>
          <p:cNvSpPr txBox="1">
            <a:spLocks noChangeArrowheads="1"/>
          </p:cNvSpPr>
          <p:nvPr/>
        </p:nvSpPr>
        <p:spPr bwMode="auto">
          <a:xfrm>
            <a:off x="5018509" y="2348779"/>
            <a:ext cx="896938"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600" b="1" dirty="0">
                <a:solidFill>
                  <a:prstClr val="white"/>
                </a:solidFill>
                <a:latin typeface="微软雅黑" panose="020B0503020204020204" charset="-122"/>
                <a:ea typeface="微软雅黑" panose="020B0503020204020204" charset="-122"/>
              </a:rPr>
              <a:t>P</a:t>
            </a:r>
            <a:endParaRPr lang="zh-CN" altLang="en-US" sz="3600" b="1">
              <a:solidFill>
                <a:prstClr val="white"/>
              </a:solidFill>
              <a:latin typeface="微软雅黑" panose="020B0503020204020204" charset="-122"/>
              <a:ea typeface="微软雅黑" panose="020B0503020204020204" charset="-122"/>
            </a:endParaRPr>
          </a:p>
        </p:txBody>
      </p:sp>
      <p:sp>
        <p:nvSpPr>
          <p:cNvPr id="22" name="等腰三角形 21"/>
          <p:cNvSpPr/>
          <p:nvPr/>
        </p:nvSpPr>
        <p:spPr>
          <a:xfrm rot="5400000">
            <a:off x="5547147" y="1936029"/>
            <a:ext cx="1447800" cy="349250"/>
          </a:xfrm>
          <a:prstGeom prst="triangle">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3" name="等腰三角形 22"/>
          <p:cNvSpPr/>
          <p:nvPr/>
        </p:nvSpPr>
        <p:spPr>
          <a:xfrm rot="10800000">
            <a:off x="6758409" y="3442566"/>
            <a:ext cx="1449388" cy="350838"/>
          </a:xfrm>
          <a:prstGeom prst="triangl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 name="等腰三角形 23"/>
          <p:cNvSpPr/>
          <p:nvPr/>
        </p:nvSpPr>
        <p:spPr>
          <a:xfrm rot="16200000">
            <a:off x="5240130" y="4701423"/>
            <a:ext cx="1448493" cy="350030"/>
          </a:xfrm>
          <a:prstGeom prst="triangle">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reflection blurRad="6350" stA="50000" endA="275" endPos="40000" dist="101600" dir="5400000" sy="-100000" algn="bl" rotWithShape="0"/>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等腰三角形 24"/>
          <p:cNvSpPr/>
          <p:nvPr/>
        </p:nvSpPr>
        <p:spPr>
          <a:xfrm>
            <a:off x="4005684" y="3275879"/>
            <a:ext cx="1449388" cy="349250"/>
          </a:xfrm>
          <a:prstGeom prst="triangle">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6" name="Text Box 14"/>
          <p:cNvSpPr txBox="1">
            <a:spLocks noChangeArrowheads="1"/>
          </p:cNvSpPr>
          <p:nvPr/>
        </p:nvSpPr>
        <p:spPr bwMode="auto">
          <a:xfrm>
            <a:off x="6829847" y="2366241"/>
            <a:ext cx="449262"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600" b="1" dirty="0">
                <a:solidFill>
                  <a:prstClr val="white"/>
                </a:solidFill>
                <a:latin typeface="微软雅黑" panose="020B0503020204020204" charset="-122"/>
                <a:ea typeface="微软雅黑" panose="020B0503020204020204" charset="-122"/>
              </a:rPr>
              <a:t>D</a:t>
            </a:r>
            <a:endParaRPr lang="zh-CN" altLang="en-US" sz="3600" b="1" dirty="0">
              <a:solidFill>
                <a:prstClr val="white"/>
              </a:solidFill>
              <a:latin typeface="微软雅黑" panose="020B0503020204020204" charset="-122"/>
              <a:ea typeface="微软雅黑" panose="020B0503020204020204" charset="-122"/>
            </a:endParaRPr>
          </a:p>
        </p:txBody>
      </p:sp>
      <p:sp>
        <p:nvSpPr>
          <p:cNvPr id="27" name="Text Box 14"/>
          <p:cNvSpPr txBox="1">
            <a:spLocks noChangeArrowheads="1"/>
          </p:cNvSpPr>
          <p:nvPr/>
        </p:nvSpPr>
        <p:spPr bwMode="auto">
          <a:xfrm>
            <a:off x="6758409" y="4218854"/>
            <a:ext cx="449263"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600" b="1" dirty="0">
                <a:solidFill>
                  <a:prstClr val="white"/>
                </a:solidFill>
                <a:latin typeface="微软雅黑" panose="020B0503020204020204" charset="-122"/>
                <a:ea typeface="微软雅黑" panose="020B0503020204020204" charset="-122"/>
              </a:rPr>
              <a:t>C</a:t>
            </a:r>
            <a:endParaRPr lang="zh-CN" altLang="en-US" sz="3600" b="1">
              <a:solidFill>
                <a:prstClr val="white"/>
              </a:solidFill>
              <a:latin typeface="微软雅黑" panose="020B0503020204020204" charset="-122"/>
              <a:ea typeface="微软雅黑" panose="020B0503020204020204" charset="-122"/>
            </a:endParaRPr>
          </a:p>
        </p:txBody>
      </p:sp>
      <p:sp>
        <p:nvSpPr>
          <p:cNvPr id="34" name="Text Box 14"/>
          <p:cNvSpPr txBox="1">
            <a:spLocks noChangeArrowheads="1"/>
          </p:cNvSpPr>
          <p:nvPr/>
        </p:nvSpPr>
        <p:spPr bwMode="auto">
          <a:xfrm>
            <a:off x="4980409" y="4195041"/>
            <a:ext cx="447675" cy="55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3600" b="1" dirty="0">
                <a:solidFill>
                  <a:prstClr val="white"/>
                </a:solidFill>
                <a:latin typeface="微软雅黑" panose="020B0503020204020204" charset="-122"/>
                <a:ea typeface="微软雅黑" panose="020B0503020204020204" charset="-122"/>
              </a:rPr>
              <a:t>A</a:t>
            </a:r>
            <a:endParaRPr lang="zh-CN" altLang="en-US" sz="3600" b="1" dirty="0">
              <a:solidFill>
                <a:prstClr val="white"/>
              </a:solidFill>
              <a:latin typeface="微软雅黑" panose="020B0503020204020204" charset="-122"/>
              <a:ea typeface="微软雅黑" panose="020B0503020204020204" charset="-122"/>
            </a:endParaRPr>
          </a:p>
        </p:txBody>
      </p:sp>
      <p:sp>
        <p:nvSpPr>
          <p:cNvPr id="37" name="矩形 28"/>
          <p:cNvSpPr>
            <a:spLocks noChangeArrowheads="1"/>
          </p:cNvSpPr>
          <p:nvPr/>
        </p:nvSpPr>
        <p:spPr bwMode="auto">
          <a:xfrm>
            <a:off x="1521247" y="504104"/>
            <a:ext cx="6350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zh-CN" b="1" dirty="0">
                <a:solidFill>
                  <a:srgbClr val="C00000"/>
                </a:solidFill>
                <a:latin typeface="黑体" panose="02010609060101010101" pitchFamily="49" charset="-122"/>
                <a:ea typeface="黑体" panose="02010609060101010101" pitchFamily="49" charset="-122"/>
              </a:rPr>
              <a:t>（一）风险分级管控体系与隐患排查治理体系之间的关系</a:t>
            </a:r>
            <a:endParaRPr lang="zh-CN" altLang="en-US" b="1" dirty="0">
              <a:solidFill>
                <a:srgbClr val="C00000"/>
              </a:solidFill>
              <a:latin typeface="黑体" panose="02010609060101010101" pitchFamily="49" charset="-122"/>
              <a:ea typeface="黑体" panose="02010609060101010101" pitchFamily="49" charset="-122"/>
            </a:endParaRPr>
          </a:p>
        </p:txBody>
      </p:sp>
      <p:sp>
        <p:nvSpPr>
          <p:cNvPr id="38" name="线形标注 1 31"/>
          <p:cNvSpPr/>
          <p:nvPr/>
        </p:nvSpPr>
        <p:spPr>
          <a:xfrm>
            <a:off x="2046709" y="1596304"/>
            <a:ext cx="1958975" cy="1028700"/>
          </a:xfrm>
          <a:prstGeom prst="borderCallout1">
            <a:avLst>
              <a:gd name="adj1" fmla="val 23420"/>
              <a:gd name="adj2" fmla="val 99240"/>
              <a:gd name="adj3" fmla="val 67200"/>
              <a:gd name="adj4" fmla="val 132889"/>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风险点划分、危险源辨识、风险评价</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39" name="线形标注 1 32"/>
          <p:cNvSpPr/>
          <p:nvPr/>
        </p:nvSpPr>
        <p:spPr>
          <a:xfrm>
            <a:off x="8177634" y="1667741"/>
            <a:ext cx="1554163" cy="442913"/>
          </a:xfrm>
          <a:prstGeom prst="borderCallout1">
            <a:avLst>
              <a:gd name="adj1" fmla="val 26395"/>
              <a:gd name="adj2" fmla="val -1067"/>
              <a:gd name="adj3" fmla="val 127791"/>
              <a:gd name="adj4" fmla="val -44146"/>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分级管控</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40" name="线形标注 1 33"/>
          <p:cNvSpPr/>
          <p:nvPr/>
        </p:nvSpPr>
        <p:spPr>
          <a:xfrm>
            <a:off x="8085559" y="5168179"/>
            <a:ext cx="1501775" cy="442912"/>
          </a:xfrm>
          <a:prstGeom prst="borderCallout1">
            <a:avLst>
              <a:gd name="adj1" fmla="val 41638"/>
              <a:gd name="adj2" fmla="val 688"/>
              <a:gd name="adj3" fmla="val -77543"/>
              <a:gd name="adj4" fmla="val -39970"/>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隐患排查</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41" name="线形标注 1 34"/>
          <p:cNvSpPr/>
          <p:nvPr/>
        </p:nvSpPr>
        <p:spPr>
          <a:xfrm>
            <a:off x="2819822" y="5168179"/>
            <a:ext cx="1397000" cy="442912"/>
          </a:xfrm>
          <a:prstGeom prst="borderCallout1">
            <a:avLst>
              <a:gd name="adj1" fmla="val -21343"/>
              <a:gd name="adj2" fmla="val 153782"/>
              <a:gd name="adj3" fmla="val 80585"/>
              <a:gd name="adj4" fmla="val 99776"/>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隐患治理</a:t>
            </a: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grpId="0" nodeType="withEffect">
                                  <p:stCondLst>
                                    <p:cond delay="40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anim calcmode="lin" valueType="num">
                                      <p:cBhvr>
                                        <p:cTn id="19" dur="500" fill="hold"/>
                                        <p:tgtEl>
                                          <p:spTgt spid="38"/>
                                        </p:tgtEl>
                                        <p:attrNameLst>
                                          <p:attrName>ppt_x</p:attrName>
                                        </p:attrNameLst>
                                      </p:cBhvr>
                                      <p:tavLst>
                                        <p:tav tm="0">
                                          <p:val>
                                            <p:strVal val="#ppt_x"/>
                                          </p:val>
                                        </p:tav>
                                        <p:tav tm="100000">
                                          <p:val>
                                            <p:strVal val="#ppt_x"/>
                                          </p:val>
                                        </p:tav>
                                      </p:tavLst>
                                    </p:anim>
                                    <p:anim calcmode="lin" valueType="num">
                                      <p:cBhvr>
                                        <p:cTn id="2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par>
                                <p:cTn id="26" presetID="22" presetClass="entr" presetSubtype="1" fill="hold" grpId="0" nodeType="withEffect">
                                  <p:stCondLst>
                                    <p:cond delay="40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anim calcmode="lin" valueType="num">
                                      <p:cBhvr>
                                        <p:cTn id="33" dur="500" fill="hold"/>
                                        <p:tgtEl>
                                          <p:spTgt spid="39"/>
                                        </p:tgtEl>
                                        <p:attrNameLst>
                                          <p:attrName>ppt_x</p:attrName>
                                        </p:attrNameLst>
                                      </p:cBhvr>
                                      <p:tavLst>
                                        <p:tav tm="0">
                                          <p:val>
                                            <p:strVal val="#ppt_x"/>
                                          </p:val>
                                        </p:tav>
                                        <p:tav tm="100000">
                                          <p:val>
                                            <p:strVal val="#ppt_x"/>
                                          </p:val>
                                        </p:tav>
                                      </p:tavLst>
                                    </p:anim>
                                    <p:anim calcmode="lin" valueType="num">
                                      <p:cBhvr>
                                        <p:cTn id="34" dur="5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par>
                                <p:cTn id="40" presetID="22" presetClass="entr" presetSubtype="2" fill="hold" nodeType="withEffect">
                                  <p:stCondLst>
                                    <p:cond delay="400"/>
                                  </p:stCondLst>
                                  <p:childTnLst>
                                    <p:set>
                                      <p:cBhvr>
                                        <p:cTn id="41" dur="1" fill="hold">
                                          <p:stCondLst>
                                            <p:cond delay="0"/>
                                          </p:stCondLst>
                                        </p:cTn>
                                        <p:tgtEl>
                                          <p:spTgt spid="24"/>
                                        </p:tgtEl>
                                        <p:attrNameLst>
                                          <p:attrName>style.visibility</p:attrName>
                                        </p:attrNameLst>
                                      </p:cBhvr>
                                      <p:to>
                                        <p:strVal val="visible"/>
                                      </p:to>
                                    </p:set>
                                    <p:animEffect transition="in" filter="wipe(right)">
                                      <p:cBhvr>
                                        <p:cTn id="42" dur="500"/>
                                        <p:tgtEl>
                                          <p:spTgt spid="24"/>
                                        </p:tgtEl>
                                      </p:cBhvr>
                                    </p:animEffect>
                                  </p:childTnLst>
                                </p:cTn>
                              </p:par>
                            </p:childTnLst>
                          </p:cTn>
                        </p:par>
                        <p:par>
                          <p:cTn id="43" fill="hold">
                            <p:stCondLst>
                              <p:cond delay="500"/>
                            </p:stCondLst>
                            <p:childTnLst>
                              <p:par>
                                <p:cTn id="44" presetID="42" presetClass="entr" presetSubtype="0"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anim calcmode="lin" valueType="num">
                                      <p:cBhvr>
                                        <p:cTn id="47" dur="500" fill="hold"/>
                                        <p:tgtEl>
                                          <p:spTgt spid="40"/>
                                        </p:tgtEl>
                                        <p:attrNameLst>
                                          <p:attrName>ppt_x</p:attrName>
                                        </p:attrNameLst>
                                      </p:cBhvr>
                                      <p:tavLst>
                                        <p:tav tm="0">
                                          <p:val>
                                            <p:strVal val="#ppt_x"/>
                                          </p:val>
                                        </p:tav>
                                        <p:tav tm="100000">
                                          <p:val>
                                            <p:strVal val="#ppt_x"/>
                                          </p:val>
                                        </p:tav>
                                      </p:tavLst>
                                    </p:anim>
                                    <p:anim calcmode="lin" valueType="num">
                                      <p:cBhvr>
                                        <p:cTn id="48" dur="5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400"/>
                                  </p:stCondLst>
                                  <p:childTnLst>
                                    <p:set>
                                      <p:cBhvr>
                                        <p:cTn id="55" dur="1" fill="hold">
                                          <p:stCondLst>
                                            <p:cond delay="0"/>
                                          </p:stCondLst>
                                        </p:cTn>
                                        <p:tgtEl>
                                          <p:spTgt spid="25"/>
                                        </p:tgtEl>
                                        <p:attrNameLst>
                                          <p:attrName>style.visibility</p:attrName>
                                        </p:attrNameLst>
                                      </p:cBhvr>
                                      <p:to>
                                        <p:strVal val="visible"/>
                                      </p:to>
                                    </p:set>
                                    <p:animEffect transition="in" filter="wipe(down)">
                                      <p:cBhvr>
                                        <p:cTn id="56" dur="500"/>
                                        <p:tgtEl>
                                          <p:spTgt spid="25"/>
                                        </p:tgtEl>
                                      </p:cBhvr>
                                    </p:animEffect>
                                  </p:childTnLst>
                                </p:cTn>
                              </p:par>
                            </p:childTnLst>
                          </p:cTn>
                        </p:par>
                        <p:par>
                          <p:cTn id="57" fill="hold">
                            <p:stCondLst>
                              <p:cond delay="500"/>
                            </p:stCondLst>
                            <p:childTnLst>
                              <p:par>
                                <p:cTn id="58" presetID="42" presetClass="entr" presetSubtype="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anim calcmode="lin" valueType="num">
                                      <p:cBhvr>
                                        <p:cTn id="61" dur="500" fill="hold"/>
                                        <p:tgtEl>
                                          <p:spTgt spid="41"/>
                                        </p:tgtEl>
                                        <p:attrNameLst>
                                          <p:attrName>ppt_x</p:attrName>
                                        </p:attrNameLst>
                                      </p:cBhvr>
                                      <p:tavLst>
                                        <p:tav tm="0">
                                          <p:val>
                                            <p:strVal val="#ppt_x"/>
                                          </p:val>
                                        </p:tav>
                                        <p:tav tm="100000">
                                          <p:val>
                                            <p:strVal val="#ppt_x"/>
                                          </p:val>
                                        </p:tav>
                                      </p:tavLst>
                                    </p:anim>
                                    <p:anim calcmode="lin" valueType="num">
                                      <p:cBhvr>
                                        <p:cTn id="62"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3" grpId="0" animBg="1"/>
      <p:bldP spid="25" grpId="0" animBg="1"/>
      <p:bldP spid="38" grpId="0" animBg="1"/>
      <p:bldP spid="39" grpId="0" animBg="1"/>
      <p:bldP spid="40" grpId="0" animBg="1"/>
      <p:bldP spid="41"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文本框 11"/>
          <p:cNvSpPr txBox="1"/>
          <p:nvPr/>
        </p:nvSpPr>
        <p:spPr>
          <a:xfrm>
            <a:off x="517525" y="321310"/>
            <a:ext cx="7130415" cy="460375"/>
          </a:xfrm>
          <a:prstGeom prst="rect">
            <a:avLst/>
          </a:prstGeom>
          <a:noFill/>
        </p:spPr>
        <p:txBody>
          <a:bodyPr wrap="square" rtlCol="0" anchor="t">
            <a:spAutoFit/>
          </a:bodyPr>
          <a:lstStyle/>
          <a:p>
            <a:r>
              <a:rPr lang="zh-CN" altLang="en-US" sz="2400" b="1" dirty="0">
                <a:solidFill>
                  <a:srgbClr val="0070C0"/>
                </a:solidFill>
                <a:latin typeface="微软雅黑" panose="020B0503020204020204" charset="-122"/>
                <a:ea typeface="微软雅黑" panose="020B0503020204020204" charset="-122"/>
              </a:rPr>
              <a:t>双重预防体系与安全生产标准化体系的关系</a:t>
            </a:r>
          </a:p>
        </p:txBody>
      </p:sp>
      <p:sp>
        <p:nvSpPr>
          <p:cNvPr id="59" name="圆角矩形 30732"/>
          <p:cNvSpPr/>
          <p:nvPr/>
        </p:nvSpPr>
        <p:spPr>
          <a:xfrm>
            <a:off x="3049107" y="976372"/>
            <a:ext cx="1696823" cy="365610"/>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a:t>
            </a:r>
            <a:r>
              <a:rPr kumimoji="0" lang="zh-CN" altLang="en-US" sz="135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目标职责</a:t>
            </a:r>
          </a:p>
        </p:txBody>
      </p:sp>
      <p:sp>
        <p:nvSpPr>
          <p:cNvPr id="60" name="圆角矩形 30732"/>
          <p:cNvSpPr/>
          <p:nvPr/>
        </p:nvSpPr>
        <p:spPr>
          <a:xfrm>
            <a:off x="618864" y="1359571"/>
            <a:ext cx="1041316" cy="365610"/>
          </a:xfrm>
          <a:prstGeom prst="roundRect">
            <a:avLst/>
          </a:prstGeom>
          <a:solidFill>
            <a:srgbClr val="9BBB5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5.11</a:t>
            </a:r>
            <a:r>
              <a:rPr kumimoji="0" lang="zh-CN" altLang="en-US"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目标</a:t>
            </a:r>
          </a:p>
        </p:txBody>
      </p:sp>
      <p:sp>
        <p:nvSpPr>
          <p:cNvPr id="61" name="圆角矩形 30732"/>
          <p:cNvSpPr/>
          <p:nvPr/>
        </p:nvSpPr>
        <p:spPr>
          <a:xfrm>
            <a:off x="1711849" y="1359571"/>
            <a:ext cx="1041316" cy="365610"/>
          </a:xfrm>
          <a:prstGeom prst="roundRect">
            <a:avLst/>
          </a:prstGeom>
          <a:solidFill>
            <a:srgbClr val="9BBB5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5.12</a:t>
            </a:r>
            <a:r>
              <a:rPr kumimoji="0" lang="zh-CN" altLang="en-US"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机构和职责</a:t>
            </a:r>
          </a:p>
        </p:txBody>
      </p:sp>
      <p:sp>
        <p:nvSpPr>
          <p:cNvPr id="62" name="圆角矩形 30732"/>
          <p:cNvSpPr/>
          <p:nvPr/>
        </p:nvSpPr>
        <p:spPr>
          <a:xfrm>
            <a:off x="2814069" y="1359570"/>
            <a:ext cx="1041316" cy="365610"/>
          </a:xfrm>
          <a:prstGeom prst="roundRect">
            <a:avLst/>
          </a:prstGeom>
          <a:solidFill>
            <a:srgbClr val="9BBB5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5.13</a:t>
            </a:r>
            <a:r>
              <a:rPr kumimoji="0" lang="zh-CN" altLang="en-US"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全员参与</a:t>
            </a:r>
          </a:p>
        </p:txBody>
      </p:sp>
      <p:sp>
        <p:nvSpPr>
          <p:cNvPr id="63" name="圆角矩形 30732"/>
          <p:cNvSpPr/>
          <p:nvPr/>
        </p:nvSpPr>
        <p:spPr>
          <a:xfrm>
            <a:off x="3906302" y="1350764"/>
            <a:ext cx="1041316" cy="365610"/>
          </a:xfrm>
          <a:prstGeom prst="roundRect">
            <a:avLst/>
          </a:prstGeom>
          <a:solidFill>
            <a:srgbClr val="9BBB5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5.14</a:t>
            </a:r>
            <a:r>
              <a:rPr kumimoji="0" lang="zh-CN" altLang="en-US"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安全投入</a:t>
            </a:r>
          </a:p>
        </p:txBody>
      </p:sp>
      <p:sp>
        <p:nvSpPr>
          <p:cNvPr id="64" name="圆角矩形 30732"/>
          <p:cNvSpPr/>
          <p:nvPr/>
        </p:nvSpPr>
        <p:spPr>
          <a:xfrm>
            <a:off x="4991215" y="1341982"/>
            <a:ext cx="1041316" cy="365610"/>
          </a:xfrm>
          <a:prstGeom prst="roundRect">
            <a:avLst/>
          </a:prstGeom>
          <a:solidFill>
            <a:srgbClr val="9BBB5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5.15</a:t>
            </a:r>
            <a:r>
              <a:rPr kumimoji="0" lang="zh-CN" altLang="en-US"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安全文化</a:t>
            </a:r>
          </a:p>
        </p:txBody>
      </p:sp>
      <p:sp>
        <p:nvSpPr>
          <p:cNvPr id="65" name="圆角矩形 30732"/>
          <p:cNvSpPr/>
          <p:nvPr/>
        </p:nvSpPr>
        <p:spPr>
          <a:xfrm>
            <a:off x="6096000" y="1350619"/>
            <a:ext cx="1041316" cy="365610"/>
          </a:xfrm>
          <a:prstGeom prst="roundRect">
            <a:avLst/>
          </a:prstGeom>
          <a:solidFill>
            <a:srgbClr val="9BBB5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5.16</a:t>
            </a:r>
            <a:r>
              <a:rPr kumimoji="0" lang="zh-CN" altLang="en-US" sz="12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安全生产信息化</a:t>
            </a:r>
          </a:p>
        </p:txBody>
      </p:sp>
      <p:sp>
        <p:nvSpPr>
          <p:cNvPr id="66" name="圆角矩形 30732"/>
          <p:cNvSpPr/>
          <p:nvPr/>
        </p:nvSpPr>
        <p:spPr>
          <a:xfrm>
            <a:off x="1371518" y="1862243"/>
            <a:ext cx="1667972" cy="365610"/>
          </a:xfrm>
          <a:prstGeom prst="round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制度管理</a:t>
            </a:r>
          </a:p>
        </p:txBody>
      </p:sp>
      <p:sp>
        <p:nvSpPr>
          <p:cNvPr id="67" name="圆角矩形 30732"/>
          <p:cNvSpPr/>
          <p:nvPr/>
        </p:nvSpPr>
        <p:spPr>
          <a:xfrm>
            <a:off x="3049107" y="1874300"/>
            <a:ext cx="1687206" cy="365610"/>
          </a:xfrm>
          <a:prstGeom prst="round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5.3</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教育培训</a:t>
            </a:r>
          </a:p>
        </p:txBody>
      </p:sp>
      <p:sp>
        <p:nvSpPr>
          <p:cNvPr id="68" name="圆角矩形 30732"/>
          <p:cNvSpPr/>
          <p:nvPr/>
        </p:nvSpPr>
        <p:spPr>
          <a:xfrm>
            <a:off x="4745930" y="1862242"/>
            <a:ext cx="1667972" cy="365610"/>
          </a:xfrm>
          <a:prstGeom prst="round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5.4</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现场管理</a:t>
            </a:r>
          </a:p>
        </p:txBody>
      </p:sp>
      <p:sp>
        <p:nvSpPr>
          <p:cNvPr id="69" name="圆角矩形 30732"/>
          <p:cNvSpPr/>
          <p:nvPr/>
        </p:nvSpPr>
        <p:spPr>
          <a:xfrm>
            <a:off x="858072" y="2249344"/>
            <a:ext cx="1041316"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5.21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法律标准识别</a:t>
            </a:r>
          </a:p>
        </p:txBody>
      </p:sp>
      <p:sp>
        <p:nvSpPr>
          <p:cNvPr id="70" name="圆角矩形 30732"/>
          <p:cNvSpPr/>
          <p:nvPr/>
        </p:nvSpPr>
        <p:spPr>
          <a:xfrm>
            <a:off x="1957601" y="2245725"/>
            <a:ext cx="1045656"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5.22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规章制度</a:t>
            </a:r>
          </a:p>
        </p:txBody>
      </p:sp>
      <p:sp>
        <p:nvSpPr>
          <p:cNvPr id="71" name="圆角矩形 30732"/>
          <p:cNvSpPr/>
          <p:nvPr/>
        </p:nvSpPr>
        <p:spPr>
          <a:xfrm>
            <a:off x="858073" y="2639043"/>
            <a:ext cx="1041316"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5.23</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操作规程</a:t>
            </a:r>
          </a:p>
        </p:txBody>
      </p:sp>
      <p:sp>
        <p:nvSpPr>
          <p:cNvPr id="72" name="圆角矩形 30732"/>
          <p:cNvSpPr/>
          <p:nvPr/>
        </p:nvSpPr>
        <p:spPr>
          <a:xfrm>
            <a:off x="1957601" y="2633342"/>
            <a:ext cx="1041316"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5.24</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文档管理</a:t>
            </a:r>
          </a:p>
        </p:txBody>
      </p:sp>
      <p:sp>
        <p:nvSpPr>
          <p:cNvPr id="73" name="圆角矩形 30732"/>
          <p:cNvSpPr/>
          <p:nvPr/>
        </p:nvSpPr>
        <p:spPr>
          <a:xfrm>
            <a:off x="4746395" y="2250643"/>
            <a:ext cx="950661"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5.41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设备设施管理</a:t>
            </a:r>
          </a:p>
        </p:txBody>
      </p:sp>
      <p:sp>
        <p:nvSpPr>
          <p:cNvPr id="74" name="圆角矩形 30732"/>
          <p:cNvSpPr/>
          <p:nvPr/>
        </p:nvSpPr>
        <p:spPr>
          <a:xfrm>
            <a:off x="5754129" y="2256501"/>
            <a:ext cx="1041315"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5.42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作业安全</a:t>
            </a:r>
          </a:p>
        </p:txBody>
      </p:sp>
      <p:sp>
        <p:nvSpPr>
          <p:cNvPr id="75" name="圆角矩形 30732"/>
          <p:cNvSpPr/>
          <p:nvPr/>
        </p:nvSpPr>
        <p:spPr>
          <a:xfrm>
            <a:off x="3068341" y="2257498"/>
            <a:ext cx="1649204"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5.31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教育培训管理</a:t>
            </a:r>
          </a:p>
        </p:txBody>
      </p:sp>
      <p:sp>
        <p:nvSpPr>
          <p:cNvPr id="76" name="圆角矩形 30732"/>
          <p:cNvSpPr/>
          <p:nvPr/>
        </p:nvSpPr>
        <p:spPr>
          <a:xfrm>
            <a:off x="3080831" y="2639043"/>
            <a:ext cx="1636714"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5.32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人员教育培训</a:t>
            </a:r>
          </a:p>
        </p:txBody>
      </p:sp>
      <p:sp>
        <p:nvSpPr>
          <p:cNvPr id="77" name="圆角矩形 30732"/>
          <p:cNvSpPr/>
          <p:nvPr/>
        </p:nvSpPr>
        <p:spPr>
          <a:xfrm>
            <a:off x="4756687" y="2640883"/>
            <a:ext cx="950660"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5.43</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职业健康</a:t>
            </a:r>
          </a:p>
        </p:txBody>
      </p:sp>
      <p:sp>
        <p:nvSpPr>
          <p:cNvPr id="78" name="圆角矩形 30732"/>
          <p:cNvSpPr/>
          <p:nvPr/>
        </p:nvSpPr>
        <p:spPr>
          <a:xfrm>
            <a:off x="5757934" y="2639043"/>
            <a:ext cx="1037509" cy="365610"/>
          </a:xfrm>
          <a:prstGeom prst="roundRect">
            <a:avLst/>
          </a:prstGeom>
          <a:solidFill>
            <a:srgbClr val="4BACC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5.44</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警示标识</a:t>
            </a:r>
          </a:p>
        </p:txBody>
      </p:sp>
      <p:sp>
        <p:nvSpPr>
          <p:cNvPr id="79" name="圆角矩形 30732"/>
          <p:cNvSpPr/>
          <p:nvPr/>
        </p:nvSpPr>
        <p:spPr>
          <a:xfrm>
            <a:off x="1367794" y="4746102"/>
            <a:ext cx="1272351" cy="365610"/>
          </a:xfrm>
          <a:prstGeom prst="roundRect">
            <a:avLst/>
          </a:pr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5.61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应急准备</a:t>
            </a:r>
          </a:p>
        </p:txBody>
      </p:sp>
      <p:sp>
        <p:nvSpPr>
          <p:cNvPr id="80" name="圆角矩形 30732"/>
          <p:cNvSpPr/>
          <p:nvPr/>
        </p:nvSpPr>
        <p:spPr>
          <a:xfrm>
            <a:off x="618864" y="3084565"/>
            <a:ext cx="6518452" cy="365610"/>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5.5</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风险管控与隐患排查治理</a:t>
            </a:r>
          </a:p>
        </p:txBody>
      </p:sp>
      <p:sp>
        <p:nvSpPr>
          <p:cNvPr id="81" name="圆角矩形 30732"/>
          <p:cNvSpPr/>
          <p:nvPr/>
        </p:nvSpPr>
        <p:spPr>
          <a:xfrm>
            <a:off x="1971333" y="3467107"/>
            <a:ext cx="1906317" cy="365610"/>
          </a:xfrm>
          <a:prstGeom prst="round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5.51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安全风险管理</a:t>
            </a:r>
          </a:p>
        </p:txBody>
      </p:sp>
      <p:sp>
        <p:nvSpPr>
          <p:cNvPr id="82" name="圆角矩形 30732"/>
          <p:cNvSpPr/>
          <p:nvPr/>
        </p:nvSpPr>
        <p:spPr>
          <a:xfrm>
            <a:off x="3894118" y="3462620"/>
            <a:ext cx="1906318" cy="365610"/>
          </a:xfrm>
          <a:prstGeom prst="round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5. 52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重大危险源</a:t>
            </a:r>
          </a:p>
        </p:txBody>
      </p:sp>
      <p:sp>
        <p:nvSpPr>
          <p:cNvPr id="83" name="圆角矩形 30732"/>
          <p:cNvSpPr/>
          <p:nvPr/>
        </p:nvSpPr>
        <p:spPr>
          <a:xfrm>
            <a:off x="1971333" y="3859947"/>
            <a:ext cx="1906317" cy="365610"/>
          </a:xfrm>
          <a:prstGeom prst="round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5.53</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隐患排查治理</a:t>
            </a:r>
          </a:p>
        </p:txBody>
      </p:sp>
      <p:sp>
        <p:nvSpPr>
          <p:cNvPr id="84" name="圆角矩形 30732"/>
          <p:cNvSpPr/>
          <p:nvPr/>
        </p:nvSpPr>
        <p:spPr>
          <a:xfrm>
            <a:off x="3891440" y="3855460"/>
            <a:ext cx="1906317" cy="365610"/>
          </a:xfrm>
          <a:prstGeom prst="round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5.54</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预测预警</a:t>
            </a:r>
          </a:p>
        </p:txBody>
      </p:sp>
      <p:sp>
        <p:nvSpPr>
          <p:cNvPr id="85" name="圆角矩形 30732"/>
          <p:cNvSpPr/>
          <p:nvPr/>
        </p:nvSpPr>
        <p:spPr>
          <a:xfrm>
            <a:off x="2271647" y="4352784"/>
            <a:ext cx="1667972" cy="365610"/>
          </a:xfrm>
          <a:prstGeom prst="round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5.6</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应急管理</a:t>
            </a:r>
          </a:p>
        </p:txBody>
      </p:sp>
      <p:sp>
        <p:nvSpPr>
          <p:cNvPr id="86" name="圆角矩形 30732"/>
          <p:cNvSpPr/>
          <p:nvPr/>
        </p:nvSpPr>
        <p:spPr>
          <a:xfrm>
            <a:off x="3975434" y="4356426"/>
            <a:ext cx="1667972" cy="365610"/>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5.7</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事故管理</a:t>
            </a:r>
          </a:p>
        </p:txBody>
      </p:sp>
      <p:sp>
        <p:nvSpPr>
          <p:cNvPr id="87" name="圆角矩形 30732"/>
          <p:cNvSpPr/>
          <p:nvPr/>
        </p:nvSpPr>
        <p:spPr>
          <a:xfrm>
            <a:off x="2715629" y="4746102"/>
            <a:ext cx="1238213" cy="365610"/>
          </a:xfrm>
          <a:prstGeom prst="roundRect">
            <a:avLst/>
          </a:pr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5.62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应急处置</a:t>
            </a:r>
          </a:p>
        </p:txBody>
      </p:sp>
      <p:sp>
        <p:nvSpPr>
          <p:cNvPr id="88" name="圆角矩形 30732"/>
          <p:cNvSpPr/>
          <p:nvPr/>
        </p:nvSpPr>
        <p:spPr>
          <a:xfrm>
            <a:off x="2732860" y="5104572"/>
            <a:ext cx="1205132" cy="365610"/>
          </a:xfrm>
          <a:prstGeom prst="roundRect">
            <a:avLst/>
          </a:pr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5.63</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应急评估</a:t>
            </a:r>
          </a:p>
        </p:txBody>
      </p:sp>
      <p:sp>
        <p:nvSpPr>
          <p:cNvPr id="89" name="圆角矩形 30732"/>
          <p:cNvSpPr/>
          <p:nvPr/>
        </p:nvSpPr>
        <p:spPr>
          <a:xfrm>
            <a:off x="3978321" y="4746102"/>
            <a:ext cx="1352624" cy="365610"/>
          </a:xfrm>
          <a:prstGeom prst="roundRect">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5.71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事故报告</a:t>
            </a:r>
          </a:p>
        </p:txBody>
      </p:sp>
      <p:sp>
        <p:nvSpPr>
          <p:cNvPr id="90" name="圆角矩形 30732"/>
          <p:cNvSpPr/>
          <p:nvPr/>
        </p:nvSpPr>
        <p:spPr>
          <a:xfrm>
            <a:off x="5423660" y="4746102"/>
            <a:ext cx="1205132" cy="365610"/>
          </a:xfrm>
          <a:prstGeom prst="roundRect">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5.72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事故处理</a:t>
            </a:r>
          </a:p>
        </p:txBody>
      </p:sp>
      <p:sp>
        <p:nvSpPr>
          <p:cNvPr id="91" name="圆角矩形 30732"/>
          <p:cNvSpPr/>
          <p:nvPr/>
        </p:nvSpPr>
        <p:spPr>
          <a:xfrm>
            <a:off x="3973736" y="5149685"/>
            <a:ext cx="1391326" cy="365610"/>
          </a:xfrm>
          <a:prstGeom prst="roundRect">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5.73</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事故管理</a:t>
            </a:r>
          </a:p>
        </p:txBody>
      </p:sp>
      <p:sp>
        <p:nvSpPr>
          <p:cNvPr id="92" name="圆角矩形 30732"/>
          <p:cNvSpPr/>
          <p:nvPr/>
        </p:nvSpPr>
        <p:spPr>
          <a:xfrm>
            <a:off x="2271647" y="5583148"/>
            <a:ext cx="3337586" cy="365610"/>
          </a:xfrm>
          <a:prstGeom prst="roundRect">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5.8</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持续改进</a:t>
            </a:r>
          </a:p>
        </p:txBody>
      </p:sp>
      <p:sp>
        <p:nvSpPr>
          <p:cNvPr id="93" name="圆角矩形 30732"/>
          <p:cNvSpPr/>
          <p:nvPr/>
        </p:nvSpPr>
        <p:spPr>
          <a:xfrm>
            <a:off x="2530764" y="5967647"/>
            <a:ext cx="1352329" cy="365610"/>
          </a:xfrm>
          <a:prstGeom prst="roundRec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5.81</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绩效评定</a:t>
            </a:r>
          </a:p>
        </p:txBody>
      </p:sp>
      <p:sp>
        <p:nvSpPr>
          <p:cNvPr id="94" name="圆角矩形 30732"/>
          <p:cNvSpPr/>
          <p:nvPr/>
        </p:nvSpPr>
        <p:spPr>
          <a:xfrm>
            <a:off x="3919668" y="5967647"/>
            <a:ext cx="1503991" cy="365610"/>
          </a:xfrm>
          <a:prstGeom prst="roundRec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5.82</a:t>
            </a:r>
            <a:r>
              <a:rPr kumimoji="0" lang="zh-CN" altLang="en-US" sz="135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持续改进</a:t>
            </a:r>
          </a:p>
        </p:txBody>
      </p:sp>
      <p:sp>
        <p:nvSpPr>
          <p:cNvPr id="95" name="箭头: 燕尾形 94"/>
          <p:cNvSpPr/>
          <p:nvPr/>
        </p:nvSpPr>
        <p:spPr>
          <a:xfrm>
            <a:off x="7620605" y="1232584"/>
            <a:ext cx="587633" cy="177546"/>
          </a:xfrm>
          <a:prstGeom prst="notchedRight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59485" eaLnBrk="1" fontAlgn="auto" latinLnBrk="0" hangingPunct="1">
              <a:lnSpc>
                <a:spcPct val="100000"/>
              </a:lnSpc>
              <a:spcBef>
                <a:spcPts val="0"/>
              </a:spcBef>
              <a:spcAft>
                <a:spcPts val="0"/>
              </a:spcAft>
              <a:buClrTx/>
              <a:buSzTx/>
              <a:buFontTx/>
              <a:buNone/>
              <a:defRPr/>
            </a:pPr>
            <a:endParaRPr kumimoji="0" lang="zh-CN" altLang="en-US" sz="189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6" name="箭头: 燕尾形 95"/>
          <p:cNvSpPr/>
          <p:nvPr/>
        </p:nvSpPr>
        <p:spPr>
          <a:xfrm>
            <a:off x="7616836" y="2344674"/>
            <a:ext cx="587633" cy="177546"/>
          </a:xfrm>
          <a:prstGeom prst="notchedRight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59485" eaLnBrk="1" fontAlgn="auto" latinLnBrk="0" hangingPunct="1">
              <a:lnSpc>
                <a:spcPct val="100000"/>
              </a:lnSpc>
              <a:spcBef>
                <a:spcPts val="0"/>
              </a:spcBef>
              <a:spcAft>
                <a:spcPts val="0"/>
              </a:spcAft>
              <a:buClrTx/>
              <a:buSzTx/>
              <a:buFontTx/>
              <a:buNone/>
              <a:defRPr/>
            </a:pPr>
            <a:endParaRPr kumimoji="0" lang="zh-CN" altLang="en-US" sz="189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7" name="箭头: 燕尾形 96"/>
          <p:cNvSpPr/>
          <p:nvPr/>
        </p:nvSpPr>
        <p:spPr>
          <a:xfrm>
            <a:off x="7616836" y="3543678"/>
            <a:ext cx="587633" cy="177546"/>
          </a:xfrm>
          <a:prstGeom prst="notchedRight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59485" eaLnBrk="1" fontAlgn="auto" latinLnBrk="0" hangingPunct="1">
              <a:lnSpc>
                <a:spcPct val="100000"/>
              </a:lnSpc>
              <a:spcBef>
                <a:spcPts val="0"/>
              </a:spcBef>
              <a:spcAft>
                <a:spcPts val="0"/>
              </a:spcAft>
              <a:buClrTx/>
              <a:buSzTx/>
              <a:buFontTx/>
              <a:buNone/>
              <a:defRPr/>
            </a:pPr>
            <a:endParaRPr kumimoji="0" lang="zh-CN" altLang="en-US" sz="189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8" name="箭头: 燕尾形 97"/>
          <p:cNvSpPr/>
          <p:nvPr/>
        </p:nvSpPr>
        <p:spPr>
          <a:xfrm>
            <a:off x="7616836" y="5924193"/>
            <a:ext cx="587633" cy="177546"/>
          </a:xfrm>
          <a:prstGeom prst="notchedRight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59485" eaLnBrk="1" fontAlgn="auto" latinLnBrk="0" hangingPunct="1">
              <a:lnSpc>
                <a:spcPct val="100000"/>
              </a:lnSpc>
              <a:spcBef>
                <a:spcPts val="0"/>
              </a:spcBef>
              <a:spcAft>
                <a:spcPts val="0"/>
              </a:spcAft>
              <a:buClrTx/>
              <a:buSzTx/>
              <a:buFontTx/>
              <a:buNone/>
              <a:defRPr/>
            </a:pPr>
            <a:endParaRPr kumimoji="0" lang="zh-CN" altLang="en-US" sz="189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9" name="圆角矩形 34"/>
          <p:cNvSpPr/>
          <p:nvPr/>
        </p:nvSpPr>
        <p:spPr bwMode="auto">
          <a:xfrm>
            <a:off x="8284472" y="990214"/>
            <a:ext cx="1760655" cy="493689"/>
          </a:xfrm>
          <a:prstGeom prst="roundRect">
            <a:avLst/>
          </a:prstGeom>
          <a:solidFill>
            <a:sysClr val="window" lastClr="FFFFFF"/>
          </a:solidFill>
          <a:ln w="25400" cap="flat" cmpd="sng" algn="ctr">
            <a:solidFill>
              <a:srgbClr val="4F81BD"/>
            </a:solidFill>
            <a:prstDash val="solid"/>
          </a:ln>
          <a:effectLst/>
        </p:spPr>
        <p:txBody>
          <a:bodyPr anchor="ctr"/>
          <a:lstStyle/>
          <a:p>
            <a:pPr marL="0" marR="0" lvl="0" indent="0" algn="ctr" defTabSz="1028700" eaLnBrk="1" fontAlgn="auto" latinLnBrk="0" hangingPunct="1">
              <a:lnSpc>
                <a:spcPct val="100000"/>
              </a:lnSpc>
              <a:spcBef>
                <a:spcPts val="0"/>
              </a:spcBef>
              <a:spcAft>
                <a:spcPts val="0"/>
              </a:spcAft>
              <a:buClrTx/>
              <a:buSzTx/>
              <a:buFontTx/>
              <a:buNone/>
              <a:defRPr/>
            </a:pPr>
            <a:r>
              <a:rPr kumimoji="0" lang="zh-CN" altLang="en-US" sz="1470" b="1" i="0" u="none" strike="noStrike" kern="0" cap="none" spc="0" normalizeH="0" baseline="0" noProof="0" dirty="0">
                <a:ln>
                  <a:noFill/>
                </a:ln>
                <a:solidFill>
                  <a:srgbClr val="1F497D"/>
                </a:solidFill>
                <a:effectLst/>
                <a:uLnTx/>
                <a:uFillTx/>
                <a:latin typeface="华文中宋" panose="02010600040101010101" pitchFamily="2" charset="-122"/>
                <a:ea typeface="华文中宋" panose="02010600040101010101" pitchFamily="2" charset="-122"/>
                <a:cs typeface="+mn-cs"/>
              </a:rPr>
              <a:t>基础保障和条件</a:t>
            </a:r>
          </a:p>
        </p:txBody>
      </p:sp>
      <p:sp>
        <p:nvSpPr>
          <p:cNvPr id="100" name="圆角矩形 34"/>
          <p:cNvSpPr/>
          <p:nvPr/>
        </p:nvSpPr>
        <p:spPr bwMode="auto">
          <a:xfrm>
            <a:off x="8284473" y="2227852"/>
            <a:ext cx="1760656" cy="493689"/>
          </a:xfrm>
          <a:prstGeom prst="roundRect">
            <a:avLst/>
          </a:prstGeom>
          <a:solidFill>
            <a:sysClr val="window" lastClr="FFFFFF"/>
          </a:solidFill>
          <a:ln w="25400" cap="flat" cmpd="sng" algn="ctr">
            <a:solidFill>
              <a:srgbClr val="4F81BD"/>
            </a:solidFill>
            <a:prstDash val="solid"/>
          </a:ln>
          <a:effectLst/>
        </p:spPr>
        <p:txBody>
          <a:bodyPr anchor="ctr"/>
          <a:lstStyle/>
          <a:p>
            <a:pPr marL="0" marR="0" lvl="0" indent="0" algn="ctr" defTabSz="1028700" eaLnBrk="1" fontAlgn="auto" latinLnBrk="0" hangingPunct="1">
              <a:lnSpc>
                <a:spcPct val="100000"/>
              </a:lnSpc>
              <a:spcBef>
                <a:spcPts val="0"/>
              </a:spcBef>
              <a:spcAft>
                <a:spcPts val="0"/>
              </a:spcAft>
              <a:buClrTx/>
              <a:buSzTx/>
              <a:buFontTx/>
              <a:buNone/>
              <a:defRPr/>
            </a:pPr>
            <a:r>
              <a:rPr kumimoji="0" lang="zh-CN" altLang="en-US" sz="1470" b="1" i="0" u="none" strike="noStrike" kern="0" cap="none" spc="0" normalizeH="0" baseline="0" noProof="0" dirty="0">
                <a:ln>
                  <a:noFill/>
                </a:ln>
                <a:solidFill>
                  <a:srgbClr val="1F497D"/>
                </a:solidFill>
                <a:effectLst/>
                <a:uLnTx/>
                <a:uFillTx/>
                <a:latin typeface="华文中宋" panose="02010600040101010101" pitchFamily="2" charset="-122"/>
                <a:ea typeface="华文中宋" panose="02010600040101010101" pitchFamily="2" charset="-122"/>
                <a:cs typeface="+mn-cs"/>
              </a:rPr>
              <a:t>常规工作</a:t>
            </a:r>
          </a:p>
        </p:txBody>
      </p:sp>
      <p:sp>
        <p:nvSpPr>
          <p:cNvPr id="101" name="圆角矩形 34"/>
          <p:cNvSpPr/>
          <p:nvPr/>
        </p:nvSpPr>
        <p:spPr bwMode="auto">
          <a:xfrm>
            <a:off x="8284473" y="3200264"/>
            <a:ext cx="1760657" cy="763259"/>
          </a:xfrm>
          <a:prstGeom prst="roundRect">
            <a:avLst/>
          </a:prstGeom>
          <a:solidFill>
            <a:sysClr val="window" lastClr="FFFFFF"/>
          </a:solidFill>
          <a:ln w="25400" cap="flat" cmpd="sng" algn="ctr">
            <a:solidFill>
              <a:srgbClr val="4F81BD"/>
            </a:solidFill>
            <a:prstDash val="solid"/>
          </a:ln>
          <a:effectLst/>
        </p:spPr>
        <p:txBody>
          <a:bodyPr anchor="ctr"/>
          <a:lstStyle/>
          <a:p>
            <a:pPr marL="0" marR="0" lvl="0" indent="0" algn="ctr" defTabSz="1028700" eaLnBrk="1" fontAlgn="auto" latinLnBrk="0" hangingPunct="1">
              <a:lnSpc>
                <a:spcPct val="100000"/>
              </a:lnSpc>
              <a:spcBef>
                <a:spcPts val="0"/>
              </a:spcBef>
              <a:spcAft>
                <a:spcPts val="0"/>
              </a:spcAft>
              <a:buClrTx/>
              <a:buSzTx/>
              <a:buFontTx/>
              <a:buNone/>
              <a:defRPr/>
            </a:pPr>
            <a:r>
              <a:rPr kumimoji="0" lang="zh-CN" altLang="en-US" sz="1470" b="1" i="0" u="none" strike="noStrike" kern="0" cap="none" spc="0" normalizeH="0" baseline="0" noProof="0" dirty="0">
                <a:ln>
                  <a:noFill/>
                </a:ln>
                <a:solidFill>
                  <a:srgbClr val="1F497D"/>
                </a:solidFill>
                <a:effectLst/>
                <a:uLnTx/>
                <a:uFillTx/>
                <a:latin typeface="华文中宋" panose="02010600040101010101" pitchFamily="2" charset="-122"/>
                <a:ea typeface="华文中宋" panose="02010600040101010101" pitchFamily="2" charset="-122"/>
                <a:cs typeface="+mn-cs"/>
              </a:rPr>
              <a:t>检查并解决工作中认不清、想不到、难解决的漏洞</a:t>
            </a:r>
          </a:p>
        </p:txBody>
      </p:sp>
      <p:sp>
        <p:nvSpPr>
          <p:cNvPr id="102" name="圆角矩形 34"/>
          <p:cNvSpPr/>
          <p:nvPr/>
        </p:nvSpPr>
        <p:spPr bwMode="auto">
          <a:xfrm>
            <a:off x="8284470" y="5736900"/>
            <a:ext cx="1760657" cy="493689"/>
          </a:xfrm>
          <a:prstGeom prst="roundRect">
            <a:avLst/>
          </a:prstGeom>
          <a:solidFill>
            <a:sysClr val="window" lastClr="FFFFFF"/>
          </a:solidFill>
          <a:ln w="25400" cap="flat" cmpd="sng" algn="ctr">
            <a:solidFill>
              <a:srgbClr val="4F81BD"/>
            </a:solidFill>
            <a:prstDash val="solid"/>
          </a:ln>
          <a:effectLst/>
        </p:spPr>
        <p:txBody>
          <a:bodyPr anchor="ctr"/>
          <a:lstStyle/>
          <a:p>
            <a:pPr marL="0" marR="0" lvl="0" indent="0" algn="ctr" defTabSz="1028700" eaLnBrk="1" fontAlgn="auto" latinLnBrk="0" hangingPunct="1">
              <a:lnSpc>
                <a:spcPct val="100000"/>
              </a:lnSpc>
              <a:spcBef>
                <a:spcPts val="0"/>
              </a:spcBef>
              <a:spcAft>
                <a:spcPts val="0"/>
              </a:spcAft>
              <a:buClrTx/>
              <a:buSzTx/>
              <a:buFontTx/>
              <a:buNone/>
              <a:defRPr/>
            </a:pPr>
            <a:r>
              <a:rPr kumimoji="0" lang="zh-CN" altLang="en-US" sz="1470" b="1" i="0" u="none" strike="noStrike" kern="0" cap="none" spc="0" normalizeH="0" baseline="0" noProof="0" dirty="0">
                <a:ln>
                  <a:noFill/>
                </a:ln>
                <a:solidFill>
                  <a:srgbClr val="1F497D"/>
                </a:solidFill>
                <a:effectLst/>
                <a:uLnTx/>
                <a:uFillTx/>
                <a:latin typeface="华文中宋" panose="02010600040101010101" pitchFamily="2" charset="-122"/>
                <a:ea typeface="华文中宋" panose="02010600040101010101" pitchFamily="2" charset="-122"/>
                <a:cs typeface="+mn-cs"/>
              </a:rPr>
              <a:t>建立长效机制</a:t>
            </a:r>
          </a:p>
        </p:txBody>
      </p:sp>
      <p:sp>
        <p:nvSpPr>
          <p:cNvPr id="103" name="文本框 102"/>
          <p:cNvSpPr txBox="1"/>
          <p:nvPr/>
        </p:nvSpPr>
        <p:spPr>
          <a:xfrm>
            <a:off x="10578687" y="1102952"/>
            <a:ext cx="1041316" cy="523220"/>
          </a:xfrm>
          <a:prstGeom prst="rect">
            <a:avLst/>
          </a:prstGeom>
          <a:noFill/>
        </p:spPr>
        <p:txBody>
          <a:bodyPr wrap="square" rtlCol="0">
            <a:spAutoFit/>
          </a:bodyPr>
          <a:lstStyle/>
          <a:p>
            <a:pPr marL="0" marR="0" lvl="0" indent="0" defTabSz="1028700" eaLnBrk="1" fontAlgn="base" latinLnBrk="0" hangingPunct="1">
              <a:lnSpc>
                <a:spcPct val="100000"/>
              </a:lnSpc>
              <a:spcBef>
                <a:spcPct val="0"/>
              </a:spcBef>
              <a:spcAft>
                <a:spcPct val="0"/>
              </a:spcAft>
              <a:buClrTx/>
              <a:buSzTx/>
              <a:buFontTx/>
              <a:buNone/>
              <a:defRPr/>
            </a:pPr>
            <a:r>
              <a:rPr kumimoji="0" lang="en-US" altLang="zh-CN" sz="2800" b="1" i="0" u="none" strike="noStrike" kern="0" cap="none" spc="0" normalizeH="0" baseline="0" noProof="0" dirty="0">
                <a:ln>
                  <a:noFill/>
                </a:ln>
                <a:solidFill>
                  <a:srgbClr val="9BBB59"/>
                </a:solidFill>
                <a:effectLst/>
                <a:uLnTx/>
                <a:uFillTx/>
                <a:latin typeface="微软雅黑" panose="020B0503020204020204" charset="-122"/>
                <a:ea typeface="微软雅黑" panose="020B0503020204020204" charset="-122"/>
              </a:rPr>
              <a:t>P</a:t>
            </a:r>
            <a:r>
              <a:rPr kumimoji="0" lang="zh-CN" altLang="en-US" sz="1200" b="1" i="0" u="none" strike="noStrike" kern="0" cap="none" spc="0" normalizeH="0" baseline="0" noProof="0" dirty="0">
                <a:ln>
                  <a:noFill/>
                </a:ln>
                <a:solidFill>
                  <a:srgbClr val="9BBB59"/>
                </a:solidFill>
                <a:effectLst/>
                <a:uLnTx/>
                <a:uFillTx/>
                <a:latin typeface="微软雅黑" panose="020B0503020204020204" charset="-122"/>
                <a:ea typeface="微软雅黑" panose="020B0503020204020204" charset="-122"/>
              </a:rPr>
              <a:t>计划</a:t>
            </a:r>
          </a:p>
        </p:txBody>
      </p:sp>
      <p:sp>
        <p:nvSpPr>
          <p:cNvPr id="104" name="文本框 103"/>
          <p:cNvSpPr txBox="1"/>
          <p:nvPr/>
        </p:nvSpPr>
        <p:spPr>
          <a:xfrm>
            <a:off x="10578687" y="2295305"/>
            <a:ext cx="957529" cy="523220"/>
          </a:xfrm>
          <a:prstGeom prst="rect">
            <a:avLst/>
          </a:prstGeom>
          <a:noFill/>
        </p:spPr>
        <p:txBody>
          <a:bodyPr wrap="square" rtlCol="0">
            <a:spAutoFit/>
          </a:bodyPr>
          <a:lstStyle/>
          <a:p>
            <a:pPr marL="0" marR="0" lvl="0" indent="0" defTabSz="1028700" eaLnBrk="1" fontAlgn="base" latinLnBrk="0" hangingPunct="1">
              <a:lnSpc>
                <a:spcPct val="100000"/>
              </a:lnSpc>
              <a:spcBef>
                <a:spcPct val="0"/>
              </a:spcBef>
              <a:spcAft>
                <a:spcPct val="0"/>
              </a:spcAft>
              <a:buClrTx/>
              <a:buSzTx/>
              <a:buFontTx/>
              <a:buNone/>
              <a:defRPr/>
            </a:pPr>
            <a:r>
              <a:rPr kumimoji="0" lang="en-US" altLang="zh-CN" sz="2800" b="1" i="0" u="none" strike="noStrike" kern="0" cap="none" spc="0" normalizeH="0" baseline="0" noProof="0" dirty="0">
                <a:ln>
                  <a:noFill/>
                </a:ln>
                <a:solidFill>
                  <a:srgbClr val="01B5EA"/>
                </a:solidFill>
                <a:effectLst/>
                <a:uLnTx/>
                <a:uFillTx/>
                <a:latin typeface="微软雅黑" panose="020B0503020204020204" charset="-122"/>
                <a:ea typeface="微软雅黑" panose="020B0503020204020204" charset="-122"/>
              </a:rPr>
              <a:t>D</a:t>
            </a:r>
            <a:r>
              <a:rPr kumimoji="0" lang="zh-CN" altLang="en-US" sz="1200" b="1" i="0" u="none" strike="noStrike" kern="0" cap="none" spc="0" normalizeH="0" baseline="0" noProof="0" dirty="0">
                <a:ln>
                  <a:noFill/>
                </a:ln>
                <a:solidFill>
                  <a:srgbClr val="01B5EA"/>
                </a:solidFill>
                <a:effectLst/>
                <a:uLnTx/>
                <a:uFillTx/>
                <a:latin typeface="微软雅黑" panose="020B0503020204020204" charset="-122"/>
                <a:ea typeface="微软雅黑" panose="020B0503020204020204" charset="-122"/>
              </a:rPr>
              <a:t>实施</a:t>
            </a:r>
          </a:p>
        </p:txBody>
      </p:sp>
      <p:sp>
        <p:nvSpPr>
          <p:cNvPr id="105" name="文本框 104"/>
          <p:cNvSpPr txBox="1"/>
          <p:nvPr/>
        </p:nvSpPr>
        <p:spPr>
          <a:xfrm>
            <a:off x="10587136" y="4121382"/>
            <a:ext cx="1074362" cy="523220"/>
          </a:xfrm>
          <a:prstGeom prst="rect">
            <a:avLst/>
          </a:prstGeom>
          <a:noFill/>
        </p:spPr>
        <p:txBody>
          <a:bodyPr wrap="square" rtlCol="0">
            <a:spAutoFit/>
          </a:bodyPr>
          <a:lstStyle/>
          <a:p>
            <a:pPr marL="0" marR="0" lvl="0" indent="0" defTabSz="1028700" eaLnBrk="1" fontAlgn="base" latinLnBrk="0" hangingPunct="1">
              <a:lnSpc>
                <a:spcPct val="100000"/>
              </a:lnSpc>
              <a:spcBef>
                <a:spcPct val="0"/>
              </a:spcBef>
              <a:spcAft>
                <a:spcPct val="0"/>
              </a:spcAft>
              <a:buClrTx/>
              <a:buSzTx/>
              <a:buFontTx/>
              <a:buNone/>
              <a:defRPr/>
            </a:pPr>
            <a:r>
              <a:rPr kumimoji="0" lang="en-US" altLang="zh-CN" sz="2800" b="1" i="0" u="none" strike="noStrike" kern="0" cap="none" spc="0" normalizeH="0" baseline="0" noProof="0" dirty="0">
                <a:ln>
                  <a:noFill/>
                </a:ln>
                <a:solidFill>
                  <a:srgbClr val="0E70C3"/>
                </a:solidFill>
                <a:effectLst/>
                <a:uLnTx/>
                <a:uFillTx/>
                <a:latin typeface="微软雅黑" panose="020B0503020204020204" charset="-122"/>
                <a:ea typeface="微软雅黑" panose="020B0503020204020204" charset="-122"/>
              </a:rPr>
              <a:t>C</a:t>
            </a:r>
            <a:r>
              <a:rPr kumimoji="0" lang="zh-CN" altLang="en-US" sz="1200" b="1" i="0" u="none" strike="noStrike" kern="0" cap="none" spc="0" normalizeH="0" baseline="0" noProof="0" dirty="0">
                <a:ln>
                  <a:noFill/>
                </a:ln>
                <a:solidFill>
                  <a:srgbClr val="0E70C3"/>
                </a:solidFill>
                <a:effectLst/>
                <a:uLnTx/>
                <a:uFillTx/>
                <a:latin typeface="微软雅黑" panose="020B0503020204020204" charset="-122"/>
                <a:ea typeface="微软雅黑" panose="020B0503020204020204" charset="-122"/>
              </a:rPr>
              <a:t>检查</a:t>
            </a:r>
          </a:p>
        </p:txBody>
      </p:sp>
      <p:sp>
        <p:nvSpPr>
          <p:cNvPr id="106" name="文本框 105"/>
          <p:cNvSpPr txBox="1"/>
          <p:nvPr/>
        </p:nvSpPr>
        <p:spPr>
          <a:xfrm>
            <a:off x="10578687" y="5807620"/>
            <a:ext cx="1041316" cy="523220"/>
          </a:xfrm>
          <a:prstGeom prst="rect">
            <a:avLst/>
          </a:prstGeom>
          <a:noFill/>
        </p:spPr>
        <p:txBody>
          <a:bodyPr wrap="square" rtlCol="0">
            <a:spAutoFit/>
          </a:bodyPr>
          <a:lstStyle/>
          <a:p>
            <a:pPr marL="0" marR="0" lvl="0" indent="0" defTabSz="1028700" eaLnBrk="1" fontAlgn="base" latinLnBrk="0" hangingPunct="1">
              <a:lnSpc>
                <a:spcPct val="100000"/>
              </a:lnSpc>
              <a:spcBef>
                <a:spcPct val="0"/>
              </a:spcBef>
              <a:spcAft>
                <a:spcPct val="0"/>
              </a:spcAft>
              <a:buClrTx/>
              <a:buSzTx/>
              <a:buFontTx/>
              <a:buNone/>
              <a:defRPr/>
            </a:pPr>
            <a:r>
              <a:rPr kumimoji="0" lang="en-US" altLang="zh-CN" sz="2800" b="1" i="0" u="none" strike="noStrike" kern="0" cap="none" spc="0" normalizeH="0" baseline="0" noProof="0" dirty="0">
                <a:ln>
                  <a:noFill/>
                </a:ln>
                <a:solidFill>
                  <a:srgbClr val="7030A0"/>
                </a:solidFill>
                <a:effectLst/>
                <a:uLnTx/>
                <a:uFillTx/>
                <a:latin typeface="微软雅黑" panose="020B0503020204020204" charset="-122"/>
                <a:ea typeface="微软雅黑" panose="020B0503020204020204" charset="-122"/>
              </a:rPr>
              <a:t>A</a:t>
            </a:r>
            <a:r>
              <a:rPr kumimoji="0" lang="zh-CN" altLang="en-US" sz="1200" b="1" i="0" u="none" strike="noStrike" kern="0" cap="none" spc="0" normalizeH="0" baseline="0" noProof="0" dirty="0">
                <a:ln>
                  <a:noFill/>
                </a:ln>
                <a:solidFill>
                  <a:srgbClr val="7030A0"/>
                </a:solidFill>
                <a:effectLst/>
                <a:uLnTx/>
                <a:uFillTx/>
                <a:latin typeface="微软雅黑" panose="020B0503020204020204" charset="-122"/>
                <a:ea typeface="微软雅黑" panose="020B0503020204020204" charset="-122"/>
              </a:rPr>
              <a:t>改进</a:t>
            </a:r>
          </a:p>
        </p:txBody>
      </p:sp>
      <p:sp>
        <p:nvSpPr>
          <p:cNvPr id="107" name="箭头: 燕尾形 106"/>
          <p:cNvSpPr/>
          <p:nvPr/>
        </p:nvSpPr>
        <p:spPr>
          <a:xfrm>
            <a:off x="7604122" y="4744541"/>
            <a:ext cx="587633" cy="177546"/>
          </a:xfrm>
          <a:prstGeom prst="notchedRight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59485" eaLnBrk="1" fontAlgn="auto" latinLnBrk="0" hangingPunct="1">
              <a:lnSpc>
                <a:spcPct val="100000"/>
              </a:lnSpc>
              <a:spcBef>
                <a:spcPts val="0"/>
              </a:spcBef>
              <a:spcAft>
                <a:spcPts val="0"/>
              </a:spcAft>
              <a:buClrTx/>
              <a:buSzTx/>
              <a:buFontTx/>
              <a:buNone/>
              <a:defRPr/>
            </a:pPr>
            <a:endParaRPr kumimoji="0" lang="zh-CN" altLang="en-US" sz="189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8" name="圆角矩形 34"/>
          <p:cNvSpPr/>
          <p:nvPr/>
        </p:nvSpPr>
        <p:spPr bwMode="auto">
          <a:xfrm>
            <a:off x="8284470" y="4644505"/>
            <a:ext cx="1760657" cy="493689"/>
          </a:xfrm>
          <a:prstGeom prst="roundRect">
            <a:avLst/>
          </a:prstGeom>
          <a:solidFill>
            <a:sysClr val="window" lastClr="FFFFFF"/>
          </a:solidFill>
          <a:ln w="25400" cap="flat" cmpd="sng" algn="ctr">
            <a:solidFill>
              <a:srgbClr val="4F81BD"/>
            </a:solidFill>
            <a:prstDash val="solid"/>
          </a:ln>
          <a:effectLst/>
        </p:spPr>
        <p:txBody>
          <a:bodyPr anchor="ctr"/>
          <a:lstStyle/>
          <a:p>
            <a:pPr marL="0" marR="0" lvl="0" indent="0" algn="ctr" defTabSz="1028700" eaLnBrk="1" fontAlgn="auto" latinLnBrk="0" hangingPunct="1">
              <a:lnSpc>
                <a:spcPct val="100000"/>
              </a:lnSpc>
              <a:spcBef>
                <a:spcPts val="0"/>
              </a:spcBef>
              <a:spcAft>
                <a:spcPts val="0"/>
              </a:spcAft>
              <a:buClrTx/>
              <a:buSzTx/>
              <a:buFontTx/>
              <a:buNone/>
              <a:defRPr/>
            </a:pPr>
            <a:r>
              <a:rPr kumimoji="0" lang="zh-CN" altLang="en-US" sz="1470" b="1" i="0" u="none" strike="noStrike" kern="0" cap="none" spc="0" normalizeH="0" baseline="0" noProof="0" dirty="0">
                <a:ln>
                  <a:noFill/>
                </a:ln>
                <a:solidFill>
                  <a:srgbClr val="1F497D"/>
                </a:solidFill>
                <a:effectLst/>
                <a:uLnTx/>
                <a:uFillTx/>
                <a:latin typeface="华文中宋" panose="02010600040101010101" pitchFamily="2" charset="-122"/>
                <a:ea typeface="华文中宋" panose="02010600040101010101" pitchFamily="2" charset="-122"/>
                <a:cs typeface="+mn-cs"/>
              </a:rPr>
              <a:t>非常规工作</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 name="Rectangle 3"/>
          <p:cNvSpPr txBox="1"/>
          <p:nvPr/>
        </p:nvSpPr>
        <p:spPr>
          <a:xfrm>
            <a:off x="2853434" y="2611563"/>
            <a:ext cx="6485132" cy="917544"/>
          </a:xfrm>
          <a:prstGeom prst="rect">
            <a:avLst/>
          </a:prstGeom>
          <a:noFill/>
          <a:ln w="9525">
            <a:noFill/>
            <a:miter/>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zh-CN" altLang="en-US" sz="4000" b="1" noProof="1">
                <a:latin typeface="微软雅黑" panose="020B0503020204020204" charset="-122"/>
                <a:ea typeface="微软雅黑" panose="020B0503020204020204" charset="-122"/>
                <a:sym typeface="微软雅黑" panose="020B0503020204020204" charset="-122"/>
              </a:rPr>
              <a:t>如何厘清安全管理中几个概念？</a:t>
            </a:r>
          </a:p>
        </p:txBody>
      </p:sp>
    </p:spTree>
  </p:cSld>
  <p:clrMapOvr>
    <a:masterClrMapping/>
  </p:clrMapOvr>
  <p:transition>
    <p:cover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文本框 11"/>
          <p:cNvSpPr txBox="1"/>
          <p:nvPr/>
        </p:nvSpPr>
        <p:spPr>
          <a:xfrm>
            <a:off x="517525" y="321310"/>
            <a:ext cx="7130415" cy="460375"/>
          </a:xfrm>
          <a:prstGeom prst="rect">
            <a:avLst/>
          </a:prstGeom>
          <a:noFill/>
        </p:spPr>
        <p:txBody>
          <a:bodyPr wrap="square" rtlCol="0" anchor="t">
            <a:spAutoFit/>
          </a:bodyPr>
          <a:lstStyle/>
          <a:p>
            <a:r>
              <a:rPr lang="zh-CN" altLang="en-US" sz="2400" b="1" dirty="0">
                <a:solidFill>
                  <a:srgbClr val="0070C0"/>
                </a:solidFill>
                <a:latin typeface="微软雅黑" panose="020B0503020204020204" charset="-122"/>
                <a:ea typeface="微软雅黑" panose="020B0503020204020204" charset="-122"/>
              </a:rPr>
              <a:t>双重预防体系与安全生产标准化体系的关系</a:t>
            </a:r>
          </a:p>
        </p:txBody>
      </p:sp>
      <p:sp>
        <p:nvSpPr>
          <p:cNvPr id="53" name="Oval 7"/>
          <p:cNvSpPr>
            <a:spLocks noChangeArrowheads="1"/>
          </p:cNvSpPr>
          <p:nvPr/>
        </p:nvSpPr>
        <p:spPr bwMode="auto">
          <a:xfrm>
            <a:off x="3985116" y="1385170"/>
            <a:ext cx="2970330" cy="2964705"/>
          </a:xfrm>
          <a:prstGeom prst="ellipse">
            <a:avLst/>
          </a:prstGeom>
          <a:solidFill>
            <a:srgbClr val="0E70C3">
              <a:alpha val="83000"/>
            </a:srgbClr>
          </a:solidFill>
          <a:ln>
            <a:noFill/>
          </a:ln>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defRPr/>
            </a:pPr>
            <a:endParaRPr lang="zh-CN" altLang="en-US" sz="1350" kern="0" dirty="0">
              <a:solidFill>
                <a:srgbClr val="FFFFFF"/>
              </a:solidFill>
              <a:ea typeface="宋体" panose="02010600030101010101" pitchFamily="2" charset="-122"/>
            </a:endParaRPr>
          </a:p>
        </p:txBody>
      </p:sp>
      <p:sp>
        <p:nvSpPr>
          <p:cNvPr id="54" name="Oval 7"/>
          <p:cNvSpPr>
            <a:spLocks noChangeArrowheads="1"/>
          </p:cNvSpPr>
          <p:nvPr/>
        </p:nvSpPr>
        <p:spPr bwMode="auto">
          <a:xfrm>
            <a:off x="3985116" y="3063155"/>
            <a:ext cx="1569810" cy="1566837"/>
          </a:xfrm>
          <a:prstGeom prst="ellipse">
            <a:avLst/>
          </a:prstGeom>
          <a:solidFill>
            <a:srgbClr val="F79646">
              <a:alpha val="78000"/>
            </a:srgbClr>
          </a:soli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defRPr/>
            </a:pPr>
            <a:endParaRPr kumimoji="0" lang="zh-CN" altLang="en-US" sz="135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55" name="内容占位符 2"/>
          <p:cNvSpPr txBox="1"/>
          <p:nvPr/>
        </p:nvSpPr>
        <p:spPr>
          <a:xfrm>
            <a:off x="4304779" y="2216610"/>
            <a:ext cx="2331003" cy="4468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spcAft>
                <a:spcPct val="0"/>
              </a:spcAft>
              <a:buFont typeface="Arial" panose="020B0604020202020204" pitchFamily="34" charset="0"/>
              <a:buNone/>
            </a:pPr>
            <a:r>
              <a:rPr lang="zh-CN" altLang="en-US" sz="1800" b="1" dirty="0">
                <a:solidFill>
                  <a:prstClr val="white"/>
                </a:solidFill>
                <a:latin typeface="微软雅黑" panose="020B0503020204020204" charset="-122"/>
                <a:ea typeface="微软雅黑" panose="020B0503020204020204" charset="-122"/>
              </a:rPr>
              <a:t>安全生产标准化体系</a:t>
            </a:r>
          </a:p>
        </p:txBody>
      </p:sp>
      <p:sp>
        <p:nvSpPr>
          <p:cNvPr id="56" name="Oval 7"/>
          <p:cNvSpPr>
            <a:spLocks noChangeArrowheads="1"/>
          </p:cNvSpPr>
          <p:nvPr/>
        </p:nvSpPr>
        <p:spPr bwMode="auto">
          <a:xfrm>
            <a:off x="5110325" y="3164096"/>
            <a:ext cx="1569810" cy="1566837"/>
          </a:xfrm>
          <a:prstGeom prst="ellipse">
            <a:avLst/>
          </a:prstGeom>
          <a:solidFill>
            <a:srgbClr val="00B050">
              <a:alpha val="80000"/>
            </a:srgbClr>
          </a:solidFill>
          <a:ln>
            <a:noFill/>
          </a:ln>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defRPr/>
            </a:pPr>
            <a:endParaRPr lang="zh-CN" altLang="en-US" sz="1350" kern="0">
              <a:solidFill>
                <a:srgbClr val="FFFFFF"/>
              </a:solidFill>
              <a:ea typeface="宋体" panose="02010600030101010101" pitchFamily="2" charset="-122"/>
            </a:endParaRPr>
          </a:p>
        </p:txBody>
      </p:sp>
      <p:sp>
        <p:nvSpPr>
          <p:cNvPr id="57" name="内容占位符 2"/>
          <p:cNvSpPr txBox="1"/>
          <p:nvPr/>
        </p:nvSpPr>
        <p:spPr>
          <a:xfrm>
            <a:off x="3599548" y="3551787"/>
            <a:ext cx="2331003" cy="4468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spcAft>
                <a:spcPct val="0"/>
              </a:spcAft>
              <a:buFont typeface="Arial" panose="020B0604020202020204" pitchFamily="34" charset="0"/>
              <a:buNone/>
            </a:pPr>
            <a:r>
              <a:rPr lang="zh-CN" altLang="en-US" sz="1400" b="1" dirty="0">
                <a:solidFill>
                  <a:prstClr val="white"/>
                </a:solidFill>
                <a:latin typeface="微软雅黑" panose="020B0503020204020204" charset="-122"/>
                <a:ea typeface="微软雅黑" panose="020B0503020204020204" charset="-122"/>
              </a:rPr>
              <a:t>风险分级管控体系</a:t>
            </a:r>
          </a:p>
        </p:txBody>
      </p:sp>
      <p:sp>
        <p:nvSpPr>
          <p:cNvPr id="58" name="内容占位符 2"/>
          <p:cNvSpPr txBox="1"/>
          <p:nvPr/>
        </p:nvSpPr>
        <p:spPr>
          <a:xfrm>
            <a:off x="4774992" y="4004008"/>
            <a:ext cx="2331003" cy="4468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spcAft>
                <a:spcPct val="0"/>
              </a:spcAft>
              <a:buFont typeface="Arial" panose="020B0604020202020204" pitchFamily="34" charset="0"/>
              <a:buNone/>
            </a:pPr>
            <a:r>
              <a:rPr lang="zh-CN" altLang="en-US" sz="1400" b="1" dirty="0">
                <a:solidFill>
                  <a:prstClr val="white"/>
                </a:solidFill>
                <a:latin typeface="微软雅黑" panose="020B0503020204020204" charset="-122"/>
                <a:ea typeface="微软雅黑" panose="020B0503020204020204" charset="-122"/>
              </a:rPr>
              <a:t>隐患排查治理体系</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 name="Rectangle 3"/>
          <p:cNvSpPr txBox="1"/>
          <p:nvPr/>
        </p:nvSpPr>
        <p:spPr>
          <a:xfrm>
            <a:off x="2272974" y="2511456"/>
            <a:ext cx="6980082" cy="917544"/>
          </a:xfrm>
          <a:prstGeom prst="rect">
            <a:avLst/>
          </a:prstGeom>
          <a:noFill/>
          <a:ln w="9525">
            <a:noFill/>
            <a:miter/>
          </a:ln>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zh-CN" altLang="en-US" sz="4000" b="1" noProof="1">
                <a:latin typeface="微软雅黑" panose="020B0503020204020204" charset="-122"/>
                <a:ea typeface="微软雅黑" panose="020B0503020204020204" charset="-122"/>
                <a:sym typeface="微软雅黑" panose="020B0503020204020204" charset="-122"/>
              </a:rPr>
              <a:t>如何创建双控体系？</a:t>
            </a:r>
            <a:r>
              <a:rPr lang="en-US" altLang="zh-CN" sz="4000" b="1" noProof="1">
                <a:latin typeface="微软雅黑" panose="020B0503020204020204" charset="-122"/>
                <a:ea typeface="微软雅黑" panose="020B0503020204020204" charset="-122"/>
                <a:sym typeface="微软雅黑" panose="020B0503020204020204" charset="-122"/>
              </a:rPr>
              <a:t>——</a:t>
            </a:r>
            <a:r>
              <a:rPr lang="zh-CN" altLang="en-US" sz="4000" b="1" noProof="1">
                <a:latin typeface="微软雅黑" panose="020B0503020204020204" charset="-122"/>
                <a:ea typeface="微软雅黑" panose="020B0503020204020204" charset="-122"/>
                <a:sym typeface="微软雅黑" panose="020B0503020204020204" charset="-122"/>
              </a:rPr>
              <a:t>风险</a:t>
            </a:r>
            <a:r>
              <a:rPr lang="zh-CN" altLang="en-US" sz="4000" b="1" noProof="1">
                <a:solidFill>
                  <a:srgbClr val="0070C0"/>
                </a:solidFill>
                <a:latin typeface="微软雅黑" panose="020B0503020204020204" charset="-122"/>
                <a:ea typeface="微软雅黑" panose="020B0503020204020204" charset="-122"/>
                <a:sym typeface="微软雅黑" panose="020B0503020204020204" charset="-122"/>
              </a:rPr>
              <a:t>分级</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PA_标题 7"/>
          <p:cNvSpPr>
            <a:spLocks noGrp="1"/>
          </p:cNvSpPr>
          <p:nvPr/>
        </p:nvSpPr>
        <p:spPr>
          <a:xfrm>
            <a:off x="324327" y="286305"/>
            <a:ext cx="7344893" cy="57698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endParaRPr lang="zh-CN" altLang="en-US" dirty="0">
              <a:solidFill>
                <a:srgbClr val="0070C0"/>
              </a:solidFill>
            </a:endParaRPr>
          </a:p>
        </p:txBody>
      </p:sp>
      <p:grpSp>
        <p:nvGrpSpPr>
          <p:cNvPr id="39" name="组合 38"/>
          <p:cNvGrpSpPr/>
          <p:nvPr/>
        </p:nvGrpSpPr>
        <p:grpSpPr>
          <a:xfrm>
            <a:off x="1189362" y="1507455"/>
            <a:ext cx="9559778" cy="4639794"/>
            <a:chOff x="1241653" y="1380005"/>
            <a:chExt cx="9559778" cy="4639794"/>
          </a:xfrm>
        </p:grpSpPr>
        <p:sp>
          <p:nvSpPr>
            <p:cNvPr id="40" name="Oval 19"/>
            <p:cNvSpPr>
              <a:spLocks noChangeArrowheads="1"/>
            </p:cNvSpPr>
            <p:nvPr/>
          </p:nvSpPr>
          <p:spPr bwMode="auto">
            <a:xfrm>
              <a:off x="1365435" y="1380005"/>
              <a:ext cx="836190" cy="839794"/>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cs typeface="+mn-cs"/>
                </a:rPr>
                <a:t>风险点划分</a:t>
              </a:r>
            </a:p>
          </p:txBody>
        </p:sp>
        <p:sp>
          <p:nvSpPr>
            <p:cNvPr id="41" name="Oval 19"/>
            <p:cNvSpPr>
              <a:spLocks noChangeArrowheads="1"/>
            </p:cNvSpPr>
            <p:nvPr/>
          </p:nvSpPr>
          <p:spPr bwMode="auto">
            <a:xfrm>
              <a:off x="3578432" y="1380005"/>
              <a:ext cx="836191" cy="839795"/>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cs typeface="+mn-cs"/>
                </a:rPr>
                <a:t>危险源辨识</a:t>
              </a:r>
            </a:p>
          </p:txBody>
        </p:sp>
        <p:sp>
          <p:nvSpPr>
            <p:cNvPr id="42" name="Oval 19"/>
            <p:cNvSpPr>
              <a:spLocks noChangeArrowheads="1"/>
            </p:cNvSpPr>
            <p:nvPr/>
          </p:nvSpPr>
          <p:spPr bwMode="auto">
            <a:xfrm>
              <a:off x="7733684" y="1380005"/>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cs typeface="+mn-cs"/>
                </a:rPr>
                <a:t>危险源风险分级</a:t>
              </a:r>
            </a:p>
          </p:txBody>
        </p:sp>
        <p:sp>
          <p:nvSpPr>
            <p:cNvPr id="43" name="Oval 19"/>
            <p:cNvSpPr>
              <a:spLocks noChangeArrowheads="1"/>
            </p:cNvSpPr>
            <p:nvPr/>
          </p:nvSpPr>
          <p:spPr bwMode="auto">
            <a:xfrm>
              <a:off x="9786427" y="1380005"/>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cs typeface="+mn-cs"/>
                </a:rPr>
                <a:t>风险点风险分级</a:t>
              </a:r>
            </a:p>
          </p:txBody>
        </p:sp>
        <p:cxnSp>
          <p:nvCxnSpPr>
            <p:cNvPr id="44" name="直接箭头连接符 43"/>
            <p:cNvCxnSpPr>
              <a:stCxn id="40" idx="6"/>
              <a:endCxn id="41" idx="2"/>
            </p:cNvCxnSpPr>
            <p:nvPr/>
          </p:nvCxnSpPr>
          <p:spPr>
            <a:xfrm>
              <a:off x="2201625" y="1799902"/>
              <a:ext cx="1376807" cy="1"/>
            </a:xfrm>
            <a:prstGeom prst="straightConnector1">
              <a:avLst/>
            </a:prstGeom>
            <a:noFill/>
            <a:ln w="19050" cap="flat" cmpd="sng" algn="ctr">
              <a:solidFill>
                <a:srgbClr val="BC2823"/>
              </a:solidFill>
              <a:prstDash val="solid"/>
              <a:miter lim="800000"/>
              <a:headEnd type="none"/>
              <a:tailEnd type="triangle"/>
            </a:ln>
            <a:effectLst>
              <a:outerShdw blurRad="76200" dir="18900000" sy="23000" kx="-1200000" algn="bl" rotWithShape="0">
                <a:prstClr val="black">
                  <a:alpha val="20000"/>
                </a:prstClr>
              </a:outerShdw>
            </a:effectLst>
          </p:spPr>
        </p:cxnSp>
        <p:cxnSp>
          <p:nvCxnSpPr>
            <p:cNvPr id="45" name="直接箭头连接符 44"/>
            <p:cNvCxnSpPr>
              <a:stCxn id="41" idx="6"/>
              <a:endCxn id="51" idx="2"/>
            </p:cNvCxnSpPr>
            <p:nvPr/>
          </p:nvCxnSpPr>
          <p:spPr>
            <a:xfrm>
              <a:off x="4414623" y="1799903"/>
              <a:ext cx="1254277" cy="1"/>
            </a:xfrm>
            <a:prstGeom prst="straightConnector1">
              <a:avLst/>
            </a:prstGeom>
            <a:noFill/>
            <a:ln w="19050" cap="flat" cmpd="sng" algn="ctr">
              <a:solidFill>
                <a:srgbClr val="BC2823"/>
              </a:solidFill>
              <a:prstDash val="solid"/>
              <a:miter lim="800000"/>
              <a:headEnd type="none"/>
              <a:tailEnd type="triangle"/>
            </a:ln>
            <a:effectLst>
              <a:outerShdw blurRad="76200" dir="18900000" sy="23000" kx="-1200000" algn="bl" rotWithShape="0">
                <a:prstClr val="black">
                  <a:alpha val="20000"/>
                </a:prstClr>
              </a:outerShdw>
            </a:effectLst>
          </p:spPr>
        </p:cxnSp>
        <p:cxnSp>
          <p:nvCxnSpPr>
            <p:cNvPr id="46" name="直接箭头连接符 45"/>
            <p:cNvCxnSpPr>
              <a:stCxn id="42" idx="6"/>
              <a:endCxn id="43" idx="2"/>
            </p:cNvCxnSpPr>
            <p:nvPr/>
          </p:nvCxnSpPr>
          <p:spPr>
            <a:xfrm>
              <a:off x="8569875" y="1799904"/>
              <a:ext cx="1216552" cy="0"/>
            </a:xfrm>
            <a:prstGeom prst="straightConnector1">
              <a:avLst/>
            </a:prstGeom>
            <a:noFill/>
            <a:ln w="19050" cap="flat" cmpd="sng" algn="ctr">
              <a:solidFill>
                <a:srgbClr val="BC2823"/>
              </a:solidFill>
              <a:prstDash val="solid"/>
              <a:miter lim="800000"/>
              <a:headEnd type="none"/>
              <a:tailEnd type="triangle"/>
            </a:ln>
            <a:effectLst>
              <a:outerShdw blurRad="76200" dir="18900000" sy="23000" kx="-1200000" algn="bl" rotWithShape="0">
                <a:prstClr val="black">
                  <a:alpha val="20000"/>
                </a:prstClr>
              </a:outerShdw>
            </a:effectLst>
          </p:spPr>
        </p:cxnSp>
        <p:sp>
          <p:nvSpPr>
            <p:cNvPr id="47" name="矩形: 圆角 1"/>
            <p:cNvSpPr/>
            <p:nvPr/>
          </p:nvSpPr>
          <p:spPr>
            <a:xfrm>
              <a:off x="1241653" y="4666932"/>
              <a:ext cx="1119723" cy="1243589"/>
            </a:xfrm>
            <a:prstGeom prst="roundRect">
              <a:avLst/>
            </a:prstGeom>
            <a:solidFill>
              <a:srgbClr val="0162A7"/>
            </a:solidFill>
            <a:ln w="12700" cap="flat" cmpd="sng" algn="ctr">
              <a:solidFill>
                <a:srgbClr val="0162A7">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企业负责人、安全管理人员、相关技术、职能部门人员、一线相关人员</a:t>
              </a:r>
            </a:p>
          </p:txBody>
        </p:sp>
        <p:sp>
          <p:nvSpPr>
            <p:cNvPr id="48" name="矩形: 圆角 2"/>
            <p:cNvSpPr/>
            <p:nvPr/>
          </p:nvSpPr>
          <p:spPr>
            <a:xfrm>
              <a:off x="1273052" y="2738511"/>
              <a:ext cx="1055608" cy="1660743"/>
            </a:xfrm>
            <a:prstGeom prst="roundRect">
              <a:avLst/>
            </a:prstGeom>
            <a:ln w="6350">
              <a:solidFill>
                <a:sysClr val="windowText" lastClr="000000"/>
              </a:solidFill>
              <a:prstDash val="dash"/>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划分原则</a:t>
              </a: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头脑风暴</a:t>
              </a:r>
              <a:endPar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大小适中</a:t>
              </a:r>
              <a:endPar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便于分类</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功能独立</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易于管理</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范围清晰</a:t>
              </a:r>
            </a:p>
          </p:txBody>
        </p:sp>
        <p:sp>
          <p:nvSpPr>
            <p:cNvPr id="49" name="矩形: 圆角 28"/>
            <p:cNvSpPr/>
            <p:nvPr/>
          </p:nvSpPr>
          <p:spPr>
            <a:xfrm>
              <a:off x="3525186" y="4666931"/>
              <a:ext cx="942681" cy="540995"/>
            </a:xfrm>
            <a:prstGeom prst="roundRect">
              <a:avLst/>
            </a:prstGeom>
            <a:solidFill>
              <a:srgbClr val="0162A7"/>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全员</a:t>
              </a:r>
            </a:p>
          </p:txBody>
        </p:sp>
        <p:sp>
          <p:nvSpPr>
            <p:cNvPr id="50" name="矩形: 圆角 29"/>
            <p:cNvSpPr/>
            <p:nvPr/>
          </p:nvSpPr>
          <p:spPr>
            <a:xfrm>
              <a:off x="2717952" y="2697227"/>
              <a:ext cx="2423920" cy="1736646"/>
            </a:xfrm>
            <a:prstGeom prst="roundRect">
              <a:avLst/>
            </a:prstGeom>
            <a:ln w="6350">
              <a:solidFill>
                <a:sysClr val="windowText" lastClr="000000"/>
              </a:solidFill>
              <a:prstDash val="dash"/>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辨识原则及方法</a:t>
              </a: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发动全员从所有风险点按穷尽原则、考虑人、物、环境、管理因素及危险源的三要素、涵盖所有能否造成人身伤害或财产损失等为标准，辨识出尽可能多的危险源。</a:t>
              </a:r>
            </a:p>
          </p:txBody>
        </p:sp>
        <p:sp>
          <p:nvSpPr>
            <p:cNvPr id="51" name="Oval 19"/>
            <p:cNvSpPr>
              <a:spLocks noChangeArrowheads="1"/>
            </p:cNvSpPr>
            <p:nvPr/>
          </p:nvSpPr>
          <p:spPr bwMode="auto">
            <a:xfrm>
              <a:off x="5668900" y="1380005"/>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cs typeface="+mn-cs"/>
                </a:rPr>
                <a:t>危险源风险评价</a:t>
              </a:r>
            </a:p>
          </p:txBody>
        </p:sp>
        <p:cxnSp>
          <p:nvCxnSpPr>
            <p:cNvPr id="52" name="直接箭头连接符 51"/>
            <p:cNvCxnSpPr>
              <a:stCxn id="51" idx="6"/>
              <a:endCxn id="42" idx="2"/>
            </p:cNvCxnSpPr>
            <p:nvPr/>
          </p:nvCxnSpPr>
          <p:spPr>
            <a:xfrm>
              <a:off x="6505091" y="1799904"/>
              <a:ext cx="1228593" cy="0"/>
            </a:xfrm>
            <a:prstGeom prst="straightConnector1">
              <a:avLst/>
            </a:prstGeom>
            <a:noFill/>
            <a:ln w="19050" cap="flat" cmpd="sng" algn="ctr">
              <a:solidFill>
                <a:srgbClr val="BC2823"/>
              </a:solidFill>
              <a:prstDash val="solid"/>
              <a:miter lim="800000"/>
              <a:headEnd type="none"/>
              <a:tailEnd type="triangle"/>
            </a:ln>
            <a:effectLst>
              <a:outerShdw blurRad="76200" dir="18900000" sy="23000" kx="-1200000" algn="bl" rotWithShape="0">
                <a:prstClr val="black">
                  <a:alpha val="20000"/>
                </a:prstClr>
              </a:outerShdw>
            </a:effectLst>
          </p:spPr>
        </p:cxnSp>
        <p:sp>
          <p:nvSpPr>
            <p:cNvPr id="53" name="矩形: 圆角 36"/>
            <p:cNvSpPr/>
            <p:nvPr/>
          </p:nvSpPr>
          <p:spPr>
            <a:xfrm>
              <a:off x="5500733" y="4666931"/>
              <a:ext cx="1111822" cy="631948"/>
            </a:xfrm>
            <a:prstGeom prst="roundRect">
              <a:avLst/>
            </a:prstGeom>
            <a:solidFill>
              <a:srgbClr val="0162A7"/>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安全技术专家及相关技术部门人员</a:t>
              </a:r>
            </a:p>
          </p:txBody>
        </p:sp>
        <p:sp>
          <p:nvSpPr>
            <p:cNvPr id="54" name="矩形: 圆角 37"/>
            <p:cNvSpPr/>
            <p:nvPr/>
          </p:nvSpPr>
          <p:spPr>
            <a:xfrm>
              <a:off x="5560223" y="2749233"/>
              <a:ext cx="1111822" cy="1675924"/>
            </a:xfrm>
            <a:prstGeom prst="roundRect">
              <a:avLst/>
            </a:prstGeom>
            <a:ln w="6350">
              <a:solidFill>
                <a:sysClr val="windowText" lastClr="000000"/>
              </a:solidFill>
              <a:prstDash val="dash"/>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评价方法</a:t>
              </a: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常用的评价方法：</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JHA</a:t>
              </a: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a:t>
              </a:r>
              <a:r>
                <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SCL</a:t>
              </a: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a:t>
              </a:r>
              <a:r>
                <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LS</a:t>
              </a: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a:t>
              </a:r>
              <a:r>
                <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LEC</a:t>
              </a: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a:t>
              </a:r>
              <a:r>
                <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MES</a:t>
              </a: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a:t>
              </a:r>
              <a:r>
                <a:rPr kumimoji="0" lang="en-US" altLang="zh-CN"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HAZOP</a:t>
              </a: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a:t>
              </a:r>
            </a:p>
          </p:txBody>
        </p:sp>
        <p:sp>
          <p:nvSpPr>
            <p:cNvPr id="55" name="矩形 54"/>
            <p:cNvSpPr/>
            <p:nvPr/>
          </p:nvSpPr>
          <p:spPr>
            <a:xfrm>
              <a:off x="1401406" y="4422564"/>
              <a:ext cx="800219"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参与人员</a:t>
              </a:r>
              <a:endPar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p:txBody>
        </p:sp>
        <p:sp>
          <p:nvSpPr>
            <p:cNvPr id="56" name="矩形 55"/>
            <p:cNvSpPr/>
            <p:nvPr/>
          </p:nvSpPr>
          <p:spPr>
            <a:xfrm>
              <a:off x="3614404" y="4422563"/>
              <a:ext cx="800219"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参与人员</a:t>
              </a:r>
              <a:endPar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p:txBody>
        </p:sp>
        <p:sp>
          <p:nvSpPr>
            <p:cNvPr id="57" name="矩形 56"/>
            <p:cNvSpPr/>
            <p:nvPr/>
          </p:nvSpPr>
          <p:spPr>
            <a:xfrm>
              <a:off x="5686885" y="4416279"/>
              <a:ext cx="800219"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参与人员</a:t>
              </a:r>
              <a:endPar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p:txBody>
        </p:sp>
        <p:sp>
          <p:nvSpPr>
            <p:cNvPr id="58" name="箭头: 下 14"/>
            <p:cNvSpPr/>
            <p:nvPr/>
          </p:nvSpPr>
          <p:spPr>
            <a:xfrm>
              <a:off x="1648093" y="2304406"/>
              <a:ext cx="306841" cy="360223"/>
            </a:xfrm>
            <a:prstGeom prst="downArrow">
              <a:avLst/>
            </a:prstGeom>
            <a:solidFill>
              <a:srgbClr val="BC2823"/>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charset="-122"/>
                <a:cs typeface="+mn-cs"/>
              </a:endParaRPr>
            </a:p>
          </p:txBody>
        </p:sp>
        <p:sp>
          <p:nvSpPr>
            <p:cNvPr id="59" name="箭头: 下 55"/>
            <p:cNvSpPr/>
            <p:nvPr/>
          </p:nvSpPr>
          <p:spPr>
            <a:xfrm>
              <a:off x="3843105" y="2304406"/>
              <a:ext cx="306841" cy="360223"/>
            </a:xfrm>
            <a:prstGeom prst="downArrow">
              <a:avLst/>
            </a:prstGeom>
            <a:solidFill>
              <a:srgbClr val="BC2823"/>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charset="-122"/>
                <a:cs typeface="+mn-cs"/>
              </a:endParaRPr>
            </a:p>
          </p:txBody>
        </p:sp>
        <p:sp>
          <p:nvSpPr>
            <p:cNvPr id="60" name="箭头: 下 56"/>
            <p:cNvSpPr/>
            <p:nvPr/>
          </p:nvSpPr>
          <p:spPr>
            <a:xfrm>
              <a:off x="5953206" y="2304406"/>
              <a:ext cx="306841" cy="360223"/>
            </a:xfrm>
            <a:prstGeom prst="downArrow">
              <a:avLst/>
            </a:prstGeom>
            <a:solidFill>
              <a:srgbClr val="BC2823"/>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charset="-122"/>
                <a:cs typeface="+mn-cs"/>
              </a:endParaRPr>
            </a:p>
          </p:txBody>
        </p:sp>
        <p:sp>
          <p:nvSpPr>
            <p:cNvPr id="61" name="矩形: 圆角 57"/>
            <p:cNvSpPr/>
            <p:nvPr/>
          </p:nvSpPr>
          <p:spPr>
            <a:xfrm>
              <a:off x="3523152" y="5478804"/>
              <a:ext cx="942681" cy="540995"/>
            </a:xfrm>
            <a:prstGeom prst="roundRect">
              <a:avLst/>
            </a:prstGeom>
            <a:solidFill>
              <a:srgbClr val="FFC000"/>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专业培训和指导</a:t>
              </a:r>
            </a:p>
          </p:txBody>
        </p:sp>
        <p:cxnSp>
          <p:nvCxnSpPr>
            <p:cNvPr id="62" name="直接连接符 61"/>
            <p:cNvCxnSpPr>
              <a:stCxn id="61" idx="0"/>
              <a:endCxn id="49" idx="2"/>
            </p:cNvCxnSpPr>
            <p:nvPr/>
          </p:nvCxnSpPr>
          <p:spPr>
            <a:xfrm flipV="1">
              <a:off x="3994493" y="5207926"/>
              <a:ext cx="2034" cy="270878"/>
            </a:xfrm>
            <a:prstGeom prst="line">
              <a:avLst/>
            </a:prstGeom>
            <a:noFill/>
            <a:ln w="6350" cap="flat" cmpd="sng" algn="ctr">
              <a:solidFill>
                <a:srgbClr val="0162A7"/>
              </a:solidFill>
              <a:prstDash val="solid"/>
              <a:miter lim="800000"/>
            </a:ln>
            <a:effectLst/>
          </p:spPr>
        </p:cxnSp>
        <p:sp>
          <p:nvSpPr>
            <p:cNvPr id="63" name="矩形: 圆角 66"/>
            <p:cNvSpPr/>
            <p:nvPr/>
          </p:nvSpPr>
          <p:spPr>
            <a:xfrm>
              <a:off x="7643441" y="2738511"/>
              <a:ext cx="1111822" cy="1675924"/>
            </a:xfrm>
            <a:prstGeom prst="roundRect">
              <a:avLst/>
            </a:prstGeom>
            <a:ln w="6350">
              <a:solidFill>
                <a:sysClr val="windowText" lastClr="000000"/>
              </a:solidFill>
              <a:prstDash val="dash"/>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分级方法</a:t>
              </a: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根据风险评价方法，量化风险，划分为红、橙、黄、蓝四色风险等级。</a:t>
              </a:r>
            </a:p>
          </p:txBody>
        </p:sp>
        <p:sp>
          <p:nvSpPr>
            <p:cNvPr id="64" name="箭头: 下 67"/>
            <p:cNvSpPr/>
            <p:nvPr/>
          </p:nvSpPr>
          <p:spPr>
            <a:xfrm>
              <a:off x="7998358" y="2299045"/>
              <a:ext cx="306841" cy="360223"/>
            </a:xfrm>
            <a:prstGeom prst="downArrow">
              <a:avLst/>
            </a:prstGeom>
            <a:solidFill>
              <a:srgbClr val="BC2823"/>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charset="-122"/>
                <a:cs typeface="+mn-cs"/>
              </a:endParaRPr>
            </a:p>
          </p:txBody>
        </p:sp>
        <p:sp>
          <p:nvSpPr>
            <p:cNvPr id="65" name="矩形: 圆角 70"/>
            <p:cNvSpPr/>
            <p:nvPr/>
          </p:nvSpPr>
          <p:spPr>
            <a:xfrm>
              <a:off x="7748671" y="4691175"/>
              <a:ext cx="942681" cy="524147"/>
            </a:xfrm>
            <a:prstGeom prst="roundRect">
              <a:avLst/>
            </a:prstGeom>
            <a:solidFill>
              <a:srgbClr val="0162A7"/>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安全管理人员</a:t>
              </a:r>
            </a:p>
          </p:txBody>
        </p:sp>
        <p:sp>
          <p:nvSpPr>
            <p:cNvPr id="66" name="矩形 65"/>
            <p:cNvSpPr/>
            <p:nvPr/>
          </p:nvSpPr>
          <p:spPr>
            <a:xfrm>
              <a:off x="7847406" y="4440523"/>
              <a:ext cx="800219"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参与人员</a:t>
              </a:r>
              <a:endPar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p:txBody>
        </p:sp>
        <p:sp>
          <p:nvSpPr>
            <p:cNvPr id="67" name="矩形: 圆角 75"/>
            <p:cNvSpPr/>
            <p:nvPr/>
          </p:nvSpPr>
          <p:spPr>
            <a:xfrm>
              <a:off x="5619734" y="5478804"/>
              <a:ext cx="873819" cy="540995"/>
            </a:xfrm>
            <a:prstGeom prst="roundRect">
              <a:avLst/>
            </a:prstGeom>
            <a:solidFill>
              <a:srgbClr val="FFC000"/>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聘请专家</a:t>
              </a:r>
            </a:p>
          </p:txBody>
        </p:sp>
        <p:cxnSp>
          <p:nvCxnSpPr>
            <p:cNvPr id="68" name="直接连接符 67"/>
            <p:cNvCxnSpPr>
              <a:stCxn id="67" idx="0"/>
              <a:endCxn id="53" idx="2"/>
            </p:cNvCxnSpPr>
            <p:nvPr/>
          </p:nvCxnSpPr>
          <p:spPr>
            <a:xfrm flipV="1">
              <a:off x="6056644" y="5298879"/>
              <a:ext cx="0" cy="179925"/>
            </a:xfrm>
            <a:prstGeom prst="line">
              <a:avLst/>
            </a:prstGeom>
            <a:noFill/>
            <a:ln w="6350" cap="flat" cmpd="sng" algn="ctr">
              <a:solidFill>
                <a:srgbClr val="0162A7"/>
              </a:solidFill>
              <a:prstDash val="solid"/>
              <a:miter lim="800000"/>
            </a:ln>
            <a:effectLst/>
          </p:spPr>
        </p:cxnSp>
        <p:sp>
          <p:nvSpPr>
            <p:cNvPr id="69" name="矩形: 圆角 93"/>
            <p:cNvSpPr/>
            <p:nvPr/>
          </p:nvSpPr>
          <p:spPr>
            <a:xfrm>
              <a:off x="9689609" y="2738511"/>
              <a:ext cx="1111822" cy="1675924"/>
            </a:xfrm>
            <a:prstGeom prst="roundRect">
              <a:avLst/>
            </a:prstGeom>
            <a:ln w="6350">
              <a:solidFill>
                <a:sysClr val="windowText" lastClr="000000"/>
              </a:solidFill>
              <a:prstDash val="dash"/>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分级方法</a:t>
              </a: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rPr>
                <a:t>按风险点各危险源评价出的最高风险级别作为该风险点的级别。</a:t>
              </a:r>
            </a:p>
          </p:txBody>
        </p:sp>
        <p:sp>
          <p:nvSpPr>
            <p:cNvPr id="70" name="箭头: 下 94"/>
            <p:cNvSpPr/>
            <p:nvPr/>
          </p:nvSpPr>
          <p:spPr>
            <a:xfrm>
              <a:off x="10044526" y="2299045"/>
              <a:ext cx="306841" cy="360223"/>
            </a:xfrm>
            <a:prstGeom prst="downArrow">
              <a:avLst/>
            </a:prstGeom>
            <a:solidFill>
              <a:srgbClr val="BC2823"/>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charset="-122"/>
                <a:cs typeface="+mn-cs"/>
              </a:endParaRPr>
            </a:p>
          </p:txBody>
        </p:sp>
        <p:sp>
          <p:nvSpPr>
            <p:cNvPr id="71" name="矩形: 圆角 95"/>
            <p:cNvSpPr/>
            <p:nvPr/>
          </p:nvSpPr>
          <p:spPr>
            <a:xfrm>
              <a:off x="9794839" y="4691175"/>
              <a:ext cx="942681" cy="524147"/>
            </a:xfrm>
            <a:prstGeom prst="roundRect">
              <a:avLst/>
            </a:prstGeom>
            <a:solidFill>
              <a:srgbClr val="0162A7"/>
            </a:solidFill>
            <a:ln w="12700" cap="flat" cmpd="sng" algn="ctr">
              <a:solidFill>
                <a:srgbClr val="BC2823">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ysClr val="window" lastClr="FFFFFF"/>
                  </a:solidFill>
                  <a:effectLst/>
                  <a:uLnTx/>
                  <a:uFillTx/>
                  <a:latin typeface="Arial" panose="020B0604020202020204"/>
                  <a:ea typeface="微软雅黑" panose="020B0503020204020204" charset="-122"/>
                  <a:cs typeface="+mn-cs"/>
                </a:rPr>
                <a:t>安全管理人员</a:t>
              </a:r>
            </a:p>
          </p:txBody>
        </p:sp>
        <p:sp>
          <p:nvSpPr>
            <p:cNvPr id="72" name="矩形 71"/>
            <p:cNvSpPr/>
            <p:nvPr/>
          </p:nvSpPr>
          <p:spPr>
            <a:xfrm>
              <a:off x="9893574" y="4440523"/>
              <a:ext cx="800219"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1">
                  <a:ln>
                    <a:noFill/>
                  </a:ln>
                  <a:solidFill>
                    <a:srgbClr val="0162A7"/>
                  </a:solidFill>
                  <a:effectLst/>
                  <a:uLnTx/>
                  <a:uFillTx/>
                  <a:latin typeface="Arial" panose="020B0604020202020204"/>
                  <a:ea typeface="微软雅黑" panose="020B0503020204020204" charset="-122"/>
                  <a:cs typeface="+mn-cs"/>
                </a:rPr>
                <a:t>参与人员</a:t>
              </a:r>
              <a:endParaRPr kumimoji="0" lang="zh-CN" altLang="en-US" sz="1200" b="1" i="0" u="none" strike="noStrike" kern="1200" cap="none" spc="0" normalizeH="0" baseline="0" noProof="1">
                <a:ln>
                  <a:noFill/>
                </a:ln>
                <a:solidFill>
                  <a:srgbClr val="00B050"/>
                </a:solidFill>
                <a:effectLst/>
                <a:uLnTx/>
                <a:uFillTx/>
                <a:latin typeface="Arial" panose="020B0604020202020204"/>
                <a:ea typeface="微软雅黑" panose="020B0503020204020204" charset="-122"/>
                <a:cs typeface="+mn-cs"/>
              </a:endParaRPr>
            </a:p>
          </p:txBody>
        </p:sp>
      </p:grpSp>
      <p:sp>
        <p:nvSpPr>
          <p:cNvPr id="37" name="标题 5"/>
          <p:cNvSpPr>
            <a:spLocks noGrp="1"/>
          </p:cNvSpPr>
          <p:nvPr/>
        </p:nvSpPr>
        <p:spPr>
          <a:xfrm>
            <a:off x="250132" y="-1051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0070C0"/>
                </a:solidFill>
                <a:latin typeface="微软雅黑" panose="020B0503020204020204" charset="-122"/>
                <a:ea typeface="微软雅黑" panose="020B0503020204020204" charset="-122"/>
              </a:rPr>
              <a:t>“双控”体系</a:t>
            </a:r>
            <a:r>
              <a:rPr lang="en-US" altLang="zh-CN" sz="3200" b="1" dirty="0">
                <a:solidFill>
                  <a:srgbClr val="0070C0"/>
                </a:solidFill>
                <a:latin typeface="微软雅黑" panose="020B0503020204020204" charset="-122"/>
                <a:ea typeface="微软雅黑" panose="020B0503020204020204" charset="-122"/>
              </a:rPr>
              <a:t>——</a:t>
            </a:r>
            <a:r>
              <a:rPr lang="zh-CN" altLang="en-US" sz="3200" b="1" dirty="0">
                <a:solidFill>
                  <a:srgbClr val="0070C0"/>
                </a:solidFill>
                <a:latin typeface="微软雅黑" panose="020B0503020204020204" charset="-122"/>
                <a:ea typeface="微软雅黑" panose="020B0503020204020204" charset="-122"/>
              </a:rPr>
              <a:t>风险分级流程</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5" name="直接连接符 44"/>
          <p:cNvCxnSpPr/>
          <p:nvPr/>
        </p:nvCxnSpPr>
        <p:spPr bwMode="auto">
          <a:xfrm>
            <a:off x="3114675" y="6308725"/>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bwMode="auto">
          <a:xfrm>
            <a:off x="2482851" y="5749925"/>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08214" y="1844676"/>
            <a:ext cx="7488237" cy="1439863"/>
          </a:xfrm>
          <a:prstGeom prst="rect">
            <a:avLst/>
          </a:prstGeom>
          <a:solidFill>
            <a:srgbClr val="629DD1"/>
          </a:solidFill>
          <a:ln>
            <a:solidFill>
              <a:srgbClr val="629DD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zh-CN" altLang="en-US"/>
          </a:p>
        </p:txBody>
      </p:sp>
      <p:sp>
        <p:nvSpPr>
          <p:cNvPr id="15366" name="矩形 4"/>
          <p:cNvSpPr>
            <a:spLocks noChangeArrowheads="1"/>
          </p:cNvSpPr>
          <p:nvPr/>
        </p:nvSpPr>
        <p:spPr bwMode="auto">
          <a:xfrm>
            <a:off x="1110911" y="418653"/>
            <a:ext cx="1988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800" b="1" dirty="0" smtClean="0">
                <a:latin typeface="+mj-ea"/>
                <a:ea typeface="+mj-ea"/>
              </a:rPr>
              <a:t>风险</a:t>
            </a:r>
            <a:r>
              <a:rPr lang="zh-CN" altLang="zh-CN" sz="2800" b="1" dirty="0">
                <a:latin typeface="+mj-ea"/>
                <a:ea typeface="+mj-ea"/>
              </a:rPr>
              <a:t>点划分</a:t>
            </a:r>
          </a:p>
        </p:txBody>
      </p:sp>
      <p:sp>
        <p:nvSpPr>
          <p:cNvPr id="6" name="矩形 5"/>
          <p:cNvSpPr>
            <a:spLocks noChangeArrowheads="1"/>
          </p:cNvSpPr>
          <p:nvPr/>
        </p:nvSpPr>
        <p:spPr bwMode="auto">
          <a:xfrm>
            <a:off x="2495551" y="2146300"/>
            <a:ext cx="69135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dirty="0"/>
              <a:t>        </a:t>
            </a:r>
            <a:r>
              <a:rPr lang="zh-CN" altLang="zh-CN" dirty="0"/>
              <a:t>指伴随风险的部位、设施、场所和区域，以及在特定部位、设施、场所和区域实施的伴随风险的作业过程，或以上两者的组合。</a:t>
            </a:r>
          </a:p>
        </p:txBody>
      </p:sp>
      <p:sp>
        <p:nvSpPr>
          <p:cNvPr id="8" name="对角圆角矩形 7"/>
          <p:cNvSpPr/>
          <p:nvPr/>
        </p:nvSpPr>
        <p:spPr>
          <a:xfrm>
            <a:off x="2393951" y="1566864"/>
            <a:ext cx="1757363" cy="536575"/>
          </a:xfrm>
          <a:prstGeom prst="round2DiagRect">
            <a:avLst/>
          </a:prstGeom>
          <a:solidFill>
            <a:srgbClr val="0070C0"/>
          </a:solidFill>
          <a:ln>
            <a:solidFill>
              <a:srgbClr val="0070C0"/>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r>
              <a:rPr lang="zh-CN" altLang="zh-CN" b="1" dirty="0">
                <a:latin typeface="黑体" panose="02010609060101010101" pitchFamily="49" charset="-122"/>
                <a:ea typeface="黑体" panose="02010609060101010101" pitchFamily="49" charset="-122"/>
              </a:rPr>
              <a:t>风险点概念</a:t>
            </a:r>
            <a:endParaRPr lang="zh-CN" altLang="en-US" b="1" dirty="0">
              <a:latin typeface="黑体" panose="02010609060101010101" pitchFamily="49" charset="-122"/>
              <a:ea typeface="黑体" panose="02010609060101010101" pitchFamily="49" charset="-122"/>
            </a:endParaRPr>
          </a:p>
        </p:txBody>
      </p:sp>
      <p:sp>
        <p:nvSpPr>
          <p:cNvPr id="9" name="空心弧 8"/>
          <p:cNvSpPr/>
          <p:nvPr/>
        </p:nvSpPr>
        <p:spPr>
          <a:xfrm rot="5400000" flipV="1">
            <a:off x="3539332" y="3853657"/>
            <a:ext cx="2640012" cy="2365375"/>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anchor="ctr"/>
          <a:lstStyle/>
          <a:p>
            <a:pPr algn="ctr" defTabSz="913765">
              <a:defRPr/>
            </a:pPr>
            <a:endParaRPr lang="zh-CN" altLang="en-US" sz="2500">
              <a:solidFill>
                <a:schemeClr val="tx1"/>
              </a:solidFill>
              <a:latin typeface="Arial" panose="020B0604020202020204" pitchFamily="34" charset="0"/>
              <a:ea typeface="微软雅黑" panose="020B0503020204020204" charset="-122"/>
              <a:cs typeface="Arial" panose="020B0604020202020204" pitchFamily="34" charset="0"/>
            </a:endParaRPr>
          </a:p>
        </p:txBody>
      </p:sp>
      <p:cxnSp>
        <p:nvCxnSpPr>
          <p:cNvPr id="10" name="直接连接符 9"/>
          <p:cNvCxnSpPr/>
          <p:nvPr/>
        </p:nvCxnSpPr>
        <p:spPr bwMode="auto">
          <a:xfrm>
            <a:off x="3089276" y="3770313"/>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bwMode="auto">
          <a:xfrm>
            <a:off x="2590801" y="4365625"/>
            <a:ext cx="133191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bwMode="auto">
          <a:xfrm>
            <a:off x="2252663" y="5157788"/>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13" name="椭圆 71"/>
          <p:cNvSpPr>
            <a:spLocks noChangeArrowheads="1"/>
          </p:cNvSpPr>
          <p:nvPr/>
        </p:nvSpPr>
        <p:spPr bwMode="auto">
          <a:xfrm>
            <a:off x="4295775" y="4057650"/>
            <a:ext cx="1868488" cy="1898650"/>
          </a:xfrm>
          <a:prstGeom prst="ellipse">
            <a:avLst/>
          </a:prstGeom>
          <a:solidFill>
            <a:srgbClr val="0070C0"/>
          </a:solidFill>
          <a:ln>
            <a:noFill/>
          </a:ln>
        </p:spPr>
        <p:txBody>
          <a:bodyPr lIns="79005" tIns="39503" rIns="79005" bIns="39503" anchor="ctr"/>
          <a:lstStyle/>
          <a:p>
            <a:pPr algn="ctr" defTabSz="787400"/>
            <a:r>
              <a:rPr lang="zh-CN" altLang="en-US" sz="2400" b="1">
                <a:solidFill>
                  <a:srgbClr val="FFFFFF"/>
                </a:solidFill>
                <a:ea typeface="微软雅黑" panose="020B0503020204020204" charset="-122"/>
                <a:cs typeface="Arial" panose="020B0604020202020204" pitchFamily="34" charset="0"/>
              </a:rPr>
              <a:t>风险点</a:t>
            </a:r>
          </a:p>
        </p:txBody>
      </p:sp>
      <p:sp>
        <p:nvSpPr>
          <p:cNvPr id="14" name="椭圆 13"/>
          <p:cNvSpPr>
            <a:spLocks noChangeArrowheads="1"/>
          </p:cNvSpPr>
          <p:nvPr/>
        </p:nvSpPr>
        <p:spPr bwMode="auto">
          <a:xfrm>
            <a:off x="4375151" y="3629025"/>
            <a:ext cx="307975" cy="312738"/>
          </a:xfrm>
          <a:prstGeom prst="ellipse">
            <a:avLst/>
          </a:prstGeom>
          <a:solidFill>
            <a:schemeClr val="tx1">
              <a:lumMod val="50000"/>
              <a:lumOff val="50000"/>
            </a:schemeClr>
          </a:solidFill>
          <a:ln w="25400" algn="ctr">
            <a:noFill/>
            <a:round/>
          </a:ln>
          <a:effectLst>
            <a:outerShdw dist="127001" dir="8100000" algn="tr" rotWithShape="0">
              <a:srgbClr val="000000">
                <a:alpha val="59998"/>
              </a:srgbClr>
            </a:outerShdw>
          </a:effectLst>
        </p:spPr>
        <p:txBody>
          <a:bodyPr lIns="78981" tIns="39491" rIns="78981" bIns="39491" anchor="ctr"/>
          <a:lstStyle/>
          <a:p>
            <a:pPr algn="ctr" defTabSz="788670">
              <a:defRPr/>
            </a:pPr>
            <a:r>
              <a:rPr lang="en-US" altLang="zh-CN" sz="1600" dirty="0">
                <a:solidFill>
                  <a:srgbClr val="FFFFFF"/>
                </a:solidFill>
                <a:ea typeface="宋体" panose="02010600030101010101" pitchFamily="2" charset="-122"/>
              </a:rPr>
              <a:t>1</a:t>
            </a:r>
            <a:endParaRPr lang="zh-CN" altLang="en-US" sz="1600">
              <a:solidFill>
                <a:srgbClr val="FFFFFF"/>
              </a:solidFill>
              <a:ea typeface="宋体" panose="02010600030101010101" pitchFamily="2" charset="-122"/>
            </a:endParaRPr>
          </a:p>
        </p:txBody>
      </p:sp>
      <p:sp>
        <p:nvSpPr>
          <p:cNvPr id="15" name="椭圆 14"/>
          <p:cNvSpPr>
            <a:spLocks noChangeArrowheads="1"/>
          </p:cNvSpPr>
          <p:nvPr/>
        </p:nvSpPr>
        <p:spPr bwMode="auto">
          <a:xfrm>
            <a:off x="3789363" y="4079876"/>
            <a:ext cx="309562" cy="314325"/>
          </a:xfrm>
          <a:prstGeom prst="ellipse">
            <a:avLst/>
          </a:prstGeom>
          <a:solidFill>
            <a:schemeClr val="bg1">
              <a:lumMod val="85000"/>
            </a:schemeClr>
          </a:solidFill>
          <a:ln w="25400" algn="ctr">
            <a:noFill/>
            <a:round/>
          </a:ln>
          <a:effectLst>
            <a:outerShdw dist="127001" dir="8100000" algn="tr" rotWithShape="0">
              <a:srgbClr val="000000">
                <a:alpha val="59998"/>
              </a:srgbClr>
            </a:outerShdw>
          </a:effectLst>
        </p:spPr>
        <p:txBody>
          <a:bodyPr lIns="78981" tIns="39491" rIns="78981" bIns="39491" anchor="ctr"/>
          <a:lstStyle/>
          <a:p>
            <a:pPr algn="ctr" defTabSz="788670">
              <a:defRPr/>
            </a:pPr>
            <a:r>
              <a:rPr lang="en-US" altLang="zh-CN" sz="1600" dirty="0">
                <a:ea typeface="宋体" panose="02010600030101010101" pitchFamily="2" charset="-122"/>
              </a:rPr>
              <a:t>2</a:t>
            </a:r>
            <a:endParaRPr lang="zh-CN" altLang="en-US" sz="1600" dirty="0">
              <a:ea typeface="宋体" panose="02010600030101010101" pitchFamily="2" charset="-122"/>
            </a:endParaRPr>
          </a:p>
        </p:txBody>
      </p:sp>
      <p:sp>
        <p:nvSpPr>
          <p:cNvPr id="16" name="椭圆 15"/>
          <p:cNvSpPr>
            <a:spLocks noChangeArrowheads="1"/>
          </p:cNvSpPr>
          <p:nvPr/>
        </p:nvSpPr>
        <p:spPr bwMode="auto">
          <a:xfrm>
            <a:off x="3524250" y="4841875"/>
            <a:ext cx="311150" cy="312738"/>
          </a:xfrm>
          <a:prstGeom prst="ellipse">
            <a:avLst/>
          </a:prstGeom>
          <a:solidFill>
            <a:schemeClr val="tx1">
              <a:lumMod val="50000"/>
              <a:lumOff val="50000"/>
            </a:schemeClr>
          </a:solidFill>
          <a:ln w="25400" algn="ctr">
            <a:noFill/>
            <a:round/>
          </a:ln>
          <a:effectLst>
            <a:outerShdw dist="127001" dir="8100000" algn="tr" rotWithShape="0">
              <a:srgbClr val="000000">
                <a:alpha val="59998"/>
              </a:srgbClr>
            </a:outerShdw>
          </a:effectLst>
        </p:spPr>
        <p:txBody>
          <a:bodyPr lIns="78981" tIns="39491" rIns="78981" bIns="39491" anchor="ctr"/>
          <a:lstStyle/>
          <a:p>
            <a:pPr algn="ctr" defTabSz="788670">
              <a:defRPr/>
            </a:pPr>
            <a:r>
              <a:rPr lang="en-US" altLang="zh-CN" sz="1600" dirty="0">
                <a:solidFill>
                  <a:srgbClr val="FFFFFF"/>
                </a:solidFill>
                <a:ea typeface="宋体" panose="02010600030101010101" pitchFamily="2" charset="-122"/>
              </a:rPr>
              <a:t>3</a:t>
            </a:r>
            <a:endParaRPr lang="zh-CN" altLang="en-US" sz="1600" dirty="0">
              <a:solidFill>
                <a:srgbClr val="FFFFFF"/>
              </a:solidFill>
              <a:ea typeface="宋体" panose="02010600030101010101" pitchFamily="2" charset="-122"/>
            </a:endParaRPr>
          </a:p>
        </p:txBody>
      </p:sp>
      <p:sp>
        <p:nvSpPr>
          <p:cNvPr id="17" name="椭圆 16"/>
          <p:cNvSpPr>
            <a:spLocks noChangeArrowheads="1"/>
          </p:cNvSpPr>
          <p:nvPr/>
        </p:nvSpPr>
        <p:spPr bwMode="auto">
          <a:xfrm>
            <a:off x="3768726" y="5592764"/>
            <a:ext cx="307975" cy="314325"/>
          </a:xfrm>
          <a:prstGeom prst="ellipse">
            <a:avLst/>
          </a:prstGeom>
          <a:solidFill>
            <a:schemeClr val="bg1">
              <a:lumMod val="85000"/>
            </a:schemeClr>
          </a:solidFill>
          <a:ln w="25400" algn="ctr">
            <a:noFill/>
            <a:round/>
          </a:ln>
          <a:effectLst>
            <a:outerShdw dist="127001" dir="8100000" algn="tr" rotWithShape="0">
              <a:srgbClr val="000000">
                <a:alpha val="59998"/>
              </a:srgbClr>
            </a:outerShdw>
          </a:effectLst>
        </p:spPr>
        <p:txBody>
          <a:bodyPr lIns="78981" tIns="39491" rIns="78981" bIns="39491" anchor="ctr"/>
          <a:lstStyle/>
          <a:p>
            <a:pPr algn="ctr" defTabSz="788670">
              <a:defRPr/>
            </a:pPr>
            <a:r>
              <a:rPr lang="en-US" altLang="zh-CN" sz="1600" dirty="0">
                <a:ea typeface="宋体" panose="02010600030101010101" pitchFamily="2" charset="-122"/>
              </a:rPr>
              <a:t>4</a:t>
            </a:r>
            <a:endParaRPr lang="zh-CN" altLang="en-US" sz="1600" dirty="0">
              <a:ea typeface="宋体" panose="02010600030101010101" pitchFamily="2" charset="-122"/>
            </a:endParaRPr>
          </a:p>
        </p:txBody>
      </p:sp>
      <p:sp>
        <p:nvSpPr>
          <p:cNvPr id="43" name="椭圆 42"/>
          <p:cNvSpPr>
            <a:spLocks noChangeArrowheads="1"/>
          </p:cNvSpPr>
          <p:nvPr/>
        </p:nvSpPr>
        <p:spPr bwMode="auto">
          <a:xfrm>
            <a:off x="4295775" y="6043614"/>
            <a:ext cx="311150" cy="312737"/>
          </a:xfrm>
          <a:prstGeom prst="ellipse">
            <a:avLst/>
          </a:prstGeom>
          <a:solidFill>
            <a:schemeClr val="tx1">
              <a:lumMod val="50000"/>
              <a:lumOff val="50000"/>
            </a:schemeClr>
          </a:solidFill>
          <a:ln w="25400" algn="ctr">
            <a:noFill/>
            <a:round/>
          </a:ln>
          <a:effectLst>
            <a:outerShdw dist="127001" dir="8100000" algn="tr" rotWithShape="0">
              <a:srgbClr val="000000">
                <a:alpha val="59998"/>
              </a:srgbClr>
            </a:outerShdw>
          </a:effectLst>
        </p:spPr>
        <p:txBody>
          <a:bodyPr lIns="78981" tIns="39491" rIns="78981" bIns="39491" anchor="ctr"/>
          <a:lstStyle/>
          <a:p>
            <a:pPr algn="ctr" defTabSz="788670">
              <a:defRPr/>
            </a:pPr>
            <a:r>
              <a:rPr lang="en-US" altLang="zh-CN" sz="1600" dirty="0">
                <a:solidFill>
                  <a:srgbClr val="FFFFFF"/>
                </a:solidFill>
                <a:ea typeface="宋体" panose="02010600030101010101" pitchFamily="2" charset="-122"/>
              </a:rPr>
              <a:t>5</a:t>
            </a:r>
            <a:endParaRPr lang="zh-CN" altLang="en-US" sz="1600" dirty="0">
              <a:solidFill>
                <a:srgbClr val="FFFFFF"/>
              </a:solidFill>
              <a:ea typeface="宋体" panose="02010600030101010101" pitchFamily="2" charset="-122"/>
            </a:endParaRPr>
          </a:p>
        </p:txBody>
      </p:sp>
      <p:sp>
        <p:nvSpPr>
          <p:cNvPr id="46" name="矩形 45"/>
          <p:cNvSpPr/>
          <p:nvPr/>
        </p:nvSpPr>
        <p:spPr>
          <a:xfrm>
            <a:off x="3043239" y="3429000"/>
            <a:ext cx="1108075" cy="369888"/>
          </a:xfrm>
          <a:prstGeom prst="rect">
            <a:avLst/>
          </a:prstGeom>
        </p:spPr>
        <p:txBody>
          <a:bodyPr wrap="none">
            <a:spAutoFit/>
          </a:bodyPr>
          <a:lstStyle/>
          <a:p>
            <a:pPr>
              <a:defRPr/>
            </a:pPr>
            <a:r>
              <a:rPr lang="zh-CN" altLang="zh-CN" b="1" dirty="0">
                <a:latin typeface="+mn-ea"/>
              </a:rPr>
              <a:t>大小适中</a:t>
            </a:r>
            <a:endParaRPr lang="zh-CN" altLang="en-US" b="1" dirty="0">
              <a:latin typeface="+mn-ea"/>
            </a:endParaRPr>
          </a:p>
        </p:txBody>
      </p:sp>
      <p:sp>
        <p:nvSpPr>
          <p:cNvPr id="47" name="矩形 46"/>
          <p:cNvSpPr>
            <a:spLocks noChangeArrowheads="1"/>
          </p:cNvSpPr>
          <p:nvPr/>
        </p:nvSpPr>
        <p:spPr bwMode="auto">
          <a:xfrm>
            <a:off x="2495551" y="40671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b="1" dirty="0"/>
              <a:t>便于分类</a:t>
            </a:r>
            <a:endParaRPr lang="zh-CN" altLang="en-US" b="1" dirty="0"/>
          </a:p>
        </p:txBody>
      </p:sp>
      <p:sp>
        <p:nvSpPr>
          <p:cNvPr id="48" name="矩形 47"/>
          <p:cNvSpPr>
            <a:spLocks noChangeArrowheads="1"/>
          </p:cNvSpPr>
          <p:nvPr/>
        </p:nvSpPr>
        <p:spPr bwMode="auto">
          <a:xfrm>
            <a:off x="2252664" y="47879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b="1" dirty="0"/>
              <a:t>功能独立</a:t>
            </a:r>
            <a:endParaRPr lang="zh-CN" altLang="en-US" b="1" dirty="0"/>
          </a:p>
        </p:txBody>
      </p:sp>
      <p:sp>
        <p:nvSpPr>
          <p:cNvPr id="49" name="矩形 48"/>
          <p:cNvSpPr>
            <a:spLocks noChangeArrowheads="1"/>
          </p:cNvSpPr>
          <p:nvPr/>
        </p:nvSpPr>
        <p:spPr bwMode="auto">
          <a:xfrm>
            <a:off x="2482851" y="543560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b="1" dirty="0"/>
              <a:t>易于管理</a:t>
            </a:r>
            <a:endParaRPr lang="zh-CN" altLang="en-US" b="1" dirty="0"/>
          </a:p>
        </p:txBody>
      </p:sp>
      <p:sp>
        <p:nvSpPr>
          <p:cNvPr id="50" name="矩形 49"/>
          <p:cNvSpPr>
            <a:spLocks noChangeArrowheads="1"/>
          </p:cNvSpPr>
          <p:nvPr/>
        </p:nvSpPr>
        <p:spPr bwMode="auto">
          <a:xfrm>
            <a:off x="2949576" y="6011864"/>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b="1" dirty="0"/>
              <a:t>范围清晰</a:t>
            </a:r>
            <a:endParaRPr lang="zh-CN" altLang="en-US" b="1" dirty="0"/>
          </a:p>
        </p:txBody>
      </p:sp>
      <p:sp>
        <p:nvSpPr>
          <p:cNvPr id="56" name="矩形 55"/>
          <p:cNvSpPr/>
          <p:nvPr/>
        </p:nvSpPr>
        <p:spPr>
          <a:xfrm>
            <a:off x="7391401" y="4164014"/>
            <a:ext cx="1584325" cy="5238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zh-CN" altLang="en-US" dirty="0"/>
              <a:t>设备设施类</a:t>
            </a:r>
          </a:p>
        </p:txBody>
      </p:sp>
      <p:sp>
        <p:nvSpPr>
          <p:cNvPr id="57" name="矩形 56"/>
          <p:cNvSpPr/>
          <p:nvPr/>
        </p:nvSpPr>
        <p:spPr>
          <a:xfrm>
            <a:off x="7391401" y="5281614"/>
            <a:ext cx="1584325" cy="5238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zh-CN" altLang="en-US" dirty="0"/>
              <a:t>作业活动类</a:t>
            </a:r>
          </a:p>
        </p:txBody>
      </p:sp>
      <p:sp>
        <p:nvSpPr>
          <p:cNvPr id="58" name="矩形 57"/>
          <p:cNvSpPr/>
          <p:nvPr/>
        </p:nvSpPr>
        <p:spPr>
          <a:xfrm>
            <a:off x="6527801" y="4160839"/>
            <a:ext cx="792163" cy="5238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zh-CN" altLang="en-US" dirty="0"/>
              <a:t>静态</a:t>
            </a:r>
          </a:p>
        </p:txBody>
      </p:sp>
      <p:sp>
        <p:nvSpPr>
          <p:cNvPr id="59" name="矩形 58"/>
          <p:cNvSpPr/>
          <p:nvPr/>
        </p:nvSpPr>
        <p:spPr>
          <a:xfrm>
            <a:off x="6527801" y="5281614"/>
            <a:ext cx="792163" cy="5238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zh-CN" altLang="en-US" dirty="0"/>
              <a:t>动态</a:t>
            </a:r>
            <a:endParaRPr lang="en-US" altLang="zh-CN" dirty="0"/>
          </a:p>
        </p:txBody>
      </p:sp>
      <p:grpSp>
        <p:nvGrpSpPr>
          <p:cNvPr id="71" name="组合 70"/>
          <p:cNvGrpSpPr/>
          <p:nvPr/>
        </p:nvGrpSpPr>
        <p:grpSpPr bwMode="auto">
          <a:xfrm>
            <a:off x="6164264" y="4422776"/>
            <a:ext cx="363537" cy="1120775"/>
            <a:chOff x="4639937" y="4423133"/>
            <a:chExt cx="364111" cy="1120200"/>
          </a:xfrm>
        </p:grpSpPr>
        <p:cxnSp>
          <p:nvCxnSpPr>
            <p:cNvPr id="66" name="肘形连接符 65"/>
            <p:cNvCxnSpPr>
              <a:stCxn id="13" idx="6"/>
              <a:endCxn id="58" idx="1"/>
            </p:cNvCxnSpPr>
            <p:nvPr/>
          </p:nvCxnSpPr>
          <p:spPr>
            <a:xfrm flipV="1">
              <a:off x="4639937" y="4423133"/>
              <a:ext cx="364111" cy="5839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9" name="肘形连接符 68"/>
            <p:cNvCxnSpPr>
              <a:stCxn id="13" idx="6"/>
              <a:endCxn id="59" idx="1"/>
            </p:cNvCxnSpPr>
            <p:nvPr/>
          </p:nvCxnSpPr>
          <p:spPr>
            <a:xfrm>
              <a:off x="4639937" y="5007033"/>
              <a:ext cx="364111" cy="536300"/>
            </a:xfrm>
            <a:prstGeom prst="bentConnector3">
              <a:avLst/>
            </a:prstGeom>
            <a:ln>
              <a:tailEnd type="arrow"/>
            </a:ln>
          </p:spPr>
          <p:style>
            <a:lnRef idx="3">
              <a:schemeClr val="accent2"/>
            </a:lnRef>
            <a:fillRef idx="0">
              <a:schemeClr val="accent2"/>
            </a:fillRef>
            <a:effectRef idx="2">
              <a:schemeClr val="accent2"/>
            </a:effectRef>
            <a:fontRef idx="minor">
              <a:schemeClr val="tx1"/>
            </a:fontRef>
          </p:style>
        </p:cxnSp>
      </p:gr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heel(1)">
                                      <p:cBhvr>
                                        <p:cTn id="18" dur="1000"/>
                                        <p:tgtEl>
                                          <p:spTgt spid="13"/>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up)">
                                      <p:cBhvr>
                                        <p:cTn id="22" dur="350"/>
                                        <p:tgtEl>
                                          <p:spTgt spid="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anim calcmode="lin" valueType="num">
                                      <p:cBhvr>
                                        <p:cTn id="37" dur="500" fill="hold"/>
                                        <p:tgtEl>
                                          <p:spTgt spid="46"/>
                                        </p:tgtEl>
                                        <p:attrNameLst>
                                          <p:attrName>ppt_x</p:attrName>
                                        </p:attrNameLst>
                                      </p:cBhvr>
                                      <p:tavLst>
                                        <p:tav tm="0">
                                          <p:val>
                                            <p:strVal val="#ppt_x"/>
                                          </p:val>
                                        </p:tav>
                                        <p:tav tm="100000">
                                          <p:val>
                                            <p:strVal val="#ppt_x"/>
                                          </p:val>
                                        </p:tav>
                                      </p:tavLst>
                                    </p:anim>
                                    <p:anim calcmode="lin" valueType="num">
                                      <p:cBhvr>
                                        <p:cTn id="38" dur="500" fill="hold"/>
                                        <p:tgtEl>
                                          <p:spTgt spid="46"/>
                                        </p:tgtEl>
                                        <p:attrNameLst>
                                          <p:attrName>ppt_y</p:attrName>
                                        </p:attrNameLst>
                                      </p:cBhvr>
                                      <p:tavLst>
                                        <p:tav tm="0">
                                          <p:val>
                                            <p:strVal val="#ppt_y+.1"/>
                                          </p:val>
                                        </p:tav>
                                        <p:tav tm="100000">
                                          <p:val>
                                            <p:strVal val="#ppt_y"/>
                                          </p:val>
                                        </p:tav>
                                      </p:tavLst>
                                    </p:anim>
                                  </p:childTnLst>
                                </p:cTn>
                              </p:par>
                              <p:par>
                                <p:cTn id="39" presetID="53" presetClass="entr" presetSubtype="16" fill="hold" grpId="0" nodeType="withEffect">
                                  <p:stCondLst>
                                    <p:cond delay="75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anim calcmode="lin" valueType="num">
                                      <p:cBhvr>
                                        <p:cTn id="52" dur="500" fill="hold"/>
                                        <p:tgtEl>
                                          <p:spTgt spid="47"/>
                                        </p:tgtEl>
                                        <p:attrNameLst>
                                          <p:attrName>ppt_x</p:attrName>
                                        </p:attrNameLst>
                                      </p:cBhvr>
                                      <p:tavLst>
                                        <p:tav tm="0">
                                          <p:val>
                                            <p:strVal val="#ppt_x"/>
                                          </p:val>
                                        </p:tav>
                                        <p:tav tm="100000">
                                          <p:val>
                                            <p:strVal val="#ppt_x"/>
                                          </p:val>
                                        </p:tav>
                                      </p:tavLst>
                                    </p:anim>
                                    <p:anim calcmode="lin" valueType="num">
                                      <p:cBhvr>
                                        <p:cTn id="53" dur="500" fill="hold"/>
                                        <p:tgtEl>
                                          <p:spTgt spid="47"/>
                                        </p:tgtEl>
                                        <p:attrNameLst>
                                          <p:attrName>ppt_y</p:attrName>
                                        </p:attrNameLst>
                                      </p:cBhvr>
                                      <p:tavLst>
                                        <p:tav tm="0">
                                          <p:val>
                                            <p:strVal val="#ppt_y+.1"/>
                                          </p:val>
                                        </p:tav>
                                        <p:tav tm="100000">
                                          <p:val>
                                            <p:strVal val="#ppt_y"/>
                                          </p:val>
                                        </p:tav>
                                      </p:tavLst>
                                    </p:anim>
                                  </p:childTnLst>
                                </p:cTn>
                              </p:par>
                              <p:par>
                                <p:cTn id="54" presetID="53" presetClass="entr" presetSubtype="16" fill="hold" grpId="0" nodeType="withEffect">
                                  <p:stCondLst>
                                    <p:cond delay="75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par>
                          <p:cTn id="59" fill="hold">
                            <p:stCondLst>
                              <p:cond delay="4000"/>
                            </p:stCondLst>
                            <p:childTnLst>
                              <p:par>
                                <p:cTn id="60" presetID="22" presetClass="entr" presetSubtype="8" fill="hold"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par>
                          <p:cTn id="63" fill="hold">
                            <p:stCondLst>
                              <p:cond delay="4500"/>
                            </p:stCondLst>
                            <p:childTnLst>
                              <p:par>
                                <p:cTn id="64" presetID="42" presetClass="entr" presetSubtype="0" fill="hold" grpId="0"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500"/>
                                        <p:tgtEl>
                                          <p:spTgt spid="48"/>
                                        </p:tgtEl>
                                      </p:cBhvr>
                                    </p:animEffect>
                                    <p:anim calcmode="lin" valueType="num">
                                      <p:cBhvr>
                                        <p:cTn id="67" dur="500" fill="hold"/>
                                        <p:tgtEl>
                                          <p:spTgt spid="48"/>
                                        </p:tgtEl>
                                        <p:attrNameLst>
                                          <p:attrName>ppt_x</p:attrName>
                                        </p:attrNameLst>
                                      </p:cBhvr>
                                      <p:tavLst>
                                        <p:tav tm="0">
                                          <p:val>
                                            <p:strVal val="#ppt_x"/>
                                          </p:val>
                                        </p:tav>
                                        <p:tav tm="100000">
                                          <p:val>
                                            <p:strVal val="#ppt_x"/>
                                          </p:val>
                                        </p:tav>
                                      </p:tavLst>
                                    </p:anim>
                                    <p:anim calcmode="lin" valueType="num">
                                      <p:cBhvr>
                                        <p:cTn id="68" dur="500" fill="hold"/>
                                        <p:tgtEl>
                                          <p:spTgt spid="48"/>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75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Effect transition="in" filter="fade">
                                      <p:cBhvr>
                                        <p:cTn id="73" dur="500"/>
                                        <p:tgtEl>
                                          <p:spTgt spid="17"/>
                                        </p:tgtEl>
                                      </p:cBhvr>
                                    </p:animEffect>
                                  </p:childTnLst>
                                </p:cTn>
                              </p:par>
                            </p:childTnLst>
                          </p:cTn>
                        </p:par>
                        <p:par>
                          <p:cTn id="74" fill="hold">
                            <p:stCondLst>
                              <p:cond delay="5000"/>
                            </p:stCondLst>
                            <p:childTnLst>
                              <p:par>
                                <p:cTn id="75" presetID="22" presetClass="entr" presetSubtype="8"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childTnLst>
                          </p:cTn>
                        </p:par>
                        <p:par>
                          <p:cTn id="78" fill="hold">
                            <p:stCondLst>
                              <p:cond delay="5500"/>
                            </p:stCondLst>
                            <p:childTnLst>
                              <p:par>
                                <p:cTn id="79" presetID="42"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anim calcmode="lin" valueType="num">
                                      <p:cBhvr>
                                        <p:cTn id="82" dur="500" fill="hold"/>
                                        <p:tgtEl>
                                          <p:spTgt spid="49"/>
                                        </p:tgtEl>
                                        <p:attrNameLst>
                                          <p:attrName>ppt_x</p:attrName>
                                        </p:attrNameLst>
                                      </p:cBhvr>
                                      <p:tavLst>
                                        <p:tav tm="0">
                                          <p:val>
                                            <p:strVal val="#ppt_x"/>
                                          </p:val>
                                        </p:tav>
                                        <p:tav tm="100000">
                                          <p:val>
                                            <p:strVal val="#ppt_x"/>
                                          </p:val>
                                        </p:tav>
                                      </p:tavLst>
                                    </p:anim>
                                    <p:anim calcmode="lin" valueType="num">
                                      <p:cBhvr>
                                        <p:cTn id="83" dur="500" fill="hold"/>
                                        <p:tgtEl>
                                          <p:spTgt spid="49"/>
                                        </p:tgtEl>
                                        <p:attrNameLst>
                                          <p:attrName>ppt_y</p:attrName>
                                        </p:attrNameLst>
                                      </p:cBhvr>
                                      <p:tavLst>
                                        <p:tav tm="0">
                                          <p:val>
                                            <p:strVal val="#ppt_y+.1"/>
                                          </p:val>
                                        </p:tav>
                                        <p:tav tm="100000">
                                          <p:val>
                                            <p:strVal val="#ppt_y"/>
                                          </p:val>
                                        </p:tav>
                                      </p:tavLst>
                                    </p:anim>
                                  </p:childTnLst>
                                </p:cTn>
                              </p:par>
                              <p:par>
                                <p:cTn id="84" presetID="53" presetClass="entr" presetSubtype="16" fill="hold" grpId="0" nodeType="withEffect">
                                  <p:stCondLst>
                                    <p:cond delay="750"/>
                                  </p:stCondLst>
                                  <p:childTnLst>
                                    <p:set>
                                      <p:cBhvr>
                                        <p:cTn id="85" dur="1" fill="hold">
                                          <p:stCondLst>
                                            <p:cond delay="0"/>
                                          </p:stCondLst>
                                        </p:cTn>
                                        <p:tgtEl>
                                          <p:spTgt spid="43"/>
                                        </p:tgtEl>
                                        <p:attrNameLst>
                                          <p:attrName>style.visibility</p:attrName>
                                        </p:attrNameLst>
                                      </p:cBhvr>
                                      <p:to>
                                        <p:strVal val="visible"/>
                                      </p:to>
                                    </p:set>
                                    <p:anim calcmode="lin" valueType="num">
                                      <p:cBhvr>
                                        <p:cTn id="86" dur="500" fill="hold"/>
                                        <p:tgtEl>
                                          <p:spTgt spid="43"/>
                                        </p:tgtEl>
                                        <p:attrNameLst>
                                          <p:attrName>ppt_w</p:attrName>
                                        </p:attrNameLst>
                                      </p:cBhvr>
                                      <p:tavLst>
                                        <p:tav tm="0">
                                          <p:val>
                                            <p:fltVal val="0"/>
                                          </p:val>
                                        </p:tav>
                                        <p:tav tm="100000">
                                          <p:val>
                                            <p:strVal val="#ppt_w"/>
                                          </p:val>
                                        </p:tav>
                                      </p:tavLst>
                                    </p:anim>
                                    <p:anim calcmode="lin" valueType="num">
                                      <p:cBhvr>
                                        <p:cTn id="87" dur="500" fill="hold"/>
                                        <p:tgtEl>
                                          <p:spTgt spid="43"/>
                                        </p:tgtEl>
                                        <p:attrNameLst>
                                          <p:attrName>ppt_h</p:attrName>
                                        </p:attrNameLst>
                                      </p:cBhvr>
                                      <p:tavLst>
                                        <p:tav tm="0">
                                          <p:val>
                                            <p:fltVal val="0"/>
                                          </p:val>
                                        </p:tav>
                                        <p:tav tm="100000">
                                          <p:val>
                                            <p:strVal val="#ppt_h"/>
                                          </p:val>
                                        </p:tav>
                                      </p:tavLst>
                                    </p:anim>
                                    <p:animEffect transition="in" filter="fade">
                                      <p:cBhvr>
                                        <p:cTn id="88" dur="500"/>
                                        <p:tgtEl>
                                          <p:spTgt spid="43"/>
                                        </p:tgtEl>
                                      </p:cBhvr>
                                    </p:animEffect>
                                  </p:childTnLst>
                                </p:cTn>
                              </p:par>
                            </p:childTnLst>
                          </p:cTn>
                        </p:par>
                        <p:par>
                          <p:cTn id="89" fill="hold">
                            <p:stCondLst>
                              <p:cond delay="6000"/>
                            </p:stCondLst>
                            <p:childTnLst>
                              <p:par>
                                <p:cTn id="90" presetID="22" presetClass="entr" presetSubtype="8" fill="hold" nodeType="after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left)">
                                      <p:cBhvr>
                                        <p:cTn id="92" dur="500"/>
                                        <p:tgtEl>
                                          <p:spTgt spid="45"/>
                                        </p:tgtEl>
                                      </p:cBhvr>
                                    </p:animEffect>
                                  </p:childTnLst>
                                </p:cTn>
                              </p:par>
                            </p:childTnLst>
                          </p:cTn>
                        </p:par>
                        <p:par>
                          <p:cTn id="93" fill="hold">
                            <p:stCondLst>
                              <p:cond delay="6500"/>
                            </p:stCondLst>
                            <p:childTnLst>
                              <p:par>
                                <p:cTn id="94" presetID="42" presetClass="entr" presetSubtype="0" fill="hold" grpId="0"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anim calcmode="lin" valueType="num">
                                      <p:cBhvr>
                                        <p:cTn id="97" dur="500" fill="hold"/>
                                        <p:tgtEl>
                                          <p:spTgt spid="50"/>
                                        </p:tgtEl>
                                        <p:attrNameLst>
                                          <p:attrName>ppt_x</p:attrName>
                                        </p:attrNameLst>
                                      </p:cBhvr>
                                      <p:tavLst>
                                        <p:tav tm="0">
                                          <p:val>
                                            <p:strVal val="#ppt_x"/>
                                          </p:val>
                                        </p:tav>
                                        <p:tav tm="100000">
                                          <p:val>
                                            <p:strVal val="#ppt_x"/>
                                          </p:val>
                                        </p:tav>
                                      </p:tavLst>
                                    </p:anim>
                                    <p:anim calcmode="lin" valueType="num">
                                      <p:cBhvr>
                                        <p:cTn id="98" dur="5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nodeType="clickEffect">
                                  <p:stCondLst>
                                    <p:cond delay="0"/>
                                  </p:stCondLst>
                                  <p:childTnLst>
                                    <p:set>
                                      <p:cBhvr>
                                        <p:cTn id="102" dur="1" fill="hold">
                                          <p:stCondLst>
                                            <p:cond delay="0"/>
                                          </p:stCondLst>
                                        </p:cTn>
                                        <p:tgtEl>
                                          <p:spTgt spid="71"/>
                                        </p:tgtEl>
                                        <p:attrNameLst>
                                          <p:attrName>style.visibility</p:attrName>
                                        </p:attrNameLst>
                                      </p:cBhvr>
                                      <p:to>
                                        <p:strVal val="visible"/>
                                      </p:to>
                                    </p:set>
                                    <p:animEffect transition="in" filter="wipe(left)">
                                      <p:cBhvr>
                                        <p:cTn id="103" dur="500"/>
                                        <p:tgtEl>
                                          <p:spTgt spid="71"/>
                                        </p:tgtEl>
                                      </p:cBhvr>
                                    </p:animEffect>
                                  </p:childTnLst>
                                </p:cTn>
                              </p:par>
                            </p:childTnLst>
                          </p:cTn>
                        </p:par>
                        <p:par>
                          <p:cTn id="104" fill="hold">
                            <p:stCondLst>
                              <p:cond delay="500"/>
                            </p:stCondLst>
                            <p:childTnLst>
                              <p:par>
                                <p:cTn id="105" presetID="22" presetClass="entr" presetSubtype="8" fill="hold" grpId="0" nodeType="afterEffect">
                                  <p:stCondLst>
                                    <p:cond delay="0"/>
                                  </p:stCondLst>
                                  <p:childTnLst>
                                    <p:set>
                                      <p:cBhvr>
                                        <p:cTn id="106" dur="1" fill="hold">
                                          <p:stCondLst>
                                            <p:cond delay="0"/>
                                          </p:stCondLst>
                                        </p:cTn>
                                        <p:tgtEl>
                                          <p:spTgt spid="58"/>
                                        </p:tgtEl>
                                        <p:attrNameLst>
                                          <p:attrName>style.visibility</p:attrName>
                                        </p:attrNameLst>
                                      </p:cBhvr>
                                      <p:to>
                                        <p:strVal val="visible"/>
                                      </p:to>
                                    </p:set>
                                    <p:animEffect transition="in" filter="wipe(left)">
                                      <p:cBhvr>
                                        <p:cTn id="107" dur="500"/>
                                        <p:tgtEl>
                                          <p:spTgt spid="5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56"/>
                                        </p:tgtEl>
                                        <p:attrNameLst>
                                          <p:attrName>style.visibility</p:attrName>
                                        </p:attrNameLst>
                                      </p:cBhvr>
                                      <p:to>
                                        <p:strVal val="visible"/>
                                      </p:to>
                                    </p:set>
                                    <p:animEffect transition="in" filter="wipe(left)">
                                      <p:cBhvr>
                                        <p:cTn id="110" dur="500"/>
                                        <p:tgtEl>
                                          <p:spTgt spid="56"/>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8" fill="hold" grpId="0" nodeType="click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wipe(left)">
                                      <p:cBhvr>
                                        <p:cTn id="115" dur="500"/>
                                        <p:tgtEl>
                                          <p:spTgt spid="59"/>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57"/>
                                        </p:tgtEl>
                                        <p:attrNameLst>
                                          <p:attrName>style.visibility</p:attrName>
                                        </p:attrNameLst>
                                      </p:cBhvr>
                                      <p:to>
                                        <p:strVal val="visible"/>
                                      </p:to>
                                    </p:set>
                                    <p:animEffect transition="in" filter="wipe(left)">
                                      <p:cBhvr>
                                        <p:cTn id="11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P spid="8" grpId="0" animBg="1"/>
      <p:bldP spid="13" grpId="0" animBg="1"/>
      <p:bldP spid="14" grpId="0" animBg="1"/>
      <p:bldP spid="15" grpId="0" animBg="1"/>
      <p:bldP spid="16" grpId="0" animBg="1"/>
      <p:bldP spid="17" grpId="0" animBg="1"/>
      <p:bldP spid="43" grpId="0" animBg="1"/>
      <p:bldP spid="46" grpId="0"/>
      <p:bldP spid="47" grpId="0"/>
      <p:bldP spid="48" grpId="0"/>
      <p:bldP spid="49" grpId="0"/>
      <p:bldP spid="50" grpId="0"/>
      <p:bldP spid="56" grpId="0" animBg="1"/>
      <p:bldP spid="57" grpId="0" animBg="1"/>
      <p:bldP spid="58" grpId="0" animBg="1"/>
      <p:bldP spid="59"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365126"/>
            <a:ext cx="2348620" cy="603596"/>
          </a:xfrm>
        </p:spPr>
        <p:txBody>
          <a:bodyPr>
            <a:normAutofit/>
          </a:bodyPr>
          <a:lstStyle/>
          <a:p>
            <a:r>
              <a:rPr lang="zh-CN" altLang="en-US" sz="2800" dirty="0"/>
              <a:t>风险点划分</a:t>
            </a:r>
          </a:p>
        </p:txBody>
      </p:sp>
      <p:sp>
        <p:nvSpPr>
          <p:cNvPr id="35" name="矩形 5"/>
          <p:cNvSpPr>
            <a:spLocks noChangeArrowheads="1"/>
          </p:cNvSpPr>
          <p:nvPr/>
        </p:nvSpPr>
        <p:spPr bwMode="auto">
          <a:xfrm>
            <a:off x="1873959" y="833309"/>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zh-CN" sz="2000" b="1" dirty="0">
                <a:solidFill>
                  <a:srgbClr val="C00000"/>
                </a:solidFill>
                <a:latin typeface="微软雅黑" panose="020B0503020204020204" charset="-122"/>
                <a:ea typeface="微软雅黑" panose="020B0503020204020204" charset="-122"/>
              </a:rPr>
              <a:t>设备设施类</a:t>
            </a:r>
            <a:endParaRPr lang="zh-CN" altLang="en-US" sz="2000" b="1" dirty="0">
              <a:solidFill>
                <a:srgbClr val="C00000"/>
              </a:solidFill>
              <a:latin typeface="微软雅黑" panose="020B0503020204020204" charset="-122"/>
              <a:ea typeface="微软雅黑" panose="020B0503020204020204" charset="-122"/>
            </a:endParaRPr>
          </a:p>
        </p:txBody>
      </p:sp>
      <p:pic>
        <p:nvPicPr>
          <p:cNvPr id="36" name="Picture 2" descr="E:\科务\培训\双体系\观摩会\两个体系PPT资料\图片\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1035" y="4777859"/>
            <a:ext cx="2035659" cy="1715014"/>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E:\科务\培训\双体系\观摩会\两个体系PPT资料\图片\428152801501461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41755" y="4777859"/>
            <a:ext cx="1726854" cy="171501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E:\科务\培训\双体系\观摩会\两个体系PPT资料\图片\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5536" y="2826914"/>
            <a:ext cx="1972203" cy="180020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5" descr="E:\科务\培训\双体系\观摩会\两个体系PPT资料\图片\中小型车间.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93258" y="4777858"/>
            <a:ext cx="1943101" cy="171501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E:\科务\培训\双体系\观摩会\两个体系PPT资料\图片\28049649221873501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1035" y="2826914"/>
            <a:ext cx="2035659" cy="18002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7" descr="E:\科务\培训\双体系\观摩会\两个体系PPT资料\图片\IMG_066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93258" y="2826914"/>
            <a:ext cx="1943101" cy="180020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9" descr="E:\科务\培训\双体系\观摩会\两个体系PPT资料\图片\2－13  冷轧成品卷归类摆放.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25536" y="4777860"/>
            <a:ext cx="1972203" cy="1715014"/>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http://p4.so.qhmsg.com/bdr/_240_/t012ddef8c135f01939.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41755" y="2826914"/>
            <a:ext cx="1726854" cy="1800200"/>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21517" y="1231064"/>
            <a:ext cx="8193087"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ppt_x</p:attrName>
                                        </p:attrNameLst>
                                      </p:cBhvr>
                                      <p:tavLst>
                                        <p:tav tm="0">
                                          <p:val>
                                            <p:strVal val="#ppt_x"/>
                                          </p:val>
                                        </p:tav>
                                        <p:tav tm="100000">
                                          <p:val>
                                            <p:strVal val="#ppt_x"/>
                                          </p:val>
                                        </p:tav>
                                      </p:tavLst>
                                    </p:anim>
                                    <p:anim calcmode="lin" valueType="num">
                                      <p:cBhvr>
                                        <p:cTn id="1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1000"/>
                                        <p:tgtEl>
                                          <p:spTgt spid="40"/>
                                        </p:tgtEl>
                                      </p:cBhvr>
                                    </p:animEffect>
                                    <p:anim calcmode="lin" valueType="num">
                                      <p:cBhvr>
                                        <p:cTn id="20" dur="1000" fill="hold"/>
                                        <p:tgtEl>
                                          <p:spTgt spid="40"/>
                                        </p:tgtEl>
                                        <p:attrNameLst>
                                          <p:attrName>ppt_x</p:attrName>
                                        </p:attrNameLst>
                                      </p:cBhvr>
                                      <p:tavLst>
                                        <p:tav tm="0">
                                          <p:val>
                                            <p:strVal val="#ppt_x"/>
                                          </p:val>
                                        </p:tav>
                                        <p:tav tm="100000">
                                          <p:val>
                                            <p:strVal val="#ppt_x"/>
                                          </p:val>
                                        </p:tav>
                                      </p:tavLst>
                                    </p:anim>
                                    <p:anim calcmode="lin" valueType="num">
                                      <p:cBhvr>
                                        <p:cTn id="2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1000"/>
                                        <p:tgtEl>
                                          <p:spTgt spid="41"/>
                                        </p:tgtEl>
                                      </p:cBhvr>
                                    </p:animEffect>
                                    <p:anim calcmode="lin" valueType="num">
                                      <p:cBhvr>
                                        <p:cTn id="27" dur="1000" fill="hold"/>
                                        <p:tgtEl>
                                          <p:spTgt spid="41"/>
                                        </p:tgtEl>
                                        <p:attrNameLst>
                                          <p:attrName>ppt_x</p:attrName>
                                        </p:attrNameLst>
                                      </p:cBhvr>
                                      <p:tavLst>
                                        <p:tav tm="0">
                                          <p:val>
                                            <p:strVal val="#ppt_x"/>
                                          </p:val>
                                        </p:tav>
                                        <p:tav tm="100000">
                                          <p:val>
                                            <p:strVal val="#ppt_x"/>
                                          </p:val>
                                        </p:tav>
                                      </p:tavLst>
                                    </p:anim>
                                    <p:anim calcmode="lin" valueType="num">
                                      <p:cBhvr>
                                        <p:cTn id="2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1000"/>
                                        <p:tgtEl>
                                          <p:spTgt spid="38"/>
                                        </p:tgtEl>
                                      </p:cBhvr>
                                    </p:animEffect>
                                    <p:anim calcmode="lin" valueType="num">
                                      <p:cBhvr>
                                        <p:cTn id="34" dur="1000" fill="hold"/>
                                        <p:tgtEl>
                                          <p:spTgt spid="38"/>
                                        </p:tgtEl>
                                        <p:attrNameLst>
                                          <p:attrName>ppt_x</p:attrName>
                                        </p:attrNameLst>
                                      </p:cBhvr>
                                      <p:tavLst>
                                        <p:tav tm="0">
                                          <p:val>
                                            <p:strVal val="#ppt_x"/>
                                          </p:val>
                                        </p:tav>
                                        <p:tav tm="100000">
                                          <p:val>
                                            <p:strVal val="#ppt_x"/>
                                          </p:val>
                                        </p:tav>
                                      </p:tavLst>
                                    </p:anim>
                                    <p:anim calcmode="lin" valueType="num">
                                      <p:cBhvr>
                                        <p:cTn id="3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1000"/>
                                        <p:tgtEl>
                                          <p:spTgt spid="43"/>
                                        </p:tgtEl>
                                      </p:cBhvr>
                                    </p:animEffect>
                                    <p:anim calcmode="lin" valueType="num">
                                      <p:cBhvr>
                                        <p:cTn id="41" dur="1000" fill="hold"/>
                                        <p:tgtEl>
                                          <p:spTgt spid="43"/>
                                        </p:tgtEl>
                                        <p:attrNameLst>
                                          <p:attrName>ppt_x</p:attrName>
                                        </p:attrNameLst>
                                      </p:cBhvr>
                                      <p:tavLst>
                                        <p:tav tm="0">
                                          <p:val>
                                            <p:strVal val="#ppt_x"/>
                                          </p:val>
                                        </p:tav>
                                        <p:tav tm="100000">
                                          <p:val>
                                            <p:strVal val="#ppt_x"/>
                                          </p:val>
                                        </p:tav>
                                      </p:tavLst>
                                    </p:anim>
                                    <p:anim calcmode="lin" valueType="num">
                                      <p:cBhvr>
                                        <p:cTn id="4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1000"/>
                                        <p:tgtEl>
                                          <p:spTgt spid="37"/>
                                        </p:tgtEl>
                                      </p:cBhvr>
                                    </p:animEffect>
                                    <p:anim calcmode="lin" valueType="num">
                                      <p:cBhvr>
                                        <p:cTn id="69" dur="1000" fill="hold"/>
                                        <p:tgtEl>
                                          <p:spTgt spid="37"/>
                                        </p:tgtEl>
                                        <p:attrNameLst>
                                          <p:attrName>ppt_x</p:attrName>
                                        </p:attrNameLst>
                                      </p:cBhvr>
                                      <p:tavLst>
                                        <p:tav tm="0">
                                          <p:val>
                                            <p:strVal val="#ppt_x"/>
                                          </p:val>
                                        </p:tav>
                                        <p:tav tm="100000">
                                          <p:val>
                                            <p:strVal val="#ppt_x"/>
                                          </p:val>
                                        </p:tav>
                                      </p:tavLst>
                                    </p:anim>
                                    <p:anim calcmode="lin" valueType="num">
                                      <p:cBhvr>
                                        <p:cTn id="7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838200" y="365126"/>
            <a:ext cx="2348620" cy="603596"/>
          </a:xfrm>
        </p:spPr>
        <p:txBody>
          <a:bodyPr>
            <a:normAutofit/>
          </a:bodyPr>
          <a:lstStyle/>
          <a:p>
            <a:r>
              <a:rPr lang="zh-CN" altLang="en-US" sz="2800" dirty="0"/>
              <a:t>风险点划分</a:t>
            </a:r>
          </a:p>
        </p:txBody>
      </p:sp>
      <p:sp>
        <p:nvSpPr>
          <p:cNvPr id="13" name="矩形 4"/>
          <p:cNvSpPr>
            <a:spLocks noChangeArrowheads="1"/>
          </p:cNvSpPr>
          <p:nvPr/>
        </p:nvSpPr>
        <p:spPr bwMode="auto">
          <a:xfrm>
            <a:off x="1881547" y="8279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000" b="1" dirty="0">
                <a:solidFill>
                  <a:srgbClr val="C00000"/>
                </a:solidFill>
                <a:latin typeface="微软雅黑" panose="020B0503020204020204" charset="-122"/>
                <a:ea typeface="微软雅黑" panose="020B0503020204020204" charset="-122"/>
              </a:rPr>
              <a:t>作业活动类</a:t>
            </a:r>
            <a:endParaRPr lang="zh-CN" altLang="en-US" sz="2000" b="1" dirty="0">
              <a:solidFill>
                <a:srgbClr val="C00000"/>
              </a:solidFill>
              <a:latin typeface="微软雅黑" panose="020B0503020204020204" charset="-122"/>
              <a:ea typeface="微软雅黑" panose="020B0503020204020204" charset="-122"/>
            </a:endParaRPr>
          </a:p>
        </p:txBody>
      </p:sp>
      <p:sp>
        <p:nvSpPr>
          <p:cNvPr id="14" name="矩形 5"/>
          <p:cNvSpPr>
            <a:spLocks noChangeArrowheads="1"/>
          </p:cNvSpPr>
          <p:nvPr/>
        </p:nvSpPr>
        <p:spPr bwMode="auto">
          <a:xfrm>
            <a:off x="1692214" y="1314276"/>
            <a:ext cx="79928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000" dirty="0"/>
              <a:t>    </a:t>
            </a:r>
            <a:r>
              <a:rPr lang="zh-CN" altLang="zh-CN" sz="2000" dirty="0"/>
              <a:t>包括常规作业、非常规作业、应急作业，重点关注危险（特殊）作业活动。</a:t>
            </a:r>
            <a:r>
              <a:rPr lang="zh-CN" altLang="en-US" sz="2000" dirty="0"/>
              <a:t>如</a:t>
            </a:r>
            <a:r>
              <a:rPr lang="zh-CN" altLang="zh-CN" sz="2000" dirty="0"/>
              <a:t>点检作业、高处作业</a:t>
            </a:r>
            <a:r>
              <a:rPr lang="zh-CN" altLang="en-US" sz="2000" dirty="0"/>
              <a:t>、</a:t>
            </a:r>
            <a:r>
              <a:rPr lang="zh-CN" altLang="zh-CN" sz="2000" dirty="0"/>
              <a:t>易燃易爆区域动火作业、</a:t>
            </a:r>
            <a:r>
              <a:rPr lang="zh-CN" altLang="en-US" sz="2000" dirty="0"/>
              <a:t>有限空间</a:t>
            </a:r>
            <a:r>
              <a:rPr lang="zh-CN" altLang="zh-CN" sz="2000" dirty="0"/>
              <a:t>作业</a:t>
            </a:r>
            <a:r>
              <a:rPr lang="zh-CN" altLang="en-US" sz="2000" dirty="0"/>
              <a:t>、吊装作业、检修作业</a:t>
            </a:r>
            <a:r>
              <a:rPr lang="zh-CN" altLang="zh-CN" sz="2000" dirty="0"/>
              <a:t>等。</a:t>
            </a:r>
          </a:p>
        </p:txBody>
      </p:sp>
      <p:pic>
        <p:nvPicPr>
          <p:cNvPr id="15" name="Picture 2" descr="E:\科务\培训\双体系\观摩会\两个体系PPT资料\图片\图纸、试验照片.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7899" y="2741900"/>
            <a:ext cx="2000498" cy="178377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E:\科务\培训\双体系\观摩会\两个体系PPT资料\图片\新闻 06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9492" y="4698652"/>
            <a:ext cx="1991394" cy="178377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E:\科务\培训\双体系\观摩会\两个体系PPT资料\图片\高温下的“烤”验：图一.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1618" y="4698651"/>
            <a:ext cx="2056779" cy="178376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E:\科务\培训\双体系\观摩会\两个体系PPT资料\图片\山钢莱钢集团板带 厂秉承“提升质量、奉献精品”的理念.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75119" y="4698652"/>
            <a:ext cx="2122821" cy="1783772"/>
          </a:xfrm>
          <a:prstGeom prst="rect">
            <a:avLst/>
          </a:prstGeom>
          <a:noFill/>
          <a:extLst>
            <a:ext uri="{909E8E84-426E-40DD-AFC4-6F175D3DCCD1}">
              <a14:hiddenFill xmlns:a14="http://schemas.microsoft.com/office/drawing/2010/main">
                <a:solidFill>
                  <a:srgbClr val="FFFFFF"/>
                </a:solidFill>
              </a14:hiddenFill>
            </a:ext>
          </a:extLst>
        </p:spPr>
      </p:pic>
      <p:pic>
        <p:nvPicPr>
          <p:cNvPr id="19" name="图片 18"/>
          <p:cNvPicPr>
            <a:picLocks noChangeAspect="1"/>
          </p:cNvPicPr>
          <p:nvPr/>
        </p:nvPicPr>
        <p:blipFill>
          <a:blip r:embed="rId6" cstate="print">
            <a:extLst>
              <a:ext uri="{28A0092B-C50C-407E-A947-70E740481C1C}">
                <a14:useLocalDpi xmlns:a14="http://schemas.microsoft.com/office/drawing/2010/main" val="0"/>
              </a:ext>
            </a:extLst>
          </a:blip>
          <a:srcRect l="22313" t="629" r="9355"/>
          <a:stretch>
            <a:fillRect/>
          </a:stretch>
        </p:blipFill>
        <p:spPr>
          <a:xfrm>
            <a:off x="3564422" y="2660130"/>
            <a:ext cx="1944216" cy="1753740"/>
          </a:xfrm>
          <a:custGeom>
            <a:avLst/>
            <a:gdLst>
              <a:gd name="connsiteX0" fmla="*/ 1764196 w 3528392"/>
              <a:gd name="connsiteY0" fmla="*/ 0 h 3528392"/>
              <a:gd name="connsiteX1" fmla="*/ 3528392 w 3528392"/>
              <a:gd name="connsiteY1" fmla="*/ 1764196 h 3528392"/>
              <a:gd name="connsiteX2" fmla="*/ 1764196 w 3528392"/>
              <a:gd name="connsiteY2" fmla="*/ 3528392 h 3528392"/>
              <a:gd name="connsiteX3" fmla="*/ 0 w 3528392"/>
              <a:gd name="connsiteY3" fmla="*/ 1764196 h 3528392"/>
              <a:gd name="connsiteX4" fmla="*/ 1764196 w 3528392"/>
              <a:gd name="connsiteY4" fmla="*/ 0 h 3528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392" h="3528392">
                <a:moveTo>
                  <a:pt x="1764196" y="0"/>
                </a:moveTo>
                <a:cubicBezTo>
                  <a:pt x="2738535" y="0"/>
                  <a:pt x="3528392" y="789857"/>
                  <a:pt x="3528392" y="1764196"/>
                </a:cubicBezTo>
                <a:cubicBezTo>
                  <a:pt x="3528392" y="2738535"/>
                  <a:pt x="2738535" y="3528392"/>
                  <a:pt x="1764196" y="3528392"/>
                </a:cubicBezTo>
                <a:cubicBezTo>
                  <a:pt x="789857" y="3528392"/>
                  <a:pt x="0" y="2738535"/>
                  <a:pt x="0" y="1764196"/>
                </a:cubicBezTo>
                <a:cubicBezTo>
                  <a:pt x="0" y="789857"/>
                  <a:pt x="789857" y="0"/>
                  <a:pt x="1764196" y="0"/>
                </a:cubicBezTo>
                <a:close/>
              </a:path>
            </a:pathLst>
          </a:custGeom>
        </p:spPr>
      </p:pic>
      <p:pic>
        <p:nvPicPr>
          <p:cNvPr id="20" name="Picture 2" descr="E:\科务\培训\双体系\观摩会\两个体系PPT资料\图片2\新建文件夹 (2)\倒闸作业.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84902" y="4698652"/>
            <a:ext cx="2076203" cy="179422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p2.so.qhimgs1.com/bdr/_240_/t01e330ea2ef1d90c92.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49492" y="2660130"/>
            <a:ext cx="1991394" cy="179422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E:\科务\培训\双体系\观摩会\两个体系PPT资料\图片2\有限空间作业.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84902" y="2660130"/>
            <a:ext cx="2076203" cy="17942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15"/>
                                        </p:tgtEl>
                                      </p:cBhvr>
                                    </p:animEffect>
                                    <p:animScale>
                                      <p:cBhvr>
                                        <p:cTn id="12" dur="250" autoRev="1" fill="hold"/>
                                        <p:tgtEl>
                                          <p:spTgt spid="15"/>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19"/>
                                        </p:tgtEl>
                                      </p:cBhvr>
                                    </p:animEffect>
                                    <p:animScale>
                                      <p:cBhvr>
                                        <p:cTn id="17" dur="250" autoRev="1" fill="hold"/>
                                        <p:tgtEl>
                                          <p:spTgt spid="19"/>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21"/>
                                        </p:tgtEl>
                                      </p:cBhvr>
                                    </p:animEffect>
                                    <p:animScale>
                                      <p:cBhvr>
                                        <p:cTn id="22" dur="250" autoRev="1" fill="hold"/>
                                        <p:tgtEl>
                                          <p:spTgt spid="21"/>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nodeType="clickEffect">
                                  <p:stCondLst>
                                    <p:cond delay="0"/>
                                  </p:stCondLst>
                                  <p:childTnLst>
                                    <p:animEffect transition="out" filter="fade">
                                      <p:cBhvr>
                                        <p:cTn id="31" dur="500" tmFilter="0, 0; .2, .5; .8, .5; 1, 0"/>
                                        <p:tgtEl>
                                          <p:spTgt spid="17"/>
                                        </p:tgtEl>
                                      </p:cBhvr>
                                    </p:animEffect>
                                    <p:animScale>
                                      <p:cBhvr>
                                        <p:cTn id="32" dur="250" autoRev="1" fill="hold"/>
                                        <p:tgtEl>
                                          <p:spTgt spid="17"/>
                                        </p:tgtEl>
                                      </p:cBhvr>
                                      <p:by x="105000" y="105000"/>
                                    </p:animScale>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500" tmFilter="0, 0; .2, .5; .8, .5; 1, 0"/>
                                        <p:tgtEl>
                                          <p:spTgt spid="18"/>
                                        </p:tgtEl>
                                      </p:cBhvr>
                                    </p:animEffect>
                                    <p:animScale>
                                      <p:cBhvr>
                                        <p:cTn id="37" dur="250" autoRev="1" fill="hold"/>
                                        <p:tgtEl>
                                          <p:spTgt spid="18"/>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16"/>
                                        </p:tgtEl>
                                      </p:cBhvr>
                                    </p:animEffect>
                                    <p:animScale>
                                      <p:cBhvr>
                                        <p:cTn id="42" dur="250" autoRev="1" fill="hold"/>
                                        <p:tgtEl>
                                          <p:spTgt spid="16"/>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nodeType="clickEffect">
                                  <p:stCondLst>
                                    <p:cond delay="0"/>
                                  </p:stCondLst>
                                  <p:childTnLst>
                                    <p:animEffect transition="out" filter="fade">
                                      <p:cBhvr>
                                        <p:cTn id="46" dur="500" tmFilter="0, 0; .2, .5; .8, .5; 1, 0"/>
                                        <p:tgtEl>
                                          <p:spTgt spid="20"/>
                                        </p:tgtEl>
                                      </p:cBhvr>
                                    </p:animEffect>
                                    <p:animScale>
                                      <p:cBhvr>
                                        <p:cTn id="47" dur="250" autoRev="1" fill="hold"/>
                                        <p:tgtEl>
                                          <p:spTgt spid="2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967819" y="603314"/>
            <a:ext cx="1620957" cy="523220"/>
          </a:xfrm>
          <a:prstGeom prst="rect">
            <a:avLst/>
          </a:prstGeom>
          <a:noFill/>
        </p:spPr>
        <p:txBody>
          <a:bodyPr wrap="none" rtlCol="0">
            <a:spAutoFit/>
          </a:bodyPr>
          <a:lstStyle/>
          <a:p>
            <a:r>
              <a:rPr lang="zh-CN" altLang="en-US" sz="2800" b="1" dirty="0"/>
              <a:t>风险分级</a:t>
            </a:r>
          </a:p>
        </p:txBody>
      </p:sp>
      <p:grpSp>
        <p:nvGrpSpPr>
          <p:cNvPr id="51" name="组合 50"/>
          <p:cNvGrpSpPr/>
          <p:nvPr/>
        </p:nvGrpSpPr>
        <p:grpSpPr>
          <a:xfrm>
            <a:off x="579755" y="2351135"/>
            <a:ext cx="10929620" cy="2569480"/>
            <a:chOff x="591" y="2803"/>
            <a:chExt cx="17212" cy="4046"/>
          </a:xfrm>
        </p:grpSpPr>
        <p:sp>
          <p:nvSpPr>
            <p:cNvPr id="49" name="线形标注 2(带边框和强调线) 48"/>
            <p:cNvSpPr/>
            <p:nvPr/>
          </p:nvSpPr>
          <p:spPr>
            <a:xfrm rot="10800000">
              <a:off x="708" y="3070"/>
              <a:ext cx="4595" cy="937"/>
            </a:xfrm>
            <a:prstGeom prst="accentBorderCallout2">
              <a:avLst>
                <a:gd name="adj1" fmla="val 18750"/>
                <a:gd name="adj2" fmla="val -8333"/>
                <a:gd name="adj3" fmla="val 18750"/>
                <a:gd name="adj4" fmla="val -16667"/>
                <a:gd name="adj5" fmla="val 35752"/>
                <a:gd name="adj6" fmla="val -3179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线形标注 2(带边框和强调线) 49"/>
            <p:cNvSpPr/>
            <p:nvPr/>
          </p:nvSpPr>
          <p:spPr>
            <a:xfrm rot="10800000">
              <a:off x="708" y="5333"/>
              <a:ext cx="4595" cy="1300"/>
            </a:xfrm>
            <a:prstGeom prst="accentBorderCallout2">
              <a:avLst>
                <a:gd name="adj1" fmla="val 18750"/>
                <a:gd name="adj2" fmla="val -8333"/>
                <a:gd name="adj3" fmla="val 18750"/>
                <a:gd name="adj4" fmla="val -16667"/>
                <a:gd name="adj5" fmla="val 89927"/>
                <a:gd name="adj6" fmla="val -32121"/>
              </a:avLst>
            </a:prstGeom>
            <a:solidFill>
              <a:schemeClr val="accent2"/>
            </a:solidFill>
            <a:ln w="12700" cmpd="sng">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6565" y="2803"/>
              <a:ext cx="4478" cy="3581"/>
              <a:chOff x="6565" y="2803"/>
              <a:chExt cx="4478" cy="3581"/>
            </a:xfrm>
          </p:grpSpPr>
          <p:grpSp>
            <p:nvGrpSpPr>
              <p:cNvPr id="4" name="组合 3"/>
              <p:cNvGrpSpPr/>
              <p:nvPr>
                <p:custDataLst>
                  <p:tags r:id="rId1"/>
                </p:custDataLst>
              </p:nvPr>
            </p:nvGrpSpPr>
            <p:grpSpPr>
              <a:xfrm>
                <a:off x="6763" y="2803"/>
                <a:ext cx="4158" cy="3581"/>
                <a:chOff x="1" y="0"/>
                <a:chExt cx="2887127" cy="2486364"/>
              </a:xfrm>
            </p:grpSpPr>
            <p:sp>
              <p:nvSpPr>
                <p:cNvPr id="5" name="六边形 4"/>
                <p:cNvSpPr/>
                <p:nvPr>
                  <p:custDataLst>
                    <p:tags r:id="rId3"/>
                  </p:custDataLst>
                </p:nvPr>
              </p:nvSpPr>
              <p:spPr>
                <a:xfrm>
                  <a:off x="1" y="0"/>
                  <a:ext cx="1386247" cy="1195040"/>
                </a:xfrm>
                <a:prstGeom prst="hexagon">
                  <a:avLst/>
                </a:prstGeom>
                <a:gradFill>
                  <a:gsLst>
                    <a:gs pos="0">
                      <a:srgbClr val="007BD3"/>
                    </a:gs>
                    <a:gs pos="100000">
                      <a:srgbClr val="034373"/>
                    </a:gs>
                  </a:gsLst>
                  <a:lin ang="5400000" scaled="0"/>
                </a:gradFill>
                <a:ln w="76200" cap="flat" cmpd="sng" algn="ctr">
                  <a:noFill/>
                  <a:prstDash val="solid"/>
                  <a:miter lim="800000"/>
                </a:ln>
                <a:effectLst/>
              </p:spPr>
              <p:txBody>
                <a:bodyPr rtlCol="0" anchor="ctr"/>
                <a:lstStyle/>
                <a:p>
                  <a:endParaRPr lang="zh-CN" altLang="en-US" sz="5400"/>
                </a:p>
              </p:txBody>
            </p:sp>
            <p:sp>
              <p:nvSpPr>
                <p:cNvPr id="6" name="任意多边形: 形状 5"/>
                <p:cNvSpPr/>
                <p:nvPr>
                  <p:custDataLst>
                    <p:tags r:id="rId4"/>
                  </p:custDataLst>
                </p:nvPr>
              </p:nvSpPr>
              <p:spPr>
                <a:xfrm>
                  <a:off x="1083233" y="606017"/>
                  <a:ext cx="327030" cy="606015"/>
                </a:xfrm>
                <a:custGeom>
                  <a:avLst/>
                  <a:gdLst>
                    <a:gd name="connsiteX0" fmla="*/ 507765 w 549987"/>
                    <a:gd name="connsiteY0" fmla="*/ 0 h 1019174"/>
                    <a:gd name="connsiteX1" fmla="*/ 549987 w 549987"/>
                    <a:gd name="connsiteY1" fmla="*/ 0 h 1019174"/>
                    <a:gd name="connsiteX2" fmla="*/ 549987 w 549987"/>
                    <a:gd name="connsiteY2" fmla="*/ 1019174 h 1019174"/>
                    <a:gd name="connsiteX3" fmla="*/ 0 w 549987"/>
                    <a:gd name="connsiteY3" fmla="*/ 1019174 h 1019174"/>
                  </a:gdLst>
                  <a:ahLst/>
                  <a:cxnLst>
                    <a:cxn ang="0">
                      <a:pos x="connsiteX0" y="connsiteY0"/>
                    </a:cxn>
                    <a:cxn ang="0">
                      <a:pos x="connsiteX1" y="connsiteY1"/>
                    </a:cxn>
                    <a:cxn ang="0">
                      <a:pos x="connsiteX2" y="connsiteY2"/>
                    </a:cxn>
                    <a:cxn ang="0">
                      <a:pos x="connsiteX3" y="connsiteY3"/>
                    </a:cxn>
                  </a:cxnLst>
                  <a:rect l="l" t="t" r="r" b="b"/>
                  <a:pathLst>
                    <a:path w="549987" h="1019174">
                      <a:moveTo>
                        <a:pt x="507765" y="0"/>
                      </a:moveTo>
                      <a:lnTo>
                        <a:pt x="549987" y="0"/>
                      </a:lnTo>
                      <a:lnTo>
                        <a:pt x="549987" y="1019174"/>
                      </a:lnTo>
                      <a:lnTo>
                        <a:pt x="0" y="1019174"/>
                      </a:lnTo>
                      <a:close/>
                    </a:path>
                  </a:pathLst>
                </a:custGeom>
                <a:solidFill>
                  <a:srgbClr val="0070C0"/>
                </a:solidFill>
                <a:ln w="12700" cap="flat" cmpd="sng" algn="ctr">
                  <a:solidFill>
                    <a:srgbClr val="5ABEAA"/>
                  </a:solidFill>
                  <a:prstDash val="solid"/>
                  <a:miter lim="800000"/>
                </a:ln>
                <a:effectLst/>
              </p:spPr>
              <p:txBody>
                <a:bodyPr rtlCol="0" anchor="ctr"/>
                <a:lstStyle/>
                <a:p>
                  <a:endParaRPr lang="zh-CN" altLang="en-US" sz="5400"/>
                </a:p>
              </p:txBody>
            </p:sp>
            <p:sp>
              <p:nvSpPr>
                <p:cNvPr id="7" name="六边形 6"/>
                <p:cNvSpPr/>
                <p:nvPr>
                  <p:custDataLst>
                    <p:tags r:id="rId5"/>
                  </p:custDataLst>
                </p:nvPr>
              </p:nvSpPr>
              <p:spPr>
                <a:xfrm>
                  <a:off x="1500881" y="0"/>
                  <a:ext cx="1386247" cy="1195040"/>
                </a:xfrm>
                <a:prstGeom prst="hexagon">
                  <a:avLst/>
                </a:prstGeom>
                <a:solidFill>
                  <a:srgbClr val="FFFF00"/>
                </a:solidFill>
                <a:ln w="76200" cap="flat" cmpd="sng" algn="ctr">
                  <a:noFill/>
                  <a:prstDash val="solid"/>
                  <a:miter lim="800000"/>
                </a:ln>
                <a:effectLst/>
              </p:spPr>
              <p:txBody>
                <a:bodyPr rtlCol="0" anchor="ctr"/>
                <a:lstStyle/>
                <a:p>
                  <a:endParaRPr lang="zh-CN" altLang="en-US" sz="5400"/>
                </a:p>
              </p:txBody>
            </p:sp>
            <p:sp>
              <p:nvSpPr>
                <p:cNvPr id="8" name="任意多边形: 形状 7"/>
                <p:cNvSpPr/>
                <p:nvPr>
                  <p:custDataLst>
                    <p:tags r:id="rId6"/>
                  </p:custDataLst>
                </p:nvPr>
              </p:nvSpPr>
              <p:spPr>
                <a:xfrm flipH="1">
                  <a:off x="1471351" y="606015"/>
                  <a:ext cx="327030" cy="606015"/>
                </a:xfrm>
                <a:custGeom>
                  <a:avLst/>
                  <a:gdLst>
                    <a:gd name="connsiteX0" fmla="*/ 507765 w 549987"/>
                    <a:gd name="connsiteY0" fmla="*/ 0 h 1019174"/>
                    <a:gd name="connsiteX1" fmla="*/ 549987 w 549987"/>
                    <a:gd name="connsiteY1" fmla="*/ 0 h 1019174"/>
                    <a:gd name="connsiteX2" fmla="*/ 549987 w 549987"/>
                    <a:gd name="connsiteY2" fmla="*/ 1019174 h 1019174"/>
                    <a:gd name="connsiteX3" fmla="*/ 0 w 549987"/>
                    <a:gd name="connsiteY3" fmla="*/ 1019174 h 1019174"/>
                  </a:gdLst>
                  <a:ahLst/>
                  <a:cxnLst>
                    <a:cxn ang="0">
                      <a:pos x="connsiteX0" y="connsiteY0"/>
                    </a:cxn>
                    <a:cxn ang="0">
                      <a:pos x="connsiteX1" y="connsiteY1"/>
                    </a:cxn>
                    <a:cxn ang="0">
                      <a:pos x="connsiteX2" y="connsiteY2"/>
                    </a:cxn>
                    <a:cxn ang="0">
                      <a:pos x="connsiteX3" y="connsiteY3"/>
                    </a:cxn>
                  </a:cxnLst>
                  <a:rect l="l" t="t" r="r" b="b"/>
                  <a:pathLst>
                    <a:path w="549987" h="1019174">
                      <a:moveTo>
                        <a:pt x="507765" y="0"/>
                      </a:moveTo>
                      <a:lnTo>
                        <a:pt x="549987" y="0"/>
                      </a:lnTo>
                      <a:lnTo>
                        <a:pt x="549987" y="1019174"/>
                      </a:lnTo>
                      <a:lnTo>
                        <a:pt x="0" y="1019174"/>
                      </a:lnTo>
                      <a:close/>
                    </a:path>
                  </a:pathLst>
                </a:custGeom>
                <a:solidFill>
                  <a:srgbClr val="FFFF00"/>
                </a:solidFill>
                <a:ln w="12700" cap="flat" cmpd="sng" algn="ctr">
                  <a:solidFill>
                    <a:srgbClr val="F9BD58"/>
                  </a:solidFill>
                  <a:prstDash val="solid"/>
                  <a:miter lim="800000"/>
                </a:ln>
                <a:effectLst/>
              </p:spPr>
              <p:txBody>
                <a:bodyPr rtlCol="0" anchor="ctr"/>
                <a:lstStyle/>
                <a:p>
                  <a:endParaRPr lang="zh-CN" altLang="en-US" sz="5400"/>
                </a:p>
              </p:txBody>
            </p:sp>
            <p:sp>
              <p:nvSpPr>
                <p:cNvPr id="10" name="任意多边形: 形状 9"/>
                <p:cNvSpPr/>
                <p:nvPr>
                  <p:custDataLst>
                    <p:tags r:id="rId7"/>
                  </p:custDataLst>
                </p:nvPr>
              </p:nvSpPr>
              <p:spPr>
                <a:xfrm rot="10800000" flipH="1">
                  <a:off x="1077657" y="1274274"/>
                  <a:ext cx="327030" cy="606015"/>
                </a:xfrm>
                <a:custGeom>
                  <a:avLst/>
                  <a:gdLst>
                    <a:gd name="connsiteX0" fmla="*/ 507765 w 549987"/>
                    <a:gd name="connsiteY0" fmla="*/ 0 h 1019174"/>
                    <a:gd name="connsiteX1" fmla="*/ 549987 w 549987"/>
                    <a:gd name="connsiteY1" fmla="*/ 0 h 1019174"/>
                    <a:gd name="connsiteX2" fmla="*/ 549987 w 549987"/>
                    <a:gd name="connsiteY2" fmla="*/ 1019174 h 1019174"/>
                    <a:gd name="connsiteX3" fmla="*/ 0 w 549987"/>
                    <a:gd name="connsiteY3" fmla="*/ 1019174 h 1019174"/>
                  </a:gdLst>
                  <a:ahLst/>
                  <a:cxnLst>
                    <a:cxn ang="0">
                      <a:pos x="connsiteX0" y="connsiteY0"/>
                    </a:cxn>
                    <a:cxn ang="0">
                      <a:pos x="connsiteX1" y="connsiteY1"/>
                    </a:cxn>
                    <a:cxn ang="0">
                      <a:pos x="connsiteX2" y="connsiteY2"/>
                    </a:cxn>
                    <a:cxn ang="0">
                      <a:pos x="connsiteX3" y="connsiteY3"/>
                    </a:cxn>
                  </a:cxnLst>
                  <a:rect l="l" t="t" r="r" b="b"/>
                  <a:pathLst>
                    <a:path w="549987" h="1019174">
                      <a:moveTo>
                        <a:pt x="507765" y="0"/>
                      </a:moveTo>
                      <a:lnTo>
                        <a:pt x="549987" y="0"/>
                      </a:lnTo>
                      <a:lnTo>
                        <a:pt x="549987" y="1019174"/>
                      </a:lnTo>
                      <a:lnTo>
                        <a:pt x="0" y="1019174"/>
                      </a:lnTo>
                      <a:close/>
                    </a:path>
                  </a:pathLst>
                </a:custGeom>
                <a:solidFill>
                  <a:schemeClr val="accent2"/>
                </a:solidFill>
                <a:ln w="12700" cap="flat" cmpd="sng" algn="ctr">
                  <a:solidFill>
                    <a:schemeClr val="accent2"/>
                  </a:solidFill>
                  <a:prstDash val="solid"/>
                  <a:miter lim="800000"/>
                </a:ln>
                <a:effectLst/>
              </p:spPr>
              <p:txBody>
                <a:bodyPr rtlCol="0" anchor="ctr"/>
                <a:lstStyle/>
                <a:p>
                  <a:endParaRPr lang="zh-CN" altLang="en-US" sz="5400"/>
                </a:p>
              </p:txBody>
            </p:sp>
            <p:sp>
              <p:nvSpPr>
                <p:cNvPr id="11" name="六边形 10"/>
                <p:cNvSpPr/>
                <p:nvPr>
                  <p:custDataLst>
                    <p:tags r:id="rId8"/>
                  </p:custDataLst>
                </p:nvPr>
              </p:nvSpPr>
              <p:spPr>
                <a:xfrm>
                  <a:off x="1500881" y="1291324"/>
                  <a:ext cx="1386247" cy="1195040"/>
                </a:xfrm>
                <a:prstGeom prst="hexagon">
                  <a:avLst/>
                </a:prstGeom>
                <a:solidFill>
                  <a:srgbClr val="DB474B"/>
                </a:solidFill>
                <a:ln w="76200" cap="flat" cmpd="sng" algn="ctr">
                  <a:noFill/>
                  <a:prstDash val="solid"/>
                  <a:miter lim="800000"/>
                </a:ln>
                <a:effectLst/>
              </p:spPr>
              <p:txBody>
                <a:bodyPr rtlCol="0" anchor="ctr"/>
                <a:lstStyle/>
                <a:p>
                  <a:endParaRPr lang="zh-CN" altLang="en-US" sz="5400" dirty="0"/>
                </a:p>
              </p:txBody>
            </p:sp>
            <p:sp>
              <p:nvSpPr>
                <p:cNvPr id="12" name="任意多边形: 形状 11"/>
                <p:cNvSpPr/>
                <p:nvPr>
                  <p:custDataLst>
                    <p:tags r:id="rId9"/>
                  </p:custDataLst>
                </p:nvPr>
              </p:nvSpPr>
              <p:spPr>
                <a:xfrm rot="10800000">
                  <a:off x="1471351" y="1268669"/>
                  <a:ext cx="327030" cy="606015"/>
                </a:xfrm>
                <a:custGeom>
                  <a:avLst/>
                  <a:gdLst>
                    <a:gd name="connsiteX0" fmla="*/ 507765 w 549987"/>
                    <a:gd name="connsiteY0" fmla="*/ 0 h 1019174"/>
                    <a:gd name="connsiteX1" fmla="*/ 549987 w 549987"/>
                    <a:gd name="connsiteY1" fmla="*/ 0 h 1019174"/>
                    <a:gd name="connsiteX2" fmla="*/ 549987 w 549987"/>
                    <a:gd name="connsiteY2" fmla="*/ 1019174 h 1019174"/>
                    <a:gd name="connsiteX3" fmla="*/ 0 w 549987"/>
                    <a:gd name="connsiteY3" fmla="*/ 1019174 h 1019174"/>
                  </a:gdLst>
                  <a:ahLst/>
                  <a:cxnLst>
                    <a:cxn ang="0">
                      <a:pos x="connsiteX0" y="connsiteY0"/>
                    </a:cxn>
                    <a:cxn ang="0">
                      <a:pos x="connsiteX1" y="connsiteY1"/>
                    </a:cxn>
                    <a:cxn ang="0">
                      <a:pos x="connsiteX2" y="connsiteY2"/>
                    </a:cxn>
                    <a:cxn ang="0">
                      <a:pos x="connsiteX3" y="connsiteY3"/>
                    </a:cxn>
                  </a:cxnLst>
                  <a:rect l="l" t="t" r="r" b="b"/>
                  <a:pathLst>
                    <a:path w="549987" h="1019174">
                      <a:moveTo>
                        <a:pt x="507765" y="0"/>
                      </a:moveTo>
                      <a:lnTo>
                        <a:pt x="549987" y="0"/>
                      </a:lnTo>
                      <a:lnTo>
                        <a:pt x="549987" y="1019174"/>
                      </a:lnTo>
                      <a:lnTo>
                        <a:pt x="0" y="1019174"/>
                      </a:lnTo>
                      <a:close/>
                    </a:path>
                  </a:pathLst>
                </a:custGeom>
                <a:solidFill>
                  <a:srgbClr val="FF0000"/>
                </a:solidFill>
                <a:ln w="12700" cap="flat" cmpd="sng" algn="ctr">
                  <a:solidFill>
                    <a:srgbClr val="DA4500"/>
                  </a:solidFill>
                  <a:prstDash val="solid"/>
                  <a:miter lim="800000"/>
                </a:ln>
                <a:effectLst/>
              </p:spPr>
              <p:txBody>
                <a:bodyPr rtlCol="0" anchor="ctr"/>
                <a:lstStyle/>
                <a:p>
                  <a:endParaRPr lang="zh-CN" altLang="en-US" sz="5400" dirty="0"/>
                </a:p>
              </p:txBody>
            </p:sp>
            <p:sp>
              <p:nvSpPr>
                <p:cNvPr id="13" name="六边形 12"/>
                <p:cNvSpPr/>
                <p:nvPr>
                  <p:custDataLst>
                    <p:tags r:id="rId10"/>
                  </p:custDataLst>
                </p:nvPr>
              </p:nvSpPr>
              <p:spPr>
                <a:xfrm>
                  <a:off x="28319" y="24217"/>
                  <a:ext cx="1325307" cy="1142506"/>
                </a:xfrm>
                <a:prstGeom prst="hexagon">
                  <a:avLst/>
                </a:prstGeom>
                <a:solidFill>
                  <a:srgbClr val="FFFFFF"/>
                </a:solidFill>
                <a:ln w="12700" cap="flat" cmpd="sng" algn="ctr">
                  <a:noFill/>
                  <a:prstDash val="solid"/>
                  <a:miter lim="800000"/>
                </a:ln>
                <a:effectLst>
                  <a:outerShdw blurRad="152400" dist="38100" dir="2700000" algn="tl" rotWithShape="0">
                    <a:prstClr val="black">
                      <a:alpha val="40000"/>
                    </a:prstClr>
                  </a:outerShdw>
                </a:effectLst>
              </p:spPr>
              <p:txBody>
                <a:bodyPr rtlCol="0" anchor="ctr"/>
                <a:lstStyle/>
                <a:p>
                  <a:endParaRPr lang="zh-CN" altLang="en-US" sz="5400"/>
                </a:p>
              </p:txBody>
            </p:sp>
            <p:sp>
              <p:nvSpPr>
                <p:cNvPr id="14" name="六边形 13"/>
                <p:cNvSpPr/>
                <p:nvPr>
                  <p:custDataLst>
                    <p:tags r:id="rId11"/>
                  </p:custDataLst>
                </p:nvPr>
              </p:nvSpPr>
              <p:spPr>
                <a:xfrm>
                  <a:off x="1531350" y="16994"/>
                  <a:ext cx="1325307" cy="1142506"/>
                </a:xfrm>
                <a:prstGeom prst="hexagon">
                  <a:avLst/>
                </a:prstGeom>
                <a:solidFill>
                  <a:srgbClr val="FFFFFF"/>
                </a:solidFill>
                <a:ln w="22225" cap="flat" cmpd="sng" algn="ctr">
                  <a:solidFill>
                    <a:srgbClr val="FFFF00"/>
                  </a:solidFill>
                  <a:prstDash val="solid"/>
                  <a:miter lim="800000"/>
                </a:ln>
                <a:effectLst>
                  <a:outerShdw blurRad="152400" dist="38100" dir="2700000" algn="tl" rotWithShape="0">
                    <a:prstClr val="black">
                      <a:alpha val="40000"/>
                    </a:prstClr>
                  </a:outerShdw>
                </a:effectLst>
              </p:spPr>
              <p:txBody>
                <a:bodyPr rtlCol="0" anchor="ctr"/>
                <a:lstStyle/>
                <a:p>
                  <a:endParaRPr lang="zh-CN" altLang="en-US" sz="5400" dirty="0"/>
                </a:p>
              </p:txBody>
            </p:sp>
            <p:sp>
              <p:nvSpPr>
                <p:cNvPr id="16" name="六边形 15"/>
                <p:cNvSpPr/>
                <p:nvPr>
                  <p:custDataLst>
                    <p:tags r:id="rId12"/>
                  </p:custDataLst>
                </p:nvPr>
              </p:nvSpPr>
              <p:spPr>
                <a:xfrm>
                  <a:off x="1531350" y="1313980"/>
                  <a:ext cx="1325307" cy="1142506"/>
                </a:xfrm>
                <a:prstGeom prst="hexagon">
                  <a:avLst/>
                </a:prstGeom>
                <a:solidFill>
                  <a:srgbClr val="FFFFFF"/>
                </a:solidFill>
                <a:ln w="12700" cap="flat" cmpd="sng" algn="ctr">
                  <a:solidFill>
                    <a:srgbClr val="FF0000"/>
                  </a:solidFill>
                  <a:prstDash val="solid"/>
                  <a:miter lim="800000"/>
                </a:ln>
                <a:effectLst>
                  <a:outerShdw blurRad="152400" dist="38100" dir="2700000" algn="tl" rotWithShape="0">
                    <a:prstClr val="black">
                      <a:alpha val="40000"/>
                    </a:prstClr>
                  </a:outerShdw>
                </a:effectLst>
              </p:spPr>
              <p:txBody>
                <a:bodyPr rtlCol="0" anchor="ctr"/>
                <a:lstStyle/>
                <a:p>
                  <a:endParaRPr lang="zh-CN" altLang="en-US" sz="5400"/>
                </a:p>
              </p:txBody>
            </p:sp>
            <p:sp>
              <p:nvSpPr>
                <p:cNvPr id="25" name="矩形 24"/>
                <p:cNvSpPr/>
                <p:nvPr>
                  <p:custDataLst>
                    <p:tags r:id="rId13"/>
                  </p:custDataLst>
                </p:nvPr>
              </p:nvSpPr>
              <p:spPr>
                <a:xfrm>
                  <a:off x="1094453" y="872408"/>
                  <a:ext cx="382325" cy="335326"/>
                </a:xfrm>
                <a:prstGeom prst="rect">
                  <a:avLst/>
                </a:prstGeom>
                <a:noFill/>
                <a:ln>
                  <a:noFill/>
                </a:ln>
              </p:spPr>
              <p:txBody>
                <a:bodyPr wrap="square" rtlCol="0">
                  <a:noAutofit/>
                </a:bodyPr>
                <a:lstStyle/>
                <a:p>
                  <a:pPr algn="ctr">
                    <a:lnSpc>
                      <a:spcPct val="80000"/>
                    </a:lnSpc>
                    <a:spcAft>
                      <a:spcPts val="0"/>
                    </a:spcAft>
                  </a:pPr>
                  <a:endParaRPr lang="zh-CN" sz="4000" dirty="0">
                    <a:effectLst/>
                  </a:endParaRPr>
                </a:p>
              </p:txBody>
            </p:sp>
          </p:grpSp>
          <p:sp>
            <p:nvSpPr>
              <p:cNvPr id="29" name="六边形 28"/>
              <p:cNvSpPr/>
              <p:nvPr>
                <p:custDataLst>
                  <p:tags r:id="rId2"/>
                </p:custDataLst>
              </p:nvPr>
            </p:nvSpPr>
            <p:spPr>
              <a:xfrm>
                <a:off x="6757" y="4695"/>
                <a:ext cx="1909" cy="1646"/>
              </a:xfrm>
              <a:prstGeom prst="hexagon">
                <a:avLst/>
              </a:prstGeom>
              <a:solidFill>
                <a:srgbClr val="FFFFFF"/>
              </a:solidFill>
              <a:ln w="41275" cap="flat" cmpd="sng" algn="ctr">
                <a:solidFill>
                  <a:schemeClr val="accent2"/>
                </a:solidFill>
                <a:prstDash val="solid"/>
                <a:miter lim="800000"/>
              </a:ln>
              <a:effectLst>
                <a:outerShdw blurRad="152400" dist="38100" dir="2700000" algn="tl" rotWithShape="0">
                  <a:prstClr val="black">
                    <a:alpha val="40000"/>
                  </a:prstClr>
                </a:outerShdw>
              </a:effectLst>
            </p:spPr>
            <p:txBody>
              <a:bodyPr rtlCol="0" anchor="ctr"/>
              <a:lstStyle/>
              <a:p>
                <a:endParaRPr lang="zh-CN" altLang="en-US" sz="5400"/>
              </a:p>
            </p:txBody>
          </p:sp>
          <p:grpSp>
            <p:nvGrpSpPr>
              <p:cNvPr id="42" name="组合 41"/>
              <p:cNvGrpSpPr/>
              <p:nvPr/>
            </p:nvGrpSpPr>
            <p:grpSpPr>
              <a:xfrm>
                <a:off x="6565" y="2946"/>
                <a:ext cx="2208" cy="1111"/>
                <a:chOff x="6650" y="3092"/>
                <a:chExt cx="2208" cy="1111"/>
              </a:xfrm>
            </p:grpSpPr>
            <p:sp>
              <p:nvSpPr>
                <p:cNvPr id="30" name="文本框 29"/>
                <p:cNvSpPr txBox="1"/>
                <p:nvPr/>
              </p:nvSpPr>
              <p:spPr>
                <a:xfrm>
                  <a:off x="7063" y="3092"/>
                  <a:ext cx="156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四级风险</a:t>
                  </a:r>
                </a:p>
              </p:txBody>
            </p:sp>
            <p:sp>
              <p:nvSpPr>
                <p:cNvPr id="31" name="文本框 30"/>
                <p:cNvSpPr txBox="1"/>
                <p:nvPr/>
              </p:nvSpPr>
              <p:spPr>
                <a:xfrm>
                  <a:off x="6650" y="3672"/>
                  <a:ext cx="220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（蓝色风险）</a:t>
                  </a:r>
                </a:p>
              </p:txBody>
            </p:sp>
          </p:grpSp>
          <p:grpSp>
            <p:nvGrpSpPr>
              <p:cNvPr id="43" name="组合 42"/>
              <p:cNvGrpSpPr/>
              <p:nvPr/>
            </p:nvGrpSpPr>
            <p:grpSpPr>
              <a:xfrm>
                <a:off x="8835" y="2995"/>
                <a:ext cx="2208" cy="1119"/>
                <a:chOff x="9315" y="3141"/>
                <a:chExt cx="2208" cy="1119"/>
              </a:xfrm>
            </p:grpSpPr>
            <p:sp>
              <p:nvSpPr>
                <p:cNvPr id="32" name="文本框 31"/>
                <p:cNvSpPr txBox="1"/>
                <p:nvPr/>
              </p:nvSpPr>
              <p:spPr>
                <a:xfrm>
                  <a:off x="9618" y="3141"/>
                  <a:ext cx="156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三级风险</a:t>
                  </a:r>
                </a:p>
              </p:txBody>
            </p:sp>
            <p:sp>
              <p:nvSpPr>
                <p:cNvPr id="33" name="文本框 32"/>
                <p:cNvSpPr txBox="1"/>
                <p:nvPr/>
              </p:nvSpPr>
              <p:spPr>
                <a:xfrm>
                  <a:off x="9315" y="3729"/>
                  <a:ext cx="220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（黄色风险）</a:t>
                  </a:r>
                </a:p>
              </p:txBody>
            </p:sp>
          </p:grpSp>
          <p:grpSp>
            <p:nvGrpSpPr>
              <p:cNvPr id="44" name="组合 43"/>
              <p:cNvGrpSpPr/>
              <p:nvPr/>
            </p:nvGrpSpPr>
            <p:grpSpPr>
              <a:xfrm>
                <a:off x="6629" y="4972"/>
                <a:ext cx="2208" cy="1071"/>
                <a:chOff x="6820" y="5316"/>
                <a:chExt cx="2208" cy="1071"/>
              </a:xfrm>
            </p:grpSpPr>
            <p:sp>
              <p:nvSpPr>
                <p:cNvPr id="34" name="文本框 33"/>
                <p:cNvSpPr txBox="1"/>
                <p:nvPr/>
              </p:nvSpPr>
              <p:spPr>
                <a:xfrm>
                  <a:off x="7119" y="5316"/>
                  <a:ext cx="156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二级风险</a:t>
                  </a:r>
                </a:p>
              </p:txBody>
            </p:sp>
            <p:sp>
              <p:nvSpPr>
                <p:cNvPr id="35" name="文本框 34"/>
                <p:cNvSpPr txBox="1"/>
                <p:nvPr/>
              </p:nvSpPr>
              <p:spPr>
                <a:xfrm>
                  <a:off x="6820" y="5856"/>
                  <a:ext cx="220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（橙色风险）</a:t>
                  </a:r>
                </a:p>
              </p:txBody>
            </p:sp>
          </p:grpSp>
          <p:grpSp>
            <p:nvGrpSpPr>
              <p:cNvPr id="45" name="组合 44"/>
              <p:cNvGrpSpPr/>
              <p:nvPr/>
            </p:nvGrpSpPr>
            <p:grpSpPr>
              <a:xfrm>
                <a:off x="8835" y="4980"/>
                <a:ext cx="2208" cy="1089"/>
                <a:chOff x="9397" y="5347"/>
                <a:chExt cx="2208" cy="1089"/>
              </a:xfrm>
            </p:grpSpPr>
            <p:sp>
              <p:nvSpPr>
                <p:cNvPr id="36" name="文本框 35"/>
                <p:cNvSpPr txBox="1"/>
                <p:nvPr/>
              </p:nvSpPr>
              <p:spPr>
                <a:xfrm>
                  <a:off x="9700" y="5347"/>
                  <a:ext cx="156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一级风险</a:t>
                  </a:r>
                </a:p>
              </p:txBody>
            </p:sp>
            <p:sp>
              <p:nvSpPr>
                <p:cNvPr id="37" name="文本框 36"/>
                <p:cNvSpPr txBox="1"/>
                <p:nvPr/>
              </p:nvSpPr>
              <p:spPr>
                <a:xfrm>
                  <a:off x="9397" y="5905"/>
                  <a:ext cx="2208" cy="531"/>
                </a:xfrm>
                <a:prstGeom prst="rect">
                  <a:avLst/>
                </a:prstGeom>
                <a:noFill/>
              </p:spPr>
              <p:txBody>
                <a:bodyPr wrap="square" rtlCol="0" anchor="t">
                  <a:spAutoFit/>
                </a:bodyPr>
                <a:lstStyle/>
                <a:p>
                  <a:r>
                    <a:rPr lang="zh-CN" altLang="en-US" sz="1600" dirty="0">
                      <a:solidFill>
                        <a:srgbClr val="333333"/>
                      </a:solidFill>
                      <a:latin typeface="微软雅黑" panose="020B0503020204020204" charset="-122"/>
                      <a:ea typeface="微软雅黑" panose="020B0503020204020204" charset="-122"/>
                      <a:sym typeface="+mn-ea"/>
                    </a:rPr>
                    <a:t>（红色风险）</a:t>
                  </a:r>
                </a:p>
              </p:txBody>
            </p:sp>
          </p:grpSp>
        </p:grpSp>
        <p:sp>
          <p:nvSpPr>
            <p:cNvPr id="38" name="文本框 37"/>
            <p:cNvSpPr txBox="1"/>
            <p:nvPr/>
          </p:nvSpPr>
          <p:spPr>
            <a:xfrm>
              <a:off x="649" y="3096"/>
              <a:ext cx="4712" cy="919"/>
            </a:xfrm>
            <a:prstGeom prst="rect">
              <a:avLst/>
            </a:prstGeom>
            <a:noFill/>
          </p:spPr>
          <p:txBody>
            <a:bodyPr wrap="square" rtlCol="0" anchor="t">
              <a:spAutoFit/>
            </a:bodyPr>
            <a:lstStyle/>
            <a:p>
              <a:r>
                <a:rPr lang="zh-CN" altLang="en-US" sz="1600" b="1" dirty="0">
                  <a:solidFill>
                    <a:schemeClr val="tx1"/>
                  </a:solidFill>
                  <a:latin typeface="微软雅黑" panose="020B0503020204020204" charset="-122"/>
                  <a:ea typeface="微软雅黑" panose="020B0503020204020204" charset="-122"/>
                  <a:sym typeface="+mn-ea"/>
                </a:rPr>
                <a:t>低危险</a:t>
              </a:r>
              <a:r>
                <a:rPr lang="zh-CN" altLang="en-US" sz="1600" dirty="0">
                  <a:solidFill>
                    <a:schemeClr val="tx1"/>
                  </a:solidFill>
                  <a:latin typeface="微软雅黑" panose="020B0503020204020204" charset="-122"/>
                  <a:ea typeface="微软雅黑" panose="020B0503020204020204" charset="-122"/>
                  <a:sym typeface="+mn-ea"/>
                </a:rPr>
                <a:t>，需要注意或可忽略的、可接受的，员工应引起注意。</a:t>
              </a:r>
            </a:p>
          </p:txBody>
        </p:sp>
        <p:sp>
          <p:nvSpPr>
            <p:cNvPr id="40" name="文本框 39"/>
            <p:cNvSpPr txBox="1"/>
            <p:nvPr/>
          </p:nvSpPr>
          <p:spPr>
            <a:xfrm>
              <a:off x="591" y="5333"/>
              <a:ext cx="4712" cy="1307"/>
            </a:xfrm>
            <a:prstGeom prst="rect">
              <a:avLst/>
            </a:prstGeom>
            <a:noFill/>
          </p:spPr>
          <p:txBody>
            <a:bodyPr wrap="square" rtlCol="0" anchor="t">
              <a:spAutoFit/>
            </a:bodyPr>
            <a:lstStyle/>
            <a:p>
              <a:r>
                <a:rPr lang="zh-CN" altLang="en-US" sz="1600" b="1" dirty="0">
                  <a:solidFill>
                    <a:schemeClr val="tx1"/>
                  </a:solidFill>
                  <a:latin typeface="微软雅黑" panose="020B0503020204020204" charset="-122"/>
                  <a:ea typeface="微软雅黑" panose="020B0503020204020204" charset="-122"/>
                  <a:sym typeface="+mn-ea"/>
                </a:rPr>
                <a:t>较大风险</a:t>
              </a:r>
              <a:r>
                <a:rPr lang="zh-CN" altLang="en-US" sz="1600" dirty="0">
                  <a:solidFill>
                    <a:schemeClr val="tx1"/>
                  </a:solidFill>
                  <a:latin typeface="微软雅黑" panose="020B0503020204020204" charset="-122"/>
                  <a:ea typeface="微软雅黑" panose="020B0503020204020204" charset="-122"/>
                  <a:sym typeface="+mn-ea"/>
                </a:rPr>
                <a:t>，必须制定措施进行控制管理，公司对重大及以上风险危害因素应重点控制管理。</a:t>
              </a:r>
            </a:p>
          </p:txBody>
        </p:sp>
        <p:sp>
          <p:nvSpPr>
            <p:cNvPr id="46" name="线形标注 2(带边框和强调线) 45"/>
            <p:cNvSpPr/>
            <p:nvPr/>
          </p:nvSpPr>
          <p:spPr>
            <a:xfrm>
              <a:off x="12184" y="3302"/>
              <a:ext cx="5619" cy="1093"/>
            </a:xfrm>
            <a:prstGeom prst="accentBorderCallout2">
              <a:avLst>
                <a:gd name="adj1" fmla="val 18750"/>
                <a:gd name="adj2" fmla="val -8333"/>
                <a:gd name="adj3" fmla="val 68069"/>
                <a:gd name="adj4" fmla="val -16675"/>
                <a:gd name="adj5" fmla="val 33668"/>
                <a:gd name="adj6" fmla="val -23367"/>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solidFill>
                  <a:latin typeface="微软雅黑" panose="020B0503020204020204" charset="-122"/>
                  <a:ea typeface="微软雅黑" panose="020B0503020204020204" charset="-122"/>
                  <a:sym typeface="+mn-ea"/>
                </a:rPr>
                <a:t>一般危险</a:t>
              </a:r>
              <a:r>
                <a:rPr lang="zh-CN" altLang="en-US" sz="1600" dirty="0">
                  <a:solidFill>
                    <a:schemeClr val="tx1"/>
                  </a:solidFill>
                  <a:latin typeface="微软雅黑" panose="020B0503020204020204" charset="-122"/>
                  <a:ea typeface="微软雅黑" panose="020B0503020204020204" charset="-122"/>
                  <a:sym typeface="+mn-ea"/>
                </a:rPr>
                <a:t>，可以接受或可容许的，车间、科室应引起关注。</a:t>
              </a:r>
            </a:p>
          </p:txBody>
        </p:sp>
        <p:sp>
          <p:nvSpPr>
            <p:cNvPr id="48" name="线形标注 2(带边框和强调线) 47"/>
            <p:cNvSpPr/>
            <p:nvPr/>
          </p:nvSpPr>
          <p:spPr>
            <a:xfrm>
              <a:off x="12066" y="5847"/>
              <a:ext cx="5737" cy="1002"/>
            </a:xfrm>
            <a:prstGeom prst="accentBorderCallout2">
              <a:avLst>
                <a:gd name="adj1" fmla="val 56816"/>
                <a:gd name="adj2" fmla="val -8610"/>
                <a:gd name="adj3" fmla="val 58279"/>
                <a:gd name="adj4" fmla="val -15548"/>
                <a:gd name="adj5" fmla="val -29826"/>
                <a:gd name="adj6" fmla="val -2067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tx1"/>
                  </a:solidFill>
                  <a:latin typeface="微软雅黑" panose="020B0503020204020204" charset="-122"/>
                  <a:ea typeface="微软雅黑" panose="020B0503020204020204" charset="-122"/>
                  <a:sym typeface="+mn-ea"/>
                </a:rPr>
                <a:t>不可容许的</a:t>
              </a:r>
              <a:r>
                <a:rPr lang="zh-CN" altLang="en-US" sz="1600" dirty="0">
                  <a:solidFill>
                    <a:schemeClr val="tx1"/>
                  </a:solidFill>
                  <a:latin typeface="微软雅黑" panose="020B0503020204020204" charset="-122"/>
                  <a:ea typeface="微软雅黑" panose="020B0503020204020204" charset="-122"/>
                  <a:sym typeface="+mn-ea"/>
                </a:rPr>
                <a:t>，重大风险，极其危险，必须立即整改，不能继续作业</a:t>
              </a: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3744" y="1126534"/>
            <a:ext cx="6463172" cy="5521916"/>
          </a:xfrm>
          <a:prstGeom prst="rect">
            <a:avLst/>
          </a:prstGeom>
        </p:spPr>
      </p:pic>
      <p:sp>
        <p:nvSpPr>
          <p:cNvPr id="5" name="文本框 4"/>
          <p:cNvSpPr txBox="1"/>
          <p:nvPr/>
        </p:nvSpPr>
        <p:spPr>
          <a:xfrm>
            <a:off x="447207" y="1758736"/>
            <a:ext cx="4760411" cy="1476375"/>
          </a:xfrm>
          <a:prstGeom prst="rect">
            <a:avLst/>
          </a:prstGeom>
          <a:noFill/>
        </p:spPr>
        <p:txBody>
          <a:bodyPr wrap="square" rtlCol="0" anchor="t">
            <a:spAutoFit/>
          </a:bodyPr>
          <a:lstStyle/>
          <a:p>
            <a:r>
              <a:rPr lang="zh-CN" altLang="en-US" dirty="0"/>
              <a:t>某个区域的风险点最高等级就是该区域的风险等级，根据风险点风险等级，结合风险点所在区域分布图，绘制出风险四色图。企业应该实现一点一表、一企一册，即一个风险点要制定一个风险点表，一个企业要将风险点装订成册。</a:t>
            </a:r>
          </a:p>
        </p:txBody>
      </p:sp>
      <p:sp>
        <p:nvSpPr>
          <p:cNvPr id="6" name="文本框 5"/>
          <p:cNvSpPr txBox="1"/>
          <p:nvPr/>
        </p:nvSpPr>
        <p:spPr>
          <a:xfrm>
            <a:off x="967819" y="603314"/>
            <a:ext cx="1620957" cy="523220"/>
          </a:xfrm>
          <a:prstGeom prst="rect">
            <a:avLst/>
          </a:prstGeom>
          <a:noFill/>
        </p:spPr>
        <p:txBody>
          <a:bodyPr wrap="none" rtlCol="0">
            <a:spAutoFit/>
          </a:bodyPr>
          <a:lstStyle/>
          <a:p>
            <a:r>
              <a:rPr lang="zh-CN" altLang="en-US" sz="2800" b="1" dirty="0"/>
              <a:t>风险分级</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 name="Rectangle 3"/>
          <p:cNvSpPr txBox="1"/>
          <p:nvPr/>
        </p:nvSpPr>
        <p:spPr>
          <a:xfrm>
            <a:off x="2272974" y="2511456"/>
            <a:ext cx="6980082" cy="917544"/>
          </a:xfrm>
          <a:prstGeom prst="rect">
            <a:avLst/>
          </a:prstGeom>
          <a:noFill/>
          <a:ln w="9525">
            <a:noFill/>
            <a:miter/>
          </a:ln>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zh-CN" altLang="en-US" sz="4000" b="1" noProof="1">
                <a:latin typeface="微软雅黑" panose="020B0503020204020204" charset="-122"/>
                <a:ea typeface="微软雅黑" panose="020B0503020204020204" charset="-122"/>
                <a:sym typeface="微软雅黑" panose="020B0503020204020204" charset="-122"/>
              </a:rPr>
              <a:t>如何创建双控体系？</a:t>
            </a:r>
            <a:r>
              <a:rPr lang="en-US" altLang="zh-CN" sz="4000" b="1" noProof="1">
                <a:latin typeface="微软雅黑" panose="020B0503020204020204" charset="-122"/>
                <a:ea typeface="微软雅黑" panose="020B0503020204020204" charset="-122"/>
                <a:sym typeface="微软雅黑" panose="020B0503020204020204" charset="-122"/>
              </a:rPr>
              <a:t>——</a:t>
            </a:r>
            <a:r>
              <a:rPr lang="zh-CN" altLang="en-US" sz="4000" b="1" noProof="1">
                <a:latin typeface="微软雅黑" panose="020B0503020204020204" charset="-122"/>
                <a:ea typeface="微软雅黑" panose="020B0503020204020204" charset="-122"/>
                <a:sym typeface="微软雅黑" panose="020B0503020204020204" charset="-122"/>
              </a:rPr>
              <a:t>风险</a:t>
            </a:r>
            <a:r>
              <a:rPr lang="zh-CN" altLang="en-US" sz="4000" b="1" noProof="1">
                <a:solidFill>
                  <a:srgbClr val="C00000"/>
                </a:solidFill>
                <a:latin typeface="微软雅黑" panose="020B0503020204020204" charset="-122"/>
                <a:ea typeface="微软雅黑" panose="020B0503020204020204" charset="-122"/>
                <a:sym typeface="微软雅黑" panose="020B0503020204020204" charset="-122"/>
              </a:rPr>
              <a:t>管控</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标题 5"/>
          <p:cNvSpPr>
            <a:spLocks noGrp="1"/>
          </p:cNvSpPr>
          <p:nvPr/>
        </p:nvSpPr>
        <p:spPr>
          <a:xfrm>
            <a:off x="965200" y="492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0070C0"/>
                </a:solidFill>
                <a:latin typeface="微软雅黑" panose="020B0503020204020204" charset="-122"/>
                <a:ea typeface="微软雅黑" panose="020B0503020204020204" charset="-122"/>
              </a:rPr>
              <a:t>风险管控的概念</a:t>
            </a:r>
          </a:p>
        </p:txBody>
      </p:sp>
      <p:grpSp>
        <p:nvGrpSpPr>
          <p:cNvPr id="8" name="组合 7"/>
          <p:cNvGrpSpPr/>
          <p:nvPr/>
        </p:nvGrpSpPr>
        <p:grpSpPr>
          <a:xfrm>
            <a:off x="3948430" y="1982470"/>
            <a:ext cx="1885315" cy="1430655"/>
            <a:chOff x="5039" y="4645"/>
            <a:chExt cx="2969" cy="2253"/>
          </a:xfrm>
        </p:grpSpPr>
        <p:sp>
          <p:nvSpPr>
            <p:cNvPr id="227" name="椭圆形标注"/>
            <p:cNvSpPr/>
            <p:nvPr/>
          </p:nvSpPr>
          <p:spPr>
            <a:xfrm>
              <a:off x="5039" y="4645"/>
              <a:ext cx="2969" cy="2253"/>
            </a:xfrm>
            <a:custGeom>
              <a:avLst/>
              <a:gdLst>
                <a:gd name="connsiteX0" fmla="*/ 1325 w 2969"/>
                <a:gd name="connsiteY0" fmla="*/ 2253 h 2253"/>
                <a:gd name="connsiteX1" fmla="*/ 701 w 2969"/>
                <a:gd name="connsiteY1" fmla="*/ 1450 h 2253"/>
                <a:gd name="connsiteX2" fmla="*/ 0 w 2969"/>
                <a:gd name="connsiteY2" fmla="*/ 784 h 2253"/>
                <a:gd name="connsiteX3" fmla="*/ 1485 w 2969"/>
                <a:gd name="connsiteY3" fmla="*/ 0 h 2253"/>
                <a:gd name="connsiteX4" fmla="*/ 2969 w 2969"/>
                <a:gd name="connsiteY4" fmla="*/ 784 h 2253"/>
                <a:gd name="connsiteX5" fmla="*/ 1485 w 2969"/>
                <a:gd name="connsiteY5" fmla="*/ 1568 h 2253"/>
                <a:gd name="connsiteX6" fmla="*/ 1279 w 2969"/>
                <a:gd name="connsiteY6" fmla="*/ 1583 h 2253"/>
                <a:gd name="connsiteX7" fmla="*/ 1325 w 2969"/>
                <a:gd name="connsiteY7" fmla="*/ 2253 h 2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69" h="2253">
                  <a:moveTo>
                    <a:pt x="1325" y="2253"/>
                  </a:moveTo>
                  <a:cubicBezTo>
                    <a:pt x="776" y="1918"/>
                    <a:pt x="833" y="1758"/>
                    <a:pt x="701" y="1450"/>
                  </a:cubicBezTo>
                  <a:cubicBezTo>
                    <a:pt x="280" y="1311"/>
                    <a:pt x="0" y="1065"/>
                    <a:pt x="0" y="784"/>
                  </a:cubicBezTo>
                  <a:cubicBezTo>
                    <a:pt x="0" y="351"/>
                    <a:pt x="665" y="0"/>
                    <a:pt x="1485" y="0"/>
                  </a:cubicBezTo>
                  <a:cubicBezTo>
                    <a:pt x="2305" y="0"/>
                    <a:pt x="2969" y="351"/>
                    <a:pt x="2969" y="784"/>
                  </a:cubicBezTo>
                  <a:cubicBezTo>
                    <a:pt x="2969" y="1217"/>
                    <a:pt x="2305" y="1568"/>
                    <a:pt x="1485" y="1568"/>
                  </a:cubicBezTo>
                  <a:cubicBezTo>
                    <a:pt x="1398" y="1568"/>
                    <a:pt x="1361" y="1591"/>
                    <a:pt x="1279" y="1583"/>
                  </a:cubicBezTo>
                  <a:cubicBezTo>
                    <a:pt x="1233" y="1812"/>
                    <a:pt x="1142" y="1827"/>
                    <a:pt x="1325" y="2253"/>
                  </a:cubicBezTo>
                  <a:close/>
                </a:path>
              </a:pathLst>
            </a:cu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 name="文本框 3"/>
            <p:cNvSpPr txBox="1"/>
            <p:nvPr/>
          </p:nvSpPr>
          <p:spPr>
            <a:xfrm>
              <a:off x="5300" y="5110"/>
              <a:ext cx="2448" cy="580"/>
            </a:xfrm>
            <a:prstGeom prst="rect">
              <a:avLst/>
            </a:prstGeom>
            <a:noFill/>
          </p:spPr>
          <p:txBody>
            <a:bodyPr wrap="none" rtlCol="0">
              <a:spAutoFit/>
            </a:bodyPr>
            <a:lstStyle/>
            <a:p>
              <a:r>
                <a:rPr lang="zh-CN" altLang="en-US" b="1">
                  <a:solidFill>
                    <a:srgbClr val="0070C0"/>
                  </a:solidFill>
                  <a:latin typeface="微软雅黑" panose="020B0503020204020204" charset="-122"/>
                  <a:ea typeface="微软雅黑" panose="020B0503020204020204" charset="-122"/>
                </a:rPr>
                <a:t>风险概念问题</a:t>
              </a:r>
            </a:p>
          </p:txBody>
        </p:sp>
      </p:grpSp>
      <p:pic>
        <p:nvPicPr>
          <p:cNvPr id="9" name="图片 8" descr="ee3359ef9324b28218b863f856275d31"/>
          <p:cNvPicPr>
            <a:picLocks noChangeAspect="1"/>
          </p:cNvPicPr>
          <p:nvPr/>
        </p:nvPicPr>
        <p:blipFill>
          <a:blip r:embed="rId2"/>
          <a:stretch>
            <a:fillRect/>
          </a:stretch>
        </p:blipFill>
        <p:spPr>
          <a:xfrm>
            <a:off x="1449070" y="1982470"/>
            <a:ext cx="2674620" cy="3782695"/>
          </a:xfrm>
          <a:prstGeom prst="rect">
            <a:avLst/>
          </a:prstGeom>
        </p:spPr>
      </p:pic>
      <p:grpSp>
        <p:nvGrpSpPr>
          <p:cNvPr id="13" name="组合 12"/>
          <p:cNvGrpSpPr/>
          <p:nvPr/>
        </p:nvGrpSpPr>
        <p:grpSpPr>
          <a:xfrm>
            <a:off x="6162675" y="2775585"/>
            <a:ext cx="4234815" cy="1802130"/>
            <a:chOff x="10261" y="4371"/>
            <a:chExt cx="6669" cy="2838"/>
          </a:xfrm>
        </p:grpSpPr>
        <p:sp>
          <p:nvSpPr>
            <p:cNvPr id="167" name=" 167"/>
            <p:cNvSpPr/>
            <p:nvPr/>
          </p:nvSpPr>
          <p:spPr>
            <a:xfrm>
              <a:off x="10261" y="4371"/>
              <a:ext cx="6669" cy="73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charset="-122"/>
                  <a:ea typeface="微软雅黑" panose="020B0503020204020204" charset="-122"/>
                </a:rPr>
                <a:t>风险为什么要管控？</a:t>
              </a:r>
            </a:p>
          </p:txBody>
        </p:sp>
        <p:sp>
          <p:nvSpPr>
            <p:cNvPr id="11" name=" 167"/>
            <p:cNvSpPr/>
            <p:nvPr/>
          </p:nvSpPr>
          <p:spPr>
            <a:xfrm>
              <a:off x="10261" y="5439"/>
              <a:ext cx="6669" cy="73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b="1">
                  <a:solidFill>
                    <a:srgbClr val="FFFFFF"/>
                  </a:solidFill>
                  <a:latin typeface="微软雅黑" panose="020B0503020204020204" charset="-122"/>
                  <a:ea typeface="微软雅黑" panose="020B0503020204020204" charset="-122"/>
                </a:rPr>
                <a:t>风险为什么要分级？</a:t>
              </a:r>
            </a:p>
          </p:txBody>
        </p:sp>
        <p:sp>
          <p:nvSpPr>
            <p:cNvPr id="12" name=" 167"/>
            <p:cNvSpPr/>
            <p:nvPr/>
          </p:nvSpPr>
          <p:spPr>
            <a:xfrm>
              <a:off x="10261" y="6478"/>
              <a:ext cx="6669" cy="73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l" eaLnBrk="1" fontAlgn="auto" hangingPunct="1">
                <a:spcBef>
                  <a:spcPts val="0"/>
                </a:spcBef>
                <a:spcAft>
                  <a:spcPts val="0"/>
                </a:spcAft>
                <a:defRPr/>
              </a:pPr>
              <a:r>
                <a:rPr lang="en-US" altLang="zh-CN" b="1" dirty="0">
                  <a:solidFill>
                    <a:srgbClr val="FFFFFF"/>
                  </a:solidFill>
                  <a:latin typeface="微软雅黑" panose="020B0503020204020204" charset="-122"/>
                  <a:ea typeface="微软雅黑" panose="020B0503020204020204" charset="-122"/>
                </a:rPr>
                <a:t>               </a:t>
              </a:r>
              <a:r>
                <a:rPr lang="zh-CN" altLang="en-US" b="1" dirty="0">
                  <a:solidFill>
                    <a:srgbClr val="FFFFFF"/>
                  </a:solidFill>
                  <a:latin typeface="微软雅黑" panose="020B0503020204020204" charset="-122"/>
                  <a:ea typeface="微软雅黑" panose="020B0503020204020204" charset="-122"/>
                </a:rPr>
                <a:t>分级管控的目的是？</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椭圆 80"/>
          <p:cNvSpPr/>
          <p:nvPr/>
        </p:nvSpPr>
        <p:spPr bwMode="auto">
          <a:xfrm>
            <a:off x="2135590" y="2493143"/>
            <a:ext cx="1397244" cy="1399624"/>
          </a:xfrm>
          <a:prstGeom prst="ellipse">
            <a:avLst/>
          </a:prstGeom>
          <a:solidFill>
            <a:schemeClr val="accent2">
              <a:lumMod val="75000"/>
            </a:schemeClr>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危险源</a:t>
            </a:r>
          </a:p>
        </p:txBody>
      </p:sp>
      <p:sp>
        <p:nvSpPr>
          <p:cNvPr id="3" name="椭圆 80"/>
          <p:cNvSpPr/>
          <p:nvPr/>
        </p:nvSpPr>
        <p:spPr bwMode="auto">
          <a:xfrm>
            <a:off x="4448048" y="2560286"/>
            <a:ext cx="1397243" cy="1399624"/>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风险</a:t>
            </a:r>
          </a:p>
        </p:txBody>
      </p:sp>
      <p:sp>
        <p:nvSpPr>
          <p:cNvPr id="4" name="椭圆 80"/>
          <p:cNvSpPr/>
          <p:nvPr/>
        </p:nvSpPr>
        <p:spPr bwMode="auto">
          <a:xfrm>
            <a:off x="7111297" y="2516594"/>
            <a:ext cx="1286596" cy="1288788"/>
          </a:xfrm>
          <a:prstGeom prst="ellipse">
            <a:avLst/>
          </a:prstGeom>
          <a:solidFill>
            <a:srgbClr val="C00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隐患</a:t>
            </a:r>
          </a:p>
        </p:txBody>
      </p:sp>
      <p:sp>
        <p:nvSpPr>
          <p:cNvPr id="5" name="椭圆 80"/>
          <p:cNvSpPr/>
          <p:nvPr/>
        </p:nvSpPr>
        <p:spPr bwMode="auto">
          <a:xfrm>
            <a:off x="2135591" y="4712833"/>
            <a:ext cx="1397244" cy="1399624"/>
          </a:xfrm>
          <a:prstGeom prst="ellipse">
            <a:avLst/>
          </a:prstGeom>
          <a:solidFill>
            <a:srgbClr val="629DD1"/>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风险点</a:t>
            </a:r>
          </a:p>
        </p:txBody>
      </p:sp>
      <p:sp>
        <p:nvSpPr>
          <p:cNvPr id="6" name="椭圆 80"/>
          <p:cNvSpPr/>
          <p:nvPr/>
        </p:nvSpPr>
        <p:spPr bwMode="auto">
          <a:xfrm>
            <a:off x="3061319" y="1574170"/>
            <a:ext cx="940821" cy="942424"/>
          </a:xfrm>
          <a:prstGeom prst="ellipse">
            <a:avLst/>
          </a:prstGeom>
          <a:solidFill>
            <a:srgbClr val="F08B4E"/>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重大危险源</a:t>
            </a:r>
          </a:p>
        </p:txBody>
      </p:sp>
      <p:sp>
        <p:nvSpPr>
          <p:cNvPr id="7" name="椭圆 80"/>
          <p:cNvSpPr/>
          <p:nvPr/>
        </p:nvSpPr>
        <p:spPr bwMode="auto">
          <a:xfrm>
            <a:off x="4676258" y="1442867"/>
            <a:ext cx="940821" cy="942424"/>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重大风险</a:t>
            </a:r>
          </a:p>
        </p:txBody>
      </p:sp>
      <p:sp>
        <p:nvSpPr>
          <p:cNvPr id="8" name="椭圆 80"/>
          <p:cNvSpPr/>
          <p:nvPr/>
        </p:nvSpPr>
        <p:spPr bwMode="auto">
          <a:xfrm>
            <a:off x="7284184" y="1293772"/>
            <a:ext cx="940821" cy="942424"/>
          </a:xfrm>
          <a:prstGeom prst="ellipse">
            <a:avLst/>
          </a:prstGeom>
          <a:solidFill>
            <a:srgbClr val="C00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重大隐患</a:t>
            </a:r>
          </a:p>
        </p:txBody>
      </p:sp>
      <p:sp>
        <p:nvSpPr>
          <p:cNvPr id="9" name="椭圆 80"/>
          <p:cNvSpPr/>
          <p:nvPr/>
        </p:nvSpPr>
        <p:spPr bwMode="auto">
          <a:xfrm>
            <a:off x="9542421" y="2627429"/>
            <a:ext cx="1286596" cy="1288788"/>
          </a:xfrm>
          <a:prstGeom prst="ellipse">
            <a:avLst/>
          </a:prstGeom>
          <a:solidFill>
            <a:srgbClr val="FF0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事故</a:t>
            </a:r>
          </a:p>
        </p:txBody>
      </p:sp>
      <p:sp>
        <p:nvSpPr>
          <p:cNvPr id="10" name="椭圆 80"/>
          <p:cNvSpPr/>
          <p:nvPr/>
        </p:nvSpPr>
        <p:spPr bwMode="auto">
          <a:xfrm>
            <a:off x="9715308" y="1378212"/>
            <a:ext cx="940821" cy="942424"/>
          </a:xfrm>
          <a:prstGeom prst="ellipse">
            <a:avLst/>
          </a:prstGeom>
          <a:solidFill>
            <a:srgbClr val="FF0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特重大事故</a:t>
            </a:r>
          </a:p>
        </p:txBody>
      </p:sp>
      <p:sp>
        <p:nvSpPr>
          <p:cNvPr id="11" name="椭圆 80"/>
          <p:cNvSpPr/>
          <p:nvPr/>
        </p:nvSpPr>
        <p:spPr bwMode="auto">
          <a:xfrm>
            <a:off x="4564697" y="4712832"/>
            <a:ext cx="1397243" cy="1399624"/>
          </a:xfrm>
          <a:prstGeom prst="ellipse">
            <a:avLst/>
          </a:prstGeom>
          <a:solidFill>
            <a:srgbClr val="629DD1"/>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评价对象</a:t>
            </a:r>
          </a:p>
        </p:txBody>
      </p:sp>
      <p:sp>
        <p:nvSpPr>
          <p:cNvPr id="12" name="椭圆 80"/>
          <p:cNvSpPr/>
          <p:nvPr/>
        </p:nvSpPr>
        <p:spPr bwMode="auto">
          <a:xfrm>
            <a:off x="7055972" y="4712832"/>
            <a:ext cx="1397243" cy="1399624"/>
          </a:xfrm>
          <a:prstGeom prst="ellipse">
            <a:avLst/>
          </a:prstGeom>
          <a:solidFill>
            <a:srgbClr val="629DD1"/>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评价单元</a:t>
            </a:r>
          </a:p>
        </p:txBody>
      </p:sp>
      <p:sp>
        <p:nvSpPr>
          <p:cNvPr id="13" name="椭圆 80"/>
          <p:cNvSpPr/>
          <p:nvPr/>
        </p:nvSpPr>
        <p:spPr bwMode="auto">
          <a:xfrm>
            <a:off x="9120299" y="4712832"/>
            <a:ext cx="1397243" cy="1399624"/>
          </a:xfrm>
          <a:prstGeom prst="ellipse">
            <a:avLst/>
          </a:prstGeom>
          <a:solidFill>
            <a:srgbClr val="629DD1"/>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危险</a:t>
            </a:r>
          </a:p>
        </p:txBody>
      </p:sp>
      <p:sp>
        <p:nvSpPr>
          <p:cNvPr id="14" name="椭圆 80"/>
          <p:cNvSpPr/>
          <p:nvPr/>
        </p:nvSpPr>
        <p:spPr bwMode="auto">
          <a:xfrm>
            <a:off x="692824" y="3602988"/>
            <a:ext cx="1397243" cy="1399624"/>
          </a:xfrm>
          <a:prstGeom prst="ellipse">
            <a:avLst/>
          </a:prstGeom>
          <a:solidFill>
            <a:srgbClr val="629DD1"/>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危害因素</a:t>
            </a:r>
          </a:p>
        </p:txBody>
      </p:sp>
      <p:sp>
        <p:nvSpPr>
          <p:cNvPr id="15" name="椭圆 80"/>
          <p:cNvSpPr/>
          <p:nvPr/>
        </p:nvSpPr>
        <p:spPr bwMode="auto">
          <a:xfrm>
            <a:off x="1059303" y="2089074"/>
            <a:ext cx="940821" cy="942424"/>
          </a:xfrm>
          <a:prstGeom prst="ellipse">
            <a:avLst/>
          </a:prstGeom>
          <a:solidFill>
            <a:srgbClr val="F08B4E"/>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危险源辨识</a:t>
            </a:r>
          </a:p>
        </p:txBody>
      </p:sp>
      <p:sp>
        <p:nvSpPr>
          <p:cNvPr id="16" name="椭圆 80"/>
          <p:cNvSpPr/>
          <p:nvPr/>
        </p:nvSpPr>
        <p:spPr bwMode="auto">
          <a:xfrm>
            <a:off x="5793881" y="1914079"/>
            <a:ext cx="940821" cy="942424"/>
          </a:xfrm>
          <a:prstGeom prst="ellipse">
            <a:avLst/>
          </a:prstGeom>
          <a:solidFill>
            <a:srgbClr val="F08B4E"/>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风险评价</a:t>
            </a:r>
          </a:p>
        </p:txBody>
      </p:sp>
    </p:spTree>
  </p:cSld>
  <p:clrMapOvr>
    <a:masterClrMapping/>
  </p:clrMapOvr>
  <p:transition>
    <p:cover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803601" y="1401496"/>
            <a:ext cx="9919838" cy="4668224"/>
            <a:chOff x="803601" y="1401496"/>
            <a:chExt cx="9919838" cy="4668224"/>
          </a:xfrm>
        </p:grpSpPr>
        <p:sp>
          <p:nvSpPr>
            <p:cNvPr id="77" name="Oval 19"/>
            <p:cNvSpPr>
              <a:spLocks noChangeArrowheads="1"/>
            </p:cNvSpPr>
            <p:nvPr/>
          </p:nvSpPr>
          <p:spPr bwMode="auto">
            <a:xfrm>
              <a:off x="3085772" y="1410479"/>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p>
              <a:pPr algn="ctr">
                <a:lnSpc>
                  <a:spcPct val="120000"/>
                </a:lnSpc>
                <a:defRPr/>
              </a:pPr>
              <a:r>
                <a:rPr lang="zh-CN" altLang="en-US" sz="1200" kern="0">
                  <a:solidFill>
                    <a:sysClr val="window" lastClr="FFFFFF"/>
                  </a:solidFill>
                  <a:latin typeface="Arial" panose="020B0604020202020204" pitchFamily="34" charset="0"/>
                  <a:ea typeface="微软雅黑" panose="020B0503020204020204" charset="-122"/>
                </a:rPr>
                <a:t>管控层级</a:t>
              </a:r>
              <a:endParaRPr lang="zh-CN" altLang="en-US" sz="1200" kern="0" dirty="0">
                <a:solidFill>
                  <a:sysClr val="window" lastClr="FFFFFF"/>
                </a:solidFill>
                <a:latin typeface="Arial" panose="020B0604020202020204" pitchFamily="34" charset="0"/>
                <a:ea typeface="微软雅黑" panose="020B0503020204020204" charset="-122"/>
              </a:endParaRPr>
            </a:p>
          </p:txBody>
        </p:sp>
        <p:sp>
          <p:nvSpPr>
            <p:cNvPr id="78" name="Oval 19"/>
            <p:cNvSpPr>
              <a:spLocks noChangeArrowheads="1"/>
            </p:cNvSpPr>
            <p:nvPr/>
          </p:nvSpPr>
          <p:spPr bwMode="auto">
            <a:xfrm>
              <a:off x="5125586" y="1410479"/>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p>
              <a:pPr algn="ctr">
                <a:lnSpc>
                  <a:spcPct val="120000"/>
                </a:lnSpc>
                <a:defRPr/>
              </a:pPr>
              <a:r>
                <a:rPr lang="zh-CN" altLang="en-US" sz="1200" kern="0" dirty="0">
                  <a:solidFill>
                    <a:sysClr val="window" lastClr="FFFFFF"/>
                  </a:solidFill>
                  <a:latin typeface="Arial" panose="020B0604020202020204" pitchFamily="34" charset="0"/>
                  <a:ea typeface="微软雅黑" panose="020B0503020204020204" charset="-122"/>
                </a:rPr>
                <a:t>编制管控清单</a:t>
              </a:r>
            </a:p>
          </p:txBody>
        </p:sp>
        <p:cxnSp>
          <p:nvCxnSpPr>
            <p:cNvPr id="79" name="直接箭头连接符 78"/>
            <p:cNvCxnSpPr>
              <a:stCxn id="77" idx="6"/>
              <a:endCxn id="78" idx="2"/>
            </p:cNvCxnSpPr>
            <p:nvPr/>
          </p:nvCxnSpPr>
          <p:spPr>
            <a:xfrm>
              <a:off x="3921963" y="1830378"/>
              <a:ext cx="1203623" cy="0"/>
            </a:xfrm>
            <a:prstGeom prst="straightConnector1">
              <a:avLst/>
            </a:prstGeom>
            <a:ln w="19050">
              <a:solidFill>
                <a:srgbClr val="BC2823"/>
              </a:solidFill>
              <a:headEnd type="none"/>
              <a:tailEnd type="triangle"/>
            </a:ln>
            <a:effectLst>
              <a:outerShdw blurRad="76200" dir="18900000" sy="23000" kx="-1200000" algn="bl" rotWithShape="0">
                <a:prstClr val="black">
                  <a:alpha val="20000"/>
                </a:prstClr>
              </a:outerShdw>
            </a:effectLst>
          </p:spPr>
          <p:style>
            <a:lnRef idx="1">
              <a:srgbClr val="BC2823"/>
            </a:lnRef>
            <a:fillRef idx="0">
              <a:srgbClr val="BC2823"/>
            </a:fillRef>
            <a:effectRef idx="0">
              <a:srgbClr val="BC2823"/>
            </a:effectRef>
            <a:fontRef idx="minor">
              <a:sysClr val="windowText" lastClr="000000"/>
            </a:fontRef>
          </p:style>
        </p:cxnSp>
        <p:sp>
          <p:nvSpPr>
            <p:cNvPr id="80" name="Oval 19"/>
            <p:cNvSpPr>
              <a:spLocks noChangeArrowheads="1"/>
            </p:cNvSpPr>
            <p:nvPr/>
          </p:nvSpPr>
          <p:spPr bwMode="auto">
            <a:xfrm>
              <a:off x="7312339" y="1410479"/>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p>
              <a:pPr algn="ctr">
                <a:lnSpc>
                  <a:spcPct val="120000"/>
                </a:lnSpc>
                <a:defRPr/>
              </a:pPr>
              <a:r>
                <a:rPr lang="zh-CN" altLang="en-US" sz="1200" kern="0" dirty="0">
                  <a:solidFill>
                    <a:sysClr val="window" lastClr="FFFFFF"/>
                  </a:solidFill>
                  <a:latin typeface="Arial" panose="020B0604020202020204" pitchFamily="34" charset="0"/>
                  <a:ea typeface="微软雅黑" panose="020B0503020204020204" charset="-122"/>
                </a:rPr>
                <a:t>风险告知</a:t>
              </a:r>
            </a:p>
          </p:txBody>
        </p:sp>
        <p:cxnSp>
          <p:nvCxnSpPr>
            <p:cNvPr id="81" name="直接箭头连接符 80"/>
            <p:cNvCxnSpPr>
              <a:stCxn id="78" idx="6"/>
              <a:endCxn id="80" idx="2"/>
            </p:cNvCxnSpPr>
            <p:nvPr/>
          </p:nvCxnSpPr>
          <p:spPr>
            <a:xfrm>
              <a:off x="5961777" y="1830378"/>
              <a:ext cx="1350562" cy="0"/>
            </a:xfrm>
            <a:prstGeom prst="straightConnector1">
              <a:avLst/>
            </a:prstGeom>
            <a:ln w="19050">
              <a:solidFill>
                <a:srgbClr val="BC2823"/>
              </a:solidFill>
              <a:headEnd type="none"/>
              <a:tailEnd type="triangle"/>
            </a:ln>
            <a:effectLst>
              <a:outerShdw blurRad="76200" dir="18900000" sy="23000" kx="-1200000" algn="bl" rotWithShape="0">
                <a:prstClr val="black">
                  <a:alpha val="20000"/>
                </a:prstClr>
              </a:outerShdw>
            </a:effectLst>
          </p:spPr>
          <p:style>
            <a:lnRef idx="1">
              <a:srgbClr val="BC2823"/>
            </a:lnRef>
            <a:fillRef idx="0">
              <a:srgbClr val="BC2823"/>
            </a:fillRef>
            <a:effectRef idx="0">
              <a:srgbClr val="BC2823"/>
            </a:effectRef>
            <a:fontRef idx="minor">
              <a:sysClr val="windowText" lastClr="000000"/>
            </a:fontRef>
          </p:style>
        </p:cxnSp>
        <p:sp>
          <p:nvSpPr>
            <p:cNvPr id="105" name="Oval 19"/>
            <p:cNvSpPr>
              <a:spLocks noChangeArrowheads="1"/>
            </p:cNvSpPr>
            <p:nvPr/>
          </p:nvSpPr>
          <p:spPr bwMode="auto">
            <a:xfrm>
              <a:off x="908447" y="1410479"/>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p>
              <a:pPr algn="ctr">
                <a:lnSpc>
                  <a:spcPct val="120000"/>
                </a:lnSpc>
                <a:defRPr/>
              </a:pPr>
              <a:r>
                <a:rPr lang="zh-CN" altLang="en-US" sz="1200" kern="0" dirty="0">
                  <a:solidFill>
                    <a:sysClr val="window" lastClr="FFFFFF"/>
                  </a:solidFill>
                  <a:latin typeface="Arial" panose="020B0604020202020204" pitchFamily="34" charset="0"/>
                  <a:ea typeface="微软雅黑" panose="020B0503020204020204" charset="-122"/>
                </a:rPr>
                <a:t>制定管控措施</a:t>
              </a:r>
            </a:p>
          </p:txBody>
        </p:sp>
        <p:cxnSp>
          <p:nvCxnSpPr>
            <p:cNvPr id="107" name="直接箭头连接符 106"/>
            <p:cNvCxnSpPr>
              <a:stCxn id="105" idx="6"/>
              <a:endCxn id="77" idx="2"/>
            </p:cNvCxnSpPr>
            <p:nvPr/>
          </p:nvCxnSpPr>
          <p:spPr>
            <a:xfrm>
              <a:off x="1744638" y="1830378"/>
              <a:ext cx="1341134" cy="0"/>
            </a:xfrm>
            <a:prstGeom prst="straightConnector1">
              <a:avLst/>
            </a:prstGeom>
            <a:ln w="19050">
              <a:solidFill>
                <a:srgbClr val="BC2823"/>
              </a:solidFill>
              <a:headEnd type="none"/>
              <a:tailEnd type="triangle"/>
            </a:ln>
            <a:effectLst>
              <a:outerShdw blurRad="76200" dir="18900000" sy="23000" kx="-1200000" algn="bl" rotWithShape="0">
                <a:prstClr val="black">
                  <a:alpha val="20000"/>
                </a:prstClr>
              </a:outerShdw>
            </a:effectLst>
          </p:spPr>
          <p:style>
            <a:lnRef idx="1">
              <a:srgbClr val="BC2823"/>
            </a:lnRef>
            <a:fillRef idx="0">
              <a:srgbClr val="BC2823"/>
            </a:fillRef>
            <a:effectRef idx="0">
              <a:srgbClr val="BC2823"/>
            </a:effectRef>
            <a:fontRef idx="minor">
              <a:sysClr val="windowText" lastClr="000000"/>
            </a:fontRef>
          </p:style>
        </p:cxnSp>
        <p:sp>
          <p:nvSpPr>
            <p:cNvPr id="110" name="矩形: 圆角 109"/>
            <p:cNvSpPr/>
            <p:nvPr/>
          </p:nvSpPr>
          <p:spPr>
            <a:xfrm>
              <a:off x="803601" y="2774161"/>
              <a:ext cx="1153100" cy="1675924"/>
            </a:xfrm>
            <a:prstGeom prst="roundRect">
              <a:avLst/>
            </a:prstGeom>
            <a:ln w="6350">
              <a:solidFill>
                <a:sysClr val="windowText" lastClr="000000"/>
              </a:solidFill>
              <a:prstDash val="dash"/>
            </a:ln>
          </p:spPr>
          <p:txBody>
            <a:bodyPr wrap="square">
              <a:spAutoFit/>
            </a:bodyPr>
            <a:lstStyle/>
            <a:p>
              <a:pPr algn="ctr"/>
              <a:r>
                <a:rPr lang="zh-CN" altLang="en-US" sz="1200" b="1" noProof="1">
                  <a:solidFill>
                    <a:srgbClr val="0162A7"/>
                  </a:solidFill>
                </a:rPr>
                <a:t>管控措施</a:t>
              </a:r>
              <a:endParaRPr lang="en-US" altLang="zh-CN" sz="1200" b="1" noProof="1">
                <a:solidFill>
                  <a:srgbClr val="0162A7"/>
                </a:solidFill>
              </a:endParaRPr>
            </a:p>
            <a:p>
              <a:pPr algn="ctr"/>
              <a:r>
                <a:rPr lang="zh-CN" altLang="en-US" sz="1200" b="1" noProof="1">
                  <a:solidFill>
                    <a:srgbClr val="00B050"/>
                  </a:solidFill>
                </a:rPr>
                <a:t>按照工程技术措施、管理措施、培训教育措施等顺序进行。可采取一种或多种措施。</a:t>
              </a:r>
            </a:p>
          </p:txBody>
        </p:sp>
        <p:sp>
          <p:nvSpPr>
            <p:cNvPr id="111" name="箭头: 下 110"/>
            <p:cNvSpPr/>
            <p:nvPr/>
          </p:nvSpPr>
          <p:spPr>
            <a:xfrm>
              <a:off x="1199796" y="2340426"/>
              <a:ext cx="306841" cy="360223"/>
            </a:xfrm>
            <a:prstGeom prst="downArrow">
              <a:avLst/>
            </a:prstGeom>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endParaRPr lang="zh-CN" altLang="en-US"/>
            </a:p>
          </p:txBody>
        </p:sp>
        <p:sp>
          <p:nvSpPr>
            <p:cNvPr id="113" name="矩形 112"/>
            <p:cNvSpPr/>
            <p:nvPr/>
          </p:nvSpPr>
          <p:spPr>
            <a:xfrm>
              <a:off x="1048844" y="4481904"/>
              <a:ext cx="800219" cy="276999"/>
            </a:xfrm>
            <a:prstGeom prst="rect">
              <a:avLst/>
            </a:prstGeom>
          </p:spPr>
          <p:txBody>
            <a:bodyPr wrap="none">
              <a:spAutoFit/>
            </a:bodyPr>
            <a:lstStyle/>
            <a:p>
              <a:pPr algn="ctr"/>
              <a:r>
                <a:rPr lang="zh-CN" altLang="en-US" sz="1200" b="1" noProof="1">
                  <a:solidFill>
                    <a:srgbClr val="0162A7"/>
                  </a:solidFill>
                </a:rPr>
                <a:t>参与人员</a:t>
              </a:r>
              <a:endParaRPr lang="zh-CN" altLang="en-US" sz="1200" b="1" noProof="1">
                <a:solidFill>
                  <a:srgbClr val="00B050"/>
                </a:solidFill>
              </a:endParaRPr>
            </a:p>
          </p:txBody>
        </p:sp>
        <p:cxnSp>
          <p:nvCxnSpPr>
            <p:cNvPr id="114" name="直接连接符 113"/>
            <p:cNvCxnSpPr>
              <a:stCxn id="121" idx="0"/>
              <a:endCxn id="123" idx="2"/>
            </p:cNvCxnSpPr>
            <p:nvPr/>
          </p:nvCxnSpPr>
          <p:spPr>
            <a:xfrm flipV="1">
              <a:off x="1417514" y="5334223"/>
              <a:ext cx="0" cy="194502"/>
            </a:xfrm>
            <a:prstGeom prst="line">
              <a:avLst/>
            </a:prstGeom>
          </p:spPr>
          <p:style>
            <a:lnRef idx="1">
              <a:srgbClr val="0162A7"/>
            </a:lnRef>
            <a:fillRef idx="0">
              <a:srgbClr val="0162A7"/>
            </a:fillRef>
            <a:effectRef idx="0">
              <a:srgbClr val="0162A7"/>
            </a:effectRef>
            <a:fontRef idx="minor">
              <a:sysClr val="windowText" lastClr="000000"/>
            </a:fontRef>
          </p:style>
        </p:cxnSp>
        <p:sp>
          <p:nvSpPr>
            <p:cNvPr id="117" name="矩形: 圆角 116"/>
            <p:cNvSpPr/>
            <p:nvPr/>
          </p:nvSpPr>
          <p:spPr>
            <a:xfrm>
              <a:off x="3014156" y="2803201"/>
              <a:ext cx="1111822" cy="1675924"/>
            </a:xfrm>
            <a:prstGeom prst="roundRect">
              <a:avLst/>
            </a:prstGeom>
            <a:ln w="6350">
              <a:solidFill>
                <a:sysClr val="windowText" lastClr="000000"/>
              </a:solidFill>
              <a:prstDash val="dash"/>
            </a:ln>
          </p:spPr>
          <p:txBody>
            <a:bodyPr wrap="square">
              <a:spAutoFit/>
            </a:bodyPr>
            <a:lstStyle/>
            <a:p>
              <a:pPr algn="ctr"/>
              <a:r>
                <a:rPr lang="zh-CN" altLang="en-US" sz="1200" b="1" noProof="1">
                  <a:solidFill>
                    <a:srgbClr val="0162A7"/>
                  </a:solidFill>
                </a:rPr>
                <a:t>管控方法</a:t>
              </a:r>
              <a:endParaRPr lang="en-US" altLang="zh-CN" sz="1200" b="1" noProof="1">
                <a:solidFill>
                  <a:srgbClr val="0162A7"/>
                </a:solidFill>
              </a:endParaRPr>
            </a:p>
            <a:p>
              <a:pPr algn="ctr"/>
              <a:endParaRPr lang="en-US" altLang="zh-CN" sz="1200" b="1" noProof="1">
                <a:solidFill>
                  <a:srgbClr val="0162A7"/>
                </a:solidFill>
              </a:endParaRPr>
            </a:p>
            <a:p>
              <a:pPr algn="ctr"/>
              <a:r>
                <a:rPr lang="zh-CN" altLang="en-US" sz="1200" b="1" noProof="1">
                  <a:solidFill>
                    <a:srgbClr val="00B050"/>
                  </a:solidFill>
                </a:rPr>
                <a:t>风险越高管控层级越高；上一级负责管控的，下一级必须同时管控。</a:t>
              </a:r>
            </a:p>
          </p:txBody>
        </p:sp>
        <p:sp>
          <p:nvSpPr>
            <p:cNvPr id="118" name="箭头: 下 117"/>
            <p:cNvSpPr/>
            <p:nvPr/>
          </p:nvSpPr>
          <p:spPr>
            <a:xfrm>
              <a:off x="3369073" y="2363735"/>
              <a:ext cx="306841" cy="360223"/>
            </a:xfrm>
            <a:prstGeom prst="downArrow">
              <a:avLst/>
            </a:prstGeom>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endParaRPr lang="zh-CN" altLang="en-US"/>
            </a:p>
          </p:txBody>
        </p:sp>
        <p:sp>
          <p:nvSpPr>
            <p:cNvPr id="119" name="矩形: 圆角 118"/>
            <p:cNvSpPr/>
            <p:nvPr/>
          </p:nvSpPr>
          <p:spPr>
            <a:xfrm>
              <a:off x="3119386" y="4755865"/>
              <a:ext cx="942681" cy="524147"/>
            </a:xfrm>
            <a:prstGeom prst="roundRect">
              <a:avLst/>
            </a:prstGeom>
            <a:solidFill>
              <a:srgbClr val="0162A7"/>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dirty="0"/>
                <a:t>安全管理人员</a:t>
              </a:r>
            </a:p>
          </p:txBody>
        </p:sp>
        <p:sp>
          <p:nvSpPr>
            <p:cNvPr id="120" name="矩形 119"/>
            <p:cNvSpPr/>
            <p:nvPr/>
          </p:nvSpPr>
          <p:spPr>
            <a:xfrm>
              <a:off x="3218121" y="4505213"/>
              <a:ext cx="800219" cy="276999"/>
            </a:xfrm>
            <a:prstGeom prst="rect">
              <a:avLst/>
            </a:prstGeom>
          </p:spPr>
          <p:txBody>
            <a:bodyPr wrap="none">
              <a:spAutoFit/>
            </a:bodyPr>
            <a:lstStyle/>
            <a:p>
              <a:pPr algn="ctr"/>
              <a:r>
                <a:rPr lang="zh-CN" altLang="en-US" sz="1200" b="1" noProof="1">
                  <a:solidFill>
                    <a:srgbClr val="0162A7"/>
                  </a:solidFill>
                </a:rPr>
                <a:t>参与人员</a:t>
              </a:r>
              <a:endParaRPr lang="zh-CN" altLang="en-US" sz="1200" b="1" noProof="1">
                <a:solidFill>
                  <a:srgbClr val="00B050"/>
                </a:solidFill>
              </a:endParaRPr>
            </a:p>
          </p:txBody>
        </p:sp>
        <p:sp>
          <p:nvSpPr>
            <p:cNvPr id="121" name="矩形: 圆角 120"/>
            <p:cNvSpPr/>
            <p:nvPr/>
          </p:nvSpPr>
          <p:spPr>
            <a:xfrm>
              <a:off x="980604" y="5528725"/>
              <a:ext cx="873819" cy="540995"/>
            </a:xfrm>
            <a:prstGeom prst="roundRect">
              <a:avLst/>
            </a:prstGeom>
            <a:solidFill>
              <a:srgbClr val="FFC000"/>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b="1" dirty="0"/>
                <a:t>聘请专家</a:t>
              </a:r>
            </a:p>
          </p:txBody>
        </p:sp>
        <p:sp>
          <p:nvSpPr>
            <p:cNvPr id="123" name="矩形: 圆角 122"/>
            <p:cNvSpPr/>
            <p:nvPr/>
          </p:nvSpPr>
          <p:spPr>
            <a:xfrm>
              <a:off x="861603" y="4702275"/>
              <a:ext cx="1111822" cy="631948"/>
            </a:xfrm>
            <a:prstGeom prst="roundRect">
              <a:avLst/>
            </a:prstGeom>
            <a:solidFill>
              <a:srgbClr val="0162A7"/>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dirty="0"/>
                <a:t>安全技术专家及相关技术部门人员</a:t>
              </a:r>
            </a:p>
          </p:txBody>
        </p:sp>
        <p:sp>
          <p:nvSpPr>
            <p:cNvPr id="130" name="矩形: 圆角 129"/>
            <p:cNvSpPr/>
            <p:nvPr/>
          </p:nvSpPr>
          <p:spPr>
            <a:xfrm>
              <a:off x="5018932" y="2779459"/>
              <a:ext cx="1111822" cy="1675924"/>
            </a:xfrm>
            <a:prstGeom prst="roundRect">
              <a:avLst/>
            </a:prstGeom>
            <a:ln w="6350">
              <a:solidFill>
                <a:sysClr val="windowText" lastClr="000000"/>
              </a:solidFill>
              <a:prstDash val="dash"/>
            </a:ln>
          </p:spPr>
          <p:txBody>
            <a:bodyPr wrap="square">
              <a:spAutoFit/>
            </a:bodyPr>
            <a:lstStyle/>
            <a:p>
              <a:pPr algn="ctr"/>
              <a:r>
                <a:rPr lang="zh-CN" altLang="en-US" sz="1200" b="1" noProof="1">
                  <a:solidFill>
                    <a:srgbClr val="0162A7"/>
                  </a:solidFill>
                </a:rPr>
                <a:t>编制内容</a:t>
              </a:r>
              <a:endParaRPr lang="en-US" altLang="zh-CN" sz="1200" b="1" noProof="1">
                <a:solidFill>
                  <a:srgbClr val="0162A7"/>
                </a:solidFill>
              </a:endParaRPr>
            </a:p>
            <a:p>
              <a:pPr algn="ctr"/>
              <a:endParaRPr lang="en-US" altLang="zh-CN" sz="1200" b="1" noProof="1">
                <a:solidFill>
                  <a:srgbClr val="0162A7"/>
                </a:solidFill>
              </a:endParaRPr>
            </a:p>
            <a:p>
              <a:pPr algn="ctr"/>
              <a:r>
                <a:rPr lang="zh-CN" altLang="en-US" sz="1200" b="1" noProof="1">
                  <a:solidFill>
                    <a:srgbClr val="00B050"/>
                  </a:solidFill>
                </a:rPr>
                <a:t>将风险点、危险源、管控措施等汇总成册，形成风险分级管控清单。</a:t>
              </a:r>
            </a:p>
          </p:txBody>
        </p:sp>
        <p:sp>
          <p:nvSpPr>
            <p:cNvPr id="131" name="箭头: 下 130"/>
            <p:cNvSpPr/>
            <p:nvPr/>
          </p:nvSpPr>
          <p:spPr>
            <a:xfrm>
              <a:off x="5409188" y="2355607"/>
              <a:ext cx="306841" cy="360223"/>
            </a:xfrm>
            <a:prstGeom prst="downArrow">
              <a:avLst/>
            </a:prstGeom>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endParaRPr lang="zh-CN" altLang="en-US"/>
            </a:p>
          </p:txBody>
        </p:sp>
        <p:sp>
          <p:nvSpPr>
            <p:cNvPr id="132" name="矩形: 圆角 131"/>
            <p:cNvSpPr/>
            <p:nvPr/>
          </p:nvSpPr>
          <p:spPr>
            <a:xfrm>
              <a:off x="5159501" y="4747737"/>
              <a:ext cx="942681" cy="524147"/>
            </a:xfrm>
            <a:prstGeom prst="roundRect">
              <a:avLst/>
            </a:prstGeom>
            <a:solidFill>
              <a:srgbClr val="0162A7"/>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dirty="0"/>
                <a:t>安全管理人员</a:t>
              </a:r>
            </a:p>
          </p:txBody>
        </p:sp>
        <p:sp>
          <p:nvSpPr>
            <p:cNvPr id="133" name="矩形 132"/>
            <p:cNvSpPr/>
            <p:nvPr/>
          </p:nvSpPr>
          <p:spPr>
            <a:xfrm>
              <a:off x="5258236" y="4497085"/>
              <a:ext cx="800219" cy="276999"/>
            </a:xfrm>
            <a:prstGeom prst="rect">
              <a:avLst/>
            </a:prstGeom>
          </p:spPr>
          <p:txBody>
            <a:bodyPr wrap="none">
              <a:spAutoFit/>
            </a:bodyPr>
            <a:lstStyle/>
            <a:p>
              <a:pPr algn="ctr"/>
              <a:r>
                <a:rPr lang="zh-CN" altLang="en-US" sz="1200" b="1" noProof="1">
                  <a:solidFill>
                    <a:srgbClr val="0162A7"/>
                  </a:solidFill>
                </a:rPr>
                <a:t>参与人员</a:t>
              </a:r>
              <a:endParaRPr lang="zh-CN" altLang="en-US" sz="1200" b="1" noProof="1">
                <a:solidFill>
                  <a:srgbClr val="00B050"/>
                </a:solidFill>
              </a:endParaRPr>
            </a:p>
          </p:txBody>
        </p:sp>
        <p:sp>
          <p:nvSpPr>
            <p:cNvPr id="134" name="矩形: 圆角 133"/>
            <p:cNvSpPr/>
            <p:nvPr/>
          </p:nvSpPr>
          <p:spPr>
            <a:xfrm>
              <a:off x="7050283" y="2790800"/>
              <a:ext cx="1663223" cy="1532334"/>
            </a:xfrm>
            <a:prstGeom prst="roundRect">
              <a:avLst/>
            </a:prstGeom>
            <a:ln w="6350">
              <a:solidFill>
                <a:sysClr val="windowText" lastClr="000000"/>
              </a:solidFill>
              <a:prstDash val="dash"/>
            </a:ln>
          </p:spPr>
          <p:txBody>
            <a:bodyPr wrap="square">
              <a:spAutoFit/>
            </a:bodyPr>
            <a:lstStyle/>
            <a:p>
              <a:pPr algn="ctr"/>
              <a:r>
                <a:rPr lang="zh-CN" altLang="en-US" sz="1200" b="1" noProof="1">
                  <a:solidFill>
                    <a:srgbClr val="0162A7"/>
                  </a:solidFill>
                </a:rPr>
                <a:t>具体措施</a:t>
              </a:r>
              <a:endParaRPr lang="en-US" altLang="zh-CN" sz="1200" b="1" noProof="1">
                <a:solidFill>
                  <a:srgbClr val="0162A7"/>
                </a:solidFill>
              </a:endParaRPr>
            </a:p>
            <a:p>
              <a:pPr algn="ctr"/>
              <a:r>
                <a:rPr lang="zh-CN" altLang="en-US" sz="1200" b="1" noProof="1">
                  <a:solidFill>
                    <a:srgbClr val="00B050"/>
                  </a:solidFill>
                </a:rPr>
                <a:t>绘制风险等级四色图及安全告知警示牌；安全风险岗位设置告知卡，职业危害岗位设置职业危害告知书</a:t>
              </a:r>
            </a:p>
          </p:txBody>
        </p:sp>
        <p:sp>
          <p:nvSpPr>
            <p:cNvPr id="135" name="箭头: 下 134"/>
            <p:cNvSpPr/>
            <p:nvPr/>
          </p:nvSpPr>
          <p:spPr>
            <a:xfrm>
              <a:off x="7617562" y="2381695"/>
              <a:ext cx="306841" cy="360223"/>
            </a:xfrm>
            <a:prstGeom prst="downArrow">
              <a:avLst/>
            </a:prstGeom>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endParaRPr lang="zh-CN" altLang="en-US"/>
            </a:p>
          </p:txBody>
        </p:sp>
        <p:sp>
          <p:nvSpPr>
            <p:cNvPr id="136" name="矩形: 圆角 135"/>
            <p:cNvSpPr/>
            <p:nvPr/>
          </p:nvSpPr>
          <p:spPr>
            <a:xfrm>
              <a:off x="7367875" y="4773825"/>
              <a:ext cx="942681" cy="524147"/>
            </a:xfrm>
            <a:prstGeom prst="roundRect">
              <a:avLst/>
            </a:prstGeom>
            <a:solidFill>
              <a:srgbClr val="0162A7"/>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dirty="0"/>
                <a:t>安全管理人员</a:t>
              </a:r>
            </a:p>
          </p:txBody>
        </p:sp>
        <p:sp>
          <p:nvSpPr>
            <p:cNvPr id="137" name="矩形 136"/>
            <p:cNvSpPr/>
            <p:nvPr/>
          </p:nvSpPr>
          <p:spPr>
            <a:xfrm>
              <a:off x="7466610" y="4523173"/>
              <a:ext cx="800219" cy="276999"/>
            </a:xfrm>
            <a:prstGeom prst="rect">
              <a:avLst/>
            </a:prstGeom>
          </p:spPr>
          <p:txBody>
            <a:bodyPr wrap="none">
              <a:spAutoFit/>
            </a:bodyPr>
            <a:lstStyle/>
            <a:p>
              <a:pPr algn="ctr"/>
              <a:r>
                <a:rPr lang="zh-CN" altLang="en-US" sz="1200" b="1" noProof="1">
                  <a:solidFill>
                    <a:srgbClr val="0162A7"/>
                  </a:solidFill>
                </a:rPr>
                <a:t>参与人员</a:t>
              </a:r>
              <a:endParaRPr lang="zh-CN" altLang="en-US" sz="1200" b="1" noProof="1">
                <a:solidFill>
                  <a:srgbClr val="00B050"/>
                </a:solidFill>
              </a:endParaRPr>
            </a:p>
          </p:txBody>
        </p:sp>
        <p:cxnSp>
          <p:nvCxnSpPr>
            <p:cNvPr id="103" name="直接箭头连接符 102"/>
            <p:cNvCxnSpPr>
              <a:stCxn id="80" idx="6"/>
              <a:endCxn id="44" idx="2"/>
            </p:cNvCxnSpPr>
            <p:nvPr/>
          </p:nvCxnSpPr>
          <p:spPr>
            <a:xfrm flipV="1">
              <a:off x="8148530" y="1821395"/>
              <a:ext cx="1441333" cy="8983"/>
            </a:xfrm>
            <a:prstGeom prst="straightConnector1">
              <a:avLst/>
            </a:prstGeom>
            <a:ln w="19050">
              <a:solidFill>
                <a:srgbClr val="BC2823"/>
              </a:solidFill>
              <a:headEnd type="none"/>
              <a:tailEnd type="triangle"/>
            </a:ln>
            <a:effectLst>
              <a:outerShdw blurRad="76200" dir="18900000" sy="23000" kx="-1200000" algn="bl" rotWithShape="0">
                <a:prstClr val="black">
                  <a:alpha val="20000"/>
                </a:prstClr>
              </a:outerShdw>
            </a:effectLst>
          </p:spPr>
          <p:style>
            <a:lnRef idx="1">
              <a:srgbClr val="BC2823"/>
            </a:lnRef>
            <a:fillRef idx="0">
              <a:srgbClr val="BC2823"/>
            </a:fillRef>
            <a:effectRef idx="0">
              <a:srgbClr val="BC2823"/>
            </a:effectRef>
            <a:fontRef idx="minor">
              <a:sysClr val="windowText" lastClr="000000"/>
            </a:fontRef>
          </p:style>
        </p:cxnSp>
        <p:sp>
          <p:nvSpPr>
            <p:cNvPr id="104" name="矩形: 圆角 103"/>
            <p:cNvSpPr/>
            <p:nvPr/>
          </p:nvSpPr>
          <p:spPr>
            <a:xfrm>
              <a:off x="9679830" y="5431474"/>
              <a:ext cx="873819" cy="540995"/>
            </a:xfrm>
            <a:prstGeom prst="roundRect">
              <a:avLst/>
            </a:prstGeom>
            <a:solidFill>
              <a:srgbClr val="FFC000"/>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b="1" dirty="0"/>
                <a:t>专业培训</a:t>
              </a:r>
            </a:p>
          </p:txBody>
        </p:sp>
        <p:cxnSp>
          <p:nvCxnSpPr>
            <p:cNvPr id="108" name="直接连接符 107"/>
            <p:cNvCxnSpPr>
              <a:stCxn id="104" idx="0"/>
              <a:endCxn id="47" idx="2"/>
            </p:cNvCxnSpPr>
            <p:nvPr/>
          </p:nvCxnSpPr>
          <p:spPr>
            <a:xfrm flipV="1">
              <a:off x="10116740" y="5262901"/>
              <a:ext cx="0" cy="168573"/>
            </a:xfrm>
            <a:prstGeom prst="line">
              <a:avLst/>
            </a:prstGeom>
          </p:spPr>
          <p:style>
            <a:lnRef idx="1">
              <a:srgbClr val="0162A7"/>
            </a:lnRef>
            <a:fillRef idx="0">
              <a:srgbClr val="0162A7"/>
            </a:fillRef>
            <a:effectRef idx="0">
              <a:srgbClr val="0162A7"/>
            </a:effectRef>
            <a:fontRef idx="minor">
              <a:sysClr val="windowText" lastClr="000000"/>
            </a:fontRef>
          </p:style>
        </p:cxnSp>
        <p:sp>
          <p:nvSpPr>
            <p:cNvPr id="44" name="Oval 19"/>
            <p:cNvSpPr>
              <a:spLocks noChangeArrowheads="1"/>
            </p:cNvSpPr>
            <p:nvPr/>
          </p:nvSpPr>
          <p:spPr bwMode="auto">
            <a:xfrm>
              <a:off x="9589863" y="1401496"/>
              <a:ext cx="836191" cy="839797"/>
            </a:xfrm>
            <a:prstGeom prst="ellipse">
              <a:avLst/>
            </a:prstGeom>
            <a:solidFill>
              <a:srgbClr val="0162A7"/>
            </a:solidFill>
            <a:ln w="9525">
              <a:noFill/>
              <a:round/>
            </a:ln>
            <a:effectLst>
              <a:outerShdw blurRad="76200" dir="18900000" sy="23000" kx="-1200000" algn="bl" rotWithShape="0">
                <a:prstClr val="black">
                  <a:alpha val="20000"/>
                </a:prstClr>
              </a:outerShdw>
            </a:effectLst>
          </p:spPr>
          <p:txBody>
            <a:bodyPr lIns="67099" tIns="33549" rIns="67099" bIns="33549" anchor="ctr"/>
            <a:lstStyle/>
            <a:p>
              <a:pPr algn="ctr">
                <a:lnSpc>
                  <a:spcPct val="120000"/>
                </a:lnSpc>
                <a:defRPr/>
              </a:pPr>
              <a:r>
                <a:rPr lang="zh-CN" altLang="en-US" sz="1200" kern="0" dirty="0">
                  <a:solidFill>
                    <a:sysClr val="window" lastClr="FFFFFF"/>
                  </a:solidFill>
                  <a:latin typeface="Arial" panose="020B0604020202020204" pitchFamily="34" charset="0"/>
                  <a:ea typeface="微软雅黑" panose="020B0503020204020204" charset="-122"/>
                </a:rPr>
                <a:t>风险培训</a:t>
              </a:r>
            </a:p>
          </p:txBody>
        </p:sp>
        <p:sp>
          <p:nvSpPr>
            <p:cNvPr id="45" name="矩形: 圆角 44"/>
            <p:cNvSpPr/>
            <p:nvPr/>
          </p:nvSpPr>
          <p:spPr>
            <a:xfrm>
              <a:off x="9433068" y="2774161"/>
              <a:ext cx="1290371" cy="1316415"/>
            </a:xfrm>
            <a:prstGeom prst="roundRect">
              <a:avLst/>
            </a:prstGeom>
            <a:ln w="6350">
              <a:solidFill>
                <a:sysClr val="windowText" lastClr="000000"/>
              </a:solidFill>
              <a:prstDash val="dash"/>
            </a:ln>
          </p:spPr>
          <p:txBody>
            <a:bodyPr wrap="square">
              <a:spAutoFit/>
            </a:bodyPr>
            <a:lstStyle/>
            <a:p>
              <a:pPr algn="ctr"/>
              <a:r>
                <a:rPr lang="zh-CN" altLang="en-US" sz="1200" b="1" noProof="1">
                  <a:solidFill>
                    <a:srgbClr val="0162A7"/>
                  </a:solidFill>
                </a:rPr>
                <a:t>培训内容</a:t>
              </a:r>
              <a:endParaRPr lang="en-US" altLang="zh-CN" sz="1200" b="1" noProof="1">
                <a:solidFill>
                  <a:srgbClr val="0162A7"/>
                </a:solidFill>
              </a:endParaRPr>
            </a:p>
            <a:p>
              <a:pPr algn="ctr"/>
              <a:endParaRPr lang="en-US" altLang="zh-CN" sz="1200" b="1" noProof="1">
                <a:solidFill>
                  <a:srgbClr val="0162A7"/>
                </a:solidFill>
              </a:endParaRPr>
            </a:p>
            <a:p>
              <a:pPr algn="ctr"/>
              <a:r>
                <a:rPr lang="zh-CN" altLang="en-US" sz="1200" b="1" noProof="1">
                  <a:solidFill>
                    <a:srgbClr val="00B050"/>
                  </a:solidFill>
                </a:rPr>
                <a:t>对全员开展风险点、危险源风险分级及管控措施培训</a:t>
              </a:r>
            </a:p>
          </p:txBody>
        </p:sp>
        <p:sp>
          <p:nvSpPr>
            <p:cNvPr id="46" name="箭头: 下 45"/>
            <p:cNvSpPr/>
            <p:nvPr/>
          </p:nvSpPr>
          <p:spPr>
            <a:xfrm>
              <a:off x="9895086" y="2346624"/>
              <a:ext cx="306841" cy="360223"/>
            </a:xfrm>
            <a:prstGeom prst="downArrow">
              <a:avLst/>
            </a:prstGeom>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endParaRPr lang="zh-CN" altLang="en-US"/>
            </a:p>
          </p:txBody>
        </p:sp>
        <p:sp>
          <p:nvSpPr>
            <p:cNvPr id="47" name="矩形: 圆角 46"/>
            <p:cNvSpPr/>
            <p:nvPr/>
          </p:nvSpPr>
          <p:spPr>
            <a:xfrm>
              <a:off x="9645399" y="4738754"/>
              <a:ext cx="942681" cy="524147"/>
            </a:xfrm>
            <a:prstGeom prst="roundRect">
              <a:avLst/>
            </a:prstGeom>
            <a:solidFill>
              <a:srgbClr val="0162A7"/>
            </a:solidFill>
          </p:spPr>
          <p:style>
            <a:lnRef idx="2">
              <a:srgbClr val="BC2823">
                <a:shade val="50000"/>
              </a:srgbClr>
            </a:lnRef>
            <a:fillRef idx="1">
              <a:srgbClr val="BC2823"/>
            </a:fillRef>
            <a:effectRef idx="0">
              <a:srgbClr val="BC2823"/>
            </a:effectRef>
            <a:fontRef idx="minor">
              <a:sysClr val="window" lastClr="FFFFFF"/>
            </a:fontRef>
          </p:style>
          <p:txBody>
            <a:bodyPr rtlCol="0" anchor="ctr"/>
            <a:lstStyle/>
            <a:p>
              <a:pPr algn="ctr"/>
              <a:r>
                <a:rPr lang="zh-CN" altLang="en-US" sz="1200" dirty="0"/>
                <a:t>全员</a:t>
              </a:r>
            </a:p>
          </p:txBody>
        </p:sp>
        <p:sp>
          <p:nvSpPr>
            <p:cNvPr id="48" name="矩形 47"/>
            <p:cNvSpPr/>
            <p:nvPr/>
          </p:nvSpPr>
          <p:spPr>
            <a:xfrm>
              <a:off x="9744134" y="4488102"/>
              <a:ext cx="800219" cy="276999"/>
            </a:xfrm>
            <a:prstGeom prst="rect">
              <a:avLst/>
            </a:prstGeom>
          </p:spPr>
          <p:txBody>
            <a:bodyPr wrap="none">
              <a:spAutoFit/>
            </a:bodyPr>
            <a:lstStyle/>
            <a:p>
              <a:pPr algn="ctr"/>
              <a:r>
                <a:rPr lang="zh-CN" altLang="en-US" sz="1200" b="1" noProof="1">
                  <a:solidFill>
                    <a:srgbClr val="0162A7"/>
                  </a:solidFill>
                </a:rPr>
                <a:t>参与人员</a:t>
              </a:r>
              <a:endParaRPr lang="zh-CN" altLang="en-US" sz="1200" b="1" noProof="1">
                <a:solidFill>
                  <a:srgbClr val="00B050"/>
                </a:solidFill>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47186" y="295565"/>
            <a:ext cx="10760536" cy="5731746"/>
            <a:chOff x="326692" y="1661095"/>
            <a:chExt cx="8196943" cy="4366215"/>
          </a:xfrm>
        </p:grpSpPr>
        <p:sp>
          <p:nvSpPr>
            <p:cNvPr id="49" name="Rectangle 34"/>
            <p:cNvSpPr>
              <a:spLocks noChangeArrowheads="1"/>
            </p:cNvSpPr>
            <p:nvPr/>
          </p:nvSpPr>
          <p:spPr bwMode="auto">
            <a:xfrm>
              <a:off x="2380917" y="1720422"/>
              <a:ext cx="4600575" cy="922338"/>
            </a:xfrm>
            <a:prstGeom prst="rect">
              <a:avLst/>
            </a:prstGeom>
            <a:gradFill rotWithShape="1">
              <a:gsLst>
                <a:gs pos="0">
                  <a:srgbClr val="33CCFF">
                    <a:alpha val="50000"/>
                  </a:srgbClr>
                </a:gs>
                <a:gs pos="100000">
                  <a:srgbClr val="33CCFF">
                    <a:gamma/>
                    <a:shade val="46275"/>
                    <a:invGamma/>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p>
          </p:txBody>
        </p:sp>
        <p:sp>
          <p:nvSpPr>
            <p:cNvPr id="50" name="Rectangle 35"/>
            <p:cNvSpPr>
              <a:spLocks noChangeArrowheads="1"/>
            </p:cNvSpPr>
            <p:nvPr/>
          </p:nvSpPr>
          <p:spPr bwMode="auto">
            <a:xfrm>
              <a:off x="2607930" y="2642760"/>
              <a:ext cx="4600575" cy="944562"/>
            </a:xfrm>
            <a:prstGeom prst="rect">
              <a:avLst/>
            </a:prstGeom>
            <a:gradFill rotWithShape="1">
              <a:gsLst>
                <a:gs pos="0">
                  <a:srgbClr val="33CCFF">
                    <a:alpha val="70000"/>
                  </a:srgbClr>
                </a:gs>
                <a:gs pos="100000">
                  <a:srgbClr val="33CCFF">
                    <a:gamma/>
                    <a:shade val="46275"/>
                    <a:invGamma/>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 name="Rectangle 36"/>
            <p:cNvSpPr>
              <a:spLocks noChangeArrowheads="1"/>
            </p:cNvSpPr>
            <p:nvPr/>
          </p:nvSpPr>
          <p:spPr bwMode="auto">
            <a:xfrm>
              <a:off x="3387392" y="3580972"/>
              <a:ext cx="4600575" cy="917575"/>
            </a:xfrm>
            <a:prstGeom prst="rect">
              <a:avLst/>
            </a:prstGeom>
            <a:gradFill rotWithShape="1">
              <a:gsLst>
                <a:gs pos="0">
                  <a:srgbClr val="00ABE8">
                    <a:alpha val="89999"/>
                  </a:srgbClr>
                </a:gs>
                <a:gs pos="100000">
                  <a:srgbClr val="00ABE8">
                    <a:gamma/>
                    <a:shade val="46275"/>
                    <a:invGamma/>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 name="Rectangle 37"/>
            <p:cNvSpPr>
              <a:spLocks noChangeArrowheads="1"/>
            </p:cNvSpPr>
            <p:nvPr/>
          </p:nvSpPr>
          <p:spPr bwMode="auto">
            <a:xfrm>
              <a:off x="4314492" y="4498547"/>
              <a:ext cx="3962400" cy="1524000"/>
            </a:xfrm>
            <a:prstGeom prst="rect">
              <a:avLst/>
            </a:prstGeom>
            <a:gradFill rotWithShape="1">
              <a:gsLst>
                <a:gs pos="0">
                  <a:srgbClr val="00A4DE"/>
                </a:gs>
                <a:gs pos="100000">
                  <a:srgbClr val="00A4DE">
                    <a:gamma/>
                    <a:shade val="46275"/>
                    <a:invGamma/>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3" name="Freeform 42"/>
            <p:cNvSpPr/>
            <p:nvPr/>
          </p:nvSpPr>
          <p:spPr bwMode="gray">
            <a:xfrm>
              <a:off x="802942" y="4498547"/>
              <a:ext cx="3687763" cy="549275"/>
            </a:xfrm>
            <a:custGeom>
              <a:avLst/>
              <a:gdLst>
                <a:gd name="T0" fmla="*/ 0 w 2208"/>
                <a:gd name="T1" fmla="*/ 298 h 303"/>
                <a:gd name="T2" fmla="*/ 1979 w 2208"/>
                <a:gd name="T3" fmla="*/ 302 h 303"/>
                <a:gd name="T4" fmla="*/ 2207 w 2208"/>
                <a:gd name="T5" fmla="*/ 0 h 303"/>
                <a:gd name="T6" fmla="*/ 690 w 2208"/>
                <a:gd name="T7" fmla="*/ 28 h 303"/>
                <a:gd name="T8" fmla="*/ 0 w 2208"/>
                <a:gd name="T9" fmla="*/ 298 h 303"/>
              </a:gdLst>
              <a:ahLst/>
              <a:cxnLst>
                <a:cxn ang="0">
                  <a:pos x="T0" y="T1"/>
                </a:cxn>
                <a:cxn ang="0">
                  <a:pos x="T2" y="T3"/>
                </a:cxn>
                <a:cxn ang="0">
                  <a:pos x="T4" y="T5"/>
                </a:cxn>
                <a:cxn ang="0">
                  <a:pos x="T6" y="T7"/>
                </a:cxn>
                <a:cxn ang="0">
                  <a:pos x="T8" y="T9"/>
                </a:cxn>
              </a:cxnLst>
              <a:rect l="0" t="0" r="r" b="b"/>
              <a:pathLst>
                <a:path w="2208" h="303">
                  <a:moveTo>
                    <a:pt x="0" y="298"/>
                  </a:moveTo>
                  <a:lnTo>
                    <a:pt x="1979" y="302"/>
                  </a:lnTo>
                  <a:lnTo>
                    <a:pt x="2207" y="0"/>
                  </a:lnTo>
                  <a:lnTo>
                    <a:pt x="690" y="28"/>
                  </a:lnTo>
                  <a:lnTo>
                    <a:pt x="0" y="298"/>
                  </a:lnTo>
                </a:path>
              </a:pathLst>
            </a:custGeom>
            <a:solidFill>
              <a:schemeClr val="bg1"/>
            </a:solidFill>
            <a:ln>
              <a:noFill/>
            </a:ln>
            <a:effectLst/>
          </p:spPr>
          <p:txBody>
            <a:bodyPr/>
            <a:lstStyle/>
            <a:p>
              <a:endParaRPr lang="zh-CN" altLang="en-US"/>
            </a:p>
          </p:txBody>
        </p:sp>
        <p:sp>
          <p:nvSpPr>
            <p:cNvPr id="54" name="Freeform 44"/>
            <p:cNvSpPr/>
            <p:nvPr/>
          </p:nvSpPr>
          <p:spPr bwMode="gray">
            <a:xfrm>
              <a:off x="1329992" y="3580972"/>
              <a:ext cx="2471738" cy="358775"/>
            </a:xfrm>
            <a:custGeom>
              <a:avLst/>
              <a:gdLst>
                <a:gd name="T0" fmla="*/ 0 w 1481"/>
                <a:gd name="T1" fmla="*/ 196 h 197"/>
                <a:gd name="T2" fmla="*/ 1329 w 1481"/>
                <a:gd name="T3" fmla="*/ 196 h 197"/>
                <a:gd name="T4" fmla="*/ 1480 w 1481"/>
                <a:gd name="T5" fmla="*/ 0 h 197"/>
                <a:gd name="T6" fmla="*/ 367 w 1481"/>
                <a:gd name="T7" fmla="*/ 3 h 197"/>
                <a:gd name="T8" fmla="*/ 0 w 1481"/>
                <a:gd name="T9" fmla="*/ 196 h 197"/>
              </a:gdLst>
              <a:ahLst/>
              <a:cxnLst>
                <a:cxn ang="0">
                  <a:pos x="T0" y="T1"/>
                </a:cxn>
                <a:cxn ang="0">
                  <a:pos x="T2" y="T3"/>
                </a:cxn>
                <a:cxn ang="0">
                  <a:pos x="T4" y="T5"/>
                </a:cxn>
                <a:cxn ang="0">
                  <a:pos x="T6" y="T7"/>
                </a:cxn>
                <a:cxn ang="0">
                  <a:pos x="T8" y="T9"/>
                </a:cxn>
              </a:cxnLst>
              <a:rect l="0" t="0" r="r" b="b"/>
              <a:pathLst>
                <a:path w="1481" h="197">
                  <a:moveTo>
                    <a:pt x="0" y="196"/>
                  </a:moveTo>
                  <a:lnTo>
                    <a:pt x="1329" y="196"/>
                  </a:lnTo>
                  <a:lnTo>
                    <a:pt x="1480" y="0"/>
                  </a:lnTo>
                  <a:lnTo>
                    <a:pt x="367" y="3"/>
                  </a:lnTo>
                  <a:lnTo>
                    <a:pt x="0" y="196"/>
                  </a:lnTo>
                </a:path>
              </a:pathLst>
            </a:custGeom>
            <a:solidFill>
              <a:schemeClr val="bg1"/>
            </a:solidFill>
            <a:ln>
              <a:noFill/>
            </a:ln>
            <a:effectLst/>
          </p:spPr>
          <p:txBody>
            <a:bodyPr/>
            <a:lstStyle/>
            <a:p>
              <a:endParaRPr lang="zh-CN" altLang="en-US"/>
            </a:p>
          </p:txBody>
        </p:sp>
        <p:sp>
          <p:nvSpPr>
            <p:cNvPr id="55" name="Freeform 45"/>
            <p:cNvSpPr/>
            <p:nvPr/>
          </p:nvSpPr>
          <p:spPr bwMode="gray">
            <a:xfrm>
              <a:off x="869617" y="3930222"/>
              <a:ext cx="3181350" cy="963613"/>
            </a:xfrm>
            <a:custGeom>
              <a:avLst/>
              <a:gdLst>
                <a:gd name="T0" fmla="*/ 0 w 1906"/>
                <a:gd name="T1" fmla="*/ 529 h 530"/>
                <a:gd name="T2" fmla="*/ 1905 w 1906"/>
                <a:gd name="T3" fmla="*/ 529 h 530"/>
                <a:gd name="T4" fmla="*/ 1606 w 1906"/>
                <a:gd name="T5" fmla="*/ 0 h 530"/>
                <a:gd name="T6" fmla="*/ 282 w 1906"/>
                <a:gd name="T7" fmla="*/ 0 h 530"/>
                <a:gd name="T8" fmla="*/ 0 w 1906"/>
                <a:gd name="T9" fmla="*/ 529 h 530"/>
              </a:gdLst>
              <a:ahLst/>
              <a:cxnLst>
                <a:cxn ang="0">
                  <a:pos x="T0" y="T1"/>
                </a:cxn>
                <a:cxn ang="0">
                  <a:pos x="T2" y="T3"/>
                </a:cxn>
                <a:cxn ang="0">
                  <a:pos x="T4" y="T5"/>
                </a:cxn>
                <a:cxn ang="0">
                  <a:pos x="T6" y="T7"/>
                </a:cxn>
                <a:cxn ang="0">
                  <a:pos x="T8" y="T9"/>
                </a:cxn>
              </a:cxnLst>
              <a:rect l="0" t="0" r="r" b="b"/>
              <a:pathLst>
                <a:path w="1906" h="530">
                  <a:moveTo>
                    <a:pt x="0" y="529"/>
                  </a:moveTo>
                  <a:lnTo>
                    <a:pt x="1905" y="529"/>
                  </a:lnTo>
                  <a:lnTo>
                    <a:pt x="1606" y="0"/>
                  </a:lnTo>
                  <a:lnTo>
                    <a:pt x="282" y="0"/>
                  </a:lnTo>
                  <a:lnTo>
                    <a:pt x="0" y="529"/>
                  </a:lnTo>
                </a:path>
              </a:pathLst>
            </a:custGeom>
            <a:solidFill>
              <a:srgbClr val="FFCC00"/>
            </a:solidFill>
            <a:ln>
              <a:noFill/>
            </a:ln>
            <a:effectLst/>
          </p:spPr>
          <p:txBody>
            <a:bodyPr/>
            <a:lstStyle/>
            <a:p>
              <a:endParaRPr lang="en-US" altLang="zh-CN" dirty="0"/>
            </a:p>
            <a:p>
              <a:pPr algn="ctr"/>
              <a:r>
                <a:rPr lang="zh-CN" altLang="en-US" dirty="0">
                  <a:solidFill>
                    <a:schemeClr val="bg1"/>
                  </a:solidFill>
                </a:rPr>
                <a:t>三级风险</a:t>
              </a:r>
            </a:p>
          </p:txBody>
        </p:sp>
        <p:sp>
          <p:nvSpPr>
            <p:cNvPr id="56" name="Freeform 46"/>
            <p:cNvSpPr/>
            <p:nvPr/>
          </p:nvSpPr>
          <p:spPr bwMode="gray">
            <a:xfrm>
              <a:off x="1880855" y="2650697"/>
              <a:ext cx="1220787" cy="187325"/>
            </a:xfrm>
            <a:custGeom>
              <a:avLst/>
              <a:gdLst>
                <a:gd name="T0" fmla="*/ 0 w 734"/>
                <a:gd name="T1" fmla="*/ 100 h 104"/>
                <a:gd name="T2" fmla="*/ 652 w 734"/>
                <a:gd name="T3" fmla="*/ 103 h 104"/>
                <a:gd name="T4" fmla="*/ 733 w 734"/>
                <a:gd name="T5" fmla="*/ 0 h 104"/>
                <a:gd name="T6" fmla="*/ 180 w 734"/>
                <a:gd name="T7" fmla="*/ 0 h 104"/>
                <a:gd name="T8" fmla="*/ 0 w 734"/>
                <a:gd name="T9" fmla="*/ 100 h 104"/>
              </a:gdLst>
              <a:ahLst/>
              <a:cxnLst>
                <a:cxn ang="0">
                  <a:pos x="T0" y="T1"/>
                </a:cxn>
                <a:cxn ang="0">
                  <a:pos x="T2" y="T3"/>
                </a:cxn>
                <a:cxn ang="0">
                  <a:pos x="T4" y="T5"/>
                </a:cxn>
                <a:cxn ang="0">
                  <a:pos x="T6" y="T7"/>
                </a:cxn>
                <a:cxn ang="0">
                  <a:pos x="T8" y="T9"/>
                </a:cxn>
              </a:cxnLst>
              <a:rect l="0" t="0" r="r" b="b"/>
              <a:pathLst>
                <a:path w="734" h="104">
                  <a:moveTo>
                    <a:pt x="0" y="100"/>
                  </a:moveTo>
                  <a:lnTo>
                    <a:pt x="652" y="103"/>
                  </a:lnTo>
                  <a:lnTo>
                    <a:pt x="733" y="0"/>
                  </a:lnTo>
                  <a:lnTo>
                    <a:pt x="180" y="0"/>
                  </a:lnTo>
                  <a:lnTo>
                    <a:pt x="0" y="100"/>
                  </a:lnTo>
                </a:path>
              </a:pathLst>
            </a:custGeom>
            <a:solidFill>
              <a:schemeClr val="bg1"/>
            </a:solidFill>
            <a:ln>
              <a:noFill/>
            </a:ln>
            <a:effectLst/>
          </p:spPr>
          <p:txBody>
            <a:bodyPr/>
            <a:lstStyle/>
            <a:p>
              <a:endParaRPr lang="zh-CN" altLang="en-US"/>
            </a:p>
          </p:txBody>
        </p:sp>
        <p:sp>
          <p:nvSpPr>
            <p:cNvPr id="57" name="Freeform 43"/>
            <p:cNvSpPr/>
            <p:nvPr/>
          </p:nvSpPr>
          <p:spPr bwMode="gray">
            <a:xfrm>
              <a:off x="3551699" y="3560540"/>
              <a:ext cx="863600" cy="1330325"/>
            </a:xfrm>
            <a:custGeom>
              <a:avLst/>
              <a:gdLst>
                <a:gd name="T0" fmla="*/ 0 w 516"/>
                <a:gd name="T1" fmla="*/ 201 h 732"/>
                <a:gd name="T2" fmla="*/ 294 w 516"/>
                <a:gd name="T3" fmla="*/ 731 h 732"/>
                <a:gd name="T4" fmla="*/ 515 w 516"/>
                <a:gd name="T5" fmla="*/ 444 h 732"/>
                <a:gd name="T6" fmla="*/ 156 w 516"/>
                <a:gd name="T7" fmla="*/ 0 h 732"/>
                <a:gd name="T8" fmla="*/ 0 w 516"/>
                <a:gd name="T9" fmla="*/ 201 h 732"/>
              </a:gdLst>
              <a:ahLst/>
              <a:cxnLst>
                <a:cxn ang="0">
                  <a:pos x="T0" y="T1"/>
                </a:cxn>
                <a:cxn ang="0">
                  <a:pos x="T2" y="T3"/>
                </a:cxn>
                <a:cxn ang="0">
                  <a:pos x="T4" y="T5"/>
                </a:cxn>
                <a:cxn ang="0">
                  <a:pos x="T6" y="T7"/>
                </a:cxn>
                <a:cxn ang="0">
                  <a:pos x="T8" y="T9"/>
                </a:cxn>
              </a:cxnLst>
              <a:rect l="0" t="0" r="r" b="b"/>
              <a:pathLst>
                <a:path w="516" h="732">
                  <a:moveTo>
                    <a:pt x="0" y="201"/>
                  </a:moveTo>
                  <a:lnTo>
                    <a:pt x="294" y="731"/>
                  </a:lnTo>
                  <a:lnTo>
                    <a:pt x="515" y="444"/>
                  </a:lnTo>
                  <a:lnTo>
                    <a:pt x="156" y="0"/>
                  </a:lnTo>
                  <a:lnTo>
                    <a:pt x="0" y="201"/>
                  </a:lnTo>
                </a:path>
              </a:pathLst>
            </a:custGeom>
            <a:solidFill>
              <a:srgbClr val="FFFF00"/>
            </a:solidFill>
            <a:ln>
              <a:noFill/>
            </a:ln>
            <a:effectLst/>
          </p:spPr>
          <p:txBody>
            <a:bodyPr/>
            <a:lstStyle/>
            <a:p>
              <a:endParaRPr lang="zh-CN" altLang="en-US"/>
            </a:p>
          </p:txBody>
        </p:sp>
        <p:sp>
          <p:nvSpPr>
            <p:cNvPr id="58" name="Freeform 47"/>
            <p:cNvSpPr/>
            <p:nvPr/>
          </p:nvSpPr>
          <p:spPr bwMode="gray">
            <a:xfrm>
              <a:off x="1395080" y="2833260"/>
              <a:ext cx="2068512" cy="979487"/>
            </a:xfrm>
            <a:custGeom>
              <a:avLst/>
              <a:gdLst>
                <a:gd name="T0" fmla="*/ 0 w 1239"/>
                <a:gd name="T1" fmla="*/ 537 h 538"/>
                <a:gd name="T2" fmla="*/ 1238 w 1239"/>
                <a:gd name="T3" fmla="*/ 537 h 538"/>
                <a:gd name="T4" fmla="*/ 950 w 1239"/>
                <a:gd name="T5" fmla="*/ 0 h 538"/>
                <a:gd name="T6" fmla="*/ 288 w 1239"/>
                <a:gd name="T7" fmla="*/ 0 h 538"/>
                <a:gd name="T8" fmla="*/ 0 w 1239"/>
                <a:gd name="T9" fmla="*/ 537 h 538"/>
              </a:gdLst>
              <a:ahLst/>
              <a:cxnLst>
                <a:cxn ang="0">
                  <a:pos x="T0" y="T1"/>
                </a:cxn>
                <a:cxn ang="0">
                  <a:pos x="T2" y="T3"/>
                </a:cxn>
                <a:cxn ang="0">
                  <a:pos x="T4" y="T5"/>
                </a:cxn>
                <a:cxn ang="0">
                  <a:pos x="T6" y="T7"/>
                </a:cxn>
                <a:cxn ang="0">
                  <a:pos x="T8" y="T9"/>
                </a:cxn>
              </a:cxnLst>
              <a:rect l="0" t="0" r="r" b="b"/>
              <a:pathLst>
                <a:path w="1239" h="538">
                  <a:moveTo>
                    <a:pt x="0" y="537"/>
                  </a:moveTo>
                  <a:lnTo>
                    <a:pt x="1238" y="537"/>
                  </a:lnTo>
                  <a:lnTo>
                    <a:pt x="950" y="0"/>
                  </a:lnTo>
                  <a:lnTo>
                    <a:pt x="288" y="0"/>
                  </a:lnTo>
                  <a:lnTo>
                    <a:pt x="0" y="537"/>
                  </a:lnTo>
                </a:path>
              </a:pathLst>
            </a:custGeom>
            <a:solidFill>
              <a:srgbClr val="FF6600"/>
            </a:solidFill>
            <a:ln>
              <a:noFill/>
            </a:ln>
            <a:effectLst/>
          </p:spPr>
          <p:txBody>
            <a:bodyPr/>
            <a:lstStyle/>
            <a:p>
              <a:endParaRPr lang="en-US" altLang="zh-CN" dirty="0"/>
            </a:p>
            <a:p>
              <a:pPr algn="ctr"/>
              <a:r>
                <a:rPr lang="zh-CN" altLang="en-US" dirty="0">
                  <a:solidFill>
                    <a:schemeClr val="bg1"/>
                  </a:solidFill>
                </a:rPr>
                <a:t>二级风险</a:t>
              </a:r>
            </a:p>
          </p:txBody>
        </p:sp>
        <p:sp>
          <p:nvSpPr>
            <p:cNvPr id="59" name="Freeform 48"/>
            <p:cNvSpPr/>
            <p:nvPr/>
          </p:nvSpPr>
          <p:spPr bwMode="gray">
            <a:xfrm>
              <a:off x="1936417" y="1720422"/>
              <a:ext cx="982663" cy="977900"/>
            </a:xfrm>
            <a:custGeom>
              <a:avLst/>
              <a:gdLst>
                <a:gd name="T0" fmla="*/ 0 w 587"/>
                <a:gd name="T1" fmla="*/ 533 h 537"/>
                <a:gd name="T2" fmla="*/ 586 w 587"/>
                <a:gd name="T3" fmla="*/ 536 h 537"/>
                <a:gd name="T4" fmla="*/ 283 w 587"/>
                <a:gd name="T5" fmla="*/ 0 h 537"/>
                <a:gd name="T6" fmla="*/ 0 w 587"/>
                <a:gd name="T7" fmla="*/ 533 h 537"/>
              </a:gdLst>
              <a:ahLst/>
              <a:cxnLst>
                <a:cxn ang="0">
                  <a:pos x="T0" y="T1"/>
                </a:cxn>
                <a:cxn ang="0">
                  <a:pos x="T2" y="T3"/>
                </a:cxn>
                <a:cxn ang="0">
                  <a:pos x="T4" y="T5"/>
                </a:cxn>
                <a:cxn ang="0">
                  <a:pos x="T6" y="T7"/>
                </a:cxn>
              </a:cxnLst>
              <a:rect l="0" t="0" r="r" b="b"/>
              <a:pathLst>
                <a:path w="587" h="537">
                  <a:moveTo>
                    <a:pt x="0" y="533"/>
                  </a:moveTo>
                  <a:lnTo>
                    <a:pt x="586" y="536"/>
                  </a:lnTo>
                  <a:lnTo>
                    <a:pt x="283" y="0"/>
                  </a:lnTo>
                  <a:lnTo>
                    <a:pt x="0" y="533"/>
                  </a:lnTo>
                </a:path>
              </a:pathLst>
            </a:custGeom>
            <a:solidFill>
              <a:schemeClr val="accent3"/>
            </a:solidFill>
            <a:ln>
              <a:noFill/>
            </a:ln>
            <a:effectLst/>
          </p:spPr>
          <p:txBody>
            <a:bodyPr/>
            <a:lstStyle/>
            <a:p>
              <a:endParaRPr lang="en-US" altLang="zh-CN" dirty="0"/>
            </a:p>
            <a:p>
              <a:endParaRPr lang="en-US" altLang="zh-CN" dirty="0"/>
            </a:p>
            <a:p>
              <a:r>
                <a:rPr lang="zh-CN" altLang="en-US" sz="1400" dirty="0">
                  <a:solidFill>
                    <a:schemeClr val="bg1"/>
                  </a:solidFill>
                </a:rPr>
                <a:t>一级风险</a:t>
              </a:r>
            </a:p>
          </p:txBody>
        </p:sp>
        <p:sp>
          <p:nvSpPr>
            <p:cNvPr id="60" name="Freeform 49"/>
            <p:cNvSpPr/>
            <p:nvPr/>
          </p:nvSpPr>
          <p:spPr bwMode="gray">
            <a:xfrm>
              <a:off x="2973111" y="2653091"/>
              <a:ext cx="733425" cy="1162050"/>
            </a:xfrm>
            <a:custGeom>
              <a:avLst/>
              <a:gdLst>
                <a:gd name="T0" fmla="*/ 289 w 439"/>
                <a:gd name="T1" fmla="*/ 637 h 638"/>
                <a:gd name="T2" fmla="*/ 438 w 439"/>
                <a:gd name="T3" fmla="*/ 441 h 638"/>
                <a:gd name="T4" fmla="*/ 79 w 439"/>
                <a:gd name="T5" fmla="*/ 0 h 638"/>
                <a:gd name="T6" fmla="*/ 0 w 439"/>
                <a:gd name="T7" fmla="*/ 96 h 638"/>
                <a:gd name="T8" fmla="*/ 289 w 439"/>
                <a:gd name="T9" fmla="*/ 637 h 638"/>
              </a:gdLst>
              <a:ahLst/>
              <a:cxnLst>
                <a:cxn ang="0">
                  <a:pos x="T0" y="T1"/>
                </a:cxn>
                <a:cxn ang="0">
                  <a:pos x="T2" y="T3"/>
                </a:cxn>
                <a:cxn ang="0">
                  <a:pos x="T4" y="T5"/>
                </a:cxn>
                <a:cxn ang="0">
                  <a:pos x="T6" y="T7"/>
                </a:cxn>
                <a:cxn ang="0">
                  <a:pos x="T8" y="T9"/>
                </a:cxn>
              </a:cxnLst>
              <a:rect l="0" t="0" r="r" b="b"/>
              <a:pathLst>
                <a:path w="439" h="638">
                  <a:moveTo>
                    <a:pt x="289" y="637"/>
                  </a:moveTo>
                  <a:lnTo>
                    <a:pt x="438" y="441"/>
                  </a:lnTo>
                  <a:lnTo>
                    <a:pt x="79" y="0"/>
                  </a:lnTo>
                  <a:lnTo>
                    <a:pt x="0" y="96"/>
                  </a:lnTo>
                  <a:lnTo>
                    <a:pt x="289" y="637"/>
                  </a:lnTo>
                </a:path>
              </a:pathLst>
            </a:custGeom>
            <a:solidFill>
              <a:srgbClr val="FF9933"/>
            </a:solidFill>
            <a:ln>
              <a:noFill/>
            </a:ln>
            <a:effectLst/>
          </p:spPr>
          <p:txBody>
            <a:bodyPr/>
            <a:lstStyle/>
            <a:p>
              <a:endParaRPr lang="zh-CN" altLang="en-US"/>
            </a:p>
          </p:txBody>
        </p:sp>
        <p:sp>
          <p:nvSpPr>
            <p:cNvPr id="61" name="Freeform 50"/>
            <p:cNvSpPr/>
            <p:nvPr/>
          </p:nvSpPr>
          <p:spPr bwMode="gray">
            <a:xfrm>
              <a:off x="326692" y="5043060"/>
              <a:ext cx="4268788" cy="979487"/>
            </a:xfrm>
            <a:custGeom>
              <a:avLst/>
              <a:gdLst>
                <a:gd name="T0" fmla="*/ 0 w 2557"/>
                <a:gd name="T1" fmla="*/ 537 h 538"/>
                <a:gd name="T2" fmla="*/ 2556 w 2557"/>
                <a:gd name="T3" fmla="*/ 536 h 538"/>
                <a:gd name="T4" fmla="*/ 2262 w 2557"/>
                <a:gd name="T5" fmla="*/ 1 h 538"/>
                <a:gd name="T6" fmla="*/ 288 w 2557"/>
                <a:gd name="T7" fmla="*/ 0 h 538"/>
                <a:gd name="T8" fmla="*/ 0 w 2557"/>
                <a:gd name="T9" fmla="*/ 537 h 538"/>
              </a:gdLst>
              <a:ahLst/>
              <a:cxnLst>
                <a:cxn ang="0">
                  <a:pos x="T0" y="T1"/>
                </a:cxn>
                <a:cxn ang="0">
                  <a:pos x="T2" y="T3"/>
                </a:cxn>
                <a:cxn ang="0">
                  <a:pos x="T4" y="T5"/>
                </a:cxn>
                <a:cxn ang="0">
                  <a:pos x="T6" y="T7"/>
                </a:cxn>
                <a:cxn ang="0">
                  <a:pos x="T8" y="T9"/>
                </a:cxn>
              </a:cxnLst>
              <a:rect l="0" t="0" r="r" b="b"/>
              <a:pathLst>
                <a:path w="2557" h="538">
                  <a:moveTo>
                    <a:pt x="0" y="537"/>
                  </a:moveTo>
                  <a:lnTo>
                    <a:pt x="2556" y="536"/>
                  </a:lnTo>
                  <a:lnTo>
                    <a:pt x="2262" y="1"/>
                  </a:lnTo>
                  <a:lnTo>
                    <a:pt x="288" y="0"/>
                  </a:lnTo>
                  <a:lnTo>
                    <a:pt x="0" y="537"/>
                  </a:lnTo>
                </a:path>
              </a:pathLst>
            </a:custGeom>
            <a:solidFill>
              <a:srgbClr val="0162A7"/>
            </a:solidFill>
            <a:ln>
              <a:noFill/>
            </a:ln>
            <a:effectLst/>
          </p:spPr>
          <p:txBody>
            <a:bodyPr/>
            <a:lstStyle/>
            <a:p>
              <a:r>
                <a:rPr lang="zh-CN" altLang="en-US" dirty="0"/>
                <a:t>                                      </a:t>
              </a:r>
              <a:endParaRPr lang="en-US" altLang="zh-CN" dirty="0"/>
            </a:p>
            <a:p>
              <a:pPr algn="ctr"/>
              <a:r>
                <a:rPr lang="zh-CN" altLang="en-US" dirty="0">
                  <a:solidFill>
                    <a:schemeClr val="bg1"/>
                  </a:solidFill>
                </a:rPr>
                <a:t>四级风险</a:t>
              </a:r>
            </a:p>
          </p:txBody>
        </p:sp>
        <p:sp>
          <p:nvSpPr>
            <p:cNvPr id="62" name="Freeform 51"/>
            <p:cNvSpPr/>
            <p:nvPr/>
          </p:nvSpPr>
          <p:spPr bwMode="gray">
            <a:xfrm>
              <a:off x="4093830" y="4508072"/>
              <a:ext cx="1020762" cy="1519238"/>
            </a:xfrm>
            <a:custGeom>
              <a:avLst/>
              <a:gdLst>
                <a:gd name="T0" fmla="*/ 302 w 612"/>
                <a:gd name="T1" fmla="*/ 835 h 836"/>
                <a:gd name="T2" fmla="*/ 611 w 612"/>
                <a:gd name="T3" fmla="*/ 476 h 836"/>
                <a:gd name="T4" fmla="*/ 226 w 612"/>
                <a:gd name="T5" fmla="*/ 0 h 836"/>
                <a:gd name="T6" fmla="*/ 0 w 612"/>
                <a:gd name="T7" fmla="*/ 302 h 836"/>
                <a:gd name="T8" fmla="*/ 302 w 612"/>
                <a:gd name="T9" fmla="*/ 835 h 836"/>
              </a:gdLst>
              <a:ahLst/>
              <a:cxnLst>
                <a:cxn ang="0">
                  <a:pos x="T0" y="T1"/>
                </a:cxn>
                <a:cxn ang="0">
                  <a:pos x="T2" y="T3"/>
                </a:cxn>
                <a:cxn ang="0">
                  <a:pos x="T4" y="T5"/>
                </a:cxn>
                <a:cxn ang="0">
                  <a:pos x="T6" y="T7"/>
                </a:cxn>
                <a:cxn ang="0">
                  <a:pos x="T8" y="T9"/>
                </a:cxn>
              </a:cxnLst>
              <a:rect l="0" t="0" r="r" b="b"/>
              <a:pathLst>
                <a:path w="612" h="836">
                  <a:moveTo>
                    <a:pt x="302" y="835"/>
                  </a:moveTo>
                  <a:lnTo>
                    <a:pt x="611" y="476"/>
                  </a:lnTo>
                  <a:lnTo>
                    <a:pt x="226" y="0"/>
                  </a:lnTo>
                  <a:lnTo>
                    <a:pt x="0" y="302"/>
                  </a:lnTo>
                  <a:lnTo>
                    <a:pt x="302" y="835"/>
                  </a:lnTo>
                </a:path>
              </a:pathLst>
            </a:custGeom>
            <a:solidFill>
              <a:schemeClr val="accent4">
                <a:lumMod val="60000"/>
                <a:lumOff val="40000"/>
              </a:schemeClr>
            </a:solidFill>
            <a:ln>
              <a:noFill/>
            </a:ln>
            <a:effectLst>
              <a:outerShdw blurRad="76200" dir="18900000" sy="23000" kx="-1200000" algn="bl" rotWithShape="0">
                <a:prstClr val="black">
                  <a:alpha val="20000"/>
                </a:prstClr>
              </a:outerShdw>
            </a:effectLst>
          </p:spPr>
          <p:txBody>
            <a:bodyPr/>
            <a:lstStyle/>
            <a:p>
              <a:endParaRPr lang="zh-CN" altLang="en-US"/>
            </a:p>
          </p:txBody>
        </p:sp>
        <p:sp>
          <p:nvSpPr>
            <p:cNvPr id="63" name="Freeform 52"/>
            <p:cNvSpPr/>
            <p:nvPr/>
          </p:nvSpPr>
          <p:spPr bwMode="gray">
            <a:xfrm>
              <a:off x="2404730" y="1720422"/>
              <a:ext cx="604837" cy="973138"/>
            </a:xfrm>
            <a:custGeom>
              <a:avLst/>
              <a:gdLst>
                <a:gd name="T0" fmla="*/ 296 w 364"/>
                <a:gd name="T1" fmla="*/ 534 h 535"/>
                <a:gd name="T2" fmla="*/ 363 w 364"/>
                <a:gd name="T3" fmla="*/ 445 h 535"/>
                <a:gd name="T4" fmla="*/ 0 w 364"/>
                <a:gd name="T5" fmla="*/ 0 h 535"/>
                <a:gd name="T6" fmla="*/ 296 w 364"/>
                <a:gd name="T7" fmla="*/ 534 h 535"/>
              </a:gdLst>
              <a:ahLst/>
              <a:cxnLst>
                <a:cxn ang="0">
                  <a:pos x="T0" y="T1"/>
                </a:cxn>
                <a:cxn ang="0">
                  <a:pos x="T2" y="T3"/>
                </a:cxn>
                <a:cxn ang="0">
                  <a:pos x="T4" y="T5"/>
                </a:cxn>
                <a:cxn ang="0">
                  <a:pos x="T6" y="T7"/>
                </a:cxn>
              </a:cxnLst>
              <a:rect l="0" t="0" r="r" b="b"/>
              <a:pathLst>
                <a:path w="364" h="535">
                  <a:moveTo>
                    <a:pt x="296" y="534"/>
                  </a:moveTo>
                  <a:lnTo>
                    <a:pt x="363" y="445"/>
                  </a:lnTo>
                  <a:lnTo>
                    <a:pt x="0" y="0"/>
                  </a:lnTo>
                  <a:lnTo>
                    <a:pt x="296" y="534"/>
                  </a:lnTo>
                </a:path>
              </a:pathLst>
            </a:custGeom>
            <a:solidFill>
              <a:srgbClr val="FF0000"/>
            </a:solidFill>
            <a:ln>
              <a:noFill/>
            </a:ln>
            <a:effectLst/>
          </p:spPr>
          <p:txBody>
            <a:bodyPr/>
            <a:lstStyle/>
            <a:p>
              <a:endParaRPr lang="zh-CN" altLang="en-US"/>
            </a:p>
          </p:txBody>
        </p:sp>
        <p:sp>
          <p:nvSpPr>
            <p:cNvPr id="64" name="文本框 63"/>
            <p:cNvSpPr txBox="1"/>
            <p:nvPr/>
          </p:nvSpPr>
          <p:spPr>
            <a:xfrm>
              <a:off x="2992178" y="2026849"/>
              <a:ext cx="2095227" cy="369332"/>
            </a:xfrm>
            <a:prstGeom prst="rect">
              <a:avLst/>
            </a:prstGeom>
            <a:noFill/>
            <a:ln w="9525">
              <a:noFill/>
            </a:ln>
          </p:spPr>
          <p:txBody>
            <a:bodyPr wrap="square" anchor="t">
              <a:spAutoFit/>
            </a:bodyPr>
            <a:lst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a:lstStyle>
            <a:p>
              <a:r>
                <a:rPr lang="zh-CN" altLang="en-US" dirty="0">
                  <a:solidFill>
                    <a:srgbClr val="FF0000"/>
                  </a:solidFill>
                  <a:latin typeface="微软雅黑" panose="020B0503020204020204" charset="-122"/>
                  <a:ea typeface="微软雅黑" panose="020B0503020204020204" charset="-122"/>
                </a:rPr>
                <a:t>重大风险</a:t>
              </a:r>
            </a:p>
          </p:txBody>
        </p:sp>
        <p:sp>
          <p:nvSpPr>
            <p:cNvPr id="65" name="文本框 64"/>
            <p:cNvSpPr txBox="1"/>
            <p:nvPr/>
          </p:nvSpPr>
          <p:spPr>
            <a:xfrm>
              <a:off x="3654987" y="2904326"/>
              <a:ext cx="2392051" cy="369418"/>
            </a:xfrm>
            <a:prstGeom prst="rect">
              <a:avLst/>
            </a:prstGeom>
            <a:noFill/>
            <a:ln w="9525">
              <a:noFill/>
            </a:ln>
          </p:spPr>
          <p:txBody>
            <a:bodyPr wrap="square" anchor="t">
              <a:spAutoFit/>
            </a:bodyPr>
            <a:lst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a:lstStyle>
            <a:p>
              <a:r>
                <a:rPr lang="zh-CN" altLang="en-US" dirty="0">
                  <a:solidFill>
                    <a:srgbClr val="FF9933"/>
                  </a:solidFill>
                  <a:latin typeface="微软雅黑" panose="020B0503020204020204" charset="-122"/>
                  <a:ea typeface="微软雅黑" panose="020B0503020204020204" charset="-122"/>
                </a:rPr>
                <a:t>较大风险</a:t>
              </a:r>
            </a:p>
          </p:txBody>
        </p:sp>
        <p:sp>
          <p:nvSpPr>
            <p:cNvPr id="66" name="文本框 65"/>
            <p:cNvSpPr txBox="1"/>
            <p:nvPr/>
          </p:nvSpPr>
          <p:spPr>
            <a:xfrm>
              <a:off x="4249547" y="3802337"/>
              <a:ext cx="2096815" cy="369332"/>
            </a:xfrm>
            <a:prstGeom prst="rect">
              <a:avLst/>
            </a:prstGeom>
            <a:noFill/>
            <a:ln w="9525">
              <a:noFill/>
            </a:ln>
          </p:spPr>
          <p:txBody>
            <a:bodyPr wrap="square" anchor="t">
              <a:spAutoFit/>
            </a:bodyPr>
            <a:lst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a:lstStyle>
            <a:p>
              <a:r>
                <a:rPr lang="zh-CN" altLang="en-US" dirty="0">
                  <a:solidFill>
                    <a:srgbClr val="FFFF00"/>
                  </a:solidFill>
                  <a:latin typeface="微软雅黑" panose="020B0503020204020204" charset="-122"/>
                  <a:ea typeface="微软雅黑" panose="020B0503020204020204" charset="-122"/>
                </a:rPr>
                <a:t>一般风险</a:t>
              </a:r>
            </a:p>
          </p:txBody>
        </p:sp>
        <p:sp>
          <p:nvSpPr>
            <p:cNvPr id="67" name="文本框 66"/>
            <p:cNvSpPr txBox="1"/>
            <p:nvPr/>
          </p:nvSpPr>
          <p:spPr>
            <a:xfrm>
              <a:off x="5146989" y="5056816"/>
              <a:ext cx="1596817" cy="369332"/>
            </a:xfrm>
            <a:prstGeom prst="rect">
              <a:avLst/>
            </a:prstGeom>
            <a:noFill/>
            <a:ln w="9525">
              <a:noFill/>
            </a:ln>
          </p:spPr>
          <p:txBody>
            <a:bodyPr wrap="square" anchor="t">
              <a:spAutoFit/>
            </a:bodyPr>
            <a:lst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a:lstStyle>
            <a:p>
              <a:r>
                <a:rPr lang="zh-CN" altLang="en-US" dirty="0">
                  <a:solidFill>
                    <a:srgbClr val="0162A7"/>
                  </a:solidFill>
                  <a:latin typeface="微软雅黑" panose="020B0503020204020204" charset="-122"/>
                  <a:ea typeface="微软雅黑" panose="020B0503020204020204" charset="-122"/>
                </a:rPr>
                <a:t>低风险</a:t>
              </a:r>
            </a:p>
          </p:txBody>
        </p:sp>
        <p:sp>
          <p:nvSpPr>
            <p:cNvPr id="76" name="文本框 48"/>
            <p:cNvSpPr txBox="1">
              <a:spLocks noChangeArrowheads="1"/>
            </p:cNvSpPr>
            <p:nvPr/>
          </p:nvSpPr>
          <p:spPr bwMode="auto">
            <a:xfrm>
              <a:off x="4835444" y="1661095"/>
              <a:ext cx="553998"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zh-CN" altLang="en-US" sz="2400" dirty="0">
                  <a:latin typeface="Arial" panose="020B0604020202020204" pitchFamily="34" charset="0"/>
                </a:rPr>
                <a:t>公司级</a:t>
              </a:r>
            </a:p>
          </p:txBody>
        </p:sp>
        <p:sp>
          <p:nvSpPr>
            <p:cNvPr id="84" name="右大括号 83"/>
            <p:cNvSpPr/>
            <p:nvPr/>
          </p:nvSpPr>
          <p:spPr>
            <a:xfrm>
              <a:off x="5613498" y="2141959"/>
              <a:ext cx="317500" cy="93138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buFont typeface="Arial" panose="020B0604020202020204" pitchFamily="34" charset="0"/>
                <a:buNone/>
                <a:defRPr/>
              </a:pPr>
              <a:endParaRPr lang="zh-CN" altLang="en-US">
                <a:ln>
                  <a:solidFill>
                    <a:sysClr val="windowText" lastClr="000000"/>
                  </a:solidFill>
                </a:ln>
              </a:endParaRPr>
            </a:p>
          </p:txBody>
        </p:sp>
        <p:sp>
          <p:nvSpPr>
            <p:cNvPr id="85" name="右大括号 84"/>
            <p:cNvSpPr/>
            <p:nvPr/>
          </p:nvSpPr>
          <p:spPr>
            <a:xfrm>
              <a:off x="7353516" y="2172830"/>
              <a:ext cx="552450" cy="3031156"/>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buFont typeface="Arial" panose="020B0604020202020204" pitchFamily="34" charset="0"/>
                <a:buNone/>
                <a:defRPr/>
              </a:pPr>
              <a:endParaRPr lang="zh-CN" altLang="en-US">
                <a:ln>
                  <a:solidFill>
                    <a:sysClr val="windowText" lastClr="000000"/>
                  </a:solidFill>
                </a:ln>
              </a:endParaRPr>
            </a:p>
          </p:txBody>
        </p:sp>
        <p:sp>
          <p:nvSpPr>
            <p:cNvPr id="86" name="文本框 49"/>
            <p:cNvSpPr txBox="1">
              <a:spLocks noChangeArrowheads="1"/>
            </p:cNvSpPr>
            <p:nvPr/>
          </p:nvSpPr>
          <p:spPr bwMode="auto">
            <a:xfrm>
              <a:off x="6140003" y="2149055"/>
              <a:ext cx="422014" cy="103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zh-CN" altLang="en-US" sz="2400" dirty="0" smtClean="0">
                  <a:latin typeface="Arial" panose="020B0604020202020204" pitchFamily="34" charset="0"/>
                </a:rPr>
                <a:t>部门级</a:t>
              </a:r>
              <a:endParaRPr lang="zh-CN" altLang="en-US" sz="2400" dirty="0">
                <a:latin typeface="Arial" panose="020B0604020202020204" pitchFamily="34" charset="0"/>
              </a:endParaRPr>
            </a:p>
          </p:txBody>
        </p:sp>
        <p:sp>
          <p:nvSpPr>
            <p:cNvPr id="88" name="文本框 52"/>
            <p:cNvSpPr txBox="1">
              <a:spLocks noChangeArrowheads="1"/>
            </p:cNvSpPr>
            <p:nvPr/>
          </p:nvSpPr>
          <p:spPr bwMode="auto">
            <a:xfrm>
              <a:off x="8101621" y="3190538"/>
              <a:ext cx="422014" cy="1866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zh-CN" altLang="en-US" sz="2400" dirty="0" smtClean="0">
                  <a:latin typeface="Arial" panose="020B0604020202020204" pitchFamily="34" charset="0"/>
                </a:rPr>
                <a:t>班组级、岗位级</a:t>
              </a:r>
              <a:endParaRPr lang="zh-CN" altLang="en-US" sz="2400" dirty="0">
                <a:latin typeface="Arial" panose="020B0604020202020204" pitchFamily="34" charset="0"/>
              </a:endParaRPr>
            </a:p>
          </p:txBody>
        </p:sp>
        <p:sp>
          <p:nvSpPr>
            <p:cNvPr id="89" name="右大括号 88"/>
            <p:cNvSpPr/>
            <p:nvPr/>
          </p:nvSpPr>
          <p:spPr>
            <a:xfrm>
              <a:off x="6585712" y="2171811"/>
              <a:ext cx="317500" cy="1892713"/>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buFont typeface="Arial" panose="020B0604020202020204" pitchFamily="34" charset="0"/>
                <a:buNone/>
                <a:defRPr/>
              </a:pPr>
              <a:endParaRPr lang="zh-CN" altLang="en-US">
                <a:ln>
                  <a:solidFill>
                    <a:sysClr val="windowText" lastClr="000000"/>
                  </a:solidFill>
                </a:ln>
              </a:endParaRPr>
            </a:p>
          </p:txBody>
        </p:sp>
        <p:sp>
          <p:nvSpPr>
            <p:cNvPr id="90" name="文本框 49"/>
            <p:cNvSpPr txBox="1">
              <a:spLocks noChangeArrowheads="1"/>
            </p:cNvSpPr>
            <p:nvPr/>
          </p:nvSpPr>
          <p:spPr bwMode="auto">
            <a:xfrm>
              <a:off x="7091743" y="2665884"/>
              <a:ext cx="422014" cy="103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zh-CN" altLang="en-US" sz="2400" dirty="0" smtClean="0">
                  <a:latin typeface="Arial" panose="020B0604020202020204" pitchFamily="34" charset="0"/>
                </a:rPr>
                <a:t>车间级</a:t>
              </a:r>
              <a:endParaRPr lang="zh-CN" altLang="en-US" sz="2400" dirty="0">
                <a:latin typeface="Arial" panose="020B0604020202020204" pitchFamily="34" charset="0"/>
              </a:endParaRPr>
            </a:p>
          </p:txBody>
        </p:sp>
        <p:cxnSp>
          <p:nvCxnSpPr>
            <p:cNvPr id="3" name="直接连接符 2"/>
            <p:cNvCxnSpPr/>
            <p:nvPr/>
          </p:nvCxnSpPr>
          <p:spPr>
            <a:xfrm>
              <a:off x="4456221" y="2206991"/>
              <a:ext cx="39479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 name="Rectangle 3"/>
          <p:cNvSpPr txBox="1"/>
          <p:nvPr/>
        </p:nvSpPr>
        <p:spPr>
          <a:xfrm>
            <a:off x="2272974" y="2511456"/>
            <a:ext cx="6980082" cy="917544"/>
          </a:xfrm>
          <a:prstGeom prst="rect">
            <a:avLst/>
          </a:prstGeom>
          <a:noFill/>
          <a:ln w="9525">
            <a:noFill/>
            <a:miter/>
          </a:ln>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zh-CN" altLang="en-US" sz="4000" b="1" noProof="1">
                <a:latin typeface="微软雅黑" panose="020B0503020204020204" charset="-122"/>
                <a:ea typeface="微软雅黑" panose="020B0503020204020204" charset="-122"/>
                <a:sym typeface="微软雅黑" panose="020B0503020204020204" charset="-122"/>
              </a:rPr>
              <a:t>如何创建双控体系？</a:t>
            </a:r>
            <a:r>
              <a:rPr lang="en-US" altLang="zh-CN" sz="4000" b="1" noProof="1">
                <a:latin typeface="微软雅黑" panose="020B0503020204020204" charset="-122"/>
                <a:ea typeface="微软雅黑" panose="020B0503020204020204" charset="-122"/>
                <a:sym typeface="微软雅黑" panose="020B0503020204020204" charset="-122"/>
              </a:rPr>
              <a:t>——</a:t>
            </a:r>
            <a:r>
              <a:rPr lang="zh-CN" altLang="en-US" sz="4000" b="1" noProof="1">
                <a:latin typeface="微软雅黑" panose="020B0503020204020204" charset="-122"/>
                <a:ea typeface="微软雅黑" panose="020B0503020204020204" charset="-122"/>
                <a:sym typeface="微软雅黑" panose="020B0503020204020204" charset="-122"/>
              </a:rPr>
              <a:t>隐患</a:t>
            </a:r>
            <a:r>
              <a:rPr lang="zh-CN" altLang="en-US" sz="4000" b="1" noProof="1">
                <a:solidFill>
                  <a:srgbClr val="002DAC"/>
                </a:solidFill>
                <a:latin typeface="微软雅黑" panose="020B0503020204020204" charset="-122"/>
                <a:ea typeface="微软雅黑" panose="020B0503020204020204" charset="-122"/>
                <a:sym typeface="微软雅黑" panose="020B0503020204020204" charset="-122"/>
              </a:rPr>
              <a:t>排查</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页脚占位符 92"/>
          <p:cNvSpPr txBox="1">
            <a:spLocks noChangeArrowheads="1"/>
          </p:cNvSpPr>
          <p:nvPr/>
        </p:nvSpPr>
        <p:spPr bwMode="auto">
          <a:xfrm>
            <a:off x="4375943" y="5855944"/>
            <a:ext cx="35417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zh-CN" altLang="en-US" sz="1200">
                <a:solidFill>
                  <a:srgbClr val="A6A6A6"/>
                </a:solidFill>
                <a:latin typeface="华文行楷" panose="02010800040101010101" pitchFamily="2" charset="-122"/>
                <a:ea typeface="华文行楷" panose="02010800040101010101" pitchFamily="2" charset="-122"/>
              </a:rPr>
              <a:t>做实当前  谋划长远  居危思变  担责实干</a:t>
            </a:r>
          </a:p>
        </p:txBody>
      </p:sp>
      <p:sp>
        <p:nvSpPr>
          <p:cNvPr id="5" name="矩形 12"/>
          <p:cNvSpPr>
            <a:spLocks noChangeArrowheads="1"/>
          </p:cNvSpPr>
          <p:nvPr/>
        </p:nvSpPr>
        <p:spPr bwMode="auto">
          <a:xfrm>
            <a:off x="2002631" y="988669"/>
            <a:ext cx="8186737" cy="688975"/>
          </a:xfrm>
          <a:prstGeom prst="rect">
            <a:avLst/>
          </a:prstGeom>
          <a:noFill/>
          <a:ln w="9525">
            <a:solidFill>
              <a:srgbClr val="FF0000"/>
            </a:solidFill>
            <a:prstDash val="lgDashDotDot"/>
            <a:miter lim="800000"/>
          </a:ln>
          <a:extLst>
            <a:ext uri="{909E8E84-426E-40DD-AFC4-6F175D3DCCD1}">
              <a14:hiddenFill xmlns:a14="http://schemas.microsoft.com/office/drawing/2010/main">
                <a:solidFill>
                  <a:srgbClr val="FFFFFF"/>
                </a:solidFill>
              </a14:hiddenFill>
            </a:ext>
          </a:extLst>
        </p:spPr>
        <p:txBody>
          <a:bodyPr lIns="80147" tIns="40074" rIns="80147" bIns="4007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65000"/>
              </a:lnSpc>
              <a:spcBef>
                <a:spcPct val="0"/>
              </a:spcBef>
              <a:buFont typeface="Arial" panose="020B0604020202020204" pitchFamily="34" charset="0"/>
              <a:buNone/>
            </a:pPr>
            <a:r>
              <a:rPr lang="en-US" altLang="zh-CN" sz="2400" dirty="0">
                <a:solidFill>
                  <a:srgbClr val="FF00FF"/>
                </a:solidFill>
                <a:latin typeface="Arial" panose="020B0604020202020204" pitchFamily="34" charset="0"/>
              </a:rPr>
              <a:t>1</a:t>
            </a:r>
            <a:r>
              <a:rPr lang="zh-CN" altLang="en-US" sz="2400" dirty="0">
                <a:solidFill>
                  <a:srgbClr val="FF00FF"/>
                </a:solidFill>
                <a:latin typeface="Arial" panose="020B0604020202020204" pitchFamily="34" charset="0"/>
              </a:rPr>
              <a:t>、确定排查对象</a:t>
            </a:r>
            <a:endParaRPr lang="en-US" altLang="zh-CN" sz="2400" dirty="0">
              <a:solidFill>
                <a:srgbClr val="996600"/>
              </a:solidFill>
              <a:latin typeface="Arial" panose="020B0604020202020204" pitchFamily="34" charset="0"/>
            </a:endParaRPr>
          </a:p>
        </p:txBody>
      </p:sp>
      <p:sp>
        <p:nvSpPr>
          <p:cNvPr id="6" name="矩形 4"/>
          <p:cNvSpPr>
            <a:spLocks noChangeArrowheads="1"/>
          </p:cNvSpPr>
          <p:nvPr/>
        </p:nvSpPr>
        <p:spPr bwMode="auto">
          <a:xfrm>
            <a:off x="2002631" y="2284069"/>
            <a:ext cx="8137525" cy="4015105"/>
          </a:xfrm>
          <a:prstGeom prst="rect">
            <a:avLst/>
          </a:prstGeom>
          <a:noFill/>
          <a:ln w="9525">
            <a:noFill/>
            <a:miter lim="800000"/>
          </a:ln>
        </p:spPr>
        <p:txBody>
          <a:bodyPr>
            <a:spAutoFit/>
          </a:bodyPr>
          <a:lstStyle/>
          <a:p>
            <a:pPr eaLnBrk="1" hangingPunct="1">
              <a:lnSpc>
                <a:spcPts val="3400"/>
              </a:lnSpc>
              <a:buFont typeface="Arial" panose="020B0604020202020204" pitchFamily="34" charset="0"/>
              <a:buNone/>
              <a:defRPr/>
            </a:pPr>
            <a:r>
              <a:rPr lang="zh-CN" altLang="en-US" sz="2400" dirty="0">
                <a:latin typeface="+mj-ea"/>
                <a:ea typeface="+mj-ea"/>
              </a:rPr>
              <a:t>　　风险分级管控体系识别评价的 “</a:t>
            </a:r>
            <a:r>
              <a:rPr lang="zh-CN" altLang="en-US" sz="2400" dirty="0">
                <a:solidFill>
                  <a:srgbClr val="FF0000"/>
                </a:solidFill>
                <a:latin typeface="+mj-ea"/>
                <a:ea typeface="+mj-ea"/>
              </a:rPr>
              <a:t>风险点、危险源”即为隐患排查的对象，</a:t>
            </a:r>
            <a:r>
              <a:rPr lang="zh-CN" altLang="en-US" sz="2400" dirty="0">
                <a:latin typeface="+mj-ea"/>
                <a:ea typeface="+mj-ea"/>
              </a:rPr>
              <a:t>是隐患排查治理体系的“基础”。</a:t>
            </a:r>
            <a:endParaRPr lang="en-US" altLang="zh-CN" sz="2400" dirty="0">
              <a:latin typeface="+mj-ea"/>
              <a:ea typeface="+mj-ea"/>
            </a:endParaRPr>
          </a:p>
          <a:p>
            <a:pPr eaLnBrk="1" hangingPunct="1">
              <a:lnSpc>
                <a:spcPts val="3400"/>
              </a:lnSpc>
              <a:buFont typeface="Arial" panose="020B0604020202020204" pitchFamily="34" charset="0"/>
              <a:buNone/>
              <a:defRPr/>
            </a:pPr>
            <a:r>
              <a:rPr lang="zh-CN" altLang="en-US" sz="2400" dirty="0">
                <a:latin typeface="+mj-ea"/>
                <a:ea typeface="+mj-ea"/>
              </a:rPr>
              <a:t>　　</a:t>
            </a:r>
            <a:endParaRPr lang="en-US" altLang="zh-CN" sz="2400" dirty="0">
              <a:latin typeface="+mj-ea"/>
              <a:ea typeface="+mj-ea"/>
            </a:endParaRPr>
          </a:p>
          <a:p>
            <a:pPr eaLnBrk="1" hangingPunct="1">
              <a:lnSpc>
                <a:spcPts val="3400"/>
              </a:lnSpc>
              <a:buFont typeface="Arial" panose="020B0604020202020204" pitchFamily="34" charset="0"/>
              <a:buNone/>
              <a:defRPr/>
            </a:pPr>
            <a:r>
              <a:rPr lang="zh-CN" altLang="en-US" sz="2400" dirty="0">
                <a:latin typeface="+mj-ea"/>
                <a:ea typeface="+mj-ea"/>
              </a:rPr>
              <a:t>　　根据风险分级管控体系的要求，企业组织实施风险点识别、危险源辨识、风险评价、典型措施制定和风险分级，确定风险点、危险源为隐患排查的对象，即“排查点”。</a:t>
            </a:r>
            <a:endParaRPr lang="en-US" altLang="zh-CN" sz="2400" dirty="0">
              <a:latin typeface="+mj-ea"/>
              <a:ea typeface="+mj-ea"/>
            </a:endParaRPr>
          </a:p>
          <a:p>
            <a:pPr eaLnBrk="1" hangingPunct="1">
              <a:lnSpc>
                <a:spcPts val="3400"/>
              </a:lnSpc>
              <a:buFont typeface="Arial" panose="020B0604020202020204" pitchFamily="34" charset="0"/>
              <a:buNone/>
              <a:defRPr/>
            </a:pPr>
            <a:r>
              <a:rPr lang="zh-CN" altLang="en-US" sz="2400" dirty="0">
                <a:latin typeface="+mj-ea"/>
                <a:ea typeface="+mj-ea"/>
              </a:rPr>
              <a:t>　　</a:t>
            </a:r>
            <a:endParaRPr lang="en-US" altLang="zh-CN" sz="2400" dirty="0">
              <a:latin typeface="+mj-ea"/>
              <a:ea typeface="+mj-ea"/>
            </a:endParaRPr>
          </a:p>
          <a:p>
            <a:pPr eaLnBrk="1" hangingPunct="1">
              <a:lnSpc>
                <a:spcPts val="3400"/>
              </a:lnSpc>
              <a:buFont typeface="Arial" panose="020B0604020202020204" pitchFamily="34" charset="0"/>
              <a:buNone/>
              <a:defRPr/>
            </a:pPr>
            <a:r>
              <a:rPr lang="zh-CN" altLang="en-US" sz="2400" dirty="0">
                <a:latin typeface="+mj-ea"/>
                <a:ea typeface="+mj-ea"/>
              </a:rPr>
              <a:t>通过隐患排查，可能发现新的风险点、危险源，进而对风险点和危险源</a:t>
            </a:r>
            <a:r>
              <a:rPr lang="zh-CN" altLang="en-US" sz="2400" dirty="0" smtClean="0">
                <a:latin typeface="+mj-ea"/>
                <a:ea typeface="+mj-ea"/>
              </a:rPr>
              <a:t>信息进行补充和完善。</a:t>
            </a:r>
            <a:endParaRPr lang="zh-CN" altLang="en-US" sz="2400" dirty="0">
              <a:latin typeface="+mj-ea"/>
              <a:ea typeface="+mj-ea"/>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12"/>
          <p:cNvSpPr>
            <a:spLocks noChangeArrowheads="1"/>
          </p:cNvSpPr>
          <p:nvPr/>
        </p:nvSpPr>
        <p:spPr bwMode="auto">
          <a:xfrm>
            <a:off x="2002631" y="988669"/>
            <a:ext cx="8186737" cy="688975"/>
          </a:xfrm>
          <a:prstGeom prst="rect">
            <a:avLst/>
          </a:prstGeom>
          <a:noFill/>
          <a:ln w="9525">
            <a:solidFill>
              <a:srgbClr val="FF0000"/>
            </a:solidFill>
            <a:prstDash val="lgDashDotDot"/>
            <a:miter lim="800000"/>
          </a:ln>
          <a:extLst>
            <a:ext uri="{909E8E84-426E-40DD-AFC4-6F175D3DCCD1}">
              <a14:hiddenFill xmlns:a14="http://schemas.microsoft.com/office/drawing/2010/main">
                <a:solidFill>
                  <a:srgbClr val="FFFFFF"/>
                </a:solidFill>
              </a14:hiddenFill>
            </a:ext>
          </a:extLst>
        </p:spPr>
        <p:txBody>
          <a:bodyPr lIns="80147" tIns="40074" rIns="80147" bIns="40074">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65000"/>
              </a:lnSpc>
              <a:spcBef>
                <a:spcPct val="0"/>
              </a:spcBef>
              <a:buFont typeface="Arial" panose="020B0604020202020204" pitchFamily="34" charset="0"/>
              <a:buNone/>
            </a:pPr>
            <a:r>
              <a:rPr lang="en-US" altLang="zh-CN" sz="2400" dirty="0">
                <a:solidFill>
                  <a:srgbClr val="FF00FF"/>
                </a:solidFill>
                <a:latin typeface="Arial" panose="020B0604020202020204" pitchFamily="34" charset="0"/>
              </a:rPr>
              <a:t>2</a:t>
            </a:r>
            <a:r>
              <a:rPr lang="zh-CN" altLang="en-US" sz="2400" dirty="0">
                <a:solidFill>
                  <a:srgbClr val="FF00FF"/>
                </a:solidFill>
                <a:latin typeface="Arial" panose="020B0604020202020204" pitchFamily="34" charset="0"/>
              </a:rPr>
              <a:t>、确定排查清单</a:t>
            </a:r>
            <a:endParaRPr lang="en-US" altLang="zh-CN" sz="2400" dirty="0">
              <a:solidFill>
                <a:srgbClr val="996600"/>
              </a:solidFill>
              <a:latin typeface="Arial" panose="020B0604020202020204" pitchFamily="34" charset="0"/>
            </a:endParaRPr>
          </a:p>
        </p:txBody>
      </p:sp>
      <p:sp>
        <p:nvSpPr>
          <p:cNvPr id="6" name="矩形 4"/>
          <p:cNvSpPr>
            <a:spLocks noChangeArrowheads="1"/>
          </p:cNvSpPr>
          <p:nvPr/>
        </p:nvSpPr>
        <p:spPr bwMode="auto">
          <a:xfrm>
            <a:off x="2002631" y="2284069"/>
            <a:ext cx="8137525" cy="1835150"/>
          </a:xfrm>
          <a:prstGeom prst="rect">
            <a:avLst/>
          </a:prstGeom>
          <a:noFill/>
          <a:ln w="9525">
            <a:noFill/>
            <a:miter lim="800000"/>
          </a:ln>
        </p:spPr>
        <p:txBody>
          <a:bodyPr>
            <a:spAutoFit/>
          </a:bodyPr>
          <a:lstStyle/>
          <a:p>
            <a:pPr eaLnBrk="1" hangingPunct="1">
              <a:lnSpc>
                <a:spcPts val="3400"/>
              </a:lnSpc>
              <a:buFont typeface="Arial" panose="020B0604020202020204" pitchFamily="34" charset="0"/>
              <a:buNone/>
              <a:defRPr/>
            </a:pPr>
            <a:r>
              <a:rPr lang="zh-CN" altLang="en-US" sz="2400" dirty="0">
                <a:latin typeface="+mj-ea"/>
                <a:ea typeface="+mj-ea"/>
              </a:rPr>
              <a:t>　　隐患排查清单有多重途径，其中将管控风险的措施直接变成排查表，是最重要也是最直接的途径。除此之外还有</a:t>
            </a:r>
            <a:endParaRPr lang="en-US" altLang="zh-CN" sz="2400" dirty="0">
              <a:latin typeface="+mj-ea"/>
              <a:ea typeface="+mj-ea"/>
            </a:endParaRPr>
          </a:p>
          <a:p>
            <a:pPr>
              <a:lnSpc>
                <a:spcPts val="3400"/>
              </a:lnSpc>
              <a:defRPr/>
            </a:pPr>
            <a:r>
              <a:rPr lang="zh-CN" altLang="en-US" sz="2400" b="1" dirty="0"/>
              <a:t>常规的隐患排查依据就是根据法规标准要求，企业按照场所、区域、部位分别编制的隐患排查</a:t>
            </a:r>
            <a:r>
              <a:rPr lang="zh-CN" altLang="en-US" sz="2400" b="1" dirty="0">
                <a:solidFill>
                  <a:srgbClr val="CC0000"/>
                </a:solidFill>
              </a:rPr>
              <a:t>内容</a:t>
            </a:r>
            <a:r>
              <a:rPr lang="zh-CN" altLang="en-US" sz="2400" b="1" dirty="0"/>
              <a:t>。</a:t>
            </a:r>
            <a:endParaRPr lang="zh-CN" altLang="en-US" sz="2400" dirty="0">
              <a:latin typeface="+mj-ea"/>
              <a:ea typeface="+mj-ea"/>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4299527" y="4895995"/>
            <a:ext cx="5637213" cy="1616075"/>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457200"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以各类基础管理项目为基本单元，依据有关法律、法规、技术标准、规程要求编制，内容包括：排查项目、排查内容与排查标准、排查类型、排查周期、组织级别等信息。</a:t>
            </a:r>
            <a:r>
              <a:rPr kumimoji="0" lang="en-US"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 </a:t>
            </a:r>
            <a:endParaRPr kumimoji="0" lang="zh-CN" altLang="zh-CN" sz="18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7" name="矩形 6"/>
          <p:cNvSpPr/>
          <p:nvPr/>
        </p:nvSpPr>
        <p:spPr>
          <a:xfrm>
            <a:off x="4299527" y="2686195"/>
            <a:ext cx="5637213" cy="1616075"/>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    </a:t>
            </a:r>
            <a:r>
              <a:rPr kumimoji="0" lang="zh-CN" altLang="zh-CN" sz="1800" b="0" i="0" u="none" strike="noStrike" kern="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以各类风险点为基本单元，依据风险分级管控体系中各风险点的控制措施和标准、规程要求编制，内容包括：排查范围、排查内容与排查标准、排查类型、排查周期、组织级别等信息。</a:t>
            </a:r>
            <a:r>
              <a:rPr kumimoji="0" lang="en-US" altLang="zh-CN" sz="1800" b="0" i="0" u="none" strike="noStrike" kern="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zh-CN" sz="1800" b="0" i="0" u="none" strike="noStrike" kern="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8" name="矩形 4"/>
          <p:cNvSpPr>
            <a:spLocks noChangeArrowheads="1"/>
          </p:cNvSpPr>
          <p:nvPr/>
        </p:nvSpPr>
        <p:spPr bwMode="auto">
          <a:xfrm>
            <a:off x="1799215" y="75103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zh-CN" sz="2000" b="1" dirty="0">
                <a:solidFill>
                  <a:srgbClr val="C00000"/>
                </a:solidFill>
                <a:latin typeface="黑体" panose="02010609060101010101" pitchFamily="49" charset="-122"/>
                <a:ea typeface="黑体" panose="02010609060101010101" pitchFamily="49" charset="-122"/>
              </a:rPr>
              <a:t>（二）隐患排查</a:t>
            </a:r>
          </a:p>
        </p:txBody>
      </p:sp>
      <p:sp>
        <p:nvSpPr>
          <p:cNvPr id="9" name="矩形 5"/>
          <p:cNvSpPr>
            <a:spLocks noChangeArrowheads="1"/>
          </p:cNvSpPr>
          <p:nvPr/>
        </p:nvSpPr>
        <p:spPr bwMode="auto">
          <a:xfrm>
            <a:off x="2015115" y="1111395"/>
            <a:ext cx="79216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457200" defTabSz="914400" eaLnBrk="1" fontAlgn="base" latinLnBrk="0" hangingPunct="1">
              <a:lnSpc>
                <a:spcPct val="150000"/>
              </a:lnSpc>
              <a:spcBef>
                <a:spcPct val="0"/>
              </a:spcBef>
              <a:spcAft>
                <a:spcPct val="0"/>
              </a:spcAft>
              <a:buClrTx/>
              <a:buSzTx/>
              <a:buFontTx/>
              <a:buNone/>
              <a:defRPr/>
            </a:pPr>
            <a:r>
              <a:rPr kumimoji="0" lang="zh-CN" altLang="zh-CN" sz="2000" b="0" i="0" u="none" strike="noStrike" kern="0" cap="none" spc="0" normalizeH="0" baseline="0" noProof="0" dirty="0">
                <a:ln>
                  <a:noFill/>
                </a:ln>
                <a:solidFill>
                  <a:prstClr val="black"/>
                </a:solidFill>
                <a:effectLst/>
                <a:uLnTx/>
                <a:uFillTx/>
              </a:rPr>
              <a:t>各单位依据确定的各类风险的全部控制措施和基础安全管理要求，编制包含全部应该排查的项目清单。</a:t>
            </a:r>
            <a:endParaRPr kumimoji="0" lang="zh-CN" altLang="en-US" sz="2000" b="0" i="0" u="none" strike="noStrike" kern="0" cap="none" spc="0" normalizeH="0" baseline="0" noProof="0" dirty="0">
              <a:ln>
                <a:noFill/>
              </a:ln>
              <a:solidFill>
                <a:prstClr val="black"/>
              </a:solidFill>
              <a:effectLst/>
              <a:uLnTx/>
              <a:uFillTx/>
            </a:endParaRPr>
          </a:p>
        </p:txBody>
      </p:sp>
      <p:sp>
        <p:nvSpPr>
          <p:cNvPr id="10" name="流程图: 文档 9"/>
          <p:cNvSpPr/>
          <p:nvPr/>
        </p:nvSpPr>
        <p:spPr>
          <a:xfrm>
            <a:off x="2035752" y="2911620"/>
            <a:ext cx="1419225" cy="1728787"/>
          </a:xfrm>
          <a:prstGeom prst="flowChartDocumen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隐患排查</a:t>
            </a:r>
            <a:endParaRPr kumimoji="0" lang="en-US" altLang="zh-CN" sz="18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项目清单</a:t>
            </a:r>
          </a:p>
        </p:txBody>
      </p:sp>
      <p:sp>
        <p:nvSpPr>
          <p:cNvPr id="11" name="左大括号 10"/>
          <p:cNvSpPr/>
          <p:nvPr/>
        </p:nvSpPr>
        <p:spPr>
          <a:xfrm>
            <a:off x="3578802" y="2551257"/>
            <a:ext cx="360363" cy="2233613"/>
          </a:xfrm>
          <a:prstGeom prst="leftBrace">
            <a:avLst/>
          </a:prstGeom>
          <a:noFill/>
          <a:ln w="9525" cap="flat" cmpd="sng" algn="ctr">
            <a:solidFill>
              <a:srgbClr val="4F81BD">
                <a:shade val="95000"/>
                <a:satMod val="105000"/>
              </a:srgb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2" name="平行四边形 11"/>
          <p:cNvSpPr/>
          <p:nvPr/>
        </p:nvSpPr>
        <p:spPr>
          <a:xfrm>
            <a:off x="3986790" y="2192482"/>
            <a:ext cx="2487612" cy="647700"/>
          </a:xfrm>
          <a:prstGeom prst="parallelogram">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生产现场类隐患排查清单</a:t>
            </a: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3" name="平行四边形 12"/>
          <p:cNvSpPr/>
          <p:nvPr/>
        </p:nvSpPr>
        <p:spPr>
          <a:xfrm>
            <a:off x="3959802" y="4424507"/>
            <a:ext cx="2520950" cy="647700"/>
          </a:xfrm>
          <a:prstGeom prst="parallelogram">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zh-CN"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 基础管理类隐患排查清单</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0" nodeType="clickEffect">
                                  <p:stCondLst>
                                    <p:cond delay="0"/>
                                  </p:stCondLst>
                                  <p:childTnLst>
                                    <p:animScale>
                                      <p:cBhvr>
                                        <p:cTn id="11" dur="2000" fill="hold"/>
                                        <p:tgtEl>
                                          <p:spTgt spid="10"/>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6" presetClass="emph" presetSubtype="0" fill="hold" grpId="0" nodeType="clickEffect">
                                  <p:stCondLst>
                                    <p:cond delay="0"/>
                                  </p:stCondLst>
                                  <p:childTnLst>
                                    <p:animScale>
                                      <p:cBhvr>
                                        <p:cTn id="15" dur="2000" fill="hold"/>
                                        <p:tgtEl>
                                          <p:spTgt spid="12"/>
                                        </p:tgtEl>
                                      </p:cBhvr>
                                      <p:by x="150000" y="150000"/>
                                    </p:animScale>
                                  </p:childTnLst>
                                </p:cTn>
                              </p:par>
                            </p:childTnLst>
                          </p:cTn>
                        </p:par>
                      </p:childTnLst>
                    </p:cTn>
                  </p:par>
                  <p:par>
                    <p:cTn id="16" fill="hold">
                      <p:stCondLst>
                        <p:cond delay="indefinite"/>
                      </p:stCondLst>
                      <p:childTnLst>
                        <p:par>
                          <p:cTn id="17" fill="hold">
                            <p:stCondLst>
                              <p:cond delay="0"/>
                            </p:stCondLst>
                            <p:childTnLst>
                              <p:par>
                                <p:cTn id="18" presetID="32" presetClass="emph" presetSubtype="0" fill="hold" grpId="0" nodeType="clickEffect">
                                  <p:stCondLst>
                                    <p:cond delay="0"/>
                                  </p:stCondLst>
                                  <p:childTnLst>
                                    <p:animRot by="120000">
                                      <p:cBhvr>
                                        <p:cTn id="19" dur="100" fill="hold">
                                          <p:stCondLst>
                                            <p:cond delay="0"/>
                                          </p:stCondLst>
                                        </p:cTn>
                                        <p:tgtEl>
                                          <p:spTgt spid="7"/>
                                        </p:tgtEl>
                                        <p:attrNameLst>
                                          <p:attrName>r</p:attrName>
                                        </p:attrNameLst>
                                      </p:cBhvr>
                                    </p:animRot>
                                    <p:animRot by="-240000">
                                      <p:cBhvr>
                                        <p:cTn id="20" dur="200" fill="hold">
                                          <p:stCondLst>
                                            <p:cond delay="200"/>
                                          </p:stCondLst>
                                        </p:cTn>
                                        <p:tgtEl>
                                          <p:spTgt spid="7"/>
                                        </p:tgtEl>
                                        <p:attrNameLst>
                                          <p:attrName>r</p:attrName>
                                        </p:attrNameLst>
                                      </p:cBhvr>
                                    </p:animRot>
                                    <p:animRot by="240000">
                                      <p:cBhvr>
                                        <p:cTn id="21" dur="200" fill="hold">
                                          <p:stCondLst>
                                            <p:cond delay="400"/>
                                          </p:stCondLst>
                                        </p:cTn>
                                        <p:tgtEl>
                                          <p:spTgt spid="7"/>
                                        </p:tgtEl>
                                        <p:attrNameLst>
                                          <p:attrName>r</p:attrName>
                                        </p:attrNameLst>
                                      </p:cBhvr>
                                    </p:animRot>
                                    <p:animRot by="-240000">
                                      <p:cBhvr>
                                        <p:cTn id="22" dur="200" fill="hold">
                                          <p:stCondLst>
                                            <p:cond delay="600"/>
                                          </p:stCondLst>
                                        </p:cTn>
                                        <p:tgtEl>
                                          <p:spTgt spid="7"/>
                                        </p:tgtEl>
                                        <p:attrNameLst>
                                          <p:attrName>r</p:attrName>
                                        </p:attrNameLst>
                                      </p:cBhvr>
                                    </p:animRot>
                                    <p:animRot by="120000">
                                      <p:cBhvr>
                                        <p:cTn id="23" dur="200" fill="hold">
                                          <p:stCondLst>
                                            <p:cond delay="800"/>
                                          </p:stCondLst>
                                        </p:cTn>
                                        <p:tgtEl>
                                          <p:spTgt spid="7"/>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6" presetClass="emph" presetSubtype="0" fill="hold" grpId="0" nodeType="clickEffect">
                                  <p:stCondLst>
                                    <p:cond delay="0"/>
                                  </p:stCondLst>
                                  <p:childTnLst>
                                    <p:animScale>
                                      <p:cBhvr>
                                        <p:cTn id="27" dur="2000" fill="hold"/>
                                        <p:tgtEl>
                                          <p:spTgt spid="13"/>
                                        </p:tgtEl>
                                      </p:cBhvr>
                                      <p:by x="150000" y="150000"/>
                                    </p:animScale>
                                  </p:childTnLst>
                                </p:cTn>
                              </p:par>
                            </p:childTnLst>
                          </p:cTn>
                        </p:par>
                      </p:childTnLst>
                    </p:cTn>
                  </p:par>
                  <p:par>
                    <p:cTn id="28" fill="hold">
                      <p:stCondLst>
                        <p:cond delay="indefinite"/>
                      </p:stCondLst>
                      <p:childTnLst>
                        <p:par>
                          <p:cTn id="29" fill="hold">
                            <p:stCondLst>
                              <p:cond delay="0"/>
                            </p:stCondLst>
                            <p:childTnLst>
                              <p:par>
                                <p:cTn id="30" presetID="32" presetClass="emph" presetSubtype="0" fill="hold" grpId="0" nodeType="clickEffect">
                                  <p:stCondLst>
                                    <p:cond delay="0"/>
                                  </p:stCondLst>
                                  <p:childTnLst>
                                    <p:animRot by="120000">
                                      <p:cBhvr>
                                        <p:cTn id="31" dur="100" fill="hold">
                                          <p:stCondLst>
                                            <p:cond delay="0"/>
                                          </p:stCondLst>
                                        </p:cTn>
                                        <p:tgtEl>
                                          <p:spTgt spid="4"/>
                                        </p:tgtEl>
                                        <p:attrNameLst>
                                          <p:attrName>r</p:attrName>
                                        </p:attrNameLst>
                                      </p:cBhvr>
                                    </p:animRot>
                                    <p:animRot by="-240000">
                                      <p:cBhvr>
                                        <p:cTn id="32" dur="200" fill="hold">
                                          <p:stCondLst>
                                            <p:cond delay="200"/>
                                          </p:stCondLst>
                                        </p:cTn>
                                        <p:tgtEl>
                                          <p:spTgt spid="4"/>
                                        </p:tgtEl>
                                        <p:attrNameLst>
                                          <p:attrName>r</p:attrName>
                                        </p:attrNameLst>
                                      </p:cBhvr>
                                    </p:animRot>
                                    <p:animRot by="240000">
                                      <p:cBhvr>
                                        <p:cTn id="33" dur="200" fill="hold">
                                          <p:stCondLst>
                                            <p:cond delay="400"/>
                                          </p:stCondLst>
                                        </p:cTn>
                                        <p:tgtEl>
                                          <p:spTgt spid="4"/>
                                        </p:tgtEl>
                                        <p:attrNameLst>
                                          <p:attrName>r</p:attrName>
                                        </p:attrNameLst>
                                      </p:cBhvr>
                                    </p:animRot>
                                    <p:animRot by="-240000">
                                      <p:cBhvr>
                                        <p:cTn id="34" dur="200" fill="hold">
                                          <p:stCondLst>
                                            <p:cond delay="600"/>
                                          </p:stCondLst>
                                        </p:cTn>
                                        <p:tgtEl>
                                          <p:spTgt spid="4"/>
                                        </p:tgtEl>
                                        <p:attrNameLst>
                                          <p:attrName>r</p:attrName>
                                        </p:attrNameLst>
                                      </p:cBhvr>
                                    </p:animRot>
                                    <p:animRot by="120000">
                                      <p:cBhvr>
                                        <p:cTn id="35"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p:bldP spid="10" grpId="0" animBg="1"/>
      <p:bldP spid="12" grpId="0" animBg="1"/>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9685" y="1675130"/>
            <a:ext cx="12240260" cy="3528060"/>
            <a:chOff x="0" y="2592"/>
            <a:chExt cx="19276" cy="5556"/>
          </a:xfrm>
        </p:grpSpPr>
        <p:sp>
          <p:nvSpPr>
            <p:cNvPr id="3" name="矩形 2"/>
            <p:cNvSpPr/>
            <p:nvPr/>
          </p:nvSpPr>
          <p:spPr>
            <a:xfrm>
              <a:off x="0" y="4179"/>
              <a:ext cx="19276" cy="396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4" name="矩形 259"/>
            <p:cNvSpPr>
              <a:spLocks noChangeArrowheads="1"/>
            </p:cNvSpPr>
            <p:nvPr/>
          </p:nvSpPr>
          <p:spPr bwMode="auto">
            <a:xfrm>
              <a:off x="5233" y="4692"/>
              <a:ext cx="9784" cy="1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lang="en-US" altLang="zh-CN" sz="6000" b="1" dirty="0">
                  <a:solidFill>
                    <a:schemeClr val="bg1"/>
                  </a:solidFill>
                  <a:cs typeface="Arial" panose="020B0604020202020204" pitchFamily="34" charset="0"/>
                </a:rPr>
                <a:t>THANK YOU</a:t>
              </a:r>
            </a:p>
          </p:txBody>
        </p:sp>
        <p:sp>
          <p:nvSpPr>
            <p:cNvPr id="16" name="矩形 259"/>
            <p:cNvSpPr>
              <a:spLocks noChangeArrowheads="1"/>
            </p:cNvSpPr>
            <p:nvPr/>
          </p:nvSpPr>
          <p:spPr bwMode="auto">
            <a:xfrm>
              <a:off x="7116" y="6605"/>
              <a:ext cx="5030" cy="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lang="zh-CN" altLang="en-US" sz="2500" dirty="0">
                  <a:solidFill>
                    <a:schemeClr val="bg1"/>
                  </a:solidFill>
                  <a:cs typeface="Arial" panose="020B0604020202020204" pitchFamily="34" charset="0"/>
                </a:rPr>
                <a:t>感谢您的聆听</a:t>
              </a:r>
            </a:p>
          </p:txBody>
        </p:sp>
        <p:sp>
          <p:nvSpPr>
            <p:cNvPr id="8" name="矩形 259"/>
            <p:cNvSpPr>
              <a:spLocks noChangeArrowheads="1"/>
            </p:cNvSpPr>
            <p:nvPr/>
          </p:nvSpPr>
          <p:spPr bwMode="auto">
            <a:xfrm>
              <a:off x="252" y="2592"/>
              <a:ext cx="18757" cy="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endParaRPr lang="zh-CN" altLang="en-US" sz="4400" b="1" dirty="0">
                <a:solidFill>
                  <a:srgbClr val="0070C0"/>
                </a:solidFill>
                <a:latin typeface="Impact" panose="020B0806030902050204" pitchFamily="34" charset="0"/>
                <a:cs typeface="微软雅黑" panose="020B0503020204020204" charset="-122"/>
                <a:sym typeface="+mn-ea"/>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PA_标题 7"/>
          <p:cNvSpPr>
            <a:spLocks noGrp="1"/>
          </p:cNvSpPr>
          <p:nvPr>
            <p:custDataLst>
              <p:tags r:id="rId1"/>
            </p:custDataLst>
          </p:nvPr>
        </p:nvSpPr>
        <p:spPr>
          <a:xfrm>
            <a:off x="826650" y="519836"/>
            <a:ext cx="7344893" cy="57698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r>
              <a:rPr lang="zh-CN" altLang="en-US" dirty="0">
                <a:solidFill>
                  <a:srgbClr val="0070C0"/>
                </a:solidFill>
              </a:rPr>
              <a:t>事故</a:t>
            </a:r>
          </a:p>
        </p:txBody>
      </p:sp>
      <p:sp>
        <p:nvSpPr>
          <p:cNvPr id="20" name="矩形 19"/>
          <p:cNvSpPr/>
          <p:nvPr/>
        </p:nvSpPr>
        <p:spPr>
          <a:xfrm>
            <a:off x="1054101" y="2173818"/>
            <a:ext cx="10672233" cy="3813929"/>
          </a:xfrm>
          <a:prstGeom prst="rect">
            <a:avLst/>
          </a:prstGeom>
          <a:noFill/>
          <a:ln w="9525">
            <a:noFill/>
          </a:ln>
        </p:spPr>
        <p:txBody>
          <a:bodyPr wrap="square" anchor="t">
            <a:spAutoFit/>
          </a:bodyPr>
          <a:lstStyle/>
          <a:p>
            <a:pPr>
              <a:lnSpc>
                <a:spcPct val="130000"/>
              </a:lnSpc>
              <a:spcBef>
                <a:spcPts val="665"/>
              </a:spcBef>
              <a:buFont typeface="Wingdings" panose="05000000000000000000" pitchFamily="2" charset="2"/>
            </a:pPr>
            <a:r>
              <a:rPr lang="zh-CN" altLang="en-US" sz="2665" b="1" dirty="0">
                <a:solidFill>
                  <a:srgbClr val="C00000"/>
                </a:solidFill>
                <a:latin typeface="微软雅黑" panose="020B0503020204020204" charset="-122"/>
                <a:ea typeface="微软雅黑" panose="020B0503020204020204" charset="-122"/>
                <a:sym typeface="Calibri" panose="020F0502020204030204" pitchFamily="34" charset="0"/>
              </a:rPr>
              <a:t>事故：</a:t>
            </a:r>
            <a:r>
              <a:rPr lang="zh-CN" altLang="en-US" sz="2665" dirty="0">
                <a:latin typeface="微软雅黑" panose="020B0503020204020204" charset="-122"/>
                <a:ea typeface="微软雅黑" panose="020B0503020204020204" charset="-122"/>
                <a:sym typeface="Calibri" panose="020F0502020204030204" pitchFamily="34" charset="0"/>
              </a:rPr>
              <a:t> 是指造成人员死亡、伤害、职业病、财产损失或其他损失的意外事件。</a:t>
            </a:r>
          </a:p>
          <a:p>
            <a:pPr>
              <a:lnSpc>
                <a:spcPct val="130000"/>
              </a:lnSpc>
              <a:spcBef>
                <a:spcPts val="665"/>
              </a:spcBef>
              <a:buFont typeface="Wingdings" panose="05000000000000000000" pitchFamily="2" charset="2"/>
            </a:pPr>
            <a:r>
              <a:rPr lang="zh-CN" altLang="en-US" sz="2665" dirty="0">
                <a:latin typeface="微软雅黑" panose="020B0503020204020204" charset="-122"/>
                <a:ea typeface="微软雅黑" panose="020B0503020204020204" charset="-122"/>
                <a:sym typeface="Calibri" panose="020F0502020204030204" pitchFamily="34" charset="0"/>
              </a:rPr>
              <a:t>事故是人（个人或集体）在实现某种意图而进行的活动过程中，</a:t>
            </a:r>
          </a:p>
          <a:p>
            <a:pPr>
              <a:lnSpc>
                <a:spcPct val="130000"/>
              </a:lnSpc>
              <a:spcBef>
                <a:spcPts val="665"/>
              </a:spcBef>
              <a:buFont typeface="Wingdings" panose="05000000000000000000" pitchFamily="2" charset="2"/>
            </a:pPr>
            <a:r>
              <a:rPr lang="zh-CN" altLang="en-US" sz="2665" dirty="0">
                <a:latin typeface="微软雅黑" panose="020B0503020204020204" charset="-122"/>
                <a:ea typeface="微软雅黑" panose="020B0503020204020204" charset="-122"/>
                <a:sym typeface="Calibri" panose="020F0502020204030204" pitchFamily="34" charset="0"/>
              </a:rPr>
              <a:t>突然发生的、违反人的意志的、迫使活动暂时或永久停止的事件。 </a:t>
            </a:r>
          </a:p>
          <a:p>
            <a:pPr>
              <a:lnSpc>
                <a:spcPct val="130000"/>
              </a:lnSpc>
              <a:spcBef>
                <a:spcPts val="665"/>
              </a:spcBef>
              <a:buFont typeface="Wingdings" panose="05000000000000000000" pitchFamily="2" charset="2"/>
            </a:pPr>
            <a:r>
              <a:rPr lang="zh-CN" altLang="en-US" sz="3735" b="1" dirty="0">
                <a:solidFill>
                  <a:srgbClr val="006794"/>
                </a:solidFill>
                <a:latin typeface="微软雅黑" panose="020B0503020204020204" charset="-122"/>
                <a:ea typeface="微软雅黑" panose="020B0503020204020204" charset="-122"/>
                <a:sym typeface="Calibri" panose="020F0502020204030204" pitchFamily="34" charset="0"/>
              </a:rPr>
              <a:t>事故是突然发生的、出乎人们意料的意外事件。 </a:t>
            </a:r>
          </a:p>
          <a:p>
            <a:pPr>
              <a:lnSpc>
                <a:spcPct val="130000"/>
              </a:lnSpc>
              <a:spcBef>
                <a:spcPts val="665"/>
              </a:spcBef>
              <a:buFont typeface="Wingdings" panose="05000000000000000000" pitchFamily="2" charset="2"/>
            </a:pPr>
            <a:r>
              <a:rPr lang="zh-CN" altLang="en-US" sz="2665" dirty="0">
                <a:latin typeface="微软雅黑" panose="020B0503020204020204" charset="-122"/>
                <a:ea typeface="微软雅黑" panose="020B0503020204020204" charset="-122"/>
                <a:sym typeface="Calibri" panose="020F0502020204030204" pitchFamily="34" charset="0"/>
              </a:rPr>
              <a:t>事故的后果是违背人的意志的</a:t>
            </a:r>
          </a:p>
        </p:txBody>
      </p:sp>
    </p:spTree>
  </p:cSld>
  <p:clrMapOvr>
    <a:masterClrMapping/>
  </p:clrMapOvr>
  <p:transition spd="slow" advClick="0" advTm="8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100000">
                                          <p:val>
                                            <p:strVal val="#ppt_x"/>
                                          </p:val>
                                        </p:tav>
                                      </p:tavLst>
                                    </p:anim>
                                    <p:anim calcmode="lin" valueType="num">
                                      <p:cBhvr>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PA_标题 7"/>
          <p:cNvSpPr>
            <a:spLocks noGrp="1"/>
          </p:cNvSpPr>
          <p:nvPr>
            <p:custDataLst>
              <p:tags r:id="rId1"/>
            </p:custDataLst>
          </p:nvPr>
        </p:nvSpPr>
        <p:spPr>
          <a:xfrm>
            <a:off x="699650" y="392836"/>
            <a:ext cx="7344893" cy="57698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r>
              <a:rPr lang="zh-CN" altLang="en-US" dirty="0"/>
              <a:t>能量意外释放论</a:t>
            </a:r>
          </a:p>
        </p:txBody>
      </p:sp>
      <p:sp>
        <p:nvSpPr>
          <p:cNvPr id="3" name="PA_标题 7"/>
          <p:cNvSpPr>
            <a:spLocks noGrp="1"/>
          </p:cNvSpPr>
          <p:nvPr>
            <p:custDataLst>
              <p:tags r:id="rId2"/>
            </p:custDataLst>
          </p:nvPr>
        </p:nvSpPr>
        <p:spPr>
          <a:xfrm>
            <a:off x="826650" y="519836"/>
            <a:ext cx="7344893" cy="57698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r>
              <a:rPr lang="zh-CN" altLang="en-US" dirty="0">
                <a:solidFill>
                  <a:srgbClr val="0070C0"/>
                </a:solidFill>
              </a:rPr>
              <a:t>事故是如何发生的？</a:t>
            </a:r>
          </a:p>
        </p:txBody>
      </p:sp>
      <p:grpSp>
        <p:nvGrpSpPr>
          <p:cNvPr id="6" name="组合 5"/>
          <p:cNvGrpSpPr/>
          <p:nvPr/>
        </p:nvGrpSpPr>
        <p:grpSpPr>
          <a:xfrm>
            <a:off x="1952241" y="2086567"/>
            <a:ext cx="8287517" cy="4402827"/>
            <a:chOff x="500146" y="1184200"/>
            <a:chExt cx="7904173" cy="4199172"/>
          </a:xfrm>
        </p:grpSpPr>
        <p:sp>
          <p:nvSpPr>
            <p:cNvPr id="28" name="椭圆 80"/>
            <p:cNvSpPr/>
            <p:nvPr/>
          </p:nvSpPr>
          <p:spPr bwMode="auto">
            <a:xfrm>
              <a:off x="500146" y="2806065"/>
              <a:ext cx="908047" cy="909595"/>
            </a:xfrm>
            <a:prstGeom prst="ellipse">
              <a:avLst/>
            </a:prstGeom>
            <a:solidFill>
              <a:srgbClr val="FFC000"/>
            </a:solidFill>
            <a:ln>
              <a:noFill/>
            </a:ln>
            <a:effectLst>
              <a:glow rad="50800">
                <a:srgbClr val="FFFF00">
                  <a:alpha val="54000"/>
                </a:srgbClr>
              </a:glow>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t>能量</a:t>
              </a:r>
            </a:p>
          </p:txBody>
        </p:sp>
        <p:sp>
          <p:nvSpPr>
            <p:cNvPr id="30" name="箭头: 右 29"/>
            <p:cNvSpPr/>
            <p:nvPr/>
          </p:nvSpPr>
          <p:spPr>
            <a:xfrm rot="19506200">
              <a:off x="2059066" y="2662480"/>
              <a:ext cx="527901" cy="301658"/>
            </a:xfrm>
            <a:prstGeom prst="rightArrow">
              <a:avLst/>
            </a:prstGeom>
            <a:solidFill>
              <a:srgbClr val="0162A7"/>
            </a:solidFill>
            <a:ln w="12700" cap="flat" cmpd="sng" algn="ctr">
              <a:solidFill>
                <a:srgbClr val="0162A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2" name="箭头: 右 31"/>
            <p:cNvSpPr/>
            <p:nvPr/>
          </p:nvSpPr>
          <p:spPr>
            <a:xfrm>
              <a:off x="3604726" y="3200537"/>
              <a:ext cx="527901" cy="301658"/>
            </a:xfrm>
            <a:prstGeom prst="rightArrow">
              <a:avLst/>
            </a:prstGeom>
            <a:solidFill>
              <a:srgbClr val="0162A7"/>
            </a:solidFill>
            <a:ln w="12700" cap="flat" cmpd="sng" algn="ctr">
              <a:solidFill>
                <a:srgbClr val="0162A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3" name="椭圆 80"/>
            <p:cNvSpPr/>
            <p:nvPr/>
          </p:nvSpPr>
          <p:spPr bwMode="auto">
            <a:xfrm>
              <a:off x="4314259" y="2801677"/>
              <a:ext cx="908047" cy="909595"/>
            </a:xfrm>
            <a:prstGeom prst="ellipse">
              <a:avLst/>
            </a:prstGeom>
            <a:solidFill>
              <a:srgbClr val="FFC000"/>
            </a:solidFill>
            <a:ln>
              <a:noFill/>
            </a:ln>
            <a:effectLst>
              <a:glow rad="317500">
                <a:srgbClr val="FFFF00">
                  <a:alpha val="72000"/>
                </a:srgbClr>
              </a:glow>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t>能量</a:t>
              </a:r>
            </a:p>
          </p:txBody>
        </p:sp>
        <p:sp>
          <p:nvSpPr>
            <p:cNvPr id="42" name="矩形 41"/>
            <p:cNvSpPr/>
            <p:nvPr/>
          </p:nvSpPr>
          <p:spPr>
            <a:xfrm>
              <a:off x="4224886" y="1881885"/>
              <a:ext cx="1248229" cy="338554"/>
            </a:xfrm>
            <a:prstGeom prst="rect">
              <a:avLst/>
            </a:prstGeom>
          </p:spPr>
          <p:txBody>
            <a:bodyPr wrap="square">
              <a:spAutoFit/>
            </a:bodyPr>
            <a:lstStyle/>
            <a:p>
              <a:pPr algn="just"/>
              <a:r>
                <a:rPr lang="zh-CN" altLang="en-US" sz="1600" dirty="0">
                  <a:solidFill>
                    <a:prstClr val="black">
                      <a:lumMod val="75000"/>
                      <a:lumOff val="25000"/>
                    </a:prstClr>
                  </a:solidFill>
                  <a:latin typeface="微软雅黑" panose="020B0503020204020204" charset="-122"/>
                  <a:ea typeface="微软雅黑" panose="020B0503020204020204" charset="-122"/>
                </a:rPr>
                <a:t>能量释放</a:t>
              </a:r>
            </a:p>
          </p:txBody>
        </p:sp>
        <p:sp>
          <p:nvSpPr>
            <p:cNvPr id="43" name="箭头: 右 42"/>
            <p:cNvSpPr/>
            <p:nvPr/>
          </p:nvSpPr>
          <p:spPr>
            <a:xfrm>
              <a:off x="5713667" y="3200537"/>
              <a:ext cx="527901" cy="301658"/>
            </a:xfrm>
            <a:prstGeom prst="rightArrow">
              <a:avLst/>
            </a:prstGeom>
            <a:solidFill>
              <a:srgbClr val="0162A7"/>
            </a:solidFill>
            <a:ln w="12700" cap="flat" cmpd="sng" algn="ctr">
              <a:solidFill>
                <a:srgbClr val="0162A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4" name="椭圆 80"/>
            <p:cNvSpPr/>
            <p:nvPr/>
          </p:nvSpPr>
          <p:spPr bwMode="auto">
            <a:xfrm>
              <a:off x="6757930" y="2801677"/>
              <a:ext cx="908047" cy="909595"/>
            </a:xfrm>
            <a:prstGeom prst="ellipse">
              <a:avLst/>
            </a:prstGeom>
            <a:gradFill rotWithShape="1">
              <a:gsLst>
                <a:gs pos="0">
                  <a:srgbClr val="BC2823">
                    <a:satMod val="103000"/>
                    <a:lumMod val="102000"/>
                    <a:tint val="94000"/>
                  </a:srgbClr>
                </a:gs>
                <a:gs pos="50000">
                  <a:srgbClr val="BC2823">
                    <a:satMod val="110000"/>
                    <a:lumMod val="100000"/>
                    <a:shade val="100000"/>
                  </a:srgbClr>
                </a:gs>
                <a:gs pos="100000">
                  <a:srgbClr val="BC2823">
                    <a:lumMod val="99000"/>
                    <a:satMod val="120000"/>
                    <a:shade val="78000"/>
                  </a:srgbClr>
                </a:gs>
              </a:gsLst>
              <a:lin ang="5400000" scaled="0"/>
            </a:gradFill>
            <a:ln>
              <a:noFill/>
            </a:ln>
            <a:effectLst>
              <a:glow rad="901700">
                <a:srgbClr val="FF0000">
                  <a:alpha val="51000"/>
                </a:srgbClr>
              </a:glow>
              <a:outerShdw blurRad="57150" dist="19050" dir="5400000" algn="ctr" rotWithShape="0">
                <a:srgbClr val="000000">
                  <a:alpha val="63000"/>
                </a:srgbClr>
              </a:out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rPr>
                <a:t>事故</a:t>
              </a:r>
            </a:p>
          </p:txBody>
        </p:sp>
        <p:sp>
          <p:nvSpPr>
            <p:cNvPr id="48" name="圆角矩形 16"/>
            <p:cNvSpPr/>
            <p:nvPr/>
          </p:nvSpPr>
          <p:spPr>
            <a:xfrm>
              <a:off x="767913" y="4984720"/>
              <a:ext cx="816704" cy="398652"/>
            </a:xfrm>
            <a:prstGeom prst="roundRect">
              <a:avLst/>
            </a:prstGeom>
            <a:gradFill rotWithShape="1">
              <a:gsLst>
                <a:gs pos="0">
                  <a:srgbClr val="0162A7">
                    <a:satMod val="103000"/>
                    <a:lumMod val="102000"/>
                    <a:tint val="94000"/>
                  </a:srgbClr>
                </a:gs>
                <a:gs pos="50000">
                  <a:srgbClr val="0162A7">
                    <a:satMod val="110000"/>
                    <a:lumMod val="100000"/>
                    <a:shade val="100000"/>
                  </a:srgbClr>
                </a:gs>
                <a:gs pos="100000">
                  <a:srgbClr val="0162A7">
                    <a:lumMod val="99000"/>
                    <a:satMod val="120000"/>
                    <a:shade val="78000"/>
                  </a:srgbClr>
                </a:gs>
              </a:gsLst>
              <a:lin ang="5400000" scaled="0"/>
            </a:gradFill>
            <a:ln w="6350" cap="flat" cmpd="sng" algn="ctr">
              <a:solidFill>
                <a:srgbClr val="0162A7"/>
              </a:solidFill>
              <a:prstDash val="solid"/>
              <a:miter lim="800000"/>
            </a:ln>
            <a:effectLst/>
          </p:spPr>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marL="0" marR="0" lvl="0" indent="0" algn="ctr" defTabSz="1028700" rtl="0" eaLnBrk="1" fontAlgn="auto" latinLnBrk="0" hangingPunct="1">
                <a:lnSpc>
                  <a:spcPct val="100000"/>
                </a:lnSpc>
                <a:spcBef>
                  <a:spcPts val="0"/>
                </a:spcBef>
                <a:spcAft>
                  <a:spcPts val="0"/>
                </a:spcAft>
                <a:buClrTx/>
                <a:buSzTx/>
                <a:buFontTx/>
                <a:buNone/>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人的失误</a:t>
              </a:r>
            </a:p>
          </p:txBody>
        </p:sp>
        <p:sp>
          <p:nvSpPr>
            <p:cNvPr id="49" name="圆角矩形 16"/>
            <p:cNvSpPr/>
            <p:nvPr/>
          </p:nvSpPr>
          <p:spPr>
            <a:xfrm>
              <a:off x="2267925" y="4974038"/>
              <a:ext cx="816704" cy="398652"/>
            </a:xfrm>
            <a:prstGeom prst="roundRect">
              <a:avLst/>
            </a:prstGeom>
            <a:gradFill rotWithShape="1">
              <a:gsLst>
                <a:gs pos="0">
                  <a:srgbClr val="0162A7">
                    <a:satMod val="103000"/>
                    <a:lumMod val="102000"/>
                    <a:tint val="94000"/>
                  </a:srgbClr>
                </a:gs>
                <a:gs pos="50000">
                  <a:srgbClr val="0162A7">
                    <a:satMod val="110000"/>
                    <a:lumMod val="100000"/>
                    <a:shade val="100000"/>
                  </a:srgbClr>
                </a:gs>
                <a:gs pos="100000">
                  <a:srgbClr val="0162A7">
                    <a:lumMod val="99000"/>
                    <a:satMod val="120000"/>
                    <a:shade val="78000"/>
                  </a:srgbClr>
                </a:gs>
              </a:gsLst>
              <a:lin ang="5400000" scaled="0"/>
            </a:gradFill>
            <a:ln w="6350" cap="flat" cmpd="sng" algn="ctr">
              <a:solidFill>
                <a:srgbClr val="0162A7"/>
              </a:solidFill>
              <a:prstDash val="solid"/>
              <a:miter lim="800000"/>
            </a:ln>
            <a:effectLst/>
          </p:spPr>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marL="0" marR="0" lvl="0" indent="0" algn="ctr" defTabSz="1028700" rtl="0" eaLnBrk="1" fontAlgn="auto" latinLnBrk="0" hangingPunct="1">
                <a:lnSpc>
                  <a:spcPct val="100000"/>
                </a:lnSpc>
                <a:spcBef>
                  <a:spcPts val="0"/>
                </a:spcBef>
                <a:spcAft>
                  <a:spcPts val="0"/>
                </a:spcAft>
                <a:buClrTx/>
                <a:buSzTx/>
                <a:buFontTx/>
                <a:buNone/>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环境因素</a:t>
              </a:r>
            </a:p>
          </p:txBody>
        </p:sp>
        <p:sp>
          <p:nvSpPr>
            <p:cNvPr id="50" name="圆角矩形 16"/>
            <p:cNvSpPr/>
            <p:nvPr/>
          </p:nvSpPr>
          <p:spPr>
            <a:xfrm>
              <a:off x="3744597" y="4974038"/>
              <a:ext cx="816704" cy="398652"/>
            </a:xfrm>
            <a:prstGeom prst="roundRect">
              <a:avLst/>
            </a:prstGeom>
            <a:gradFill rotWithShape="1">
              <a:gsLst>
                <a:gs pos="0">
                  <a:srgbClr val="0162A7">
                    <a:satMod val="103000"/>
                    <a:lumMod val="102000"/>
                    <a:tint val="94000"/>
                  </a:srgbClr>
                </a:gs>
                <a:gs pos="50000">
                  <a:srgbClr val="0162A7">
                    <a:satMod val="110000"/>
                    <a:lumMod val="100000"/>
                    <a:shade val="100000"/>
                  </a:srgbClr>
                </a:gs>
                <a:gs pos="100000">
                  <a:srgbClr val="0162A7">
                    <a:lumMod val="99000"/>
                    <a:satMod val="120000"/>
                    <a:shade val="78000"/>
                  </a:srgbClr>
                </a:gs>
              </a:gsLst>
              <a:lin ang="5400000" scaled="0"/>
            </a:gradFill>
            <a:ln w="6350" cap="flat" cmpd="sng" algn="ctr">
              <a:solidFill>
                <a:srgbClr val="0162A7"/>
              </a:solidFill>
              <a:prstDash val="solid"/>
              <a:miter lim="800000"/>
            </a:ln>
            <a:effectLst/>
          </p:spPr>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marL="0" marR="0" lvl="0" indent="0" algn="ctr" defTabSz="1028700" rtl="0" eaLnBrk="1" fontAlgn="auto" latinLnBrk="0" hangingPunct="1">
                <a:lnSpc>
                  <a:spcPct val="100000"/>
                </a:lnSpc>
                <a:spcBef>
                  <a:spcPts val="0"/>
                </a:spcBef>
                <a:spcAft>
                  <a:spcPts val="0"/>
                </a:spcAft>
                <a:buClrTx/>
                <a:buSzTx/>
                <a:buFontTx/>
                <a:buNone/>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物的故障</a:t>
              </a:r>
            </a:p>
          </p:txBody>
        </p:sp>
        <p:sp>
          <p:nvSpPr>
            <p:cNvPr id="51" name="矩形 50"/>
            <p:cNvSpPr/>
            <p:nvPr/>
          </p:nvSpPr>
          <p:spPr>
            <a:xfrm>
              <a:off x="3787680" y="1184200"/>
              <a:ext cx="4616639" cy="400110"/>
            </a:xfrm>
            <a:prstGeom prst="rect">
              <a:avLst/>
            </a:prstGeom>
          </p:spPr>
          <p:txBody>
            <a:bodyPr wrap="square">
              <a:spAutoFit/>
            </a:bodyPr>
            <a:lstStyle/>
            <a:p>
              <a:pPr algn="just"/>
              <a:r>
                <a:rPr lang="zh-CN" altLang="en-US" sz="2000" b="1" dirty="0">
                  <a:solidFill>
                    <a:prstClr val="black">
                      <a:lumMod val="75000"/>
                      <a:lumOff val="25000"/>
                    </a:prstClr>
                  </a:solidFill>
                  <a:latin typeface="微软雅黑" panose="020B0503020204020204" charset="-122"/>
                  <a:ea typeface="微软雅黑" panose="020B0503020204020204" charset="-122"/>
                </a:rPr>
                <a:t>能量意外释放论</a:t>
              </a:r>
            </a:p>
          </p:txBody>
        </p:sp>
        <p:sp>
          <p:nvSpPr>
            <p:cNvPr id="52" name="矩形 51"/>
            <p:cNvSpPr/>
            <p:nvPr/>
          </p:nvSpPr>
          <p:spPr>
            <a:xfrm>
              <a:off x="6611318" y="1860769"/>
              <a:ext cx="1248229" cy="338554"/>
            </a:xfrm>
            <a:prstGeom prst="rect">
              <a:avLst/>
            </a:prstGeom>
          </p:spPr>
          <p:txBody>
            <a:bodyPr wrap="square">
              <a:spAutoFit/>
            </a:bodyPr>
            <a:lstStyle/>
            <a:p>
              <a:pPr algn="just"/>
              <a:r>
                <a:rPr lang="zh-CN" altLang="en-US" sz="1600" dirty="0">
                  <a:solidFill>
                    <a:prstClr val="black">
                      <a:lumMod val="75000"/>
                      <a:lumOff val="25000"/>
                    </a:prstClr>
                  </a:solidFill>
                  <a:latin typeface="微软雅黑" panose="020B0503020204020204" charset="-122"/>
                  <a:ea typeface="微软雅黑" panose="020B0503020204020204" charset="-122"/>
                </a:rPr>
                <a:t>发生事故</a:t>
              </a:r>
            </a:p>
          </p:txBody>
        </p:sp>
        <p:sp>
          <p:nvSpPr>
            <p:cNvPr id="53" name="矩形 52"/>
            <p:cNvSpPr/>
            <p:nvPr/>
          </p:nvSpPr>
          <p:spPr>
            <a:xfrm>
              <a:off x="2648889" y="2050315"/>
              <a:ext cx="181182" cy="113318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4" name="矩形 53"/>
            <p:cNvSpPr/>
            <p:nvPr/>
          </p:nvSpPr>
          <p:spPr>
            <a:xfrm>
              <a:off x="2648889" y="3469200"/>
              <a:ext cx="181182" cy="113318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5" name="箭头: 右 54"/>
            <p:cNvSpPr/>
            <p:nvPr/>
          </p:nvSpPr>
          <p:spPr>
            <a:xfrm>
              <a:off x="2098463" y="3200537"/>
              <a:ext cx="527901" cy="301658"/>
            </a:xfrm>
            <a:prstGeom prst="rightArrow">
              <a:avLst/>
            </a:prstGeom>
            <a:solidFill>
              <a:srgbClr val="0162A7"/>
            </a:solidFill>
            <a:ln w="12700" cap="flat" cmpd="sng" algn="ctr">
              <a:solidFill>
                <a:srgbClr val="0162A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6" name="箭头: 右 55"/>
            <p:cNvSpPr/>
            <p:nvPr/>
          </p:nvSpPr>
          <p:spPr>
            <a:xfrm rot="1690544">
              <a:off x="2108435" y="3746253"/>
              <a:ext cx="527901" cy="301658"/>
            </a:xfrm>
            <a:prstGeom prst="rightArrow">
              <a:avLst/>
            </a:prstGeom>
            <a:solidFill>
              <a:srgbClr val="0162A7"/>
            </a:solidFill>
            <a:ln w="12700" cap="flat" cmpd="sng" algn="ctr">
              <a:solidFill>
                <a:srgbClr val="0162A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7" name="矩形 56"/>
            <p:cNvSpPr/>
            <p:nvPr/>
          </p:nvSpPr>
          <p:spPr>
            <a:xfrm>
              <a:off x="2241495" y="1586205"/>
              <a:ext cx="1248229" cy="338554"/>
            </a:xfrm>
            <a:prstGeom prst="rect">
              <a:avLst/>
            </a:prstGeom>
          </p:spPr>
          <p:txBody>
            <a:bodyPr wrap="square">
              <a:spAutoFit/>
            </a:bodyPr>
            <a:lstStyle/>
            <a:p>
              <a:pPr algn="just"/>
              <a:r>
                <a:rPr lang="zh-CN" altLang="en-US" sz="1600" dirty="0">
                  <a:solidFill>
                    <a:prstClr val="black">
                      <a:lumMod val="75000"/>
                      <a:lumOff val="25000"/>
                    </a:prstClr>
                  </a:solidFill>
                  <a:latin typeface="微软雅黑" panose="020B0503020204020204" charset="-122"/>
                  <a:ea typeface="微软雅黑" panose="020B0503020204020204" charset="-122"/>
                </a:rPr>
                <a:t>屏蔽失效</a:t>
              </a:r>
            </a:p>
          </p:txBody>
        </p:sp>
        <p:cxnSp>
          <p:nvCxnSpPr>
            <p:cNvPr id="58" name="直接连接符 57"/>
            <p:cNvCxnSpPr>
              <a:stCxn id="48" idx="0"/>
              <a:endCxn id="54" idx="2"/>
            </p:cNvCxnSpPr>
            <p:nvPr/>
          </p:nvCxnSpPr>
          <p:spPr>
            <a:xfrm flipV="1">
              <a:off x="1176265" y="4602384"/>
              <a:ext cx="1563215" cy="382336"/>
            </a:xfrm>
            <a:prstGeom prst="line">
              <a:avLst/>
            </a:prstGeom>
            <a:noFill/>
            <a:ln w="6350" cap="flat" cmpd="sng" algn="ctr">
              <a:solidFill>
                <a:srgbClr val="0162A7"/>
              </a:solidFill>
              <a:prstDash val="sysDash"/>
              <a:miter lim="800000"/>
            </a:ln>
            <a:effectLst/>
          </p:spPr>
        </p:cxnSp>
        <p:cxnSp>
          <p:nvCxnSpPr>
            <p:cNvPr id="59" name="直接连接符 58"/>
            <p:cNvCxnSpPr>
              <a:stCxn id="49" idx="0"/>
              <a:endCxn id="54" idx="2"/>
            </p:cNvCxnSpPr>
            <p:nvPr/>
          </p:nvCxnSpPr>
          <p:spPr>
            <a:xfrm flipV="1">
              <a:off x="2676277" y="4602384"/>
              <a:ext cx="63203" cy="371654"/>
            </a:xfrm>
            <a:prstGeom prst="line">
              <a:avLst/>
            </a:prstGeom>
            <a:noFill/>
            <a:ln w="6350" cap="flat" cmpd="sng" algn="ctr">
              <a:solidFill>
                <a:srgbClr val="0162A7"/>
              </a:solidFill>
              <a:prstDash val="sysDash"/>
              <a:miter lim="800000"/>
            </a:ln>
            <a:effectLst/>
          </p:spPr>
        </p:cxnSp>
        <p:cxnSp>
          <p:nvCxnSpPr>
            <p:cNvPr id="60" name="直接连接符 59"/>
            <p:cNvCxnSpPr>
              <a:stCxn id="54" idx="2"/>
              <a:endCxn id="50" idx="0"/>
            </p:cNvCxnSpPr>
            <p:nvPr/>
          </p:nvCxnSpPr>
          <p:spPr>
            <a:xfrm>
              <a:off x="2739480" y="4602384"/>
              <a:ext cx="1413469" cy="371654"/>
            </a:xfrm>
            <a:prstGeom prst="line">
              <a:avLst/>
            </a:prstGeom>
            <a:noFill/>
            <a:ln w="6350" cap="flat" cmpd="sng" algn="ctr">
              <a:solidFill>
                <a:srgbClr val="0162A7"/>
              </a:solidFill>
              <a:prstDash val="sysDash"/>
              <a:miter lim="800000"/>
            </a:ln>
            <a:effectLst/>
          </p:spPr>
        </p:cxnSp>
      </p:grpSp>
      <p:sp>
        <p:nvSpPr>
          <p:cNvPr id="25" name="矩形 24"/>
          <p:cNvSpPr/>
          <p:nvPr/>
        </p:nvSpPr>
        <p:spPr>
          <a:xfrm>
            <a:off x="1952241" y="476081"/>
            <a:ext cx="4153290" cy="908775"/>
          </a:xfrm>
          <a:prstGeom prst="rect">
            <a:avLst/>
          </a:prstGeom>
          <a:noFill/>
          <a:ln w="9525">
            <a:noFill/>
          </a:ln>
        </p:spPr>
        <p:txBody>
          <a:bodyPr wrap="square" anchor="t">
            <a:spAutoFit/>
          </a:bodyPr>
          <a:lstStyle/>
          <a:p>
            <a:pPr>
              <a:lnSpc>
                <a:spcPct val="130000"/>
              </a:lnSpc>
              <a:spcBef>
                <a:spcPts val="665"/>
              </a:spcBef>
              <a:buFont typeface="Wingdings" panose="05000000000000000000" pitchFamily="2" charset="2"/>
            </a:pPr>
            <a:endParaRPr lang="zh-CN" altLang="en-US" dirty="0">
              <a:solidFill>
                <a:srgbClr val="545454"/>
              </a:solidFill>
              <a:latin typeface="微软雅黑" panose="020B0503020204020204" charset="-122"/>
              <a:ea typeface="微软雅黑" panose="020B0503020204020204" charset="-122"/>
              <a:sym typeface="Calibri" panose="020F0502020204030204" pitchFamily="34" charset="0"/>
            </a:endParaRPr>
          </a:p>
          <a:p>
            <a:pPr>
              <a:lnSpc>
                <a:spcPct val="150000"/>
              </a:lnSpc>
              <a:spcBef>
                <a:spcPts val="665"/>
              </a:spcBef>
              <a:buFont typeface="Wingdings" panose="05000000000000000000" pitchFamily="2" charset="2"/>
            </a:pPr>
            <a:r>
              <a:rPr lang="zh-CN" altLang="en-US" b="1" dirty="0">
                <a:solidFill>
                  <a:srgbClr val="C00000"/>
                </a:solidFill>
                <a:latin typeface="微软雅黑" panose="020B0503020204020204" charset="-122"/>
                <a:ea typeface="微软雅黑" panose="020B0503020204020204" charset="-122"/>
              </a:rPr>
              <a:t>对事故的认识是安全管理的首要任务</a:t>
            </a:r>
          </a:p>
        </p:txBody>
      </p:sp>
      <p:sp>
        <p:nvSpPr>
          <p:cNvPr id="26" name="TextBox 14"/>
          <p:cNvSpPr txBox="1"/>
          <p:nvPr/>
        </p:nvSpPr>
        <p:spPr>
          <a:xfrm>
            <a:off x="4656538" y="1400529"/>
            <a:ext cx="4121546" cy="646331"/>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vl2pPr>
              <a:defRPr/>
            </a:lvl2pPr>
            <a:lvl3pPr>
              <a:defRPr/>
            </a:lvl3pPr>
            <a:lvl4pPr>
              <a:defRPr/>
            </a:lvl4pPr>
            <a:lvl5pPr>
              <a:defRPr/>
            </a:lvl5pPr>
            <a:lvl6pPr>
              <a:defRPr/>
            </a:lvl6pPr>
            <a:lvl7pPr>
              <a:defRPr/>
            </a:lvl7pPr>
            <a:lvl8pPr>
              <a:defRPr/>
            </a:lvl8pPr>
            <a:lvl9pPr>
              <a:defRPr/>
            </a:lvl9pPr>
          </a:lstStyle>
          <a:p>
            <a:pPr defTabSz="608965" fontAlgn="base">
              <a:defRPr/>
            </a:pPr>
            <a:r>
              <a:rPr lang="zh-CN" altLang="en-US" sz="1800" b="1" kern="0" spc="67" noProof="1">
                <a:solidFill>
                  <a:schemeClr val="bg1">
                    <a:lumMod val="25000"/>
                  </a:schemeClr>
                </a:solidFill>
                <a:uFill>
                  <a:solidFill>
                    <a:srgbClr val="FFFFFF"/>
                  </a:solidFill>
                </a:uFill>
                <a:latin typeface="微软雅黑" panose="020B0503020204020204" charset="-122"/>
                <a:ea typeface="微软雅黑" panose="020B0503020204020204" charset="-122"/>
                <a:sym typeface="Calibri" panose="020F0502020204030204"/>
              </a:rPr>
              <a:t>“知道事故是怎样发生的”</a:t>
            </a:r>
          </a:p>
          <a:p>
            <a:pPr defTabSz="608965" fontAlgn="base">
              <a:defRPr/>
            </a:pPr>
            <a:r>
              <a:rPr lang="zh-CN" altLang="en-US" sz="1800" b="1" kern="0" spc="67" noProof="1">
                <a:solidFill>
                  <a:srgbClr val="C00000"/>
                </a:solidFill>
                <a:uFill>
                  <a:solidFill>
                    <a:srgbClr val="FFFFFF"/>
                  </a:solidFill>
                </a:uFill>
                <a:latin typeface="微软雅黑" panose="020B0503020204020204" charset="-122"/>
                <a:ea typeface="微软雅黑" panose="020B0503020204020204" charset="-122"/>
                <a:sym typeface="Calibri" panose="020F0502020204030204"/>
              </a:rPr>
              <a:t>就是最好的事故预防策略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100000">
                                          <p:val>
                                            <p:strVal val="#ppt_x"/>
                                          </p:val>
                                        </p:tav>
                                      </p:tavLst>
                                    </p:anim>
                                    <p:anim calcmode="lin" valueType="num">
                                      <p:cBhvr>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PA_标题 7"/>
          <p:cNvSpPr>
            <a:spLocks noGrp="1"/>
          </p:cNvSpPr>
          <p:nvPr>
            <p:custDataLst>
              <p:tags r:id="rId1"/>
            </p:custDataLst>
          </p:nvPr>
        </p:nvSpPr>
        <p:spPr>
          <a:xfrm>
            <a:off x="826650" y="519836"/>
            <a:ext cx="7344893" cy="57698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r>
              <a:rPr lang="zh-CN" altLang="en-US" dirty="0">
                <a:solidFill>
                  <a:srgbClr val="0070C0"/>
                </a:solidFill>
              </a:rPr>
              <a:t>事故发生的原因是什么？</a:t>
            </a:r>
          </a:p>
        </p:txBody>
      </p:sp>
      <p:grpSp>
        <p:nvGrpSpPr>
          <p:cNvPr id="31" name="组合 30"/>
          <p:cNvGrpSpPr/>
          <p:nvPr/>
        </p:nvGrpSpPr>
        <p:grpSpPr>
          <a:xfrm flipH="1">
            <a:off x="5934263" y="4254332"/>
            <a:ext cx="4997867" cy="1904893"/>
            <a:chOff x="2008021" y="1287816"/>
            <a:chExt cx="5523913" cy="3126315"/>
          </a:xfrm>
        </p:grpSpPr>
        <p:sp>
          <p:nvSpPr>
            <p:cNvPr id="47" name="Freeform 5"/>
            <p:cNvSpPr/>
            <p:nvPr/>
          </p:nvSpPr>
          <p:spPr>
            <a:xfrm>
              <a:off x="6263657" y="1902282"/>
              <a:ext cx="1268277" cy="4652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9" h="293">
                  <a:moveTo>
                    <a:pt x="21" y="292"/>
                  </a:moveTo>
                  <a:lnTo>
                    <a:pt x="798" y="21"/>
                  </a:lnTo>
                  <a:lnTo>
                    <a:pt x="798" y="19"/>
                  </a:lnTo>
                  <a:lnTo>
                    <a:pt x="798" y="16"/>
                  </a:lnTo>
                  <a:lnTo>
                    <a:pt x="797" y="15"/>
                  </a:lnTo>
                  <a:lnTo>
                    <a:pt x="797" y="11"/>
                  </a:lnTo>
                  <a:lnTo>
                    <a:pt x="797" y="10"/>
                  </a:lnTo>
                  <a:lnTo>
                    <a:pt x="795" y="6"/>
                  </a:lnTo>
                  <a:lnTo>
                    <a:pt x="795" y="3"/>
                  </a:lnTo>
                  <a:lnTo>
                    <a:pt x="793" y="0"/>
                  </a:lnTo>
                  <a:lnTo>
                    <a:pt x="0" y="255"/>
                  </a:lnTo>
                  <a:lnTo>
                    <a:pt x="21" y="292"/>
                  </a:lnTo>
                </a:path>
              </a:pathLst>
            </a:custGeom>
            <a:solidFill>
              <a:srgbClr val="FF0000"/>
            </a:solidFill>
            <a:ln w="9525">
              <a:noFill/>
            </a:ln>
          </p:spPr>
          <p:txBody>
            <a:bodyPr/>
            <a:lstStyle/>
            <a:p>
              <a:endParaRPr lang="zh-CN" altLang="en-US"/>
            </a:p>
          </p:txBody>
        </p:sp>
        <p:sp>
          <p:nvSpPr>
            <p:cNvPr id="48" name="Freeform 6"/>
            <p:cNvSpPr/>
            <p:nvPr/>
          </p:nvSpPr>
          <p:spPr>
            <a:xfrm>
              <a:off x="6263657" y="1902282"/>
              <a:ext cx="1268277" cy="4652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9" h="293">
                  <a:moveTo>
                    <a:pt x="21" y="292"/>
                  </a:moveTo>
                  <a:lnTo>
                    <a:pt x="798" y="21"/>
                  </a:lnTo>
                  <a:lnTo>
                    <a:pt x="798" y="19"/>
                  </a:lnTo>
                  <a:lnTo>
                    <a:pt x="798" y="16"/>
                  </a:lnTo>
                  <a:lnTo>
                    <a:pt x="797" y="15"/>
                  </a:lnTo>
                  <a:lnTo>
                    <a:pt x="797" y="11"/>
                  </a:lnTo>
                  <a:lnTo>
                    <a:pt x="797" y="10"/>
                  </a:lnTo>
                  <a:lnTo>
                    <a:pt x="795" y="6"/>
                  </a:lnTo>
                  <a:lnTo>
                    <a:pt x="795" y="3"/>
                  </a:lnTo>
                  <a:lnTo>
                    <a:pt x="793" y="0"/>
                  </a:lnTo>
                  <a:lnTo>
                    <a:pt x="0" y="255"/>
                  </a:lnTo>
                  <a:lnTo>
                    <a:pt x="21" y="292"/>
                  </a:lnTo>
                </a:path>
              </a:pathLst>
            </a:custGeom>
            <a:noFill/>
            <a:ln w="12700" cap="rnd" cmpd="sng">
              <a:solidFill>
                <a:srgbClr val="FF0000"/>
              </a:solidFill>
              <a:prstDash val="solid"/>
              <a:bevel/>
              <a:headEnd type="none" w="med" len="med"/>
              <a:tailEnd type="none" w="med" len="med"/>
            </a:ln>
          </p:spPr>
          <p:txBody>
            <a:bodyPr/>
            <a:lstStyle/>
            <a:p>
              <a:endParaRPr lang="zh-CN" altLang="en-US"/>
            </a:p>
          </p:txBody>
        </p:sp>
        <p:sp>
          <p:nvSpPr>
            <p:cNvPr id="49" name="Freeform 7"/>
            <p:cNvSpPr/>
            <p:nvPr/>
          </p:nvSpPr>
          <p:spPr>
            <a:xfrm>
              <a:off x="6312864" y="1935625"/>
              <a:ext cx="1219070" cy="468392"/>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68" h="295">
                  <a:moveTo>
                    <a:pt x="0" y="268"/>
                  </a:moveTo>
                  <a:lnTo>
                    <a:pt x="20" y="294"/>
                  </a:lnTo>
                  <a:lnTo>
                    <a:pt x="766" y="29"/>
                  </a:lnTo>
                  <a:lnTo>
                    <a:pt x="766" y="26"/>
                  </a:lnTo>
                  <a:lnTo>
                    <a:pt x="767" y="24"/>
                  </a:lnTo>
                  <a:lnTo>
                    <a:pt x="767" y="21"/>
                  </a:lnTo>
                  <a:lnTo>
                    <a:pt x="767" y="18"/>
                  </a:lnTo>
                  <a:lnTo>
                    <a:pt x="767" y="15"/>
                  </a:lnTo>
                  <a:lnTo>
                    <a:pt x="767" y="11"/>
                  </a:lnTo>
                  <a:lnTo>
                    <a:pt x="767" y="7"/>
                  </a:lnTo>
                  <a:lnTo>
                    <a:pt x="767" y="0"/>
                  </a:lnTo>
                  <a:lnTo>
                    <a:pt x="0" y="268"/>
                  </a:lnTo>
                </a:path>
              </a:pathLst>
            </a:custGeom>
            <a:solidFill>
              <a:srgbClr val="990000"/>
            </a:solidFill>
            <a:ln w="9525">
              <a:noFill/>
            </a:ln>
          </p:spPr>
          <p:txBody>
            <a:bodyPr/>
            <a:lstStyle/>
            <a:p>
              <a:endParaRPr lang="zh-CN" altLang="en-US"/>
            </a:p>
          </p:txBody>
        </p:sp>
        <p:sp>
          <p:nvSpPr>
            <p:cNvPr id="50" name="Freeform 8"/>
            <p:cNvSpPr/>
            <p:nvPr/>
          </p:nvSpPr>
          <p:spPr>
            <a:xfrm>
              <a:off x="6312864" y="1935625"/>
              <a:ext cx="1219070" cy="468392"/>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68" h="295">
                  <a:moveTo>
                    <a:pt x="0" y="268"/>
                  </a:moveTo>
                  <a:lnTo>
                    <a:pt x="20" y="294"/>
                  </a:lnTo>
                  <a:lnTo>
                    <a:pt x="766" y="29"/>
                  </a:lnTo>
                  <a:lnTo>
                    <a:pt x="766" y="26"/>
                  </a:lnTo>
                  <a:lnTo>
                    <a:pt x="767" y="24"/>
                  </a:lnTo>
                  <a:lnTo>
                    <a:pt x="767" y="21"/>
                  </a:lnTo>
                  <a:lnTo>
                    <a:pt x="767" y="18"/>
                  </a:lnTo>
                  <a:lnTo>
                    <a:pt x="767" y="15"/>
                  </a:lnTo>
                  <a:lnTo>
                    <a:pt x="767" y="11"/>
                  </a:lnTo>
                  <a:lnTo>
                    <a:pt x="767" y="7"/>
                  </a:lnTo>
                  <a:lnTo>
                    <a:pt x="767" y="0"/>
                  </a:lnTo>
                  <a:lnTo>
                    <a:pt x="0" y="268"/>
                  </a:lnTo>
                </a:path>
              </a:pathLst>
            </a:custGeom>
            <a:noFill/>
            <a:ln w="12700" cap="rnd" cmpd="sng">
              <a:solidFill>
                <a:srgbClr val="990000"/>
              </a:solidFill>
              <a:prstDash val="solid"/>
              <a:bevel/>
              <a:headEnd type="none" w="med" len="med"/>
              <a:tailEnd type="none" w="med" len="med"/>
            </a:ln>
          </p:spPr>
          <p:txBody>
            <a:bodyPr/>
            <a:lstStyle/>
            <a:p>
              <a:endParaRPr lang="zh-CN" altLang="en-US"/>
            </a:p>
          </p:txBody>
        </p:sp>
        <p:sp>
          <p:nvSpPr>
            <p:cNvPr id="51" name="Freeform 9"/>
            <p:cNvSpPr/>
            <p:nvPr/>
          </p:nvSpPr>
          <p:spPr>
            <a:xfrm>
              <a:off x="6208100" y="1287816"/>
              <a:ext cx="880969" cy="149885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55" h="944">
                  <a:moveTo>
                    <a:pt x="512" y="0"/>
                  </a:moveTo>
                  <a:lnTo>
                    <a:pt x="474" y="8"/>
                  </a:lnTo>
                  <a:lnTo>
                    <a:pt x="433" y="21"/>
                  </a:lnTo>
                  <a:lnTo>
                    <a:pt x="391" y="34"/>
                  </a:lnTo>
                  <a:lnTo>
                    <a:pt x="347" y="51"/>
                  </a:lnTo>
                  <a:lnTo>
                    <a:pt x="303" y="68"/>
                  </a:lnTo>
                  <a:lnTo>
                    <a:pt x="261" y="85"/>
                  </a:lnTo>
                  <a:lnTo>
                    <a:pt x="221" y="103"/>
                  </a:lnTo>
                  <a:lnTo>
                    <a:pt x="185" y="120"/>
                  </a:lnTo>
                  <a:lnTo>
                    <a:pt x="186" y="130"/>
                  </a:lnTo>
                  <a:lnTo>
                    <a:pt x="186" y="140"/>
                  </a:lnTo>
                  <a:lnTo>
                    <a:pt x="185" y="148"/>
                  </a:lnTo>
                  <a:lnTo>
                    <a:pt x="182" y="156"/>
                  </a:lnTo>
                  <a:lnTo>
                    <a:pt x="178" y="163"/>
                  </a:lnTo>
                  <a:lnTo>
                    <a:pt x="172" y="169"/>
                  </a:lnTo>
                  <a:lnTo>
                    <a:pt x="165" y="174"/>
                  </a:lnTo>
                  <a:lnTo>
                    <a:pt x="159" y="179"/>
                  </a:lnTo>
                  <a:lnTo>
                    <a:pt x="151" y="182"/>
                  </a:lnTo>
                  <a:lnTo>
                    <a:pt x="143" y="185"/>
                  </a:lnTo>
                  <a:lnTo>
                    <a:pt x="134" y="185"/>
                  </a:lnTo>
                  <a:lnTo>
                    <a:pt x="126" y="185"/>
                  </a:lnTo>
                  <a:lnTo>
                    <a:pt x="120" y="185"/>
                  </a:lnTo>
                  <a:lnTo>
                    <a:pt x="112" y="182"/>
                  </a:lnTo>
                  <a:lnTo>
                    <a:pt x="105" y="179"/>
                  </a:lnTo>
                  <a:lnTo>
                    <a:pt x="100" y="174"/>
                  </a:lnTo>
                  <a:lnTo>
                    <a:pt x="86" y="182"/>
                  </a:lnTo>
                  <a:lnTo>
                    <a:pt x="73" y="192"/>
                  </a:lnTo>
                  <a:lnTo>
                    <a:pt x="58" y="202"/>
                  </a:lnTo>
                  <a:lnTo>
                    <a:pt x="47" y="211"/>
                  </a:lnTo>
                  <a:lnTo>
                    <a:pt x="34" y="221"/>
                  </a:lnTo>
                  <a:lnTo>
                    <a:pt x="22" y="229"/>
                  </a:lnTo>
                  <a:lnTo>
                    <a:pt x="11" y="239"/>
                  </a:lnTo>
                  <a:lnTo>
                    <a:pt x="0" y="249"/>
                  </a:lnTo>
                  <a:lnTo>
                    <a:pt x="8" y="283"/>
                  </a:lnTo>
                  <a:lnTo>
                    <a:pt x="16" y="319"/>
                  </a:lnTo>
                  <a:lnTo>
                    <a:pt x="21" y="353"/>
                  </a:lnTo>
                  <a:lnTo>
                    <a:pt x="27" y="387"/>
                  </a:lnTo>
                  <a:lnTo>
                    <a:pt x="32" y="421"/>
                  </a:lnTo>
                  <a:lnTo>
                    <a:pt x="37" y="455"/>
                  </a:lnTo>
                  <a:lnTo>
                    <a:pt x="42" y="488"/>
                  </a:lnTo>
                  <a:lnTo>
                    <a:pt x="48" y="522"/>
                  </a:lnTo>
                  <a:lnTo>
                    <a:pt x="60" y="525"/>
                  </a:lnTo>
                  <a:lnTo>
                    <a:pt x="71" y="530"/>
                  </a:lnTo>
                  <a:lnTo>
                    <a:pt x="81" y="536"/>
                  </a:lnTo>
                  <a:lnTo>
                    <a:pt x="89" y="543"/>
                  </a:lnTo>
                  <a:lnTo>
                    <a:pt x="94" y="553"/>
                  </a:lnTo>
                  <a:lnTo>
                    <a:pt x="99" y="562"/>
                  </a:lnTo>
                  <a:lnTo>
                    <a:pt x="100" y="572"/>
                  </a:lnTo>
                  <a:lnTo>
                    <a:pt x="102" y="582"/>
                  </a:lnTo>
                  <a:lnTo>
                    <a:pt x="102" y="593"/>
                  </a:lnTo>
                  <a:lnTo>
                    <a:pt x="99" y="603"/>
                  </a:lnTo>
                  <a:lnTo>
                    <a:pt x="95" y="613"/>
                  </a:lnTo>
                  <a:lnTo>
                    <a:pt x="91" y="623"/>
                  </a:lnTo>
                  <a:lnTo>
                    <a:pt x="84" y="631"/>
                  </a:lnTo>
                  <a:lnTo>
                    <a:pt x="76" y="639"/>
                  </a:lnTo>
                  <a:lnTo>
                    <a:pt x="66" y="644"/>
                  </a:lnTo>
                  <a:lnTo>
                    <a:pt x="56" y="649"/>
                  </a:lnTo>
                  <a:lnTo>
                    <a:pt x="56" y="670"/>
                  </a:lnTo>
                  <a:lnTo>
                    <a:pt x="56" y="691"/>
                  </a:lnTo>
                  <a:lnTo>
                    <a:pt x="58" y="714"/>
                  </a:lnTo>
                  <a:lnTo>
                    <a:pt x="58" y="738"/>
                  </a:lnTo>
                  <a:lnTo>
                    <a:pt x="60" y="762"/>
                  </a:lnTo>
                  <a:lnTo>
                    <a:pt x="60" y="787"/>
                  </a:lnTo>
                  <a:lnTo>
                    <a:pt x="60" y="811"/>
                  </a:lnTo>
                  <a:lnTo>
                    <a:pt x="60" y="834"/>
                  </a:lnTo>
                  <a:lnTo>
                    <a:pt x="104" y="844"/>
                  </a:lnTo>
                  <a:lnTo>
                    <a:pt x="149" y="855"/>
                  </a:lnTo>
                  <a:lnTo>
                    <a:pt x="196" y="865"/>
                  </a:lnTo>
                  <a:lnTo>
                    <a:pt x="247" y="878"/>
                  </a:lnTo>
                  <a:lnTo>
                    <a:pt x="302" y="891"/>
                  </a:lnTo>
                  <a:lnTo>
                    <a:pt x="362" y="907"/>
                  </a:lnTo>
                  <a:lnTo>
                    <a:pt x="429" y="923"/>
                  </a:lnTo>
                  <a:lnTo>
                    <a:pt x="502" y="943"/>
                  </a:lnTo>
                  <a:lnTo>
                    <a:pt x="512" y="897"/>
                  </a:lnTo>
                  <a:lnTo>
                    <a:pt x="521" y="847"/>
                  </a:lnTo>
                  <a:lnTo>
                    <a:pt x="529" y="795"/>
                  </a:lnTo>
                  <a:lnTo>
                    <a:pt x="536" y="738"/>
                  </a:lnTo>
                  <a:lnTo>
                    <a:pt x="541" y="681"/>
                  </a:lnTo>
                  <a:lnTo>
                    <a:pt x="546" y="621"/>
                  </a:lnTo>
                  <a:lnTo>
                    <a:pt x="549" y="558"/>
                  </a:lnTo>
                  <a:lnTo>
                    <a:pt x="551" y="496"/>
                  </a:lnTo>
                  <a:lnTo>
                    <a:pt x="552" y="480"/>
                  </a:lnTo>
                  <a:lnTo>
                    <a:pt x="552" y="468"/>
                  </a:lnTo>
                  <a:lnTo>
                    <a:pt x="552" y="455"/>
                  </a:lnTo>
                  <a:lnTo>
                    <a:pt x="552" y="445"/>
                  </a:lnTo>
                  <a:lnTo>
                    <a:pt x="552" y="434"/>
                  </a:lnTo>
                  <a:lnTo>
                    <a:pt x="554" y="423"/>
                  </a:lnTo>
                  <a:lnTo>
                    <a:pt x="552" y="410"/>
                  </a:lnTo>
                  <a:lnTo>
                    <a:pt x="552" y="393"/>
                  </a:lnTo>
                  <a:lnTo>
                    <a:pt x="546" y="393"/>
                  </a:lnTo>
                  <a:lnTo>
                    <a:pt x="538" y="392"/>
                  </a:lnTo>
                  <a:lnTo>
                    <a:pt x="531" y="389"/>
                  </a:lnTo>
                  <a:lnTo>
                    <a:pt x="525" y="385"/>
                  </a:lnTo>
                  <a:lnTo>
                    <a:pt x="515" y="377"/>
                  </a:lnTo>
                  <a:lnTo>
                    <a:pt x="507" y="366"/>
                  </a:lnTo>
                  <a:lnTo>
                    <a:pt x="500" y="354"/>
                  </a:lnTo>
                  <a:lnTo>
                    <a:pt x="495" y="341"/>
                  </a:lnTo>
                  <a:lnTo>
                    <a:pt x="494" y="327"/>
                  </a:lnTo>
                  <a:lnTo>
                    <a:pt x="492" y="312"/>
                  </a:lnTo>
                  <a:lnTo>
                    <a:pt x="494" y="298"/>
                  </a:lnTo>
                  <a:lnTo>
                    <a:pt x="497" y="283"/>
                  </a:lnTo>
                  <a:lnTo>
                    <a:pt x="500" y="270"/>
                  </a:lnTo>
                  <a:lnTo>
                    <a:pt x="507" y="259"/>
                  </a:lnTo>
                  <a:lnTo>
                    <a:pt x="515" y="247"/>
                  </a:lnTo>
                  <a:lnTo>
                    <a:pt x="523" y="241"/>
                  </a:lnTo>
                  <a:lnTo>
                    <a:pt x="528" y="237"/>
                  </a:lnTo>
                  <a:lnTo>
                    <a:pt x="533" y="234"/>
                  </a:lnTo>
                  <a:lnTo>
                    <a:pt x="539" y="233"/>
                  </a:lnTo>
                  <a:lnTo>
                    <a:pt x="544" y="233"/>
                  </a:lnTo>
                  <a:lnTo>
                    <a:pt x="542" y="202"/>
                  </a:lnTo>
                  <a:lnTo>
                    <a:pt x="539" y="171"/>
                  </a:lnTo>
                  <a:lnTo>
                    <a:pt x="536" y="142"/>
                  </a:lnTo>
                  <a:lnTo>
                    <a:pt x="533" y="112"/>
                  </a:lnTo>
                  <a:lnTo>
                    <a:pt x="528" y="85"/>
                  </a:lnTo>
                  <a:lnTo>
                    <a:pt x="523" y="55"/>
                  </a:lnTo>
                  <a:lnTo>
                    <a:pt x="518" y="28"/>
                  </a:lnTo>
                  <a:lnTo>
                    <a:pt x="512" y="0"/>
                  </a:lnTo>
                </a:path>
              </a:pathLst>
            </a:custGeom>
            <a:solidFill>
              <a:srgbClr val="FAF0A8"/>
            </a:solidFill>
            <a:ln w="9525">
              <a:noFill/>
            </a:ln>
          </p:spPr>
          <p:txBody>
            <a:bodyPr/>
            <a:lstStyle/>
            <a:p>
              <a:endParaRPr lang="zh-CN" altLang="en-US"/>
            </a:p>
          </p:txBody>
        </p:sp>
        <p:sp>
          <p:nvSpPr>
            <p:cNvPr id="52" name="Freeform 10"/>
            <p:cNvSpPr/>
            <p:nvPr/>
          </p:nvSpPr>
          <p:spPr>
            <a:xfrm>
              <a:off x="6208100" y="1287816"/>
              <a:ext cx="880969" cy="149885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55" h="944">
                  <a:moveTo>
                    <a:pt x="512" y="0"/>
                  </a:moveTo>
                  <a:lnTo>
                    <a:pt x="474" y="8"/>
                  </a:lnTo>
                  <a:lnTo>
                    <a:pt x="433" y="21"/>
                  </a:lnTo>
                  <a:lnTo>
                    <a:pt x="391" y="34"/>
                  </a:lnTo>
                  <a:lnTo>
                    <a:pt x="347" y="51"/>
                  </a:lnTo>
                  <a:lnTo>
                    <a:pt x="303" y="68"/>
                  </a:lnTo>
                  <a:lnTo>
                    <a:pt x="261" y="85"/>
                  </a:lnTo>
                  <a:lnTo>
                    <a:pt x="221" y="103"/>
                  </a:lnTo>
                  <a:lnTo>
                    <a:pt x="185" y="120"/>
                  </a:lnTo>
                  <a:lnTo>
                    <a:pt x="186" y="130"/>
                  </a:lnTo>
                  <a:lnTo>
                    <a:pt x="186" y="140"/>
                  </a:lnTo>
                  <a:lnTo>
                    <a:pt x="185" y="148"/>
                  </a:lnTo>
                  <a:lnTo>
                    <a:pt x="182" y="156"/>
                  </a:lnTo>
                  <a:lnTo>
                    <a:pt x="178" y="163"/>
                  </a:lnTo>
                  <a:lnTo>
                    <a:pt x="172" y="169"/>
                  </a:lnTo>
                  <a:lnTo>
                    <a:pt x="165" y="174"/>
                  </a:lnTo>
                  <a:lnTo>
                    <a:pt x="159" y="179"/>
                  </a:lnTo>
                  <a:lnTo>
                    <a:pt x="151" y="182"/>
                  </a:lnTo>
                  <a:lnTo>
                    <a:pt x="143" y="185"/>
                  </a:lnTo>
                  <a:lnTo>
                    <a:pt x="134" y="185"/>
                  </a:lnTo>
                  <a:lnTo>
                    <a:pt x="126" y="185"/>
                  </a:lnTo>
                  <a:lnTo>
                    <a:pt x="120" y="185"/>
                  </a:lnTo>
                  <a:lnTo>
                    <a:pt x="112" y="182"/>
                  </a:lnTo>
                  <a:lnTo>
                    <a:pt x="105" y="179"/>
                  </a:lnTo>
                  <a:lnTo>
                    <a:pt x="100" y="174"/>
                  </a:lnTo>
                  <a:lnTo>
                    <a:pt x="86" y="182"/>
                  </a:lnTo>
                  <a:lnTo>
                    <a:pt x="73" y="192"/>
                  </a:lnTo>
                  <a:lnTo>
                    <a:pt x="58" y="202"/>
                  </a:lnTo>
                  <a:lnTo>
                    <a:pt x="47" y="211"/>
                  </a:lnTo>
                  <a:lnTo>
                    <a:pt x="34" y="221"/>
                  </a:lnTo>
                  <a:lnTo>
                    <a:pt x="22" y="229"/>
                  </a:lnTo>
                  <a:lnTo>
                    <a:pt x="11" y="239"/>
                  </a:lnTo>
                  <a:lnTo>
                    <a:pt x="0" y="249"/>
                  </a:lnTo>
                  <a:lnTo>
                    <a:pt x="8" y="283"/>
                  </a:lnTo>
                  <a:lnTo>
                    <a:pt x="16" y="319"/>
                  </a:lnTo>
                  <a:lnTo>
                    <a:pt x="21" y="353"/>
                  </a:lnTo>
                  <a:lnTo>
                    <a:pt x="27" y="387"/>
                  </a:lnTo>
                  <a:lnTo>
                    <a:pt x="32" y="421"/>
                  </a:lnTo>
                  <a:lnTo>
                    <a:pt x="37" y="455"/>
                  </a:lnTo>
                  <a:lnTo>
                    <a:pt x="42" y="488"/>
                  </a:lnTo>
                  <a:lnTo>
                    <a:pt x="48" y="522"/>
                  </a:lnTo>
                  <a:lnTo>
                    <a:pt x="60" y="525"/>
                  </a:lnTo>
                  <a:lnTo>
                    <a:pt x="71" y="530"/>
                  </a:lnTo>
                  <a:lnTo>
                    <a:pt x="81" y="536"/>
                  </a:lnTo>
                  <a:lnTo>
                    <a:pt x="89" y="543"/>
                  </a:lnTo>
                  <a:lnTo>
                    <a:pt x="94" y="553"/>
                  </a:lnTo>
                  <a:lnTo>
                    <a:pt x="99" y="562"/>
                  </a:lnTo>
                  <a:lnTo>
                    <a:pt x="100" y="572"/>
                  </a:lnTo>
                  <a:lnTo>
                    <a:pt x="102" y="582"/>
                  </a:lnTo>
                  <a:lnTo>
                    <a:pt x="102" y="593"/>
                  </a:lnTo>
                  <a:lnTo>
                    <a:pt x="99" y="603"/>
                  </a:lnTo>
                  <a:lnTo>
                    <a:pt x="95" y="613"/>
                  </a:lnTo>
                  <a:lnTo>
                    <a:pt x="91" y="623"/>
                  </a:lnTo>
                  <a:lnTo>
                    <a:pt x="84" y="631"/>
                  </a:lnTo>
                  <a:lnTo>
                    <a:pt x="76" y="639"/>
                  </a:lnTo>
                  <a:lnTo>
                    <a:pt x="66" y="644"/>
                  </a:lnTo>
                  <a:lnTo>
                    <a:pt x="56" y="649"/>
                  </a:lnTo>
                  <a:lnTo>
                    <a:pt x="56" y="670"/>
                  </a:lnTo>
                  <a:lnTo>
                    <a:pt x="56" y="691"/>
                  </a:lnTo>
                  <a:lnTo>
                    <a:pt x="58" y="714"/>
                  </a:lnTo>
                  <a:lnTo>
                    <a:pt x="58" y="738"/>
                  </a:lnTo>
                  <a:lnTo>
                    <a:pt x="60" y="762"/>
                  </a:lnTo>
                  <a:lnTo>
                    <a:pt x="60" y="787"/>
                  </a:lnTo>
                  <a:lnTo>
                    <a:pt x="60" y="811"/>
                  </a:lnTo>
                  <a:lnTo>
                    <a:pt x="60" y="834"/>
                  </a:lnTo>
                  <a:lnTo>
                    <a:pt x="104" y="844"/>
                  </a:lnTo>
                  <a:lnTo>
                    <a:pt x="149" y="855"/>
                  </a:lnTo>
                  <a:lnTo>
                    <a:pt x="196" y="865"/>
                  </a:lnTo>
                  <a:lnTo>
                    <a:pt x="247" y="878"/>
                  </a:lnTo>
                  <a:lnTo>
                    <a:pt x="302" y="891"/>
                  </a:lnTo>
                  <a:lnTo>
                    <a:pt x="362" y="907"/>
                  </a:lnTo>
                  <a:lnTo>
                    <a:pt x="429" y="923"/>
                  </a:lnTo>
                  <a:lnTo>
                    <a:pt x="502" y="943"/>
                  </a:lnTo>
                  <a:lnTo>
                    <a:pt x="512" y="897"/>
                  </a:lnTo>
                  <a:lnTo>
                    <a:pt x="521" y="847"/>
                  </a:lnTo>
                  <a:lnTo>
                    <a:pt x="529" y="795"/>
                  </a:lnTo>
                  <a:lnTo>
                    <a:pt x="536" y="738"/>
                  </a:lnTo>
                  <a:lnTo>
                    <a:pt x="541" y="681"/>
                  </a:lnTo>
                  <a:lnTo>
                    <a:pt x="546" y="621"/>
                  </a:lnTo>
                  <a:lnTo>
                    <a:pt x="549" y="558"/>
                  </a:lnTo>
                  <a:lnTo>
                    <a:pt x="551" y="496"/>
                  </a:lnTo>
                  <a:lnTo>
                    <a:pt x="552" y="480"/>
                  </a:lnTo>
                  <a:lnTo>
                    <a:pt x="552" y="468"/>
                  </a:lnTo>
                  <a:lnTo>
                    <a:pt x="552" y="455"/>
                  </a:lnTo>
                  <a:lnTo>
                    <a:pt x="552" y="445"/>
                  </a:lnTo>
                  <a:lnTo>
                    <a:pt x="552" y="434"/>
                  </a:lnTo>
                  <a:lnTo>
                    <a:pt x="554" y="423"/>
                  </a:lnTo>
                  <a:lnTo>
                    <a:pt x="552" y="410"/>
                  </a:lnTo>
                  <a:lnTo>
                    <a:pt x="552" y="393"/>
                  </a:lnTo>
                  <a:lnTo>
                    <a:pt x="546" y="393"/>
                  </a:lnTo>
                  <a:lnTo>
                    <a:pt x="538" y="392"/>
                  </a:lnTo>
                  <a:lnTo>
                    <a:pt x="531" y="389"/>
                  </a:lnTo>
                  <a:lnTo>
                    <a:pt x="525" y="385"/>
                  </a:lnTo>
                  <a:lnTo>
                    <a:pt x="515" y="377"/>
                  </a:lnTo>
                  <a:lnTo>
                    <a:pt x="507" y="366"/>
                  </a:lnTo>
                  <a:lnTo>
                    <a:pt x="500" y="354"/>
                  </a:lnTo>
                  <a:lnTo>
                    <a:pt x="495" y="341"/>
                  </a:lnTo>
                  <a:lnTo>
                    <a:pt x="494" y="327"/>
                  </a:lnTo>
                  <a:lnTo>
                    <a:pt x="492" y="312"/>
                  </a:lnTo>
                  <a:lnTo>
                    <a:pt x="494" y="298"/>
                  </a:lnTo>
                  <a:lnTo>
                    <a:pt x="497" y="283"/>
                  </a:lnTo>
                  <a:lnTo>
                    <a:pt x="500" y="270"/>
                  </a:lnTo>
                  <a:lnTo>
                    <a:pt x="507" y="259"/>
                  </a:lnTo>
                  <a:lnTo>
                    <a:pt x="515" y="247"/>
                  </a:lnTo>
                  <a:lnTo>
                    <a:pt x="523" y="241"/>
                  </a:lnTo>
                  <a:lnTo>
                    <a:pt x="528" y="237"/>
                  </a:lnTo>
                  <a:lnTo>
                    <a:pt x="533" y="234"/>
                  </a:lnTo>
                  <a:lnTo>
                    <a:pt x="539" y="233"/>
                  </a:lnTo>
                  <a:lnTo>
                    <a:pt x="544" y="233"/>
                  </a:lnTo>
                  <a:lnTo>
                    <a:pt x="542" y="202"/>
                  </a:lnTo>
                  <a:lnTo>
                    <a:pt x="539" y="171"/>
                  </a:lnTo>
                  <a:lnTo>
                    <a:pt x="536" y="142"/>
                  </a:lnTo>
                  <a:lnTo>
                    <a:pt x="533" y="112"/>
                  </a:lnTo>
                  <a:lnTo>
                    <a:pt x="528" y="85"/>
                  </a:lnTo>
                  <a:lnTo>
                    <a:pt x="523" y="55"/>
                  </a:lnTo>
                  <a:lnTo>
                    <a:pt x="518" y="28"/>
                  </a:lnTo>
                  <a:lnTo>
                    <a:pt x="512"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53" name="Freeform 11"/>
            <p:cNvSpPr/>
            <p:nvPr/>
          </p:nvSpPr>
          <p:spPr>
            <a:xfrm>
              <a:off x="6989067" y="1287816"/>
              <a:ext cx="328578" cy="149885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07" h="944">
                  <a:moveTo>
                    <a:pt x="20" y="0"/>
                  </a:moveTo>
                  <a:lnTo>
                    <a:pt x="49" y="21"/>
                  </a:lnTo>
                  <a:lnTo>
                    <a:pt x="70" y="41"/>
                  </a:lnTo>
                  <a:lnTo>
                    <a:pt x="89" y="57"/>
                  </a:lnTo>
                  <a:lnTo>
                    <a:pt x="106" y="75"/>
                  </a:lnTo>
                  <a:lnTo>
                    <a:pt x="124" y="94"/>
                  </a:lnTo>
                  <a:lnTo>
                    <a:pt x="145" y="117"/>
                  </a:lnTo>
                  <a:lnTo>
                    <a:pt x="172" y="148"/>
                  </a:lnTo>
                  <a:lnTo>
                    <a:pt x="206" y="185"/>
                  </a:lnTo>
                  <a:lnTo>
                    <a:pt x="206" y="231"/>
                  </a:lnTo>
                  <a:lnTo>
                    <a:pt x="205" y="276"/>
                  </a:lnTo>
                  <a:lnTo>
                    <a:pt x="203" y="324"/>
                  </a:lnTo>
                  <a:lnTo>
                    <a:pt x="202" y="369"/>
                  </a:lnTo>
                  <a:lnTo>
                    <a:pt x="198" y="415"/>
                  </a:lnTo>
                  <a:lnTo>
                    <a:pt x="195" y="458"/>
                  </a:lnTo>
                  <a:lnTo>
                    <a:pt x="192" y="502"/>
                  </a:lnTo>
                  <a:lnTo>
                    <a:pt x="187" y="543"/>
                  </a:lnTo>
                  <a:lnTo>
                    <a:pt x="180" y="546"/>
                  </a:lnTo>
                  <a:lnTo>
                    <a:pt x="174" y="551"/>
                  </a:lnTo>
                  <a:lnTo>
                    <a:pt x="169" y="556"/>
                  </a:lnTo>
                  <a:lnTo>
                    <a:pt x="164" y="561"/>
                  </a:lnTo>
                  <a:lnTo>
                    <a:pt x="161" y="567"/>
                  </a:lnTo>
                  <a:lnTo>
                    <a:pt x="158" y="574"/>
                  </a:lnTo>
                  <a:lnTo>
                    <a:pt x="156" y="580"/>
                  </a:lnTo>
                  <a:lnTo>
                    <a:pt x="156" y="587"/>
                  </a:lnTo>
                  <a:lnTo>
                    <a:pt x="154" y="593"/>
                  </a:lnTo>
                  <a:lnTo>
                    <a:pt x="156" y="601"/>
                  </a:lnTo>
                  <a:lnTo>
                    <a:pt x="158" y="608"/>
                  </a:lnTo>
                  <a:lnTo>
                    <a:pt x="159" y="614"/>
                  </a:lnTo>
                  <a:lnTo>
                    <a:pt x="163" y="621"/>
                  </a:lnTo>
                  <a:lnTo>
                    <a:pt x="167" y="627"/>
                  </a:lnTo>
                  <a:lnTo>
                    <a:pt x="172" y="634"/>
                  </a:lnTo>
                  <a:lnTo>
                    <a:pt x="179" y="639"/>
                  </a:lnTo>
                  <a:lnTo>
                    <a:pt x="179" y="665"/>
                  </a:lnTo>
                  <a:lnTo>
                    <a:pt x="177" y="692"/>
                  </a:lnTo>
                  <a:lnTo>
                    <a:pt x="176" y="723"/>
                  </a:lnTo>
                  <a:lnTo>
                    <a:pt x="174" y="754"/>
                  </a:lnTo>
                  <a:lnTo>
                    <a:pt x="172" y="785"/>
                  </a:lnTo>
                  <a:lnTo>
                    <a:pt x="171" y="816"/>
                  </a:lnTo>
                  <a:lnTo>
                    <a:pt x="169" y="845"/>
                  </a:lnTo>
                  <a:lnTo>
                    <a:pt x="169" y="871"/>
                  </a:lnTo>
                  <a:lnTo>
                    <a:pt x="150" y="883"/>
                  </a:lnTo>
                  <a:lnTo>
                    <a:pt x="132" y="892"/>
                  </a:lnTo>
                  <a:lnTo>
                    <a:pt x="112" y="902"/>
                  </a:lnTo>
                  <a:lnTo>
                    <a:pt x="93" y="910"/>
                  </a:lnTo>
                  <a:lnTo>
                    <a:pt x="73" y="920"/>
                  </a:lnTo>
                  <a:lnTo>
                    <a:pt x="52" y="928"/>
                  </a:lnTo>
                  <a:lnTo>
                    <a:pt x="31" y="936"/>
                  </a:lnTo>
                  <a:lnTo>
                    <a:pt x="10" y="943"/>
                  </a:lnTo>
                  <a:lnTo>
                    <a:pt x="21" y="886"/>
                  </a:lnTo>
                  <a:lnTo>
                    <a:pt x="31" y="827"/>
                  </a:lnTo>
                  <a:lnTo>
                    <a:pt x="39" y="769"/>
                  </a:lnTo>
                  <a:lnTo>
                    <a:pt x="47" y="707"/>
                  </a:lnTo>
                  <a:lnTo>
                    <a:pt x="52" y="645"/>
                  </a:lnTo>
                  <a:lnTo>
                    <a:pt x="57" y="584"/>
                  </a:lnTo>
                  <a:lnTo>
                    <a:pt x="59" y="522"/>
                  </a:lnTo>
                  <a:lnTo>
                    <a:pt x="60" y="460"/>
                  </a:lnTo>
                  <a:lnTo>
                    <a:pt x="60" y="447"/>
                  </a:lnTo>
                  <a:lnTo>
                    <a:pt x="60" y="437"/>
                  </a:lnTo>
                  <a:lnTo>
                    <a:pt x="62" y="431"/>
                  </a:lnTo>
                  <a:lnTo>
                    <a:pt x="62" y="426"/>
                  </a:lnTo>
                  <a:lnTo>
                    <a:pt x="62" y="421"/>
                  </a:lnTo>
                  <a:lnTo>
                    <a:pt x="62" y="416"/>
                  </a:lnTo>
                  <a:lnTo>
                    <a:pt x="62" y="406"/>
                  </a:lnTo>
                  <a:lnTo>
                    <a:pt x="60" y="393"/>
                  </a:lnTo>
                  <a:lnTo>
                    <a:pt x="54" y="393"/>
                  </a:lnTo>
                  <a:lnTo>
                    <a:pt x="47" y="392"/>
                  </a:lnTo>
                  <a:lnTo>
                    <a:pt x="41" y="390"/>
                  </a:lnTo>
                  <a:lnTo>
                    <a:pt x="34" y="387"/>
                  </a:lnTo>
                  <a:lnTo>
                    <a:pt x="24" y="379"/>
                  </a:lnTo>
                  <a:lnTo>
                    <a:pt x="15" y="369"/>
                  </a:lnTo>
                  <a:lnTo>
                    <a:pt x="8" y="356"/>
                  </a:lnTo>
                  <a:lnTo>
                    <a:pt x="5" y="343"/>
                  </a:lnTo>
                  <a:lnTo>
                    <a:pt x="2" y="330"/>
                  </a:lnTo>
                  <a:lnTo>
                    <a:pt x="0" y="315"/>
                  </a:lnTo>
                  <a:lnTo>
                    <a:pt x="2" y="301"/>
                  </a:lnTo>
                  <a:lnTo>
                    <a:pt x="3" y="286"/>
                  </a:lnTo>
                  <a:lnTo>
                    <a:pt x="8" y="273"/>
                  </a:lnTo>
                  <a:lnTo>
                    <a:pt x="13" y="260"/>
                  </a:lnTo>
                  <a:lnTo>
                    <a:pt x="21" y="250"/>
                  </a:lnTo>
                  <a:lnTo>
                    <a:pt x="31" y="241"/>
                  </a:lnTo>
                  <a:lnTo>
                    <a:pt x="36" y="237"/>
                  </a:lnTo>
                  <a:lnTo>
                    <a:pt x="41" y="236"/>
                  </a:lnTo>
                  <a:lnTo>
                    <a:pt x="47" y="233"/>
                  </a:lnTo>
                  <a:lnTo>
                    <a:pt x="54" y="233"/>
                  </a:lnTo>
                  <a:lnTo>
                    <a:pt x="50" y="203"/>
                  </a:lnTo>
                  <a:lnTo>
                    <a:pt x="47" y="172"/>
                  </a:lnTo>
                  <a:lnTo>
                    <a:pt x="44" y="142"/>
                  </a:lnTo>
                  <a:lnTo>
                    <a:pt x="39" y="112"/>
                  </a:lnTo>
                  <a:lnTo>
                    <a:pt x="36" y="83"/>
                  </a:lnTo>
                  <a:lnTo>
                    <a:pt x="31" y="54"/>
                  </a:lnTo>
                  <a:lnTo>
                    <a:pt x="24" y="26"/>
                  </a:lnTo>
                  <a:lnTo>
                    <a:pt x="20" y="0"/>
                  </a:lnTo>
                </a:path>
              </a:pathLst>
            </a:custGeom>
            <a:solidFill>
              <a:srgbClr val="CC9926"/>
            </a:solidFill>
            <a:ln w="9525">
              <a:noFill/>
            </a:ln>
          </p:spPr>
          <p:txBody>
            <a:bodyPr/>
            <a:lstStyle/>
            <a:p>
              <a:endParaRPr lang="zh-CN" altLang="en-US"/>
            </a:p>
          </p:txBody>
        </p:sp>
        <p:sp>
          <p:nvSpPr>
            <p:cNvPr id="54" name="Freeform 12"/>
            <p:cNvSpPr/>
            <p:nvPr/>
          </p:nvSpPr>
          <p:spPr>
            <a:xfrm>
              <a:off x="6989067" y="1287816"/>
              <a:ext cx="328578" cy="149885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07" h="944">
                  <a:moveTo>
                    <a:pt x="20" y="0"/>
                  </a:moveTo>
                  <a:lnTo>
                    <a:pt x="49" y="21"/>
                  </a:lnTo>
                  <a:lnTo>
                    <a:pt x="70" y="41"/>
                  </a:lnTo>
                  <a:lnTo>
                    <a:pt x="89" y="57"/>
                  </a:lnTo>
                  <a:lnTo>
                    <a:pt x="106" y="75"/>
                  </a:lnTo>
                  <a:lnTo>
                    <a:pt x="124" y="94"/>
                  </a:lnTo>
                  <a:lnTo>
                    <a:pt x="145" y="117"/>
                  </a:lnTo>
                  <a:lnTo>
                    <a:pt x="172" y="148"/>
                  </a:lnTo>
                  <a:lnTo>
                    <a:pt x="206" y="185"/>
                  </a:lnTo>
                  <a:lnTo>
                    <a:pt x="206" y="231"/>
                  </a:lnTo>
                  <a:lnTo>
                    <a:pt x="205" y="276"/>
                  </a:lnTo>
                  <a:lnTo>
                    <a:pt x="203" y="324"/>
                  </a:lnTo>
                  <a:lnTo>
                    <a:pt x="202" y="369"/>
                  </a:lnTo>
                  <a:lnTo>
                    <a:pt x="198" y="415"/>
                  </a:lnTo>
                  <a:lnTo>
                    <a:pt x="195" y="458"/>
                  </a:lnTo>
                  <a:lnTo>
                    <a:pt x="192" y="502"/>
                  </a:lnTo>
                  <a:lnTo>
                    <a:pt x="187" y="543"/>
                  </a:lnTo>
                  <a:lnTo>
                    <a:pt x="180" y="546"/>
                  </a:lnTo>
                  <a:lnTo>
                    <a:pt x="174" y="551"/>
                  </a:lnTo>
                  <a:lnTo>
                    <a:pt x="169" y="556"/>
                  </a:lnTo>
                  <a:lnTo>
                    <a:pt x="164" y="561"/>
                  </a:lnTo>
                  <a:lnTo>
                    <a:pt x="161" y="567"/>
                  </a:lnTo>
                  <a:lnTo>
                    <a:pt x="158" y="574"/>
                  </a:lnTo>
                  <a:lnTo>
                    <a:pt x="156" y="580"/>
                  </a:lnTo>
                  <a:lnTo>
                    <a:pt x="156" y="587"/>
                  </a:lnTo>
                  <a:lnTo>
                    <a:pt x="154" y="593"/>
                  </a:lnTo>
                  <a:lnTo>
                    <a:pt x="156" y="601"/>
                  </a:lnTo>
                  <a:lnTo>
                    <a:pt x="158" y="608"/>
                  </a:lnTo>
                  <a:lnTo>
                    <a:pt x="159" y="614"/>
                  </a:lnTo>
                  <a:lnTo>
                    <a:pt x="163" y="621"/>
                  </a:lnTo>
                  <a:lnTo>
                    <a:pt x="167" y="627"/>
                  </a:lnTo>
                  <a:lnTo>
                    <a:pt x="172" y="634"/>
                  </a:lnTo>
                  <a:lnTo>
                    <a:pt x="179" y="639"/>
                  </a:lnTo>
                  <a:lnTo>
                    <a:pt x="179" y="665"/>
                  </a:lnTo>
                  <a:lnTo>
                    <a:pt x="177" y="692"/>
                  </a:lnTo>
                  <a:lnTo>
                    <a:pt x="176" y="723"/>
                  </a:lnTo>
                  <a:lnTo>
                    <a:pt x="174" y="754"/>
                  </a:lnTo>
                  <a:lnTo>
                    <a:pt x="172" y="785"/>
                  </a:lnTo>
                  <a:lnTo>
                    <a:pt x="171" y="816"/>
                  </a:lnTo>
                  <a:lnTo>
                    <a:pt x="169" y="845"/>
                  </a:lnTo>
                  <a:lnTo>
                    <a:pt x="169" y="871"/>
                  </a:lnTo>
                  <a:lnTo>
                    <a:pt x="150" y="883"/>
                  </a:lnTo>
                  <a:lnTo>
                    <a:pt x="132" y="892"/>
                  </a:lnTo>
                  <a:lnTo>
                    <a:pt x="112" y="902"/>
                  </a:lnTo>
                  <a:lnTo>
                    <a:pt x="93" y="910"/>
                  </a:lnTo>
                  <a:lnTo>
                    <a:pt x="73" y="920"/>
                  </a:lnTo>
                  <a:lnTo>
                    <a:pt x="52" y="928"/>
                  </a:lnTo>
                  <a:lnTo>
                    <a:pt x="31" y="936"/>
                  </a:lnTo>
                  <a:lnTo>
                    <a:pt x="10" y="943"/>
                  </a:lnTo>
                  <a:lnTo>
                    <a:pt x="21" y="886"/>
                  </a:lnTo>
                  <a:lnTo>
                    <a:pt x="31" y="827"/>
                  </a:lnTo>
                  <a:lnTo>
                    <a:pt x="39" y="769"/>
                  </a:lnTo>
                  <a:lnTo>
                    <a:pt x="47" y="707"/>
                  </a:lnTo>
                  <a:lnTo>
                    <a:pt x="52" y="645"/>
                  </a:lnTo>
                  <a:lnTo>
                    <a:pt x="57" y="584"/>
                  </a:lnTo>
                  <a:lnTo>
                    <a:pt x="59" y="522"/>
                  </a:lnTo>
                  <a:lnTo>
                    <a:pt x="60" y="460"/>
                  </a:lnTo>
                  <a:lnTo>
                    <a:pt x="60" y="447"/>
                  </a:lnTo>
                  <a:lnTo>
                    <a:pt x="60" y="437"/>
                  </a:lnTo>
                  <a:lnTo>
                    <a:pt x="62" y="431"/>
                  </a:lnTo>
                  <a:lnTo>
                    <a:pt x="62" y="426"/>
                  </a:lnTo>
                  <a:lnTo>
                    <a:pt x="62" y="421"/>
                  </a:lnTo>
                  <a:lnTo>
                    <a:pt x="62" y="416"/>
                  </a:lnTo>
                  <a:lnTo>
                    <a:pt x="62" y="406"/>
                  </a:lnTo>
                  <a:lnTo>
                    <a:pt x="60" y="393"/>
                  </a:lnTo>
                  <a:lnTo>
                    <a:pt x="54" y="393"/>
                  </a:lnTo>
                  <a:lnTo>
                    <a:pt x="47" y="392"/>
                  </a:lnTo>
                  <a:lnTo>
                    <a:pt x="41" y="390"/>
                  </a:lnTo>
                  <a:lnTo>
                    <a:pt x="34" y="387"/>
                  </a:lnTo>
                  <a:lnTo>
                    <a:pt x="24" y="379"/>
                  </a:lnTo>
                  <a:lnTo>
                    <a:pt x="15" y="369"/>
                  </a:lnTo>
                  <a:lnTo>
                    <a:pt x="8" y="356"/>
                  </a:lnTo>
                  <a:lnTo>
                    <a:pt x="5" y="343"/>
                  </a:lnTo>
                  <a:lnTo>
                    <a:pt x="2" y="330"/>
                  </a:lnTo>
                  <a:lnTo>
                    <a:pt x="0" y="315"/>
                  </a:lnTo>
                  <a:lnTo>
                    <a:pt x="2" y="301"/>
                  </a:lnTo>
                  <a:lnTo>
                    <a:pt x="3" y="286"/>
                  </a:lnTo>
                  <a:lnTo>
                    <a:pt x="8" y="273"/>
                  </a:lnTo>
                  <a:lnTo>
                    <a:pt x="13" y="260"/>
                  </a:lnTo>
                  <a:lnTo>
                    <a:pt x="21" y="250"/>
                  </a:lnTo>
                  <a:lnTo>
                    <a:pt x="31" y="241"/>
                  </a:lnTo>
                  <a:lnTo>
                    <a:pt x="36" y="237"/>
                  </a:lnTo>
                  <a:lnTo>
                    <a:pt x="41" y="236"/>
                  </a:lnTo>
                  <a:lnTo>
                    <a:pt x="47" y="233"/>
                  </a:lnTo>
                  <a:lnTo>
                    <a:pt x="54" y="233"/>
                  </a:lnTo>
                  <a:lnTo>
                    <a:pt x="50" y="203"/>
                  </a:lnTo>
                  <a:lnTo>
                    <a:pt x="47" y="172"/>
                  </a:lnTo>
                  <a:lnTo>
                    <a:pt x="44" y="142"/>
                  </a:lnTo>
                  <a:lnTo>
                    <a:pt x="39" y="112"/>
                  </a:lnTo>
                  <a:lnTo>
                    <a:pt x="36" y="83"/>
                  </a:lnTo>
                  <a:lnTo>
                    <a:pt x="31" y="54"/>
                  </a:lnTo>
                  <a:lnTo>
                    <a:pt x="24" y="26"/>
                  </a:lnTo>
                  <a:lnTo>
                    <a:pt x="20"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55" name="Freeform 13"/>
            <p:cNvSpPr/>
            <p:nvPr/>
          </p:nvSpPr>
          <p:spPr>
            <a:xfrm>
              <a:off x="6716046" y="2067410"/>
              <a:ext cx="163496" cy="22863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03" h="144">
                  <a:moveTo>
                    <a:pt x="52" y="0"/>
                  </a:moveTo>
                  <a:lnTo>
                    <a:pt x="40" y="2"/>
                  </a:lnTo>
                  <a:lnTo>
                    <a:pt x="32" y="5"/>
                  </a:lnTo>
                  <a:lnTo>
                    <a:pt x="22" y="11"/>
                  </a:lnTo>
                  <a:lnTo>
                    <a:pt x="14" y="21"/>
                  </a:lnTo>
                  <a:lnTo>
                    <a:pt x="9" y="31"/>
                  </a:lnTo>
                  <a:lnTo>
                    <a:pt x="5" y="44"/>
                  </a:lnTo>
                  <a:lnTo>
                    <a:pt x="1" y="57"/>
                  </a:lnTo>
                  <a:lnTo>
                    <a:pt x="0" y="71"/>
                  </a:lnTo>
                  <a:lnTo>
                    <a:pt x="1" y="86"/>
                  </a:lnTo>
                  <a:lnTo>
                    <a:pt x="5" y="99"/>
                  </a:lnTo>
                  <a:lnTo>
                    <a:pt x="9" y="110"/>
                  </a:lnTo>
                  <a:lnTo>
                    <a:pt x="14" y="122"/>
                  </a:lnTo>
                  <a:lnTo>
                    <a:pt x="22" y="130"/>
                  </a:lnTo>
                  <a:lnTo>
                    <a:pt x="32" y="136"/>
                  </a:lnTo>
                  <a:lnTo>
                    <a:pt x="40" y="141"/>
                  </a:lnTo>
                  <a:lnTo>
                    <a:pt x="52" y="143"/>
                  </a:lnTo>
                  <a:lnTo>
                    <a:pt x="61" y="141"/>
                  </a:lnTo>
                  <a:lnTo>
                    <a:pt x="71" y="136"/>
                  </a:lnTo>
                  <a:lnTo>
                    <a:pt x="79" y="130"/>
                  </a:lnTo>
                  <a:lnTo>
                    <a:pt x="87" y="122"/>
                  </a:lnTo>
                  <a:lnTo>
                    <a:pt x="94" y="110"/>
                  </a:lnTo>
                  <a:lnTo>
                    <a:pt x="99" y="99"/>
                  </a:lnTo>
                  <a:lnTo>
                    <a:pt x="102" y="86"/>
                  </a:lnTo>
                  <a:lnTo>
                    <a:pt x="102" y="71"/>
                  </a:lnTo>
                  <a:lnTo>
                    <a:pt x="102" y="57"/>
                  </a:lnTo>
                  <a:lnTo>
                    <a:pt x="99" y="44"/>
                  </a:lnTo>
                  <a:lnTo>
                    <a:pt x="94" y="31"/>
                  </a:lnTo>
                  <a:lnTo>
                    <a:pt x="87" y="21"/>
                  </a:lnTo>
                  <a:lnTo>
                    <a:pt x="79" y="11"/>
                  </a:lnTo>
                  <a:lnTo>
                    <a:pt x="71" y="5"/>
                  </a:lnTo>
                  <a:lnTo>
                    <a:pt x="61" y="2"/>
                  </a:lnTo>
                  <a:lnTo>
                    <a:pt x="52"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56" name="Freeform 14"/>
            <p:cNvSpPr/>
            <p:nvPr/>
          </p:nvSpPr>
          <p:spPr>
            <a:xfrm>
              <a:off x="6435089" y="2324629"/>
              <a:ext cx="152384" cy="21434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96" h="135">
                  <a:moveTo>
                    <a:pt x="47" y="0"/>
                  </a:moveTo>
                  <a:lnTo>
                    <a:pt x="37" y="2"/>
                  </a:lnTo>
                  <a:lnTo>
                    <a:pt x="29" y="5"/>
                  </a:lnTo>
                  <a:lnTo>
                    <a:pt x="21" y="12"/>
                  </a:lnTo>
                  <a:lnTo>
                    <a:pt x="13" y="20"/>
                  </a:lnTo>
                  <a:lnTo>
                    <a:pt x="8" y="30"/>
                  </a:lnTo>
                  <a:lnTo>
                    <a:pt x="3" y="41"/>
                  </a:lnTo>
                  <a:lnTo>
                    <a:pt x="0" y="54"/>
                  </a:lnTo>
                  <a:lnTo>
                    <a:pt x="0" y="67"/>
                  </a:lnTo>
                  <a:lnTo>
                    <a:pt x="0" y="80"/>
                  </a:lnTo>
                  <a:lnTo>
                    <a:pt x="3" y="93"/>
                  </a:lnTo>
                  <a:lnTo>
                    <a:pt x="8" y="104"/>
                  </a:lnTo>
                  <a:lnTo>
                    <a:pt x="13" y="114"/>
                  </a:lnTo>
                  <a:lnTo>
                    <a:pt x="21" y="122"/>
                  </a:lnTo>
                  <a:lnTo>
                    <a:pt x="29" y="129"/>
                  </a:lnTo>
                  <a:lnTo>
                    <a:pt x="37" y="132"/>
                  </a:lnTo>
                  <a:lnTo>
                    <a:pt x="47" y="134"/>
                  </a:lnTo>
                  <a:lnTo>
                    <a:pt x="56" y="132"/>
                  </a:lnTo>
                  <a:lnTo>
                    <a:pt x="66" y="129"/>
                  </a:lnTo>
                  <a:lnTo>
                    <a:pt x="74" y="122"/>
                  </a:lnTo>
                  <a:lnTo>
                    <a:pt x="81" y="114"/>
                  </a:lnTo>
                  <a:lnTo>
                    <a:pt x="87" y="104"/>
                  </a:lnTo>
                  <a:lnTo>
                    <a:pt x="91" y="93"/>
                  </a:lnTo>
                  <a:lnTo>
                    <a:pt x="94" y="80"/>
                  </a:lnTo>
                  <a:lnTo>
                    <a:pt x="95" y="67"/>
                  </a:lnTo>
                  <a:lnTo>
                    <a:pt x="94" y="54"/>
                  </a:lnTo>
                  <a:lnTo>
                    <a:pt x="91" y="41"/>
                  </a:lnTo>
                  <a:lnTo>
                    <a:pt x="87" y="30"/>
                  </a:lnTo>
                  <a:lnTo>
                    <a:pt x="81" y="20"/>
                  </a:lnTo>
                  <a:lnTo>
                    <a:pt x="74" y="12"/>
                  </a:lnTo>
                  <a:lnTo>
                    <a:pt x="66" y="5"/>
                  </a:lnTo>
                  <a:lnTo>
                    <a:pt x="56" y="2"/>
                  </a:lnTo>
                  <a:lnTo>
                    <a:pt x="47"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57" name="Freeform 15"/>
            <p:cNvSpPr/>
            <p:nvPr/>
          </p:nvSpPr>
          <p:spPr>
            <a:xfrm>
              <a:off x="6428739" y="1837183"/>
              <a:ext cx="128573" cy="174654"/>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81" h="110">
                  <a:moveTo>
                    <a:pt x="41" y="0"/>
                  </a:moveTo>
                  <a:lnTo>
                    <a:pt x="33" y="0"/>
                  </a:lnTo>
                  <a:lnTo>
                    <a:pt x="25" y="4"/>
                  </a:lnTo>
                  <a:lnTo>
                    <a:pt x="18" y="8"/>
                  </a:lnTo>
                  <a:lnTo>
                    <a:pt x="13" y="17"/>
                  </a:lnTo>
                  <a:lnTo>
                    <a:pt x="8" y="25"/>
                  </a:lnTo>
                  <a:lnTo>
                    <a:pt x="4" y="33"/>
                  </a:lnTo>
                  <a:lnTo>
                    <a:pt x="2" y="44"/>
                  </a:lnTo>
                  <a:lnTo>
                    <a:pt x="0" y="54"/>
                  </a:lnTo>
                  <a:lnTo>
                    <a:pt x="2" y="65"/>
                  </a:lnTo>
                  <a:lnTo>
                    <a:pt x="4" y="77"/>
                  </a:lnTo>
                  <a:lnTo>
                    <a:pt x="8" y="85"/>
                  </a:lnTo>
                  <a:lnTo>
                    <a:pt x="13" y="93"/>
                  </a:lnTo>
                  <a:lnTo>
                    <a:pt x="18" y="99"/>
                  </a:lnTo>
                  <a:lnTo>
                    <a:pt x="25" y="106"/>
                  </a:lnTo>
                  <a:lnTo>
                    <a:pt x="33" y="108"/>
                  </a:lnTo>
                  <a:lnTo>
                    <a:pt x="41" y="109"/>
                  </a:lnTo>
                  <a:lnTo>
                    <a:pt x="49" y="108"/>
                  </a:lnTo>
                  <a:lnTo>
                    <a:pt x="56" y="106"/>
                  </a:lnTo>
                  <a:lnTo>
                    <a:pt x="62" y="99"/>
                  </a:lnTo>
                  <a:lnTo>
                    <a:pt x="69" y="93"/>
                  </a:lnTo>
                  <a:lnTo>
                    <a:pt x="73" y="85"/>
                  </a:lnTo>
                  <a:lnTo>
                    <a:pt x="77" y="77"/>
                  </a:lnTo>
                  <a:lnTo>
                    <a:pt x="78" y="65"/>
                  </a:lnTo>
                  <a:lnTo>
                    <a:pt x="80" y="54"/>
                  </a:lnTo>
                  <a:lnTo>
                    <a:pt x="78" y="44"/>
                  </a:lnTo>
                  <a:lnTo>
                    <a:pt x="77" y="33"/>
                  </a:lnTo>
                  <a:lnTo>
                    <a:pt x="73" y="25"/>
                  </a:lnTo>
                  <a:lnTo>
                    <a:pt x="69" y="17"/>
                  </a:lnTo>
                  <a:lnTo>
                    <a:pt x="62" y="8"/>
                  </a:lnTo>
                  <a:lnTo>
                    <a:pt x="56" y="4"/>
                  </a:lnTo>
                  <a:lnTo>
                    <a:pt x="49" y="0"/>
                  </a:lnTo>
                  <a:lnTo>
                    <a:pt x="41"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58" name="Freeform 16"/>
            <p:cNvSpPr/>
            <p:nvPr/>
          </p:nvSpPr>
          <p:spPr>
            <a:xfrm>
              <a:off x="7050973" y="1327511"/>
              <a:ext cx="253973" cy="666862"/>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160" h="420">
                  <a:moveTo>
                    <a:pt x="0" y="0"/>
                  </a:moveTo>
                  <a:lnTo>
                    <a:pt x="20" y="17"/>
                  </a:lnTo>
                  <a:lnTo>
                    <a:pt x="41" y="37"/>
                  </a:lnTo>
                  <a:lnTo>
                    <a:pt x="60" y="56"/>
                  </a:lnTo>
                  <a:lnTo>
                    <a:pt x="81" y="79"/>
                  </a:lnTo>
                  <a:lnTo>
                    <a:pt x="101" y="100"/>
                  </a:lnTo>
                  <a:lnTo>
                    <a:pt x="120" y="123"/>
                  </a:lnTo>
                  <a:lnTo>
                    <a:pt x="140" y="144"/>
                  </a:lnTo>
                  <a:lnTo>
                    <a:pt x="159" y="165"/>
                  </a:lnTo>
                  <a:lnTo>
                    <a:pt x="159" y="196"/>
                  </a:lnTo>
                  <a:lnTo>
                    <a:pt x="159" y="227"/>
                  </a:lnTo>
                  <a:lnTo>
                    <a:pt x="158" y="260"/>
                  </a:lnTo>
                  <a:lnTo>
                    <a:pt x="156" y="290"/>
                  </a:lnTo>
                  <a:lnTo>
                    <a:pt x="154" y="323"/>
                  </a:lnTo>
                  <a:lnTo>
                    <a:pt x="153" y="354"/>
                  </a:lnTo>
                  <a:lnTo>
                    <a:pt x="151" y="386"/>
                  </a:lnTo>
                  <a:lnTo>
                    <a:pt x="150" y="419"/>
                  </a:lnTo>
                  <a:lnTo>
                    <a:pt x="148" y="386"/>
                  </a:lnTo>
                  <a:lnTo>
                    <a:pt x="145" y="354"/>
                  </a:lnTo>
                  <a:lnTo>
                    <a:pt x="143" y="320"/>
                  </a:lnTo>
                  <a:lnTo>
                    <a:pt x="140" y="287"/>
                  </a:lnTo>
                  <a:lnTo>
                    <a:pt x="137" y="255"/>
                  </a:lnTo>
                  <a:lnTo>
                    <a:pt x="133" y="224"/>
                  </a:lnTo>
                  <a:lnTo>
                    <a:pt x="128" y="193"/>
                  </a:lnTo>
                  <a:lnTo>
                    <a:pt x="124" y="164"/>
                  </a:lnTo>
                  <a:lnTo>
                    <a:pt x="109" y="141"/>
                  </a:lnTo>
                  <a:lnTo>
                    <a:pt x="93" y="120"/>
                  </a:lnTo>
                  <a:lnTo>
                    <a:pt x="78" y="99"/>
                  </a:lnTo>
                  <a:lnTo>
                    <a:pt x="63" y="79"/>
                  </a:lnTo>
                  <a:lnTo>
                    <a:pt x="47" y="58"/>
                  </a:lnTo>
                  <a:lnTo>
                    <a:pt x="33" y="39"/>
                  </a:lnTo>
                  <a:lnTo>
                    <a:pt x="16" y="19"/>
                  </a:lnTo>
                  <a:lnTo>
                    <a:pt x="0" y="0"/>
                  </a:lnTo>
                </a:path>
              </a:pathLst>
            </a:custGeom>
            <a:solidFill>
              <a:srgbClr val="E0BC60"/>
            </a:solidFill>
            <a:ln w="9525">
              <a:noFill/>
            </a:ln>
          </p:spPr>
          <p:txBody>
            <a:bodyPr/>
            <a:lstStyle/>
            <a:p>
              <a:endParaRPr lang="zh-CN" altLang="en-US"/>
            </a:p>
          </p:txBody>
        </p:sp>
        <p:sp>
          <p:nvSpPr>
            <p:cNvPr id="59" name="Freeform 17"/>
            <p:cNvSpPr/>
            <p:nvPr/>
          </p:nvSpPr>
          <p:spPr>
            <a:xfrm>
              <a:off x="6963669" y="1657766"/>
              <a:ext cx="120637" cy="255630"/>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76" h="161">
                  <a:moveTo>
                    <a:pt x="70" y="0"/>
                  </a:moveTo>
                  <a:lnTo>
                    <a:pt x="62" y="6"/>
                  </a:lnTo>
                  <a:lnTo>
                    <a:pt x="57" y="14"/>
                  </a:lnTo>
                  <a:lnTo>
                    <a:pt x="52" y="27"/>
                  </a:lnTo>
                  <a:lnTo>
                    <a:pt x="49" y="40"/>
                  </a:lnTo>
                  <a:lnTo>
                    <a:pt x="47" y="53"/>
                  </a:lnTo>
                  <a:lnTo>
                    <a:pt x="45" y="65"/>
                  </a:lnTo>
                  <a:lnTo>
                    <a:pt x="45" y="76"/>
                  </a:lnTo>
                  <a:lnTo>
                    <a:pt x="45" y="84"/>
                  </a:lnTo>
                  <a:lnTo>
                    <a:pt x="45" y="94"/>
                  </a:lnTo>
                  <a:lnTo>
                    <a:pt x="47" y="104"/>
                  </a:lnTo>
                  <a:lnTo>
                    <a:pt x="49" y="115"/>
                  </a:lnTo>
                  <a:lnTo>
                    <a:pt x="50" y="126"/>
                  </a:lnTo>
                  <a:lnTo>
                    <a:pt x="55" y="138"/>
                  </a:lnTo>
                  <a:lnTo>
                    <a:pt x="60" y="147"/>
                  </a:lnTo>
                  <a:lnTo>
                    <a:pt x="66" y="156"/>
                  </a:lnTo>
                  <a:lnTo>
                    <a:pt x="75" y="160"/>
                  </a:lnTo>
                  <a:lnTo>
                    <a:pt x="66" y="160"/>
                  </a:lnTo>
                  <a:lnTo>
                    <a:pt x="58" y="160"/>
                  </a:lnTo>
                  <a:lnTo>
                    <a:pt x="52" y="159"/>
                  </a:lnTo>
                  <a:lnTo>
                    <a:pt x="45" y="156"/>
                  </a:lnTo>
                  <a:lnTo>
                    <a:pt x="39" y="152"/>
                  </a:lnTo>
                  <a:lnTo>
                    <a:pt x="32" y="147"/>
                  </a:lnTo>
                  <a:lnTo>
                    <a:pt x="26" y="143"/>
                  </a:lnTo>
                  <a:lnTo>
                    <a:pt x="21" y="138"/>
                  </a:lnTo>
                  <a:lnTo>
                    <a:pt x="13" y="125"/>
                  </a:lnTo>
                  <a:lnTo>
                    <a:pt x="6" y="110"/>
                  </a:lnTo>
                  <a:lnTo>
                    <a:pt x="1" y="95"/>
                  </a:lnTo>
                  <a:lnTo>
                    <a:pt x="0" y="79"/>
                  </a:lnTo>
                  <a:lnTo>
                    <a:pt x="1" y="63"/>
                  </a:lnTo>
                  <a:lnTo>
                    <a:pt x="5" y="48"/>
                  </a:lnTo>
                  <a:lnTo>
                    <a:pt x="11" y="34"/>
                  </a:lnTo>
                  <a:lnTo>
                    <a:pt x="19" y="22"/>
                  </a:lnTo>
                  <a:lnTo>
                    <a:pt x="29" y="13"/>
                  </a:lnTo>
                  <a:lnTo>
                    <a:pt x="42" y="6"/>
                  </a:lnTo>
                  <a:lnTo>
                    <a:pt x="55" y="1"/>
                  </a:lnTo>
                  <a:lnTo>
                    <a:pt x="70" y="0"/>
                  </a:lnTo>
                </a:path>
              </a:pathLst>
            </a:custGeom>
            <a:solidFill>
              <a:srgbClr val="FFFFFF"/>
            </a:solidFill>
            <a:ln w="9525">
              <a:noFill/>
            </a:ln>
          </p:spPr>
          <p:txBody>
            <a:bodyPr/>
            <a:lstStyle/>
            <a:p>
              <a:endParaRPr lang="zh-CN" altLang="en-US"/>
            </a:p>
          </p:txBody>
        </p:sp>
        <p:sp>
          <p:nvSpPr>
            <p:cNvPr id="60" name="Freeform 18"/>
            <p:cNvSpPr/>
            <p:nvPr/>
          </p:nvSpPr>
          <p:spPr>
            <a:xfrm>
              <a:off x="6963669" y="1657766"/>
              <a:ext cx="120637" cy="255630"/>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76" h="161">
                  <a:moveTo>
                    <a:pt x="70" y="0"/>
                  </a:moveTo>
                  <a:lnTo>
                    <a:pt x="62" y="6"/>
                  </a:lnTo>
                  <a:lnTo>
                    <a:pt x="57" y="14"/>
                  </a:lnTo>
                  <a:lnTo>
                    <a:pt x="52" y="27"/>
                  </a:lnTo>
                  <a:lnTo>
                    <a:pt x="49" y="40"/>
                  </a:lnTo>
                  <a:lnTo>
                    <a:pt x="47" y="53"/>
                  </a:lnTo>
                  <a:lnTo>
                    <a:pt x="45" y="65"/>
                  </a:lnTo>
                  <a:lnTo>
                    <a:pt x="45" y="76"/>
                  </a:lnTo>
                  <a:lnTo>
                    <a:pt x="45" y="84"/>
                  </a:lnTo>
                  <a:lnTo>
                    <a:pt x="45" y="94"/>
                  </a:lnTo>
                  <a:lnTo>
                    <a:pt x="47" y="104"/>
                  </a:lnTo>
                  <a:lnTo>
                    <a:pt x="49" y="115"/>
                  </a:lnTo>
                  <a:lnTo>
                    <a:pt x="50" y="126"/>
                  </a:lnTo>
                  <a:lnTo>
                    <a:pt x="55" y="138"/>
                  </a:lnTo>
                  <a:lnTo>
                    <a:pt x="60" y="147"/>
                  </a:lnTo>
                  <a:lnTo>
                    <a:pt x="66" y="156"/>
                  </a:lnTo>
                  <a:lnTo>
                    <a:pt x="75" y="160"/>
                  </a:lnTo>
                  <a:lnTo>
                    <a:pt x="66" y="160"/>
                  </a:lnTo>
                  <a:lnTo>
                    <a:pt x="58" y="160"/>
                  </a:lnTo>
                  <a:lnTo>
                    <a:pt x="52" y="159"/>
                  </a:lnTo>
                  <a:lnTo>
                    <a:pt x="45" y="156"/>
                  </a:lnTo>
                  <a:lnTo>
                    <a:pt x="39" y="152"/>
                  </a:lnTo>
                  <a:lnTo>
                    <a:pt x="32" y="147"/>
                  </a:lnTo>
                  <a:lnTo>
                    <a:pt x="26" y="143"/>
                  </a:lnTo>
                  <a:lnTo>
                    <a:pt x="21" y="138"/>
                  </a:lnTo>
                  <a:lnTo>
                    <a:pt x="13" y="125"/>
                  </a:lnTo>
                  <a:lnTo>
                    <a:pt x="6" y="110"/>
                  </a:lnTo>
                  <a:lnTo>
                    <a:pt x="1" y="95"/>
                  </a:lnTo>
                  <a:lnTo>
                    <a:pt x="0" y="79"/>
                  </a:lnTo>
                  <a:lnTo>
                    <a:pt x="1" y="63"/>
                  </a:lnTo>
                  <a:lnTo>
                    <a:pt x="5" y="48"/>
                  </a:lnTo>
                  <a:lnTo>
                    <a:pt x="11" y="34"/>
                  </a:lnTo>
                  <a:lnTo>
                    <a:pt x="19" y="22"/>
                  </a:lnTo>
                  <a:lnTo>
                    <a:pt x="29" y="13"/>
                  </a:lnTo>
                  <a:lnTo>
                    <a:pt x="42" y="6"/>
                  </a:lnTo>
                  <a:lnTo>
                    <a:pt x="55" y="1"/>
                  </a:lnTo>
                  <a:lnTo>
                    <a:pt x="70"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grpSp>
          <p:nvGrpSpPr>
            <p:cNvPr id="61" name="组合 23573"/>
            <p:cNvGrpSpPr/>
            <p:nvPr/>
          </p:nvGrpSpPr>
          <p:grpSpPr>
            <a:xfrm>
              <a:off x="6743031" y="2373849"/>
              <a:ext cx="182543" cy="254043"/>
              <a:chOff x="0" y="0"/>
              <a:chExt cx="115" cy="160"/>
            </a:xfrm>
          </p:grpSpPr>
          <p:sp>
            <p:nvSpPr>
              <p:cNvPr id="172" name="Freeform 20"/>
              <p:cNvSpPr/>
              <p:nvPr/>
            </p:nvSpPr>
            <p:spPr>
              <a:xfrm>
                <a:off x="0" y="0"/>
                <a:ext cx="115" cy="160"/>
              </a:xfrm>
              <a:custGeom>
                <a:avLst/>
                <a:gdLst/>
                <a:ahLst/>
                <a:cxnLst>
                  <a:cxn ang="0">
                    <a:pos x="57" y="0"/>
                  </a:cxn>
                  <a:cxn ang="0">
                    <a:pos x="45" y="2"/>
                  </a:cxn>
                  <a:cxn ang="0">
                    <a:pos x="36" y="7"/>
                  </a:cxn>
                  <a:cxn ang="0">
                    <a:pos x="26" y="15"/>
                  </a:cxn>
                  <a:cxn ang="0">
                    <a:pos x="18" y="25"/>
                  </a:cxn>
                  <a:cxn ang="0">
                    <a:pos x="10" y="36"/>
                  </a:cxn>
                  <a:cxn ang="0">
                    <a:pos x="5" y="49"/>
                  </a:cxn>
                  <a:cxn ang="0">
                    <a:pos x="1" y="64"/>
                  </a:cxn>
                  <a:cxn ang="0">
                    <a:pos x="0" y="80"/>
                  </a:cxn>
                  <a:cxn ang="0">
                    <a:pos x="1" y="96"/>
                  </a:cxn>
                  <a:cxn ang="0">
                    <a:pos x="5" y="111"/>
                  </a:cxn>
                  <a:cxn ang="0">
                    <a:pos x="10" y="124"/>
                  </a:cxn>
                  <a:cxn ang="0">
                    <a:pos x="18" y="137"/>
                  </a:cxn>
                  <a:cxn ang="0">
                    <a:pos x="26" y="146"/>
                  </a:cxn>
                  <a:cxn ang="0">
                    <a:pos x="36" y="153"/>
                  </a:cxn>
                  <a:cxn ang="0">
                    <a:pos x="45" y="158"/>
                  </a:cxn>
                  <a:cxn ang="0">
                    <a:pos x="57" y="159"/>
                  </a:cxn>
                  <a:cxn ang="0">
                    <a:pos x="68" y="158"/>
                  </a:cxn>
                  <a:cxn ang="0">
                    <a:pos x="79" y="153"/>
                  </a:cxn>
                  <a:cxn ang="0">
                    <a:pos x="89" y="146"/>
                  </a:cxn>
                  <a:cxn ang="0">
                    <a:pos x="97" y="137"/>
                  </a:cxn>
                  <a:cxn ang="0">
                    <a:pos x="104" y="124"/>
                  </a:cxn>
                  <a:cxn ang="0">
                    <a:pos x="110" y="111"/>
                  </a:cxn>
                  <a:cxn ang="0">
                    <a:pos x="114" y="96"/>
                  </a:cxn>
                  <a:cxn ang="0">
                    <a:pos x="114" y="80"/>
                  </a:cxn>
                  <a:cxn ang="0">
                    <a:pos x="114" y="64"/>
                  </a:cxn>
                  <a:cxn ang="0">
                    <a:pos x="110" y="49"/>
                  </a:cxn>
                  <a:cxn ang="0">
                    <a:pos x="104" y="36"/>
                  </a:cxn>
                  <a:cxn ang="0">
                    <a:pos x="97" y="25"/>
                  </a:cxn>
                  <a:cxn ang="0">
                    <a:pos x="89" y="15"/>
                  </a:cxn>
                  <a:cxn ang="0">
                    <a:pos x="79" y="7"/>
                  </a:cxn>
                  <a:cxn ang="0">
                    <a:pos x="68" y="2"/>
                  </a:cxn>
                  <a:cxn ang="0">
                    <a:pos x="57" y="0"/>
                  </a:cxn>
                </a:cxnLst>
                <a:rect l="0" t="0" r="0" b="0"/>
                <a:pathLst>
                  <a:path w="115" h="160">
                    <a:moveTo>
                      <a:pt x="57" y="0"/>
                    </a:moveTo>
                    <a:lnTo>
                      <a:pt x="45" y="2"/>
                    </a:lnTo>
                    <a:lnTo>
                      <a:pt x="36" y="7"/>
                    </a:lnTo>
                    <a:lnTo>
                      <a:pt x="26" y="15"/>
                    </a:lnTo>
                    <a:lnTo>
                      <a:pt x="18" y="25"/>
                    </a:lnTo>
                    <a:lnTo>
                      <a:pt x="10" y="36"/>
                    </a:lnTo>
                    <a:lnTo>
                      <a:pt x="5" y="49"/>
                    </a:lnTo>
                    <a:lnTo>
                      <a:pt x="1" y="64"/>
                    </a:lnTo>
                    <a:lnTo>
                      <a:pt x="0" y="80"/>
                    </a:lnTo>
                    <a:lnTo>
                      <a:pt x="1" y="96"/>
                    </a:lnTo>
                    <a:lnTo>
                      <a:pt x="5" y="111"/>
                    </a:lnTo>
                    <a:lnTo>
                      <a:pt x="10" y="124"/>
                    </a:lnTo>
                    <a:lnTo>
                      <a:pt x="18" y="137"/>
                    </a:lnTo>
                    <a:lnTo>
                      <a:pt x="26" y="146"/>
                    </a:lnTo>
                    <a:lnTo>
                      <a:pt x="36" y="153"/>
                    </a:lnTo>
                    <a:lnTo>
                      <a:pt x="45" y="158"/>
                    </a:lnTo>
                    <a:lnTo>
                      <a:pt x="57" y="159"/>
                    </a:lnTo>
                    <a:lnTo>
                      <a:pt x="68" y="158"/>
                    </a:lnTo>
                    <a:lnTo>
                      <a:pt x="79" y="153"/>
                    </a:lnTo>
                    <a:lnTo>
                      <a:pt x="89" y="146"/>
                    </a:lnTo>
                    <a:lnTo>
                      <a:pt x="97" y="137"/>
                    </a:lnTo>
                    <a:lnTo>
                      <a:pt x="104" y="124"/>
                    </a:lnTo>
                    <a:lnTo>
                      <a:pt x="110" y="111"/>
                    </a:lnTo>
                    <a:lnTo>
                      <a:pt x="114" y="96"/>
                    </a:lnTo>
                    <a:lnTo>
                      <a:pt x="114" y="80"/>
                    </a:lnTo>
                    <a:lnTo>
                      <a:pt x="114" y="64"/>
                    </a:lnTo>
                    <a:lnTo>
                      <a:pt x="110" y="49"/>
                    </a:lnTo>
                    <a:lnTo>
                      <a:pt x="104" y="36"/>
                    </a:lnTo>
                    <a:lnTo>
                      <a:pt x="97" y="25"/>
                    </a:lnTo>
                    <a:lnTo>
                      <a:pt x="89" y="15"/>
                    </a:lnTo>
                    <a:lnTo>
                      <a:pt x="79" y="7"/>
                    </a:lnTo>
                    <a:lnTo>
                      <a:pt x="68" y="2"/>
                    </a:lnTo>
                    <a:lnTo>
                      <a:pt x="57"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73" name="Freeform 21"/>
              <p:cNvSpPr/>
              <p:nvPr/>
            </p:nvSpPr>
            <p:spPr>
              <a:xfrm>
                <a:off x="57" y="23"/>
                <a:ext cx="58" cy="116"/>
              </a:xfrm>
              <a:custGeom>
                <a:avLst/>
                <a:gdLst/>
                <a:ahLst/>
                <a:cxnLst>
                  <a:cxn ang="0">
                    <a:pos x="29" y="0"/>
                  </a:cxn>
                  <a:cxn ang="0">
                    <a:pos x="22" y="0"/>
                  </a:cxn>
                  <a:cxn ang="0">
                    <a:pos x="18" y="3"/>
                  </a:cxn>
                  <a:cxn ang="0">
                    <a:pos x="13" y="10"/>
                  </a:cxn>
                  <a:cxn ang="0">
                    <a:pos x="8" y="16"/>
                  </a:cxn>
                  <a:cxn ang="0">
                    <a:pos x="5" y="24"/>
                  </a:cxn>
                  <a:cxn ang="0">
                    <a:pos x="1" y="34"/>
                  </a:cxn>
                  <a:cxn ang="0">
                    <a:pos x="0" y="45"/>
                  </a:cxn>
                  <a:cxn ang="0">
                    <a:pos x="0" y="57"/>
                  </a:cxn>
                  <a:cxn ang="0">
                    <a:pos x="0" y="68"/>
                  </a:cxn>
                  <a:cxn ang="0">
                    <a:pos x="1" y="80"/>
                  </a:cxn>
                  <a:cxn ang="0">
                    <a:pos x="5" y="89"/>
                  </a:cxn>
                  <a:cxn ang="0">
                    <a:pos x="8" y="97"/>
                  </a:cxn>
                  <a:cxn ang="0">
                    <a:pos x="13" y="106"/>
                  </a:cxn>
                  <a:cxn ang="0">
                    <a:pos x="18" y="110"/>
                  </a:cxn>
                  <a:cxn ang="0">
                    <a:pos x="22" y="114"/>
                  </a:cxn>
                  <a:cxn ang="0">
                    <a:pos x="29" y="115"/>
                  </a:cxn>
                  <a:cxn ang="0">
                    <a:pos x="34" y="114"/>
                  </a:cxn>
                  <a:cxn ang="0">
                    <a:pos x="39" y="110"/>
                  </a:cxn>
                  <a:cxn ang="0">
                    <a:pos x="44" y="106"/>
                  </a:cxn>
                  <a:cxn ang="0">
                    <a:pos x="48" y="97"/>
                  </a:cxn>
                  <a:cxn ang="0">
                    <a:pos x="52" y="89"/>
                  </a:cxn>
                  <a:cxn ang="0">
                    <a:pos x="55" y="80"/>
                  </a:cxn>
                  <a:cxn ang="0">
                    <a:pos x="57" y="68"/>
                  </a:cxn>
                  <a:cxn ang="0">
                    <a:pos x="57" y="57"/>
                  </a:cxn>
                  <a:cxn ang="0">
                    <a:pos x="57" y="45"/>
                  </a:cxn>
                  <a:cxn ang="0">
                    <a:pos x="55" y="34"/>
                  </a:cxn>
                  <a:cxn ang="0">
                    <a:pos x="52" y="24"/>
                  </a:cxn>
                  <a:cxn ang="0">
                    <a:pos x="48" y="16"/>
                  </a:cxn>
                  <a:cxn ang="0">
                    <a:pos x="44" y="10"/>
                  </a:cxn>
                  <a:cxn ang="0">
                    <a:pos x="39" y="3"/>
                  </a:cxn>
                  <a:cxn ang="0">
                    <a:pos x="34" y="0"/>
                  </a:cxn>
                  <a:cxn ang="0">
                    <a:pos x="29" y="0"/>
                  </a:cxn>
                </a:cxnLst>
                <a:rect l="0" t="0" r="0" b="0"/>
                <a:pathLst>
                  <a:path w="58" h="116">
                    <a:moveTo>
                      <a:pt x="29" y="0"/>
                    </a:moveTo>
                    <a:lnTo>
                      <a:pt x="22" y="0"/>
                    </a:lnTo>
                    <a:lnTo>
                      <a:pt x="18" y="3"/>
                    </a:lnTo>
                    <a:lnTo>
                      <a:pt x="13" y="10"/>
                    </a:lnTo>
                    <a:lnTo>
                      <a:pt x="8" y="16"/>
                    </a:lnTo>
                    <a:lnTo>
                      <a:pt x="5" y="24"/>
                    </a:lnTo>
                    <a:lnTo>
                      <a:pt x="1" y="34"/>
                    </a:lnTo>
                    <a:lnTo>
                      <a:pt x="0" y="45"/>
                    </a:lnTo>
                    <a:lnTo>
                      <a:pt x="0" y="57"/>
                    </a:lnTo>
                    <a:lnTo>
                      <a:pt x="0" y="68"/>
                    </a:lnTo>
                    <a:lnTo>
                      <a:pt x="1" y="80"/>
                    </a:lnTo>
                    <a:lnTo>
                      <a:pt x="5" y="89"/>
                    </a:lnTo>
                    <a:lnTo>
                      <a:pt x="8" y="97"/>
                    </a:lnTo>
                    <a:lnTo>
                      <a:pt x="13" y="106"/>
                    </a:lnTo>
                    <a:lnTo>
                      <a:pt x="18" y="110"/>
                    </a:lnTo>
                    <a:lnTo>
                      <a:pt x="22" y="114"/>
                    </a:lnTo>
                    <a:lnTo>
                      <a:pt x="29" y="115"/>
                    </a:lnTo>
                    <a:lnTo>
                      <a:pt x="34" y="114"/>
                    </a:lnTo>
                    <a:lnTo>
                      <a:pt x="39" y="110"/>
                    </a:lnTo>
                    <a:lnTo>
                      <a:pt x="44" y="106"/>
                    </a:lnTo>
                    <a:lnTo>
                      <a:pt x="48" y="97"/>
                    </a:lnTo>
                    <a:lnTo>
                      <a:pt x="52" y="89"/>
                    </a:lnTo>
                    <a:lnTo>
                      <a:pt x="55" y="80"/>
                    </a:lnTo>
                    <a:lnTo>
                      <a:pt x="57" y="68"/>
                    </a:lnTo>
                    <a:lnTo>
                      <a:pt x="57" y="57"/>
                    </a:lnTo>
                    <a:lnTo>
                      <a:pt x="57" y="45"/>
                    </a:lnTo>
                    <a:lnTo>
                      <a:pt x="55" y="34"/>
                    </a:lnTo>
                    <a:lnTo>
                      <a:pt x="52" y="24"/>
                    </a:lnTo>
                    <a:lnTo>
                      <a:pt x="48" y="16"/>
                    </a:lnTo>
                    <a:lnTo>
                      <a:pt x="44" y="10"/>
                    </a:lnTo>
                    <a:lnTo>
                      <a:pt x="39" y="3"/>
                    </a:lnTo>
                    <a:lnTo>
                      <a:pt x="34" y="0"/>
                    </a:lnTo>
                    <a:lnTo>
                      <a:pt x="29" y="0"/>
                    </a:lnTo>
                  </a:path>
                </a:pathLst>
              </a:custGeom>
              <a:solidFill>
                <a:srgbClr val="FFFFFF"/>
              </a:solidFill>
              <a:ln w="9525">
                <a:noFill/>
              </a:ln>
            </p:spPr>
            <p:txBody>
              <a:bodyPr/>
              <a:lstStyle/>
              <a:p>
                <a:endParaRPr lang="zh-CN" altLang="en-US"/>
              </a:p>
            </p:txBody>
          </p:sp>
          <p:sp>
            <p:nvSpPr>
              <p:cNvPr id="174" name="Freeform 22"/>
              <p:cNvSpPr/>
              <p:nvPr/>
            </p:nvSpPr>
            <p:spPr>
              <a:xfrm>
                <a:off x="57" y="23"/>
                <a:ext cx="58" cy="116"/>
              </a:xfrm>
              <a:custGeom>
                <a:avLst/>
                <a:gdLst/>
                <a:ahLst/>
                <a:cxnLst>
                  <a:cxn ang="0">
                    <a:pos x="29" y="0"/>
                  </a:cxn>
                  <a:cxn ang="0">
                    <a:pos x="22" y="0"/>
                  </a:cxn>
                  <a:cxn ang="0">
                    <a:pos x="18" y="3"/>
                  </a:cxn>
                  <a:cxn ang="0">
                    <a:pos x="13" y="10"/>
                  </a:cxn>
                  <a:cxn ang="0">
                    <a:pos x="8" y="16"/>
                  </a:cxn>
                  <a:cxn ang="0">
                    <a:pos x="5" y="24"/>
                  </a:cxn>
                  <a:cxn ang="0">
                    <a:pos x="1" y="34"/>
                  </a:cxn>
                  <a:cxn ang="0">
                    <a:pos x="0" y="45"/>
                  </a:cxn>
                  <a:cxn ang="0">
                    <a:pos x="0" y="57"/>
                  </a:cxn>
                  <a:cxn ang="0">
                    <a:pos x="0" y="68"/>
                  </a:cxn>
                  <a:cxn ang="0">
                    <a:pos x="1" y="80"/>
                  </a:cxn>
                  <a:cxn ang="0">
                    <a:pos x="5" y="89"/>
                  </a:cxn>
                  <a:cxn ang="0">
                    <a:pos x="8" y="97"/>
                  </a:cxn>
                  <a:cxn ang="0">
                    <a:pos x="13" y="106"/>
                  </a:cxn>
                  <a:cxn ang="0">
                    <a:pos x="18" y="110"/>
                  </a:cxn>
                  <a:cxn ang="0">
                    <a:pos x="22" y="114"/>
                  </a:cxn>
                  <a:cxn ang="0">
                    <a:pos x="29" y="115"/>
                  </a:cxn>
                  <a:cxn ang="0">
                    <a:pos x="34" y="114"/>
                  </a:cxn>
                  <a:cxn ang="0">
                    <a:pos x="39" y="110"/>
                  </a:cxn>
                  <a:cxn ang="0">
                    <a:pos x="44" y="106"/>
                  </a:cxn>
                  <a:cxn ang="0">
                    <a:pos x="48" y="97"/>
                  </a:cxn>
                  <a:cxn ang="0">
                    <a:pos x="52" y="89"/>
                  </a:cxn>
                  <a:cxn ang="0">
                    <a:pos x="55" y="80"/>
                  </a:cxn>
                  <a:cxn ang="0">
                    <a:pos x="57" y="68"/>
                  </a:cxn>
                  <a:cxn ang="0">
                    <a:pos x="57" y="57"/>
                  </a:cxn>
                  <a:cxn ang="0">
                    <a:pos x="57" y="45"/>
                  </a:cxn>
                  <a:cxn ang="0">
                    <a:pos x="55" y="34"/>
                  </a:cxn>
                  <a:cxn ang="0">
                    <a:pos x="52" y="24"/>
                  </a:cxn>
                  <a:cxn ang="0">
                    <a:pos x="48" y="16"/>
                  </a:cxn>
                  <a:cxn ang="0">
                    <a:pos x="44" y="10"/>
                  </a:cxn>
                  <a:cxn ang="0">
                    <a:pos x="39" y="3"/>
                  </a:cxn>
                  <a:cxn ang="0">
                    <a:pos x="34" y="0"/>
                  </a:cxn>
                  <a:cxn ang="0">
                    <a:pos x="29" y="0"/>
                  </a:cxn>
                </a:cxnLst>
                <a:rect l="0" t="0" r="0" b="0"/>
                <a:pathLst>
                  <a:path w="58" h="116">
                    <a:moveTo>
                      <a:pt x="29" y="0"/>
                    </a:moveTo>
                    <a:lnTo>
                      <a:pt x="22" y="0"/>
                    </a:lnTo>
                    <a:lnTo>
                      <a:pt x="18" y="3"/>
                    </a:lnTo>
                    <a:lnTo>
                      <a:pt x="13" y="10"/>
                    </a:lnTo>
                    <a:lnTo>
                      <a:pt x="8" y="16"/>
                    </a:lnTo>
                    <a:lnTo>
                      <a:pt x="5" y="24"/>
                    </a:lnTo>
                    <a:lnTo>
                      <a:pt x="1" y="34"/>
                    </a:lnTo>
                    <a:lnTo>
                      <a:pt x="0" y="45"/>
                    </a:lnTo>
                    <a:lnTo>
                      <a:pt x="0" y="57"/>
                    </a:lnTo>
                    <a:lnTo>
                      <a:pt x="0" y="68"/>
                    </a:lnTo>
                    <a:lnTo>
                      <a:pt x="1" y="80"/>
                    </a:lnTo>
                    <a:lnTo>
                      <a:pt x="5" y="89"/>
                    </a:lnTo>
                    <a:lnTo>
                      <a:pt x="8" y="97"/>
                    </a:lnTo>
                    <a:lnTo>
                      <a:pt x="13" y="106"/>
                    </a:lnTo>
                    <a:lnTo>
                      <a:pt x="18" y="110"/>
                    </a:lnTo>
                    <a:lnTo>
                      <a:pt x="22" y="114"/>
                    </a:lnTo>
                    <a:lnTo>
                      <a:pt x="29" y="115"/>
                    </a:lnTo>
                    <a:lnTo>
                      <a:pt x="34" y="114"/>
                    </a:lnTo>
                    <a:lnTo>
                      <a:pt x="39" y="110"/>
                    </a:lnTo>
                    <a:lnTo>
                      <a:pt x="44" y="106"/>
                    </a:lnTo>
                    <a:lnTo>
                      <a:pt x="48" y="97"/>
                    </a:lnTo>
                    <a:lnTo>
                      <a:pt x="52" y="89"/>
                    </a:lnTo>
                    <a:lnTo>
                      <a:pt x="55" y="80"/>
                    </a:lnTo>
                    <a:lnTo>
                      <a:pt x="57" y="68"/>
                    </a:lnTo>
                    <a:lnTo>
                      <a:pt x="57" y="57"/>
                    </a:lnTo>
                    <a:lnTo>
                      <a:pt x="57" y="45"/>
                    </a:lnTo>
                    <a:lnTo>
                      <a:pt x="55" y="34"/>
                    </a:lnTo>
                    <a:lnTo>
                      <a:pt x="52" y="24"/>
                    </a:lnTo>
                    <a:lnTo>
                      <a:pt x="48" y="16"/>
                    </a:lnTo>
                    <a:lnTo>
                      <a:pt x="44" y="10"/>
                    </a:lnTo>
                    <a:lnTo>
                      <a:pt x="39" y="3"/>
                    </a:lnTo>
                    <a:lnTo>
                      <a:pt x="34" y="0"/>
                    </a:lnTo>
                    <a:lnTo>
                      <a:pt x="29"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grpSp>
        <p:sp>
          <p:nvSpPr>
            <p:cNvPr id="62" name="Freeform 23"/>
            <p:cNvSpPr/>
            <p:nvPr/>
          </p:nvSpPr>
          <p:spPr>
            <a:xfrm>
              <a:off x="6490645" y="1861000"/>
              <a:ext cx="66668" cy="128609"/>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42" h="81">
                  <a:moveTo>
                    <a:pt x="21" y="0"/>
                  </a:moveTo>
                  <a:lnTo>
                    <a:pt x="17" y="0"/>
                  </a:lnTo>
                  <a:lnTo>
                    <a:pt x="13" y="3"/>
                  </a:lnTo>
                  <a:lnTo>
                    <a:pt x="10" y="6"/>
                  </a:lnTo>
                  <a:lnTo>
                    <a:pt x="7" y="11"/>
                  </a:lnTo>
                  <a:lnTo>
                    <a:pt x="4" y="18"/>
                  </a:lnTo>
                  <a:lnTo>
                    <a:pt x="2" y="24"/>
                  </a:lnTo>
                  <a:lnTo>
                    <a:pt x="0" y="32"/>
                  </a:lnTo>
                  <a:lnTo>
                    <a:pt x="0" y="41"/>
                  </a:lnTo>
                  <a:lnTo>
                    <a:pt x="0" y="47"/>
                  </a:lnTo>
                  <a:lnTo>
                    <a:pt x="2" y="55"/>
                  </a:lnTo>
                  <a:lnTo>
                    <a:pt x="4" y="62"/>
                  </a:lnTo>
                  <a:lnTo>
                    <a:pt x="7" y="68"/>
                  </a:lnTo>
                  <a:lnTo>
                    <a:pt x="10" y="73"/>
                  </a:lnTo>
                  <a:lnTo>
                    <a:pt x="13" y="76"/>
                  </a:lnTo>
                  <a:lnTo>
                    <a:pt x="17" y="78"/>
                  </a:lnTo>
                  <a:lnTo>
                    <a:pt x="21" y="80"/>
                  </a:lnTo>
                  <a:lnTo>
                    <a:pt x="25" y="78"/>
                  </a:lnTo>
                  <a:lnTo>
                    <a:pt x="28" y="76"/>
                  </a:lnTo>
                  <a:lnTo>
                    <a:pt x="31" y="73"/>
                  </a:lnTo>
                  <a:lnTo>
                    <a:pt x="34" y="68"/>
                  </a:lnTo>
                  <a:lnTo>
                    <a:pt x="38" y="62"/>
                  </a:lnTo>
                  <a:lnTo>
                    <a:pt x="39" y="55"/>
                  </a:lnTo>
                  <a:lnTo>
                    <a:pt x="41" y="47"/>
                  </a:lnTo>
                  <a:lnTo>
                    <a:pt x="41" y="41"/>
                  </a:lnTo>
                  <a:lnTo>
                    <a:pt x="41" y="32"/>
                  </a:lnTo>
                  <a:lnTo>
                    <a:pt x="39" y="24"/>
                  </a:lnTo>
                  <a:lnTo>
                    <a:pt x="38" y="18"/>
                  </a:lnTo>
                  <a:lnTo>
                    <a:pt x="34" y="11"/>
                  </a:lnTo>
                  <a:lnTo>
                    <a:pt x="31" y="6"/>
                  </a:lnTo>
                  <a:lnTo>
                    <a:pt x="28" y="3"/>
                  </a:lnTo>
                  <a:lnTo>
                    <a:pt x="25" y="0"/>
                  </a:lnTo>
                  <a:lnTo>
                    <a:pt x="21" y="0"/>
                  </a:lnTo>
                </a:path>
              </a:pathLst>
            </a:custGeom>
            <a:solidFill>
              <a:srgbClr val="FFFFFF"/>
            </a:solidFill>
            <a:ln w="9525">
              <a:noFill/>
            </a:ln>
          </p:spPr>
          <p:txBody>
            <a:bodyPr/>
            <a:lstStyle/>
            <a:p>
              <a:endParaRPr lang="zh-CN" altLang="en-US"/>
            </a:p>
          </p:txBody>
        </p:sp>
        <p:sp>
          <p:nvSpPr>
            <p:cNvPr id="63" name="Freeform 24"/>
            <p:cNvSpPr/>
            <p:nvPr/>
          </p:nvSpPr>
          <p:spPr>
            <a:xfrm>
              <a:off x="6490645" y="1861000"/>
              <a:ext cx="66668" cy="128609"/>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42" h="81">
                  <a:moveTo>
                    <a:pt x="21" y="0"/>
                  </a:moveTo>
                  <a:lnTo>
                    <a:pt x="17" y="0"/>
                  </a:lnTo>
                  <a:lnTo>
                    <a:pt x="13" y="3"/>
                  </a:lnTo>
                  <a:lnTo>
                    <a:pt x="10" y="6"/>
                  </a:lnTo>
                  <a:lnTo>
                    <a:pt x="7" y="11"/>
                  </a:lnTo>
                  <a:lnTo>
                    <a:pt x="4" y="18"/>
                  </a:lnTo>
                  <a:lnTo>
                    <a:pt x="2" y="24"/>
                  </a:lnTo>
                  <a:lnTo>
                    <a:pt x="0" y="32"/>
                  </a:lnTo>
                  <a:lnTo>
                    <a:pt x="0" y="41"/>
                  </a:lnTo>
                  <a:lnTo>
                    <a:pt x="0" y="47"/>
                  </a:lnTo>
                  <a:lnTo>
                    <a:pt x="2" y="55"/>
                  </a:lnTo>
                  <a:lnTo>
                    <a:pt x="4" y="62"/>
                  </a:lnTo>
                  <a:lnTo>
                    <a:pt x="7" y="68"/>
                  </a:lnTo>
                  <a:lnTo>
                    <a:pt x="10" y="73"/>
                  </a:lnTo>
                  <a:lnTo>
                    <a:pt x="13" y="76"/>
                  </a:lnTo>
                  <a:lnTo>
                    <a:pt x="17" y="78"/>
                  </a:lnTo>
                  <a:lnTo>
                    <a:pt x="21" y="80"/>
                  </a:lnTo>
                  <a:lnTo>
                    <a:pt x="25" y="78"/>
                  </a:lnTo>
                  <a:lnTo>
                    <a:pt x="28" y="76"/>
                  </a:lnTo>
                  <a:lnTo>
                    <a:pt x="31" y="73"/>
                  </a:lnTo>
                  <a:lnTo>
                    <a:pt x="34" y="68"/>
                  </a:lnTo>
                  <a:lnTo>
                    <a:pt x="38" y="62"/>
                  </a:lnTo>
                  <a:lnTo>
                    <a:pt x="39" y="55"/>
                  </a:lnTo>
                  <a:lnTo>
                    <a:pt x="41" y="47"/>
                  </a:lnTo>
                  <a:lnTo>
                    <a:pt x="41" y="41"/>
                  </a:lnTo>
                  <a:lnTo>
                    <a:pt x="41" y="32"/>
                  </a:lnTo>
                  <a:lnTo>
                    <a:pt x="39" y="24"/>
                  </a:lnTo>
                  <a:lnTo>
                    <a:pt x="38" y="18"/>
                  </a:lnTo>
                  <a:lnTo>
                    <a:pt x="34" y="11"/>
                  </a:lnTo>
                  <a:lnTo>
                    <a:pt x="31" y="6"/>
                  </a:lnTo>
                  <a:lnTo>
                    <a:pt x="28" y="3"/>
                  </a:lnTo>
                  <a:lnTo>
                    <a:pt x="25" y="0"/>
                  </a:lnTo>
                  <a:lnTo>
                    <a:pt x="21"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64" name="Freeform 25"/>
            <p:cNvSpPr/>
            <p:nvPr/>
          </p:nvSpPr>
          <p:spPr>
            <a:xfrm>
              <a:off x="6795412" y="2097577"/>
              <a:ext cx="84129" cy="166716"/>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53" h="105">
                  <a:moveTo>
                    <a:pt x="26" y="0"/>
                  </a:moveTo>
                  <a:lnTo>
                    <a:pt x="21" y="2"/>
                  </a:lnTo>
                  <a:lnTo>
                    <a:pt x="16" y="5"/>
                  </a:lnTo>
                  <a:lnTo>
                    <a:pt x="11" y="9"/>
                  </a:lnTo>
                  <a:lnTo>
                    <a:pt x="8" y="15"/>
                  </a:lnTo>
                  <a:lnTo>
                    <a:pt x="5" y="23"/>
                  </a:lnTo>
                  <a:lnTo>
                    <a:pt x="2" y="33"/>
                  </a:lnTo>
                  <a:lnTo>
                    <a:pt x="0" y="43"/>
                  </a:lnTo>
                  <a:lnTo>
                    <a:pt x="0" y="52"/>
                  </a:lnTo>
                  <a:lnTo>
                    <a:pt x="0" y="62"/>
                  </a:lnTo>
                  <a:lnTo>
                    <a:pt x="2" y="72"/>
                  </a:lnTo>
                  <a:lnTo>
                    <a:pt x="5" y="82"/>
                  </a:lnTo>
                  <a:lnTo>
                    <a:pt x="8" y="88"/>
                  </a:lnTo>
                  <a:lnTo>
                    <a:pt x="11" y="95"/>
                  </a:lnTo>
                  <a:lnTo>
                    <a:pt x="16" y="100"/>
                  </a:lnTo>
                  <a:lnTo>
                    <a:pt x="21" y="103"/>
                  </a:lnTo>
                  <a:lnTo>
                    <a:pt x="26" y="104"/>
                  </a:lnTo>
                  <a:lnTo>
                    <a:pt x="31" y="103"/>
                  </a:lnTo>
                  <a:lnTo>
                    <a:pt x="36" y="100"/>
                  </a:lnTo>
                  <a:lnTo>
                    <a:pt x="41" y="95"/>
                  </a:lnTo>
                  <a:lnTo>
                    <a:pt x="44" y="88"/>
                  </a:lnTo>
                  <a:lnTo>
                    <a:pt x="47" y="82"/>
                  </a:lnTo>
                  <a:lnTo>
                    <a:pt x="50" y="72"/>
                  </a:lnTo>
                  <a:lnTo>
                    <a:pt x="52" y="62"/>
                  </a:lnTo>
                  <a:lnTo>
                    <a:pt x="52" y="52"/>
                  </a:lnTo>
                  <a:lnTo>
                    <a:pt x="52" y="43"/>
                  </a:lnTo>
                  <a:lnTo>
                    <a:pt x="50" y="33"/>
                  </a:lnTo>
                  <a:lnTo>
                    <a:pt x="47" y="23"/>
                  </a:lnTo>
                  <a:lnTo>
                    <a:pt x="44" y="15"/>
                  </a:lnTo>
                  <a:lnTo>
                    <a:pt x="41" y="9"/>
                  </a:lnTo>
                  <a:lnTo>
                    <a:pt x="36" y="5"/>
                  </a:lnTo>
                  <a:lnTo>
                    <a:pt x="31" y="2"/>
                  </a:lnTo>
                  <a:lnTo>
                    <a:pt x="26" y="0"/>
                  </a:lnTo>
                </a:path>
              </a:pathLst>
            </a:custGeom>
            <a:solidFill>
              <a:srgbClr val="FFFFFF"/>
            </a:solidFill>
            <a:ln w="9525">
              <a:noFill/>
            </a:ln>
          </p:spPr>
          <p:txBody>
            <a:bodyPr/>
            <a:lstStyle/>
            <a:p>
              <a:endParaRPr lang="zh-CN" altLang="en-US"/>
            </a:p>
          </p:txBody>
        </p:sp>
        <p:sp>
          <p:nvSpPr>
            <p:cNvPr id="65" name="Freeform 26"/>
            <p:cNvSpPr/>
            <p:nvPr/>
          </p:nvSpPr>
          <p:spPr>
            <a:xfrm>
              <a:off x="6795412" y="2097577"/>
              <a:ext cx="84129" cy="166716"/>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53" h="105">
                  <a:moveTo>
                    <a:pt x="26" y="0"/>
                  </a:moveTo>
                  <a:lnTo>
                    <a:pt x="21" y="2"/>
                  </a:lnTo>
                  <a:lnTo>
                    <a:pt x="16" y="5"/>
                  </a:lnTo>
                  <a:lnTo>
                    <a:pt x="11" y="9"/>
                  </a:lnTo>
                  <a:lnTo>
                    <a:pt x="8" y="15"/>
                  </a:lnTo>
                  <a:lnTo>
                    <a:pt x="5" y="23"/>
                  </a:lnTo>
                  <a:lnTo>
                    <a:pt x="2" y="33"/>
                  </a:lnTo>
                  <a:lnTo>
                    <a:pt x="0" y="43"/>
                  </a:lnTo>
                  <a:lnTo>
                    <a:pt x="0" y="52"/>
                  </a:lnTo>
                  <a:lnTo>
                    <a:pt x="0" y="62"/>
                  </a:lnTo>
                  <a:lnTo>
                    <a:pt x="2" y="72"/>
                  </a:lnTo>
                  <a:lnTo>
                    <a:pt x="5" y="82"/>
                  </a:lnTo>
                  <a:lnTo>
                    <a:pt x="8" y="88"/>
                  </a:lnTo>
                  <a:lnTo>
                    <a:pt x="11" y="95"/>
                  </a:lnTo>
                  <a:lnTo>
                    <a:pt x="16" y="100"/>
                  </a:lnTo>
                  <a:lnTo>
                    <a:pt x="21" y="103"/>
                  </a:lnTo>
                  <a:lnTo>
                    <a:pt x="26" y="104"/>
                  </a:lnTo>
                  <a:lnTo>
                    <a:pt x="31" y="103"/>
                  </a:lnTo>
                  <a:lnTo>
                    <a:pt x="36" y="100"/>
                  </a:lnTo>
                  <a:lnTo>
                    <a:pt x="41" y="95"/>
                  </a:lnTo>
                  <a:lnTo>
                    <a:pt x="44" y="88"/>
                  </a:lnTo>
                  <a:lnTo>
                    <a:pt x="47" y="82"/>
                  </a:lnTo>
                  <a:lnTo>
                    <a:pt x="50" y="72"/>
                  </a:lnTo>
                  <a:lnTo>
                    <a:pt x="52" y="62"/>
                  </a:lnTo>
                  <a:lnTo>
                    <a:pt x="52" y="52"/>
                  </a:lnTo>
                  <a:lnTo>
                    <a:pt x="52" y="43"/>
                  </a:lnTo>
                  <a:lnTo>
                    <a:pt x="50" y="33"/>
                  </a:lnTo>
                  <a:lnTo>
                    <a:pt x="47" y="23"/>
                  </a:lnTo>
                  <a:lnTo>
                    <a:pt x="44" y="15"/>
                  </a:lnTo>
                  <a:lnTo>
                    <a:pt x="41" y="9"/>
                  </a:lnTo>
                  <a:lnTo>
                    <a:pt x="36" y="5"/>
                  </a:lnTo>
                  <a:lnTo>
                    <a:pt x="31" y="2"/>
                  </a:lnTo>
                  <a:lnTo>
                    <a:pt x="26"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66" name="Freeform 27"/>
            <p:cNvSpPr/>
            <p:nvPr/>
          </p:nvSpPr>
          <p:spPr>
            <a:xfrm>
              <a:off x="6509693" y="2353208"/>
              <a:ext cx="77780" cy="15718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49" h="99">
                  <a:moveTo>
                    <a:pt x="24" y="0"/>
                  </a:moveTo>
                  <a:lnTo>
                    <a:pt x="19" y="2"/>
                  </a:lnTo>
                  <a:lnTo>
                    <a:pt x="14" y="4"/>
                  </a:lnTo>
                  <a:lnTo>
                    <a:pt x="9" y="8"/>
                  </a:lnTo>
                  <a:lnTo>
                    <a:pt x="6" y="15"/>
                  </a:lnTo>
                  <a:lnTo>
                    <a:pt x="3" y="21"/>
                  </a:lnTo>
                  <a:lnTo>
                    <a:pt x="1" y="30"/>
                  </a:lnTo>
                  <a:lnTo>
                    <a:pt x="0" y="39"/>
                  </a:lnTo>
                  <a:lnTo>
                    <a:pt x="0" y="49"/>
                  </a:lnTo>
                  <a:lnTo>
                    <a:pt x="0" y="59"/>
                  </a:lnTo>
                  <a:lnTo>
                    <a:pt x="1" y="67"/>
                  </a:lnTo>
                  <a:lnTo>
                    <a:pt x="3" y="77"/>
                  </a:lnTo>
                  <a:lnTo>
                    <a:pt x="6" y="83"/>
                  </a:lnTo>
                  <a:lnTo>
                    <a:pt x="9" y="90"/>
                  </a:lnTo>
                  <a:lnTo>
                    <a:pt x="14" y="93"/>
                  </a:lnTo>
                  <a:lnTo>
                    <a:pt x="19" y="96"/>
                  </a:lnTo>
                  <a:lnTo>
                    <a:pt x="24" y="98"/>
                  </a:lnTo>
                  <a:lnTo>
                    <a:pt x="29" y="96"/>
                  </a:lnTo>
                  <a:lnTo>
                    <a:pt x="32" y="93"/>
                  </a:lnTo>
                  <a:lnTo>
                    <a:pt x="37" y="90"/>
                  </a:lnTo>
                  <a:lnTo>
                    <a:pt x="40" y="83"/>
                  </a:lnTo>
                  <a:lnTo>
                    <a:pt x="44" y="77"/>
                  </a:lnTo>
                  <a:lnTo>
                    <a:pt x="45" y="67"/>
                  </a:lnTo>
                  <a:lnTo>
                    <a:pt x="47" y="59"/>
                  </a:lnTo>
                  <a:lnTo>
                    <a:pt x="48" y="49"/>
                  </a:lnTo>
                  <a:lnTo>
                    <a:pt x="47" y="39"/>
                  </a:lnTo>
                  <a:lnTo>
                    <a:pt x="45" y="30"/>
                  </a:lnTo>
                  <a:lnTo>
                    <a:pt x="44" y="21"/>
                  </a:lnTo>
                  <a:lnTo>
                    <a:pt x="40" y="15"/>
                  </a:lnTo>
                  <a:lnTo>
                    <a:pt x="37" y="8"/>
                  </a:lnTo>
                  <a:lnTo>
                    <a:pt x="32" y="4"/>
                  </a:lnTo>
                  <a:lnTo>
                    <a:pt x="29" y="2"/>
                  </a:lnTo>
                  <a:lnTo>
                    <a:pt x="24" y="0"/>
                  </a:lnTo>
                </a:path>
              </a:pathLst>
            </a:custGeom>
            <a:solidFill>
              <a:srgbClr val="FFFFFF"/>
            </a:solidFill>
            <a:ln w="9525">
              <a:noFill/>
            </a:ln>
          </p:spPr>
          <p:txBody>
            <a:bodyPr/>
            <a:lstStyle/>
            <a:p>
              <a:endParaRPr lang="zh-CN" altLang="en-US"/>
            </a:p>
          </p:txBody>
        </p:sp>
        <p:sp>
          <p:nvSpPr>
            <p:cNvPr id="67" name="Freeform 28"/>
            <p:cNvSpPr/>
            <p:nvPr/>
          </p:nvSpPr>
          <p:spPr>
            <a:xfrm>
              <a:off x="6509693" y="2353208"/>
              <a:ext cx="77780" cy="15718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49" h="99">
                  <a:moveTo>
                    <a:pt x="24" y="0"/>
                  </a:moveTo>
                  <a:lnTo>
                    <a:pt x="19" y="2"/>
                  </a:lnTo>
                  <a:lnTo>
                    <a:pt x="14" y="4"/>
                  </a:lnTo>
                  <a:lnTo>
                    <a:pt x="9" y="8"/>
                  </a:lnTo>
                  <a:lnTo>
                    <a:pt x="6" y="15"/>
                  </a:lnTo>
                  <a:lnTo>
                    <a:pt x="3" y="21"/>
                  </a:lnTo>
                  <a:lnTo>
                    <a:pt x="1" y="30"/>
                  </a:lnTo>
                  <a:lnTo>
                    <a:pt x="0" y="39"/>
                  </a:lnTo>
                  <a:lnTo>
                    <a:pt x="0" y="49"/>
                  </a:lnTo>
                  <a:lnTo>
                    <a:pt x="0" y="59"/>
                  </a:lnTo>
                  <a:lnTo>
                    <a:pt x="1" y="67"/>
                  </a:lnTo>
                  <a:lnTo>
                    <a:pt x="3" y="77"/>
                  </a:lnTo>
                  <a:lnTo>
                    <a:pt x="6" y="83"/>
                  </a:lnTo>
                  <a:lnTo>
                    <a:pt x="9" y="90"/>
                  </a:lnTo>
                  <a:lnTo>
                    <a:pt x="14" y="93"/>
                  </a:lnTo>
                  <a:lnTo>
                    <a:pt x="19" y="96"/>
                  </a:lnTo>
                  <a:lnTo>
                    <a:pt x="24" y="98"/>
                  </a:lnTo>
                  <a:lnTo>
                    <a:pt x="29" y="96"/>
                  </a:lnTo>
                  <a:lnTo>
                    <a:pt x="32" y="93"/>
                  </a:lnTo>
                  <a:lnTo>
                    <a:pt x="37" y="90"/>
                  </a:lnTo>
                  <a:lnTo>
                    <a:pt x="40" y="83"/>
                  </a:lnTo>
                  <a:lnTo>
                    <a:pt x="44" y="77"/>
                  </a:lnTo>
                  <a:lnTo>
                    <a:pt x="45" y="67"/>
                  </a:lnTo>
                  <a:lnTo>
                    <a:pt x="47" y="59"/>
                  </a:lnTo>
                  <a:lnTo>
                    <a:pt x="48" y="49"/>
                  </a:lnTo>
                  <a:lnTo>
                    <a:pt x="47" y="39"/>
                  </a:lnTo>
                  <a:lnTo>
                    <a:pt x="45" y="30"/>
                  </a:lnTo>
                  <a:lnTo>
                    <a:pt x="44" y="21"/>
                  </a:lnTo>
                  <a:lnTo>
                    <a:pt x="40" y="15"/>
                  </a:lnTo>
                  <a:lnTo>
                    <a:pt x="37" y="8"/>
                  </a:lnTo>
                  <a:lnTo>
                    <a:pt x="32" y="4"/>
                  </a:lnTo>
                  <a:lnTo>
                    <a:pt x="29" y="2"/>
                  </a:lnTo>
                  <a:lnTo>
                    <a:pt x="24"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68" name="Freeform 29"/>
            <p:cNvSpPr/>
            <p:nvPr/>
          </p:nvSpPr>
          <p:spPr>
            <a:xfrm>
              <a:off x="5606502" y="2132508"/>
              <a:ext cx="1268277" cy="465216"/>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9" h="293">
                  <a:moveTo>
                    <a:pt x="21" y="292"/>
                  </a:moveTo>
                  <a:lnTo>
                    <a:pt x="798" y="21"/>
                  </a:lnTo>
                  <a:lnTo>
                    <a:pt x="798" y="17"/>
                  </a:lnTo>
                  <a:lnTo>
                    <a:pt x="798" y="14"/>
                  </a:lnTo>
                  <a:lnTo>
                    <a:pt x="796" y="13"/>
                  </a:lnTo>
                  <a:lnTo>
                    <a:pt x="796" y="11"/>
                  </a:lnTo>
                  <a:lnTo>
                    <a:pt x="796" y="8"/>
                  </a:lnTo>
                  <a:lnTo>
                    <a:pt x="795" y="6"/>
                  </a:lnTo>
                  <a:lnTo>
                    <a:pt x="795" y="3"/>
                  </a:lnTo>
                  <a:lnTo>
                    <a:pt x="795" y="0"/>
                  </a:lnTo>
                  <a:lnTo>
                    <a:pt x="0" y="255"/>
                  </a:lnTo>
                  <a:lnTo>
                    <a:pt x="21" y="292"/>
                  </a:lnTo>
                </a:path>
              </a:pathLst>
            </a:custGeom>
            <a:solidFill>
              <a:srgbClr val="FF0000"/>
            </a:solidFill>
            <a:ln w="9525">
              <a:noFill/>
            </a:ln>
          </p:spPr>
          <p:txBody>
            <a:bodyPr/>
            <a:lstStyle/>
            <a:p>
              <a:endParaRPr lang="zh-CN" altLang="en-US"/>
            </a:p>
          </p:txBody>
        </p:sp>
        <p:sp>
          <p:nvSpPr>
            <p:cNvPr id="69" name="Freeform 30"/>
            <p:cNvSpPr/>
            <p:nvPr/>
          </p:nvSpPr>
          <p:spPr>
            <a:xfrm>
              <a:off x="5606502" y="2132508"/>
              <a:ext cx="1268277" cy="465216"/>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9" h="293">
                  <a:moveTo>
                    <a:pt x="21" y="292"/>
                  </a:moveTo>
                  <a:lnTo>
                    <a:pt x="798" y="21"/>
                  </a:lnTo>
                  <a:lnTo>
                    <a:pt x="798" y="17"/>
                  </a:lnTo>
                  <a:lnTo>
                    <a:pt x="798" y="14"/>
                  </a:lnTo>
                  <a:lnTo>
                    <a:pt x="796" y="13"/>
                  </a:lnTo>
                  <a:lnTo>
                    <a:pt x="796" y="11"/>
                  </a:lnTo>
                  <a:lnTo>
                    <a:pt x="796" y="8"/>
                  </a:lnTo>
                  <a:lnTo>
                    <a:pt x="795" y="6"/>
                  </a:lnTo>
                  <a:lnTo>
                    <a:pt x="795" y="3"/>
                  </a:lnTo>
                  <a:lnTo>
                    <a:pt x="795" y="0"/>
                  </a:lnTo>
                  <a:lnTo>
                    <a:pt x="0" y="255"/>
                  </a:lnTo>
                  <a:lnTo>
                    <a:pt x="21" y="292"/>
                  </a:lnTo>
                </a:path>
              </a:pathLst>
            </a:custGeom>
            <a:noFill/>
            <a:ln w="12700" cap="rnd" cmpd="sng">
              <a:solidFill>
                <a:srgbClr val="FF0000"/>
              </a:solidFill>
              <a:prstDash val="solid"/>
              <a:bevel/>
              <a:headEnd type="none" w="med" len="med"/>
              <a:tailEnd type="none" w="med" len="med"/>
            </a:ln>
          </p:spPr>
          <p:txBody>
            <a:bodyPr/>
            <a:lstStyle/>
            <a:p>
              <a:endParaRPr lang="zh-CN" altLang="en-US"/>
            </a:p>
          </p:txBody>
        </p:sp>
        <p:sp>
          <p:nvSpPr>
            <p:cNvPr id="70" name="Freeform 31"/>
            <p:cNvSpPr/>
            <p:nvPr/>
          </p:nvSpPr>
          <p:spPr>
            <a:xfrm>
              <a:off x="5655708" y="2162676"/>
              <a:ext cx="1219070" cy="468391"/>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68" h="295">
                  <a:moveTo>
                    <a:pt x="0" y="268"/>
                  </a:moveTo>
                  <a:lnTo>
                    <a:pt x="19" y="294"/>
                  </a:lnTo>
                  <a:lnTo>
                    <a:pt x="765" y="29"/>
                  </a:lnTo>
                  <a:lnTo>
                    <a:pt x="765" y="26"/>
                  </a:lnTo>
                  <a:lnTo>
                    <a:pt x="767" y="24"/>
                  </a:lnTo>
                  <a:lnTo>
                    <a:pt x="767" y="21"/>
                  </a:lnTo>
                  <a:lnTo>
                    <a:pt x="767" y="20"/>
                  </a:lnTo>
                  <a:lnTo>
                    <a:pt x="767" y="16"/>
                  </a:lnTo>
                  <a:lnTo>
                    <a:pt x="767" y="11"/>
                  </a:lnTo>
                  <a:lnTo>
                    <a:pt x="767" y="7"/>
                  </a:lnTo>
                  <a:lnTo>
                    <a:pt x="767" y="0"/>
                  </a:lnTo>
                  <a:lnTo>
                    <a:pt x="0" y="268"/>
                  </a:lnTo>
                </a:path>
              </a:pathLst>
            </a:custGeom>
            <a:solidFill>
              <a:srgbClr val="990000"/>
            </a:solidFill>
            <a:ln w="9525">
              <a:noFill/>
            </a:ln>
          </p:spPr>
          <p:txBody>
            <a:bodyPr/>
            <a:lstStyle/>
            <a:p>
              <a:endParaRPr lang="zh-CN" altLang="en-US"/>
            </a:p>
          </p:txBody>
        </p:sp>
        <p:sp>
          <p:nvSpPr>
            <p:cNvPr id="71" name="Freeform 32"/>
            <p:cNvSpPr/>
            <p:nvPr/>
          </p:nvSpPr>
          <p:spPr>
            <a:xfrm>
              <a:off x="5655708" y="2162676"/>
              <a:ext cx="1219070" cy="468391"/>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68" h="295">
                  <a:moveTo>
                    <a:pt x="0" y="268"/>
                  </a:moveTo>
                  <a:lnTo>
                    <a:pt x="19" y="294"/>
                  </a:lnTo>
                  <a:lnTo>
                    <a:pt x="765" y="29"/>
                  </a:lnTo>
                  <a:lnTo>
                    <a:pt x="765" y="26"/>
                  </a:lnTo>
                  <a:lnTo>
                    <a:pt x="767" y="24"/>
                  </a:lnTo>
                  <a:lnTo>
                    <a:pt x="767" y="21"/>
                  </a:lnTo>
                  <a:lnTo>
                    <a:pt x="767" y="20"/>
                  </a:lnTo>
                  <a:lnTo>
                    <a:pt x="767" y="16"/>
                  </a:lnTo>
                  <a:lnTo>
                    <a:pt x="767" y="11"/>
                  </a:lnTo>
                  <a:lnTo>
                    <a:pt x="767" y="7"/>
                  </a:lnTo>
                  <a:lnTo>
                    <a:pt x="767" y="0"/>
                  </a:lnTo>
                  <a:lnTo>
                    <a:pt x="0" y="268"/>
                  </a:lnTo>
                </a:path>
              </a:pathLst>
            </a:custGeom>
            <a:noFill/>
            <a:ln w="12700" cap="rnd" cmpd="sng">
              <a:solidFill>
                <a:srgbClr val="990000"/>
              </a:solidFill>
              <a:prstDash val="solid"/>
              <a:bevel/>
              <a:headEnd type="none" w="med" len="med"/>
              <a:tailEnd type="none" w="med" len="med"/>
            </a:ln>
          </p:spPr>
          <p:txBody>
            <a:bodyPr/>
            <a:lstStyle/>
            <a:p>
              <a:endParaRPr lang="zh-CN" altLang="en-US"/>
            </a:p>
          </p:txBody>
        </p:sp>
        <p:sp>
          <p:nvSpPr>
            <p:cNvPr id="72" name="Freeform 33"/>
            <p:cNvSpPr/>
            <p:nvPr/>
          </p:nvSpPr>
          <p:spPr>
            <a:xfrm>
              <a:off x="5009665" y="1348151"/>
              <a:ext cx="1144465" cy="194977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721" h="1228">
                  <a:moveTo>
                    <a:pt x="667" y="0"/>
                  </a:moveTo>
                  <a:lnTo>
                    <a:pt x="618" y="11"/>
                  </a:lnTo>
                  <a:lnTo>
                    <a:pt x="566" y="26"/>
                  </a:lnTo>
                  <a:lnTo>
                    <a:pt x="509" y="45"/>
                  </a:lnTo>
                  <a:lnTo>
                    <a:pt x="452" y="65"/>
                  </a:lnTo>
                  <a:lnTo>
                    <a:pt x="395" y="87"/>
                  </a:lnTo>
                  <a:lnTo>
                    <a:pt x="340" y="110"/>
                  </a:lnTo>
                  <a:lnTo>
                    <a:pt x="288" y="133"/>
                  </a:lnTo>
                  <a:lnTo>
                    <a:pt x="241" y="156"/>
                  </a:lnTo>
                  <a:lnTo>
                    <a:pt x="244" y="169"/>
                  </a:lnTo>
                  <a:lnTo>
                    <a:pt x="244" y="182"/>
                  </a:lnTo>
                  <a:lnTo>
                    <a:pt x="243" y="193"/>
                  </a:lnTo>
                  <a:lnTo>
                    <a:pt x="238" y="203"/>
                  </a:lnTo>
                  <a:lnTo>
                    <a:pt x="233" y="212"/>
                  </a:lnTo>
                  <a:lnTo>
                    <a:pt x="225" y="221"/>
                  </a:lnTo>
                  <a:lnTo>
                    <a:pt x="217" y="227"/>
                  </a:lnTo>
                  <a:lnTo>
                    <a:pt x="207" y="232"/>
                  </a:lnTo>
                  <a:lnTo>
                    <a:pt x="197" y="237"/>
                  </a:lnTo>
                  <a:lnTo>
                    <a:pt x="187" y="240"/>
                  </a:lnTo>
                  <a:lnTo>
                    <a:pt x="176" y="242"/>
                  </a:lnTo>
                  <a:lnTo>
                    <a:pt x="166" y="242"/>
                  </a:lnTo>
                  <a:lnTo>
                    <a:pt x="156" y="240"/>
                  </a:lnTo>
                  <a:lnTo>
                    <a:pt x="147" y="237"/>
                  </a:lnTo>
                  <a:lnTo>
                    <a:pt x="139" y="232"/>
                  </a:lnTo>
                  <a:lnTo>
                    <a:pt x="130" y="225"/>
                  </a:lnTo>
                  <a:lnTo>
                    <a:pt x="113" y="237"/>
                  </a:lnTo>
                  <a:lnTo>
                    <a:pt x="95" y="250"/>
                  </a:lnTo>
                  <a:lnTo>
                    <a:pt x="77" y="261"/>
                  </a:lnTo>
                  <a:lnTo>
                    <a:pt x="61" y="274"/>
                  </a:lnTo>
                  <a:lnTo>
                    <a:pt x="44" y="287"/>
                  </a:lnTo>
                  <a:lnTo>
                    <a:pt x="28" y="299"/>
                  </a:lnTo>
                  <a:lnTo>
                    <a:pt x="13" y="312"/>
                  </a:lnTo>
                  <a:lnTo>
                    <a:pt x="0" y="323"/>
                  </a:lnTo>
                  <a:lnTo>
                    <a:pt x="10" y="368"/>
                  </a:lnTo>
                  <a:lnTo>
                    <a:pt x="20" y="414"/>
                  </a:lnTo>
                  <a:lnTo>
                    <a:pt x="28" y="459"/>
                  </a:lnTo>
                  <a:lnTo>
                    <a:pt x="36" y="503"/>
                  </a:lnTo>
                  <a:lnTo>
                    <a:pt x="43" y="547"/>
                  </a:lnTo>
                  <a:lnTo>
                    <a:pt x="49" y="591"/>
                  </a:lnTo>
                  <a:lnTo>
                    <a:pt x="56" y="635"/>
                  </a:lnTo>
                  <a:lnTo>
                    <a:pt x="62" y="677"/>
                  </a:lnTo>
                  <a:lnTo>
                    <a:pt x="80" y="682"/>
                  </a:lnTo>
                  <a:lnTo>
                    <a:pt x="93" y="689"/>
                  </a:lnTo>
                  <a:lnTo>
                    <a:pt x="106" y="697"/>
                  </a:lnTo>
                  <a:lnTo>
                    <a:pt x="116" y="706"/>
                  </a:lnTo>
                  <a:lnTo>
                    <a:pt x="122" y="718"/>
                  </a:lnTo>
                  <a:lnTo>
                    <a:pt x="129" y="731"/>
                  </a:lnTo>
                  <a:lnTo>
                    <a:pt x="132" y="744"/>
                  </a:lnTo>
                  <a:lnTo>
                    <a:pt x="134" y="757"/>
                  </a:lnTo>
                  <a:lnTo>
                    <a:pt x="132" y="771"/>
                  </a:lnTo>
                  <a:lnTo>
                    <a:pt x="130" y="784"/>
                  </a:lnTo>
                  <a:lnTo>
                    <a:pt x="126" y="797"/>
                  </a:lnTo>
                  <a:lnTo>
                    <a:pt x="119" y="809"/>
                  </a:lnTo>
                  <a:lnTo>
                    <a:pt x="109" y="820"/>
                  </a:lnTo>
                  <a:lnTo>
                    <a:pt x="100" y="830"/>
                  </a:lnTo>
                  <a:lnTo>
                    <a:pt x="87" y="838"/>
                  </a:lnTo>
                  <a:lnTo>
                    <a:pt x="74" y="845"/>
                  </a:lnTo>
                  <a:lnTo>
                    <a:pt x="74" y="871"/>
                  </a:lnTo>
                  <a:lnTo>
                    <a:pt x="75" y="900"/>
                  </a:lnTo>
                  <a:lnTo>
                    <a:pt x="75" y="929"/>
                  </a:lnTo>
                  <a:lnTo>
                    <a:pt x="77" y="960"/>
                  </a:lnTo>
                  <a:lnTo>
                    <a:pt x="77" y="992"/>
                  </a:lnTo>
                  <a:lnTo>
                    <a:pt x="78" y="1023"/>
                  </a:lnTo>
                  <a:lnTo>
                    <a:pt x="78" y="1056"/>
                  </a:lnTo>
                  <a:lnTo>
                    <a:pt x="78" y="1085"/>
                  </a:lnTo>
                  <a:lnTo>
                    <a:pt x="135" y="1098"/>
                  </a:lnTo>
                  <a:lnTo>
                    <a:pt x="194" y="1111"/>
                  </a:lnTo>
                  <a:lnTo>
                    <a:pt x="256" y="1126"/>
                  </a:lnTo>
                  <a:lnTo>
                    <a:pt x="322" y="1142"/>
                  </a:lnTo>
                  <a:lnTo>
                    <a:pt x="394" y="1160"/>
                  </a:lnTo>
                  <a:lnTo>
                    <a:pt x="472" y="1179"/>
                  </a:lnTo>
                  <a:lnTo>
                    <a:pt x="558" y="1201"/>
                  </a:lnTo>
                  <a:lnTo>
                    <a:pt x="654" y="1227"/>
                  </a:lnTo>
                  <a:lnTo>
                    <a:pt x="667" y="1166"/>
                  </a:lnTo>
                  <a:lnTo>
                    <a:pt x="678" y="1103"/>
                  </a:lnTo>
                  <a:lnTo>
                    <a:pt x="690" y="1033"/>
                  </a:lnTo>
                  <a:lnTo>
                    <a:pt x="698" y="962"/>
                  </a:lnTo>
                  <a:lnTo>
                    <a:pt x="706" y="885"/>
                  </a:lnTo>
                  <a:lnTo>
                    <a:pt x="711" y="807"/>
                  </a:lnTo>
                  <a:lnTo>
                    <a:pt x="716" y="726"/>
                  </a:lnTo>
                  <a:lnTo>
                    <a:pt x="719" y="643"/>
                  </a:lnTo>
                  <a:lnTo>
                    <a:pt x="719" y="625"/>
                  </a:lnTo>
                  <a:lnTo>
                    <a:pt x="719" y="607"/>
                  </a:lnTo>
                  <a:lnTo>
                    <a:pt x="719" y="593"/>
                  </a:lnTo>
                  <a:lnTo>
                    <a:pt x="720" y="578"/>
                  </a:lnTo>
                  <a:lnTo>
                    <a:pt x="720" y="563"/>
                  </a:lnTo>
                  <a:lnTo>
                    <a:pt x="720" y="549"/>
                  </a:lnTo>
                  <a:lnTo>
                    <a:pt x="720" y="533"/>
                  </a:lnTo>
                  <a:lnTo>
                    <a:pt x="720" y="513"/>
                  </a:lnTo>
                  <a:lnTo>
                    <a:pt x="711" y="511"/>
                  </a:lnTo>
                  <a:lnTo>
                    <a:pt x="701" y="508"/>
                  </a:lnTo>
                  <a:lnTo>
                    <a:pt x="691" y="505"/>
                  </a:lnTo>
                  <a:lnTo>
                    <a:pt x="685" y="500"/>
                  </a:lnTo>
                  <a:lnTo>
                    <a:pt x="677" y="495"/>
                  </a:lnTo>
                  <a:lnTo>
                    <a:pt x="670" y="490"/>
                  </a:lnTo>
                  <a:lnTo>
                    <a:pt x="665" y="484"/>
                  </a:lnTo>
                  <a:lnTo>
                    <a:pt x="659" y="476"/>
                  </a:lnTo>
                  <a:lnTo>
                    <a:pt x="651" y="461"/>
                  </a:lnTo>
                  <a:lnTo>
                    <a:pt x="646" y="443"/>
                  </a:lnTo>
                  <a:lnTo>
                    <a:pt x="642" y="424"/>
                  </a:lnTo>
                  <a:lnTo>
                    <a:pt x="642" y="406"/>
                  </a:lnTo>
                  <a:lnTo>
                    <a:pt x="642" y="386"/>
                  </a:lnTo>
                  <a:lnTo>
                    <a:pt x="647" y="368"/>
                  </a:lnTo>
                  <a:lnTo>
                    <a:pt x="652" y="351"/>
                  </a:lnTo>
                  <a:lnTo>
                    <a:pt x="660" y="336"/>
                  </a:lnTo>
                  <a:lnTo>
                    <a:pt x="670" y="321"/>
                  </a:lnTo>
                  <a:lnTo>
                    <a:pt x="681" y="312"/>
                  </a:lnTo>
                  <a:lnTo>
                    <a:pt x="688" y="308"/>
                  </a:lnTo>
                  <a:lnTo>
                    <a:pt x="694" y="305"/>
                  </a:lnTo>
                  <a:lnTo>
                    <a:pt x="703" y="302"/>
                  </a:lnTo>
                  <a:lnTo>
                    <a:pt x="709" y="302"/>
                  </a:lnTo>
                  <a:lnTo>
                    <a:pt x="706" y="261"/>
                  </a:lnTo>
                  <a:lnTo>
                    <a:pt x="703" y="222"/>
                  </a:lnTo>
                  <a:lnTo>
                    <a:pt x="698" y="183"/>
                  </a:lnTo>
                  <a:lnTo>
                    <a:pt x="693" y="146"/>
                  </a:lnTo>
                  <a:lnTo>
                    <a:pt x="688" y="108"/>
                  </a:lnTo>
                  <a:lnTo>
                    <a:pt x="681" y="73"/>
                  </a:lnTo>
                  <a:lnTo>
                    <a:pt x="675" y="35"/>
                  </a:lnTo>
                  <a:lnTo>
                    <a:pt x="667" y="0"/>
                  </a:lnTo>
                </a:path>
              </a:pathLst>
            </a:custGeom>
            <a:solidFill>
              <a:srgbClr val="FAF0A8"/>
            </a:solidFill>
            <a:ln w="9525">
              <a:noFill/>
            </a:ln>
          </p:spPr>
          <p:txBody>
            <a:bodyPr/>
            <a:lstStyle/>
            <a:p>
              <a:endParaRPr lang="zh-CN" altLang="en-US"/>
            </a:p>
          </p:txBody>
        </p:sp>
        <p:sp>
          <p:nvSpPr>
            <p:cNvPr id="73" name="Freeform 34"/>
            <p:cNvSpPr/>
            <p:nvPr/>
          </p:nvSpPr>
          <p:spPr>
            <a:xfrm>
              <a:off x="5009665" y="1348151"/>
              <a:ext cx="1144465" cy="194977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721" h="1228">
                  <a:moveTo>
                    <a:pt x="667" y="0"/>
                  </a:moveTo>
                  <a:lnTo>
                    <a:pt x="618" y="11"/>
                  </a:lnTo>
                  <a:lnTo>
                    <a:pt x="566" y="26"/>
                  </a:lnTo>
                  <a:lnTo>
                    <a:pt x="509" y="45"/>
                  </a:lnTo>
                  <a:lnTo>
                    <a:pt x="452" y="65"/>
                  </a:lnTo>
                  <a:lnTo>
                    <a:pt x="395" y="87"/>
                  </a:lnTo>
                  <a:lnTo>
                    <a:pt x="340" y="110"/>
                  </a:lnTo>
                  <a:lnTo>
                    <a:pt x="288" y="133"/>
                  </a:lnTo>
                  <a:lnTo>
                    <a:pt x="241" y="156"/>
                  </a:lnTo>
                  <a:lnTo>
                    <a:pt x="244" y="169"/>
                  </a:lnTo>
                  <a:lnTo>
                    <a:pt x="244" y="182"/>
                  </a:lnTo>
                  <a:lnTo>
                    <a:pt x="243" y="193"/>
                  </a:lnTo>
                  <a:lnTo>
                    <a:pt x="238" y="203"/>
                  </a:lnTo>
                  <a:lnTo>
                    <a:pt x="233" y="212"/>
                  </a:lnTo>
                  <a:lnTo>
                    <a:pt x="225" y="221"/>
                  </a:lnTo>
                  <a:lnTo>
                    <a:pt x="217" y="227"/>
                  </a:lnTo>
                  <a:lnTo>
                    <a:pt x="207" y="232"/>
                  </a:lnTo>
                  <a:lnTo>
                    <a:pt x="197" y="237"/>
                  </a:lnTo>
                  <a:lnTo>
                    <a:pt x="187" y="240"/>
                  </a:lnTo>
                  <a:lnTo>
                    <a:pt x="176" y="242"/>
                  </a:lnTo>
                  <a:lnTo>
                    <a:pt x="166" y="242"/>
                  </a:lnTo>
                  <a:lnTo>
                    <a:pt x="156" y="240"/>
                  </a:lnTo>
                  <a:lnTo>
                    <a:pt x="147" y="237"/>
                  </a:lnTo>
                  <a:lnTo>
                    <a:pt x="139" y="232"/>
                  </a:lnTo>
                  <a:lnTo>
                    <a:pt x="130" y="225"/>
                  </a:lnTo>
                  <a:lnTo>
                    <a:pt x="113" y="237"/>
                  </a:lnTo>
                  <a:lnTo>
                    <a:pt x="95" y="250"/>
                  </a:lnTo>
                  <a:lnTo>
                    <a:pt x="77" y="261"/>
                  </a:lnTo>
                  <a:lnTo>
                    <a:pt x="61" y="274"/>
                  </a:lnTo>
                  <a:lnTo>
                    <a:pt x="44" y="287"/>
                  </a:lnTo>
                  <a:lnTo>
                    <a:pt x="28" y="299"/>
                  </a:lnTo>
                  <a:lnTo>
                    <a:pt x="13" y="312"/>
                  </a:lnTo>
                  <a:lnTo>
                    <a:pt x="0" y="323"/>
                  </a:lnTo>
                  <a:lnTo>
                    <a:pt x="10" y="368"/>
                  </a:lnTo>
                  <a:lnTo>
                    <a:pt x="20" y="414"/>
                  </a:lnTo>
                  <a:lnTo>
                    <a:pt x="28" y="459"/>
                  </a:lnTo>
                  <a:lnTo>
                    <a:pt x="36" y="503"/>
                  </a:lnTo>
                  <a:lnTo>
                    <a:pt x="43" y="547"/>
                  </a:lnTo>
                  <a:lnTo>
                    <a:pt x="49" y="591"/>
                  </a:lnTo>
                  <a:lnTo>
                    <a:pt x="56" y="635"/>
                  </a:lnTo>
                  <a:lnTo>
                    <a:pt x="62" y="677"/>
                  </a:lnTo>
                  <a:lnTo>
                    <a:pt x="80" y="682"/>
                  </a:lnTo>
                  <a:lnTo>
                    <a:pt x="93" y="689"/>
                  </a:lnTo>
                  <a:lnTo>
                    <a:pt x="106" y="697"/>
                  </a:lnTo>
                  <a:lnTo>
                    <a:pt x="116" y="706"/>
                  </a:lnTo>
                  <a:lnTo>
                    <a:pt x="122" y="718"/>
                  </a:lnTo>
                  <a:lnTo>
                    <a:pt x="129" y="731"/>
                  </a:lnTo>
                  <a:lnTo>
                    <a:pt x="132" y="744"/>
                  </a:lnTo>
                  <a:lnTo>
                    <a:pt x="134" y="757"/>
                  </a:lnTo>
                  <a:lnTo>
                    <a:pt x="132" y="771"/>
                  </a:lnTo>
                  <a:lnTo>
                    <a:pt x="130" y="784"/>
                  </a:lnTo>
                  <a:lnTo>
                    <a:pt x="126" y="797"/>
                  </a:lnTo>
                  <a:lnTo>
                    <a:pt x="119" y="809"/>
                  </a:lnTo>
                  <a:lnTo>
                    <a:pt x="109" y="820"/>
                  </a:lnTo>
                  <a:lnTo>
                    <a:pt x="100" y="830"/>
                  </a:lnTo>
                  <a:lnTo>
                    <a:pt x="87" y="838"/>
                  </a:lnTo>
                  <a:lnTo>
                    <a:pt x="74" y="845"/>
                  </a:lnTo>
                  <a:lnTo>
                    <a:pt x="74" y="871"/>
                  </a:lnTo>
                  <a:lnTo>
                    <a:pt x="75" y="900"/>
                  </a:lnTo>
                  <a:lnTo>
                    <a:pt x="75" y="929"/>
                  </a:lnTo>
                  <a:lnTo>
                    <a:pt x="77" y="960"/>
                  </a:lnTo>
                  <a:lnTo>
                    <a:pt x="77" y="992"/>
                  </a:lnTo>
                  <a:lnTo>
                    <a:pt x="78" y="1023"/>
                  </a:lnTo>
                  <a:lnTo>
                    <a:pt x="78" y="1056"/>
                  </a:lnTo>
                  <a:lnTo>
                    <a:pt x="78" y="1085"/>
                  </a:lnTo>
                  <a:lnTo>
                    <a:pt x="135" y="1098"/>
                  </a:lnTo>
                  <a:lnTo>
                    <a:pt x="194" y="1111"/>
                  </a:lnTo>
                  <a:lnTo>
                    <a:pt x="256" y="1126"/>
                  </a:lnTo>
                  <a:lnTo>
                    <a:pt x="322" y="1142"/>
                  </a:lnTo>
                  <a:lnTo>
                    <a:pt x="394" y="1160"/>
                  </a:lnTo>
                  <a:lnTo>
                    <a:pt x="472" y="1179"/>
                  </a:lnTo>
                  <a:lnTo>
                    <a:pt x="558" y="1201"/>
                  </a:lnTo>
                  <a:lnTo>
                    <a:pt x="654" y="1227"/>
                  </a:lnTo>
                  <a:lnTo>
                    <a:pt x="667" y="1166"/>
                  </a:lnTo>
                  <a:lnTo>
                    <a:pt x="678" y="1103"/>
                  </a:lnTo>
                  <a:lnTo>
                    <a:pt x="690" y="1033"/>
                  </a:lnTo>
                  <a:lnTo>
                    <a:pt x="698" y="962"/>
                  </a:lnTo>
                  <a:lnTo>
                    <a:pt x="706" y="885"/>
                  </a:lnTo>
                  <a:lnTo>
                    <a:pt x="711" y="807"/>
                  </a:lnTo>
                  <a:lnTo>
                    <a:pt x="716" y="726"/>
                  </a:lnTo>
                  <a:lnTo>
                    <a:pt x="719" y="643"/>
                  </a:lnTo>
                  <a:lnTo>
                    <a:pt x="719" y="625"/>
                  </a:lnTo>
                  <a:lnTo>
                    <a:pt x="719" y="607"/>
                  </a:lnTo>
                  <a:lnTo>
                    <a:pt x="719" y="593"/>
                  </a:lnTo>
                  <a:lnTo>
                    <a:pt x="720" y="578"/>
                  </a:lnTo>
                  <a:lnTo>
                    <a:pt x="720" y="563"/>
                  </a:lnTo>
                  <a:lnTo>
                    <a:pt x="720" y="549"/>
                  </a:lnTo>
                  <a:lnTo>
                    <a:pt x="720" y="533"/>
                  </a:lnTo>
                  <a:lnTo>
                    <a:pt x="720" y="513"/>
                  </a:lnTo>
                  <a:lnTo>
                    <a:pt x="711" y="511"/>
                  </a:lnTo>
                  <a:lnTo>
                    <a:pt x="701" y="508"/>
                  </a:lnTo>
                  <a:lnTo>
                    <a:pt x="691" y="505"/>
                  </a:lnTo>
                  <a:lnTo>
                    <a:pt x="685" y="500"/>
                  </a:lnTo>
                  <a:lnTo>
                    <a:pt x="677" y="495"/>
                  </a:lnTo>
                  <a:lnTo>
                    <a:pt x="670" y="490"/>
                  </a:lnTo>
                  <a:lnTo>
                    <a:pt x="665" y="484"/>
                  </a:lnTo>
                  <a:lnTo>
                    <a:pt x="659" y="476"/>
                  </a:lnTo>
                  <a:lnTo>
                    <a:pt x="651" y="461"/>
                  </a:lnTo>
                  <a:lnTo>
                    <a:pt x="646" y="443"/>
                  </a:lnTo>
                  <a:lnTo>
                    <a:pt x="642" y="424"/>
                  </a:lnTo>
                  <a:lnTo>
                    <a:pt x="642" y="406"/>
                  </a:lnTo>
                  <a:lnTo>
                    <a:pt x="642" y="386"/>
                  </a:lnTo>
                  <a:lnTo>
                    <a:pt x="647" y="368"/>
                  </a:lnTo>
                  <a:lnTo>
                    <a:pt x="652" y="351"/>
                  </a:lnTo>
                  <a:lnTo>
                    <a:pt x="660" y="336"/>
                  </a:lnTo>
                  <a:lnTo>
                    <a:pt x="670" y="321"/>
                  </a:lnTo>
                  <a:lnTo>
                    <a:pt x="681" y="312"/>
                  </a:lnTo>
                  <a:lnTo>
                    <a:pt x="688" y="308"/>
                  </a:lnTo>
                  <a:lnTo>
                    <a:pt x="694" y="305"/>
                  </a:lnTo>
                  <a:lnTo>
                    <a:pt x="703" y="302"/>
                  </a:lnTo>
                  <a:lnTo>
                    <a:pt x="709" y="302"/>
                  </a:lnTo>
                  <a:lnTo>
                    <a:pt x="706" y="261"/>
                  </a:lnTo>
                  <a:lnTo>
                    <a:pt x="703" y="222"/>
                  </a:lnTo>
                  <a:lnTo>
                    <a:pt x="698" y="183"/>
                  </a:lnTo>
                  <a:lnTo>
                    <a:pt x="693" y="146"/>
                  </a:lnTo>
                  <a:lnTo>
                    <a:pt x="688" y="108"/>
                  </a:lnTo>
                  <a:lnTo>
                    <a:pt x="681" y="73"/>
                  </a:lnTo>
                  <a:lnTo>
                    <a:pt x="675" y="35"/>
                  </a:lnTo>
                  <a:lnTo>
                    <a:pt x="667"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74" name="Freeform 35"/>
            <p:cNvSpPr/>
            <p:nvPr/>
          </p:nvSpPr>
          <p:spPr>
            <a:xfrm>
              <a:off x="6028732" y="1348151"/>
              <a:ext cx="428579" cy="194977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70" h="1228">
                  <a:moveTo>
                    <a:pt x="25" y="0"/>
                  </a:moveTo>
                  <a:lnTo>
                    <a:pt x="62" y="27"/>
                  </a:lnTo>
                  <a:lnTo>
                    <a:pt x="91" y="52"/>
                  </a:lnTo>
                  <a:lnTo>
                    <a:pt x="116" y="73"/>
                  </a:lnTo>
                  <a:lnTo>
                    <a:pt x="137" y="95"/>
                  </a:lnTo>
                  <a:lnTo>
                    <a:pt x="161" y="121"/>
                  </a:lnTo>
                  <a:lnTo>
                    <a:pt x="189" y="152"/>
                  </a:lnTo>
                  <a:lnTo>
                    <a:pt x="223" y="191"/>
                  </a:lnTo>
                  <a:lnTo>
                    <a:pt x="269" y="242"/>
                  </a:lnTo>
                  <a:lnTo>
                    <a:pt x="269" y="300"/>
                  </a:lnTo>
                  <a:lnTo>
                    <a:pt x="267" y="360"/>
                  </a:lnTo>
                  <a:lnTo>
                    <a:pt x="264" y="420"/>
                  </a:lnTo>
                  <a:lnTo>
                    <a:pt x="262" y="479"/>
                  </a:lnTo>
                  <a:lnTo>
                    <a:pt x="257" y="539"/>
                  </a:lnTo>
                  <a:lnTo>
                    <a:pt x="254" y="598"/>
                  </a:lnTo>
                  <a:lnTo>
                    <a:pt x="247" y="653"/>
                  </a:lnTo>
                  <a:lnTo>
                    <a:pt x="241" y="706"/>
                  </a:lnTo>
                  <a:lnTo>
                    <a:pt x="233" y="711"/>
                  </a:lnTo>
                  <a:lnTo>
                    <a:pt x="226" y="716"/>
                  </a:lnTo>
                  <a:lnTo>
                    <a:pt x="218" y="723"/>
                  </a:lnTo>
                  <a:lnTo>
                    <a:pt x="213" y="731"/>
                  </a:lnTo>
                  <a:lnTo>
                    <a:pt x="208" y="737"/>
                  </a:lnTo>
                  <a:lnTo>
                    <a:pt x="205" y="745"/>
                  </a:lnTo>
                  <a:lnTo>
                    <a:pt x="202" y="755"/>
                  </a:lnTo>
                  <a:lnTo>
                    <a:pt x="202" y="763"/>
                  </a:lnTo>
                  <a:lnTo>
                    <a:pt x="200" y="771"/>
                  </a:lnTo>
                  <a:lnTo>
                    <a:pt x="202" y="781"/>
                  </a:lnTo>
                  <a:lnTo>
                    <a:pt x="204" y="791"/>
                  </a:lnTo>
                  <a:lnTo>
                    <a:pt x="207" y="799"/>
                  </a:lnTo>
                  <a:lnTo>
                    <a:pt x="212" y="807"/>
                  </a:lnTo>
                  <a:lnTo>
                    <a:pt x="217" y="815"/>
                  </a:lnTo>
                  <a:lnTo>
                    <a:pt x="225" y="823"/>
                  </a:lnTo>
                  <a:lnTo>
                    <a:pt x="233" y="832"/>
                  </a:lnTo>
                  <a:lnTo>
                    <a:pt x="231" y="866"/>
                  </a:lnTo>
                  <a:lnTo>
                    <a:pt x="230" y="901"/>
                  </a:lnTo>
                  <a:lnTo>
                    <a:pt x="228" y="940"/>
                  </a:lnTo>
                  <a:lnTo>
                    <a:pt x="225" y="981"/>
                  </a:lnTo>
                  <a:lnTo>
                    <a:pt x="223" y="1022"/>
                  </a:lnTo>
                  <a:lnTo>
                    <a:pt x="220" y="1061"/>
                  </a:lnTo>
                  <a:lnTo>
                    <a:pt x="218" y="1098"/>
                  </a:lnTo>
                  <a:lnTo>
                    <a:pt x="218" y="1134"/>
                  </a:lnTo>
                  <a:lnTo>
                    <a:pt x="194" y="1148"/>
                  </a:lnTo>
                  <a:lnTo>
                    <a:pt x="169" y="1160"/>
                  </a:lnTo>
                  <a:lnTo>
                    <a:pt x="145" y="1173"/>
                  </a:lnTo>
                  <a:lnTo>
                    <a:pt x="119" y="1184"/>
                  </a:lnTo>
                  <a:lnTo>
                    <a:pt x="93" y="1196"/>
                  </a:lnTo>
                  <a:lnTo>
                    <a:pt x="67" y="1207"/>
                  </a:lnTo>
                  <a:lnTo>
                    <a:pt x="39" y="1217"/>
                  </a:lnTo>
                  <a:lnTo>
                    <a:pt x="12" y="1227"/>
                  </a:lnTo>
                  <a:lnTo>
                    <a:pt x="26" y="1153"/>
                  </a:lnTo>
                  <a:lnTo>
                    <a:pt x="39" y="1077"/>
                  </a:lnTo>
                  <a:lnTo>
                    <a:pt x="51" y="999"/>
                  </a:lnTo>
                  <a:lnTo>
                    <a:pt x="61" y="921"/>
                  </a:lnTo>
                  <a:lnTo>
                    <a:pt x="67" y="840"/>
                  </a:lnTo>
                  <a:lnTo>
                    <a:pt x="72" y="760"/>
                  </a:lnTo>
                  <a:lnTo>
                    <a:pt x="77" y="679"/>
                  </a:lnTo>
                  <a:lnTo>
                    <a:pt x="78" y="598"/>
                  </a:lnTo>
                  <a:lnTo>
                    <a:pt x="78" y="580"/>
                  </a:lnTo>
                  <a:lnTo>
                    <a:pt x="78" y="568"/>
                  </a:lnTo>
                  <a:lnTo>
                    <a:pt x="78" y="560"/>
                  </a:lnTo>
                  <a:lnTo>
                    <a:pt x="78" y="554"/>
                  </a:lnTo>
                  <a:lnTo>
                    <a:pt x="78" y="549"/>
                  </a:lnTo>
                  <a:lnTo>
                    <a:pt x="78" y="541"/>
                  </a:lnTo>
                  <a:lnTo>
                    <a:pt x="78" y="529"/>
                  </a:lnTo>
                  <a:lnTo>
                    <a:pt x="78" y="513"/>
                  </a:lnTo>
                  <a:lnTo>
                    <a:pt x="69" y="511"/>
                  </a:lnTo>
                  <a:lnTo>
                    <a:pt x="59" y="510"/>
                  </a:lnTo>
                  <a:lnTo>
                    <a:pt x="51" y="507"/>
                  </a:lnTo>
                  <a:lnTo>
                    <a:pt x="44" y="503"/>
                  </a:lnTo>
                  <a:lnTo>
                    <a:pt x="36" y="498"/>
                  </a:lnTo>
                  <a:lnTo>
                    <a:pt x="30" y="492"/>
                  </a:lnTo>
                  <a:lnTo>
                    <a:pt x="25" y="485"/>
                  </a:lnTo>
                  <a:lnTo>
                    <a:pt x="20" y="479"/>
                  </a:lnTo>
                  <a:lnTo>
                    <a:pt x="10" y="464"/>
                  </a:lnTo>
                  <a:lnTo>
                    <a:pt x="5" y="446"/>
                  </a:lnTo>
                  <a:lnTo>
                    <a:pt x="0" y="429"/>
                  </a:lnTo>
                  <a:lnTo>
                    <a:pt x="0" y="409"/>
                  </a:lnTo>
                  <a:lnTo>
                    <a:pt x="0" y="390"/>
                  </a:lnTo>
                  <a:lnTo>
                    <a:pt x="4" y="372"/>
                  </a:lnTo>
                  <a:lnTo>
                    <a:pt x="10" y="354"/>
                  </a:lnTo>
                  <a:lnTo>
                    <a:pt x="17" y="338"/>
                  </a:lnTo>
                  <a:lnTo>
                    <a:pt x="22" y="331"/>
                  </a:lnTo>
                  <a:lnTo>
                    <a:pt x="26" y="325"/>
                  </a:lnTo>
                  <a:lnTo>
                    <a:pt x="33" y="318"/>
                  </a:lnTo>
                  <a:lnTo>
                    <a:pt x="39" y="313"/>
                  </a:lnTo>
                  <a:lnTo>
                    <a:pt x="46" y="308"/>
                  </a:lnTo>
                  <a:lnTo>
                    <a:pt x="52" y="305"/>
                  </a:lnTo>
                  <a:lnTo>
                    <a:pt x="61" y="303"/>
                  </a:lnTo>
                  <a:lnTo>
                    <a:pt x="69" y="302"/>
                  </a:lnTo>
                  <a:lnTo>
                    <a:pt x="65" y="263"/>
                  </a:lnTo>
                  <a:lnTo>
                    <a:pt x="61" y="224"/>
                  </a:lnTo>
                  <a:lnTo>
                    <a:pt x="56" y="185"/>
                  </a:lnTo>
                  <a:lnTo>
                    <a:pt x="51" y="146"/>
                  </a:lnTo>
                  <a:lnTo>
                    <a:pt x="44" y="107"/>
                  </a:lnTo>
                  <a:lnTo>
                    <a:pt x="38" y="69"/>
                  </a:lnTo>
                  <a:lnTo>
                    <a:pt x="31" y="34"/>
                  </a:lnTo>
                  <a:lnTo>
                    <a:pt x="25" y="0"/>
                  </a:lnTo>
                </a:path>
              </a:pathLst>
            </a:custGeom>
            <a:solidFill>
              <a:srgbClr val="CC9926"/>
            </a:solidFill>
            <a:ln w="9525">
              <a:noFill/>
            </a:ln>
          </p:spPr>
          <p:txBody>
            <a:bodyPr/>
            <a:lstStyle/>
            <a:p>
              <a:endParaRPr lang="zh-CN" altLang="en-US"/>
            </a:p>
          </p:txBody>
        </p:sp>
        <p:sp>
          <p:nvSpPr>
            <p:cNvPr id="75" name="Freeform 36"/>
            <p:cNvSpPr/>
            <p:nvPr/>
          </p:nvSpPr>
          <p:spPr>
            <a:xfrm>
              <a:off x="6028732" y="1348151"/>
              <a:ext cx="428579" cy="194977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70" h="1228">
                  <a:moveTo>
                    <a:pt x="25" y="0"/>
                  </a:moveTo>
                  <a:lnTo>
                    <a:pt x="62" y="27"/>
                  </a:lnTo>
                  <a:lnTo>
                    <a:pt x="91" y="52"/>
                  </a:lnTo>
                  <a:lnTo>
                    <a:pt x="116" y="73"/>
                  </a:lnTo>
                  <a:lnTo>
                    <a:pt x="137" y="95"/>
                  </a:lnTo>
                  <a:lnTo>
                    <a:pt x="161" y="121"/>
                  </a:lnTo>
                  <a:lnTo>
                    <a:pt x="189" y="152"/>
                  </a:lnTo>
                  <a:lnTo>
                    <a:pt x="223" y="191"/>
                  </a:lnTo>
                  <a:lnTo>
                    <a:pt x="269" y="242"/>
                  </a:lnTo>
                  <a:lnTo>
                    <a:pt x="269" y="300"/>
                  </a:lnTo>
                  <a:lnTo>
                    <a:pt x="267" y="360"/>
                  </a:lnTo>
                  <a:lnTo>
                    <a:pt x="264" y="420"/>
                  </a:lnTo>
                  <a:lnTo>
                    <a:pt x="262" y="479"/>
                  </a:lnTo>
                  <a:lnTo>
                    <a:pt x="257" y="539"/>
                  </a:lnTo>
                  <a:lnTo>
                    <a:pt x="254" y="598"/>
                  </a:lnTo>
                  <a:lnTo>
                    <a:pt x="247" y="653"/>
                  </a:lnTo>
                  <a:lnTo>
                    <a:pt x="241" y="706"/>
                  </a:lnTo>
                  <a:lnTo>
                    <a:pt x="233" y="711"/>
                  </a:lnTo>
                  <a:lnTo>
                    <a:pt x="226" y="716"/>
                  </a:lnTo>
                  <a:lnTo>
                    <a:pt x="218" y="723"/>
                  </a:lnTo>
                  <a:lnTo>
                    <a:pt x="213" y="731"/>
                  </a:lnTo>
                  <a:lnTo>
                    <a:pt x="208" y="737"/>
                  </a:lnTo>
                  <a:lnTo>
                    <a:pt x="205" y="745"/>
                  </a:lnTo>
                  <a:lnTo>
                    <a:pt x="202" y="755"/>
                  </a:lnTo>
                  <a:lnTo>
                    <a:pt x="202" y="763"/>
                  </a:lnTo>
                  <a:lnTo>
                    <a:pt x="200" y="771"/>
                  </a:lnTo>
                  <a:lnTo>
                    <a:pt x="202" y="781"/>
                  </a:lnTo>
                  <a:lnTo>
                    <a:pt x="204" y="791"/>
                  </a:lnTo>
                  <a:lnTo>
                    <a:pt x="207" y="799"/>
                  </a:lnTo>
                  <a:lnTo>
                    <a:pt x="212" y="807"/>
                  </a:lnTo>
                  <a:lnTo>
                    <a:pt x="217" y="815"/>
                  </a:lnTo>
                  <a:lnTo>
                    <a:pt x="225" y="823"/>
                  </a:lnTo>
                  <a:lnTo>
                    <a:pt x="233" y="832"/>
                  </a:lnTo>
                  <a:lnTo>
                    <a:pt x="231" y="866"/>
                  </a:lnTo>
                  <a:lnTo>
                    <a:pt x="230" y="901"/>
                  </a:lnTo>
                  <a:lnTo>
                    <a:pt x="228" y="940"/>
                  </a:lnTo>
                  <a:lnTo>
                    <a:pt x="225" y="981"/>
                  </a:lnTo>
                  <a:lnTo>
                    <a:pt x="223" y="1022"/>
                  </a:lnTo>
                  <a:lnTo>
                    <a:pt x="220" y="1061"/>
                  </a:lnTo>
                  <a:lnTo>
                    <a:pt x="218" y="1098"/>
                  </a:lnTo>
                  <a:lnTo>
                    <a:pt x="218" y="1134"/>
                  </a:lnTo>
                  <a:lnTo>
                    <a:pt x="194" y="1148"/>
                  </a:lnTo>
                  <a:lnTo>
                    <a:pt x="169" y="1160"/>
                  </a:lnTo>
                  <a:lnTo>
                    <a:pt x="145" y="1173"/>
                  </a:lnTo>
                  <a:lnTo>
                    <a:pt x="119" y="1184"/>
                  </a:lnTo>
                  <a:lnTo>
                    <a:pt x="93" y="1196"/>
                  </a:lnTo>
                  <a:lnTo>
                    <a:pt x="67" y="1207"/>
                  </a:lnTo>
                  <a:lnTo>
                    <a:pt x="39" y="1217"/>
                  </a:lnTo>
                  <a:lnTo>
                    <a:pt x="12" y="1227"/>
                  </a:lnTo>
                  <a:lnTo>
                    <a:pt x="26" y="1153"/>
                  </a:lnTo>
                  <a:lnTo>
                    <a:pt x="39" y="1077"/>
                  </a:lnTo>
                  <a:lnTo>
                    <a:pt x="51" y="999"/>
                  </a:lnTo>
                  <a:lnTo>
                    <a:pt x="61" y="921"/>
                  </a:lnTo>
                  <a:lnTo>
                    <a:pt x="67" y="840"/>
                  </a:lnTo>
                  <a:lnTo>
                    <a:pt x="72" y="760"/>
                  </a:lnTo>
                  <a:lnTo>
                    <a:pt x="77" y="679"/>
                  </a:lnTo>
                  <a:lnTo>
                    <a:pt x="78" y="598"/>
                  </a:lnTo>
                  <a:lnTo>
                    <a:pt x="78" y="580"/>
                  </a:lnTo>
                  <a:lnTo>
                    <a:pt x="78" y="568"/>
                  </a:lnTo>
                  <a:lnTo>
                    <a:pt x="78" y="560"/>
                  </a:lnTo>
                  <a:lnTo>
                    <a:pt x="78" y="554"/>
                  </a:lnTo>
                  <a:lnTo>
                    <a:pt x="78" y="549"/>
                  </a:lnTo>
                  <a:lnTo>
                    <a:pt x="78" y="541"/>
                  </a:lnTo>
                  <a:lnTo>
                    <a:pt x="78" y="529"/>
                  </a:lnTo>
                  <a:lnTo>
                    <a:pt x="78" y="513"/>
                  </a:lnTo>
                  <a:lnTo>
                    <a:pt x="69" y="511"/>
                  </a:lnTo>
                  <a:lnTo>
                    <a:pt x="59" y="510"/>
                  </a:lnTo>
                  <a:lnTo>
                    <a:pt x="51" y="507"/>
                  </a:lnTo>
                  <a:lnTo>
                    <a:pt x="44" y="503"/>
                  </a:lnTo>
                  <a:lnTo>
                    <a:pt x="36" y="498"/>
                  </a:lnTo>
                  <a:lnTo>
                    <a:pt x="30" y="492"/>
                  </a:lnTo>
                  <a:lnTo>
                    <a:pt x="25" y="485"/>
                  </a:lnTo>
                  <a:lnTo>
                    <a:pt x="20" y="479"/>
                  </a:lnTo>
                  <a:lnTo>
                    <a:pt x="10" y="464"/>
                  </a:lnTo>
                  <a:lnTo>
                    <a:pt x="5" y="446"/>
                  </a:lnTo>
                  <a:lnTo>
                    <a:pt x="0" y="429"/>
                  </a:lnTo>
                  <a:lnTo>
                    <a:pt x="0" y="409"/>
                  </a:lnTo>
                  <a:lnTo>
                    <a:pt x="0" y="390"/>
                  </a:lnTo>
                  <a:lnTo>
                    <a:pt x="4" y="372"/>
                  </a:lnTo>
                  <a:lnTo>
                    <a:pt x="10" y="354"/>
                  </a:lnTo>
                  <a:lnTo>
                    <a:pt x="17" y="338"/>
                  </a:lnTo>
                  <a:lnTo>
                    <a:pt x="22" y="331"/>
                  </a:lnTo>
                  <a:lnTo>
                    <a:pt x="26" y="325"/>
                  </a:lnTo>
                  <a:lnTo>
                    <a:pt x="33" y="318"/>
                  </a:lnTo>
                  <a:lnTo>
                    <a:pt x="39" y="313"/>
                  </a:lnTo>
                  <a:lnTo>
                    <a:pt x="46" y="308"/>
                  </a:lnTo>
                  <a:lnTo>
                    <a:pt x="52" y="305"/>
                  </a:lnTo>
                  <a:lnTo>
                    <a:pt x="61" y="303"/>
                  </a:lnTo>
                  <a:lnTo>
                    <a:pt x="69" y="302"/>
                  </a:lnTo>
                  <a:lnTo>
                    <a:pt x="65" y="263"/>
                  </a:lnTo>
                  <a:lnTo>
                    <a:pt x="61" y="224"/>
                  </a:lnTo>
                  <a:lnTo>
                    <a:pt x="56" y="185"/>
                  </a:lnTo>
                  <a:lnTo>
                    <a:pt x="51" y="146"/>
                  </a:lnTo>
                  <a:lnTo>
                    <a:pt x="44" y="107"/>
                  </a:lnTo>
                  <a:lnTo>
                    <a:pt x="38" y="69"/>
                  </a:lnTo>
                  <a:lnTo>
                    <a:pt x="31" y="34"/>
                  </a:lnTo>
                  <a:lnTo>
                    <a:pt x="25"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76" name="Freeform 37"/>
            <p:cNvSpPr/>
            <p:nvPr/>
          </p:nvSpPr>
          <p:spPr>
            <a:xfrm>
              <a:off x="5298559" y="1670468"/>
              <a:ext cx="587313" cy="1303556"/>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70" h="821">
                  <a:moveTo>
                    <a:pt x="303" y="435"/>
                  </a:moveTo>
                  <a:lnTo>
                    <a:pt x="295" y="435"/>
                  </a:lnTo>
                  <a:lnTo>
                    <a:pt x="288" y="437"/>
                  </a:lnTo>
                  <a:lnTo>
                    <a:pt x="282" y="440"/>
                  </a:lnTo>
                  <a:lnTo>
                    <a:pt x="277" y="443"/>
                  </a:lnTo>
                  <a:lnTo>
                    <a:pt x="265" y="451"/>
                  </a:lnTo>
                  <a:lnTo>
                    <a:pt x="256" y="463"/>
                  </a:lnTo>
                  <a:lnTo>
                    <a:pt x="246" y="476"/>
                  </a:lnTo>
                  <a:lnTo>
                    <a:pt x="241" y="492"/>
                  </a:lnTo>
                  <a:lnTo>
                    <a:pt x="236" y="510"/>
                  </a:lnTo>
                  <a:lnTo>
                    <a:pt x="234" y="528"/>
                  </a:lnTo>
                  <a:lnTo>
                    <a:pt x="236" y="547"/>
                  </a:lnTo>
                  <a:lnTo>
                    <a:pt x="241" y="565"/>
                  </a:lnTo>
                  <a:lnTo>
                    <a:pt x="246" y="580"/>
                  </a:lnTo>
                  <a:lnTo>
                    <a:pt x="256" y="594"/>
                  </a:lnTo>
                  <a:lnTo>
                    <a:pt x="265" y="606"/>
                  </a:lnTo>
                  <a:lnTo>
                    <a:pt x="277" y="614"/>
                  </a:lnTo>
                  <a:lnTo>
                    <a:pt x="282" y="617"/>
                  </a:lnTo>
                  <a:lnTo>
                    <a:pt x="288" y="619"/>
                  </a:lnTo>
                  <a:lnTo>
                    <a:pt x="295" y="620"/>
                  </a:lnTo>
                  <a:lnTo>
                    <a:pt x="303" y="620"/>
                  </a:lnTo>
                  <a:lnTo>
                    <a:pt x="309" y="620"/>
                  </a:lnTo>
                  <a:lnTo>
                    <a:pt x="316" y="619"/>
                  </a:lnTo>
                  <a:lnTo>
                    <a:pt x="322" y="617"/>
                  </a:lnTo>
                  <a:lnTo>
                    <a:pt x="327" y="614"/>
                  </a:lnTo>
                  <a:lnTo>
                    <a:pt x="338" y="606"/>
                  </a:lnTo>
                  <a:lnTo>
                    <a:pt x="348" y="594"/>
                  </a:lnTo>
                  <a:lnTo>
                    <a:pt x="356" y="580"/>
                  </a:lnTo>
                  <a:lnTo>
                    <a:pt x="363" y="565"/>
                  </a:lnTo>
                  <a:lnTo>
                    <a:pt x="368" y="547"/>
                  </a:lnTo>
                  <a:lnTo>
                    <a:pt x="369" y="528"/>
                  </a:lnTo>
                  <a:lnTo>
                    <a:pt x="368" y="510"/>
                  </a:lnTo>
                  <a:lnTo>
                    <a:pt x="363" y="492"/>
                  </a:lnTo>
                  <a:lnTo>
                    <a:pt x="356" y="476"/>
                  </a:lnTo>
                  <a:lnTo>
                    <a:pt x="348" y="463"/>
                  </a:lnTo>
                  <a:lnTo>
                    <a:pt x="338" y="451"/>
                  </a:lnTo>
                  <a:lnTo>
                    <a:pt x="327" y="443"/>
                  </a:lnTo>
                  <a:lnTo>
                    <a:pt x="322" y="440"/>
                  </a:lnTo>
                  <a:lnTo>
                    <a:pt x="316" y="437"/>
                  </a:lnTo>
                  <a:lnTo>
                    <a:pt x="309" y="435"/>
                  </a:lnTo>
                  <a:lnTo>
                    <a:pt x="303" y="435"/>
                  </a:lnTo>
                  <a:lnTo>
                    <a:pt x="65" y="646"/>
                  </a:lnTo>
                  <a:lnTo>
                    <a:pt x="59" y="646"/>
                  </a:lnTo>
                  <a:lnTo>
                    <a:pt x="54" y="648"/>
                  </a:lnTo>
                  <a:lnTo>
                    <a:pt x="48" y="650"/>
                  </a:lnTo>
                  <a:lnTo>
                    <a:pt x="41" y="653"/>
                  </a:lnTo>
                  <a:lnTo>
                    <a:pt x="31" y="661"/>
                  </a:lnTo>
                  <a:lnTo>
                    <a:pt x="22" y="672"/>
                  </a:lnTo>
                  <a:lnTo>
                    <a:pt x="13" y="685"/>
                  </a:lnTo>
                  <a:lnTo>
                    <a:pt x="9" y="700"/>
                  </a:lnTo>
                  <a:lnTo>
                    <a:pt x="5" y="716"/>
                  </a:lnTo>
                  <a:lnTo>
                    <a:pt x="4" y="733"/>
                  </a:lnTo>
                  <a:lnTo>
                    <a:pt x="5" y="750"/>
                  </a:lnTo>
                  <a:lnTo>
                    <a:pt x="9" y="767"/>
                  </a:lnTo>
                  <a:lnTo>
                    <a:pt x="13" y="781"/>
                  </a:lnTo>
                  <a:lnTo>
                    <a:pt x="22" y="794"/>
                  </a:lnTo>
                  <a:lnTo>
                    <a:pt x="31" y="806"/>
                  </a:lnTo>
                  <a:lnTo>
                    <a:pt x="41" y="814"/>
                  </a:lnTo>
                  <a:lnTo>
                    <a:pt x="48" y="815"/>
                  </a:lnTo>
                  <a:lnTo>
                    <a:pt x="54" y="819"/>
                  </a:lnTo>
                  <a:lnTo>
                    <a:pt x="59" y="819"/>
                  </a:lnTo>
                  <a:lnTo>
                    <a:pt x="65" y="820"/>
                  </a:lnTo>
                  <a:lnTo>
                    <a:pt x="72" y="819"/>
                  </a:lnTo>
                  <a:lnTo>
                    <a:pt x="78" y="819"/>
                  </a:lnTo>
                  <a:lnTo>
                    <a:pt x="85" y="815"/>
                  </a:lnTo>
                  <a:lnTo>
                    <a:pt x="90" y="814"/>
                  </a:lnTo>
                  <a:lnTo>
                    <a:pt x="101" y="806"/>
                  </a:lnTo>
                  <a:lnTo>
                    <a:pt x="109" y="794"/>
                  </a:lnTo>
                  <a:lnTo>
                    <a:pt x="117" y="781"/>
                  </a:lnTo>
                  <a:lnTo>
                    <a:pt x="124" y="767"/>
                  </a:lnTo>
                  <a:lnTo>
                    <a:pt x="127" y="750"/>
                  </a:lnTo>
                  <a:lnTo>
                    <a:pt x="129" y="733"/>
                  </a:lnTo>
                  <a:lnTo>
                    <a:pt x="127" y="716"/>
                  </a:lnTo>
                  <a:lnTo>
                    <a:pt x="124" y="700"/>
                  </a:lnTo>
                  <a:lnTo>
                    <a:pt x="117" y="685"/>
                  </a:lnTo>
                  <a:lnTo>
                    <a:pt x="109" y="672"/>
                  </a:lnTo>
                  <a:lnTo>
                    <a:pt x="101" y="661"/>
                  </a:lnTo>
                  <a:lnTo>
                    <a:pt x="90" y="653"/>
                  </a:lnTo>
                  <a:lnTo>
                    <a:pt x="85" y="650"/>
                  </a:lnTo>
                  <a:lnTo>
                    <a:pt x="78" y="648"/>
                  </a:lnTo>
                  <a:lnTo>
                    <a:pt x="72" y="646"/>
                  </a:lnTo>
                  <a:lnTo>
                    <a:pt x="65" y="646"/>
                  </a:lnTo>
                  <a:lnTo>
                    <a:pt x="52" y="247"/>
                  </a:lnTo>
                  <a:lnTo>
                    <a:pt x="41" y="248"/>
                  </a:lnTo>
                  <a:lnTo>
                    <a:pt x="33" y="252"/>
                  </a:lnTo>
                  <a:lnTo>
                    <a:pt x="23" y="258"/>
                  </a:lnTo>
                  <a:lnTo>
                    <a:pt x="15" y="268"/>
                  </a:lnTo>
                  <a:lnTo>
                    <a:pt x="10" y="278"/>
                  </a:lnTo>
                  <a:lnTo>
                    <a:pt x="5" y="291"/>
                  </a:lnTo>
                  <a:lnTo>
                    <a:pt x="2" y="304"/>
                  </a:lnTo>
                  <a:lnTo>
                    <a:pt x="0" y="318"/>
                  </a:lnTo>
                  <a:lnTo>
                    <a:pt x="2" y="333"/>
                  </a:lnTo>
                  <a:lnTo>
                    <a:pt x="5" y="346"/>
                  </a:lnTo>
                  <a:lnTo>
                    <a:pt x="10" y="357"/>
                  </a:lnTo>
                  <a:lnTo>
                    <a:pt x="15" y="369"/>
                  </a:lnTo>
                  <a:lnTo>
                    <a:pt x="23" y="377"/>
                  </a:lnTo>
                  <a:lnTo>
                    <a:pt x="33" y="383"/>
                  </a:lnTo>
                  <a:lnTo>
                    <a:pt x="41" y="388"/>
                  </a:lnTo>
                  <a:lnTo>
                    <a:pt x="52" y="390"/>
                  </a:lnTo>
                  <a:lnTo>
                    <a:pt x="62" y="388"/>
                  </a:lnTo>
                  <a:lnTo>
                    <a:pt x="72" y="383"/>
                  </a:lnTo>
                  <a:lnTo>
                    <a:pt x="80" y="377"/>
                  </a:lnTo>
                  <a:lnTo>
                    <a:pt x="88" y="369"/>
                  </a:lnTo>
                  <a:lnTo>
                    <a:pt x="95" y="357"/>
                  </a:lnTo>
                  <a:lnTo>
                    <a:pt x="100" y="346"/>
                  </a:lnTo>
                  <a:lnTo>
                    <a:pt x="103" y="333"/>
                  </a:lnTo>
                  <a:lnTo>
                    <a:pt x="103" y="318"/>
                  </a:lnTo>
                  <a:lnTo>
                    <a:pt x="103" y="304"/>
                  </a:lnTo>
                  <a:lnTo>
                    <a:pt x="100" y="291"/>
                  </a:lnTo>
                  <a:lnTo>
                    <a:pt x="95" y="278"/>
                  </a:lnTo>
                  <a:lnTo>
                    <a:pt x="88" y="268"/>
                  </a:lnTo>
                  <a:lnTo>
                    <a:pt x="80" y="258"/>
                  </a:lnTo>
                  <a:lnTo>
                    <a:pt x="72" y="252"/>
                  </a:lnTo>
                  <a:lnTo>
                    <a:pt x="62" y="248"/>
                  </a:lnTo>
                  <a:lnTo>
                    <a:pt x="52" y="247"/>
                  </a:lnTo>
                  <a:lnTo>
                    <a:pt x="270" y="0"/>
                  </a:lnTo>
                  <a:lnTo>
                    <a:pt x="262" y="1"/>
                  </a:lnTo>
                  <a:lnTo>
                    <a:pt x="254" y="3"/>
                  </a:lnTo>
                  <a:lnTo>
                    <a:pt x="247" y="5"/>
                  </a:lnTo>
                  <a:lnTo>
                    <a:pt x="241" y="8"/>
                  </a:lnTo>
                  <a:lnTo>
                    <a:pt x="234" y="13"/>
                  </a:lnTo>
                  <a:lnTo>
                    <a:pt x="228" y="18"/>
                  </a:lnTo>
                  <a:lnTo>
                    <a:pt x="223" y="24"/>
                  </a:lnTo>
                  <a:lnTo>
                    <a:pt x="217" y="31"/>
                  </a:lnTo>
                  <a:lnTo>
                    <a:pt x="208" y="47"/>
                  </a:lnTo>
                  <a:lnTo>
                    <a:pt x="200" y="63"/>
                  </a:lnTo>
                  <a:lnTo>
                    <a:pt x="197" y="83"/>
                  </a:lnTo>
                  <a:lnTo>
                    <a:pt x="195" y="104"/>
                  </a:lnTo>
                  <a:lnTo>
                    <a:pt x="197" y="125"/>
                  </a:lnTo>
                  <a:lnTo>
                    <a:pt x="200" y="144"/>
                  </a:lnTo>
                  <a:lnTo>
                    <a:pt x="208" y="161"/>
                  </a:lnTo>
                  <a:lnTo>
                    <a:pt x="217" y="177"/>
                  </a:lnTo>
                  <a:lnTo>
                    <a:pt x="223" y="183"/>
                  </a:lnTo>
                  <a:lnTo>
                    <a:pt x="228" y="190"/>
                  </a:lnTo>
                  <a:lnTo>
                    <a:pt x="234" y="195"/>
                  </a:lnTo>
                  <a:lnTo>
                    <a:pt x="241" y="198"/>
                  </a:lnTo>
                  <a:lnTo>
                    <a:pt x="247" y="203"/>
                  </a:lnTo>
                  <a:lnTo>
                    <a:pt x="254" y="204"/>
                  </a:lnTo>
                  <a:lnTo>
                    <a:pt x="262" y="206"/>
                  </a:lnTo>
                  <a:lnTo>
                    <a:pt x="270" y="206"/>
                  </a:lnTo>
                  <a:lnTo>
                    <a:pt x="277" y="206"/>
                  </a:lnTo>
                  <a:lnTo>
                    <a:pt x="285" y="204"/>
                  </a:lnTo>
                  <a:lnTo>
                    <a:pt x="291" y="203"/>
                  </a:lnTo>
                  <a:lnTo>
                    <a:pt x="298" y="198"/>
                  </a:lnTo>
                  <a:lnTo>
                    <a:pt x="304" y="195"/>
                  </a:lnTo>
                  <a:lnTo>
                    <a:pt x="311" y="190"/>
                  </a:lnTo>
                  <a:lnTo>
                    <a:pt x="316" y="183"/>
                  </a:lnTo>
                  <a:lnTo>
                    <a:pt x="322" y="177"/>
                  </a:lnTo>
                  <a:lnTo>
                    <a:pt x="330" y="161"/>
                  </a:lnTo>
                  <a:lnTo>
                    <a:pt x="338" y="144"/>
                  </a:lnTo>
                  <a:lnTo>
                    <a:pt x="342" y="125"/>
                  </a:lnTo>
                  <a:lnTo>
                    <a:pt x="343" y="104"/>
                  </a:lnTo>
                  <a:lnTo>
                    <a:pt x="342" y="83"/>
                  </a:lnTo>
                  <a:lnTo>
                    <a:pt x="338" y="63"/>
                  </a:lnTo>
                  <a:lnTo>
                    <a:pt x="330" y="47"/>
                  </a:lnTo>
                  <a:lnTo>
                    <a:pt x="322" y="31"/>
                  </a:lnTo>
                  <a:lnTo>
                    <a:pt x="316" y="24"/>
                  </a:lnTo>
                  <a:lnTo>
                    <a:pt x="311" y="18"/>
                  </a:lnTo>
                  <a:lnTo>
                    <a:pt x="304" y="13"/>
                  </a:lnTo>
                  <a:lnTo>
                    <a:pt x="298" y="8"/>
                  </a:lnTo>
                  <a:lnTo>
                    <a:pt x="291" y="5"/>
                  </a:lnTo>
                  <a:lnTo>
                    <a:pt x="285" y="3"/>
                  </a:lnTo>
                  <a:lnTo>
                    <a:pt x="277" y="1"/>
                  </a:lnTo>
                  <a:lnTo>
                    <a:pt x="270" y="0"/>
                  </a:lnTo>
                  <a:lnTo>
                    <a:pt x="303" y="435"/>
                  </a:lnTo>
                </a:path>
              </a:pathLst>
            </a:custGeom>
            <a:solidFill>
              <a:srgbClr val="CC9926"/>
            </a:solidFill>
            <a:ln w="9525">
              <a:noFill/>
            </a:ln>
          </p:spPr>
          <p:txBody>
            <a:bodyPr/>
            <a:lstStyle/>
            <a:p>
              <a:endParaRPr lang="zh-CN" altLang="en-US"/>
            </a:p>
          </p:txBody>
        </p:sp>
        <p:sp>
          <p:nvSpPr>
            <p:cNvPr id="77" name="Freeform 38"/>
            <p:cNvSpPr/>
            <p:nvPr/>
          </p:nvSpPr>
          <p:spPr>
            <a:xfrm>
              <a:off x="5669995" y="2361147"/>
              <a:ext cx="215877" cy="295325"/>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36" h="186">
                  <a:moveTo>
                    <a:pt x="69" y="0"/>
                  </a:moveTo>
                  <a:lnTo>
                    <a:pt x="61" y="0"/>
                  </a:lnTo>
                  <a:lnTo>
                    <a:pt x="54" y="2"/>
                  </a:lnTo>
                  <a:lnTo>
                    <a:pt x="48" y="5"/>
                  </a:lnTo>
                  <a:lnTo>
                    <a:pt x="43" y="8"/>
                  </a:lnTo>
                  <a:lnTo>
                    <a:pt x="31" y="16"/>
                  </a:lnTo>
                  <a:lnTo>
                    <a:pt x="22" y="28"/>
                  </a:lnTo>
                  <a:lnTo>
                    <a:pt x="12" y="41"/>
                  </a:lnTo>
                  <a:lnTo>
                    <a:pt x="7" y="57"/>
                  </a:lnTo>
                  <a:lnTo>
                    <a:pt x="2" y="75"/>
                  </a:lnTo>
                  <a:lnTo>
                    <a:pt x="0" y="93"/>
                  </a:lnTo>
                  <a:lnTo>
                    <a:pt x="2" y="112"/>
                  </a:lnTo>
                  <a:lnTo>
                    <a:pt x="7" y="130"/>
                  </a:lnTo>
                  <a:lnTo>
                    <a:pt x="12" y="145"/>
                  </a:lnTo>
                  <a:lnTo>
                    <a:pt x="22" y="159"/>
                  </a:lnTo>
                  <a:lnTo>
                    <a:pt x="31" y="171"/>
                  </a:lnTo>
                  <a:lnTo>
                    <a:pt x="43" y="179"/>
                  </a:lnTo>
                  <a:lnTo>
                    <a:pt x="48" y="182"/>
                  </a:lnTo>
                  <a:lnTo>
                    <a:pt x="54" y="184"/>
                  </a:lnTo>
                  <a:lnTo>
                    <a:pt x="61" y="185"/>
                  </a:lnTo>
                  <a:lnTo>
                    <a:pt x="69" y="185"/>
                  </a:lnTo>
                  <a:lnTo>
                    <a:pt x="75" y="185"/>
                  </a:lnTo>
                  <a:lnTo>
                    <a:pt x="82" y="184"/>
                  </a:lnTo>
                  <a:lnTo>
                    <a:pt x="88" y="182"/>
                  </a:lnTo>
                  <a:lnTo>
                    <a:pt x="93" y="179"/>
                  </a:lnTo>
                  <a:lnTo>
                    <a:pt x="104" y="171"/>
                  </a:lnTo>
                  <a:lnTo>
                    <a:pt x="114" y="159"/>
                  </a:lnTo>
                  <a:lnTo>
                    <a:pt x="122" y="145"/>
                  </a:lnTo>
                  <a:lnTo>
                    <a:pt x="129" y="130"/>
                  </a:lnTo>
                  <a:lnTo>
                    <a:pt x="134" y="112"/>
                  </a:lnTo>
                  <a:lnTo>
                    <a:pt x="135" y="93"/>
                  </a:lnTo>
                  <a:lnTo>
                    <a:pt x="134" y="75"/>
                  </a:lnTo>
                  <a:lnTo>
                    <a:pt x="129" y="57"/>
                  </a:lnTo>
                  <a:lnTo>
                    <a:pt x="122" y="41"/>
                  </a:lnTo>
                  <a:lnTo>
                    <a:pt x="114" y="28"/>
                  </a:lnTo>
                  <a:lnTo>
                    <a:pt x="104" y="16"/>
                  </a:lnTo>
                  <a:lnTo>
                    <a:pt x="93" y="8"/>
                  </a:lnTo>
                  <a:lnTo>
                    <a:pt x="88" y="5"/>
                  </a:lnTo>
                  <a:lnTo>
                    <a:pt x="82" y="2"/>
                  </a:lnTo>
                  <a:lnTo>
                    <a:pt x="75" y="0"/>
                  </a:lnTo>
                  <a:lnTo>
                    <a:pt x="69"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78" name="Freeform 39"/>
            <p:cNvSpPr/>
            <p:nvPr/>
          </p:nvSpPr>
          <p:spPr>
            <a:xfrm>
              <a:off x="5304909" y="2696166"/>
              <a:ext cx="200004" cy="277859"/>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26" h="175">
                  <a:moveTo>
                    <a:pt x="61" y="0"/>
                  </a:moveTo>
                  <a:lnTo>
                    <a:pt x="55" y="0"/>
                  </a:lnTo>
                  <a:lnTo>
                    <a:pt x="50" y="2"/>
                  </a:lnTo>
                  <a:lnTo>
                    <a:pt x="44" y="4"/>
                  </a:lnTo>
                  <a:lnTo>
                    <a:pt x="37" y="7"/>
                  </a:lnTo>
                  <a:lnTo>
                    <a:pt x="27" y="15"/>
                  </a:lnTo>
                  <a:lnTo>
                    <a:pt x="18" y="26"/>
                  </a:lnTo>
                  <a:lnTo>
                    <a:pt x="9" y="39"/>
                  </a:lnTo>
                  <a:lnTo>
                    <a:pt x="5" y="54"/>
                  </a:lnTo>
                  <a:lnTo>
                    <a:pt x="1" y="70"/>
                  </a:lnTo>
                  <a:lnTo>
                    <a:pt x="0" y="87"/>
                  </a:lnTo>
                  <a:lnTo>
                    <a:pt x="1" y="104"/>
                  </a:lnTo>
                  <a:lnTo>
                    <a:pt x="5" y="121"/>
                  </a:lnTo>
                  <a:lnTo>
                    <a:pt x="9" y="135"/>
                  </a:lnTo>
                  <a:lnTo>
                    <a:pt x="18" y="148"/>
                  </a:lnTo>
                  <a:lnTo>
                    <a:pt x="27" y="160"/>
                  </a:lnTo>
                  <a:lnTo>
                    <a:pt x="37" y="168"/>
                  </a:lnTo>
                  <a:lnTo>
                    <a:pt x="44" y="169"/>
                  </a:lnTo>
                  <a:lnTo>
                    <a:pt x="50" y="173"/>
                  </a:lnTo>
                  <a:lnTo>
                    <a:pt x="55" y="173"/>
                  </a:lnTo>
                  <a:lnTo>
                    <a:pt x="61" y="174"/>
                  </a:lnTo>
                  <a:lnTo>
                    <a:pt x="68" y="173"/>
                  </a:lnTo>
                  <a:lnTo>
                    <a:pt x="74" y="173"/>
                  </a:lnTo>
                  <a:lnTo>
                    <a:pt x="81" y="169"/>
                  </a:lnTo>
                  <a:lnTo>
                    <a:pt x="86" y="168"/>
                  </a:lnTo>
                  <a:lnTo>
                    <a:pt x="97" y="160"/>
                  </a:lnTo>
                  <a:lnTo>
                    <a:pt x="105" y="148"/>
                  </a:lnTo>
                  <a:lnTo>
                    <a:pt x="113" y="135"/>
                  </a:lnTo>
                  <a:lnTo>
                    <a:pt x="120" y="121"/>
                  </a:lnTo>
                  <a:lnTo>
                    <a:pt x="123" y="104"/>
                  </a:lnTo>
                  <a:lnTo>
                    <a:pt x="125" y="87"/>
                  </a:lnTo>
                  <a:lnTo>
                    <a:pt x="123" y="70"/>
                  </a:lnTo>
                  <a:lnTo>
                    <a:pt x="120" y="54"/>
                  </a:lnTo>
                  <a:lnTo>
                    <a:pt x="113" y="39"/>
                  </a:lnTo>
                  <a:lnTo>
                    <a:pt x="105" y="26"/>
                  </a:lnTo>
                  <a:lnTo>
                    <a:pt x="97" y="15"/>
                  </a:lnTo>
                  <a:lnTo>
                    <a:pt x="86" y="7"/>
                  </a:lnTo>
                  <a:lnTo>
                    <a:pt x="81" y="4"/>
                  </a:lnTo>
                  <a:lnTo>
                    <a:pt x="74" y="2"/>
                  </a:lnTo>
                  <a:lnTo>
                    <a:pt x="68" y="0"/>
                  </a:lnTo>
                  <a:lnTo>
                    <a:pt x="61"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79" name="Freeform 40"/>
            <p:cNvSpPr/>
            <p:nvPr/>
          </p:nvSpPr>
          <p:spPr>
            <a:xfrm>
              <a:off x="5298559" y="2062646"/>
              <a:ext cx="165082" cy="22863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04" h="144">
                  <a:moveTo>
                    <a:pt x="52" y="0"/>
                  </a:moveTo>
                  <a:lnTo>
                    <a:pt x="41" y="1"/>
                  </a:lnTo>
                  <a:lnTo>
                    <a:pt x="33" y="5"/>
                  </a:lnTo>
                  <a:lnTo>
                    <a:pt x="23" y="11"/>
                  </a:lnTo>
                  <a:lnTo>
                    <a:pt x="15" y="21"/>
                  </a:lnTo>
                  <a:lnTo>
                    <a:pt x="10" y="31"/>
                  </a:lnTo>
                  <a:lnTo>
                    <a:pt x="5" y="44"/>
                  </a:lnTo>
                  <a:lnTo>
                    <a:pt x="2" y="57"/>
                  </a:lnTo>
                  <a:lnTo>
                    <a:pt x="0" y="71"/>
                  </a:lnTo>
                  <a:lnTo>
                    <a:pt x="2" y="86"/>
                  </a:lnTo>
                  <a:lnTo>
                    <a:pt x="5" y="99"/>
                  </a:lnTo>
                  <a:lnTo>
                    <a:pt x="10" y="110"/>
                  </a:lnTo>
                  <a:lnTo>
                    <a:pt x="15" y="122"/>
                  </a:lnTo>
                  <a:lnTo>
                    <a:pt x="23" y="130"/>
                  </a:lnTo>
                  <a:lnTo>
                    <a:pt x="33" y="136"/>
                  </a:lnTo>
                  <a:lnTo>
                    <a:pt x="41" y="141"/>
                  </a:lnTo>
                  <a:lnTo>
                    <a:pt x="52" y="143"/>
                  </a:lnTo>
                  <a:lnTo>
                    <a:pt x="62" y="141"/>
                  </a:lnTo>
                  <a:lnTo>
                    <a:pt x="72" y="136"/>
                  </a:lnTo>
                  <a:lnTo>
                    <a:pt x="80" y="130"/>
                  </a:lnTo>
                  <a:lnTo>
                    <a:pt x="88" y="122"/>
                  </a:lnTo>
                  <a:lnTo>
                    <a:pt x="95" y="110"/>
                  </a:lnTo>
                  <a:lnTo>
                    <a:pt x="100" y="99"/>
                  </a:lnTo>
                  <a:lnTo>
                    <a:pt x="103" y="86"/>
                  </a:lnTo>
                  <a:lnTo>
                    <a:pt x="103" y="71"/>
                  </a:lnTo>
                  <a:lnTo>
                    <a:pt x="103" y="57"/>
                  </a:lnTo>
                  <a:lnTo>
                    <a:pt x="100" y="44"/>
                  </a:lnTo>
                  <a:lnTo>
                    <a:pt x="95" y="31"/>
                  </a:lnTo>
                  <a:lnTo>
                    <a:pt x="88" y="21"/>
                  </a:lnTo>
                  <a:lnTo>
                    <a:pt x="80" y="11"/>
                  </a:lnTo>
                  <a:lnTo>
                    <a:pt x="72" y="5"/>
                  </a:lnTo>
                  <a:lnTo>
                    <a:pt x="62" y="1"/>
                  </a:lnTo>
                  <a:lnTo>
                    <a:pt x="52"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80" name="Freeform 41"/>
            <p:cNvSpPr/>
            <p:nvPr/>
          </p:nvSpPr>
          <p:spPr>
            <a:xfrm>
              <a:off x="5608089" y="1670468"/>
              <a:ext cx="236513" cy="32866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49" h="207">
                  <a:moveTo>
                    <a:pt x="75" y="0"/>
                  </a:moveTo>
                  <a:lnTo>
                    <a:pt x="67" y="1"/>
                  </a:lnTo>
                  <a:lnTo>
                    <a:pt x="59" y="3"/>
                  </a:lnTo>
                  <a:lnTo>
                    <a:pt x="52" y="5"/>
                  </a:lnTo>
                  <a:lnTo>
                    <a:pt x="46" y="8"/>
                  </a:lnTo>
                  <a:lnTo>
                    <a:pt x="39" y="13"/>
                  </a:lnTo>
                  <a:lnTo>
                    <a:pt x="33" y="18"/>
                  </a:lnTo>
                  <a:lnTo>
                    <a:pt x="28" y="24"/>
                  </a:lnTo>
                  <a:lnTo>
                    <a:pt x="22" y="31"/>
                  </a:lnTo>
                  <a:lnTo>
                    <a:pt x="13" y="47"/>
                  </a:lnTo>
                  <a:lnTo>
                    <a:pt x="5" y="63"/>
                  </a:lnTo>
                  <a:lnTo>
                    <a:pt x="2" y="83"/>
                  </a:lnTo>
                  <a:lnTo>
                    <a:pt x="0" y="104"/>
                  </a:lnTo>
                  <a:lnTo>
                    <a:pt x="2" y="125"/>
                  </a:lnTo>
                  <a:lnTo>
                    <a:pt x="5" y="144"/>
                  </a:lnTo>
                  <a:lnTo>
                    <a:pt x="13" y="161"/>
                  </a:lnTo>
                  <a:lnTo>
                    <a:pt x="22" y="177"/>
                  </a:lnTo>
                  <a:lnTo>
                    <a:pt x="28" y="183"/>
                  </a:lnTo>
                  <a:lnTo>
                    <a:pt x="33" y="190"/>
                  </a:lnTo>
                  <a:lnTo>
                    <a:pt x="39" y="195"/>
                  </a:lnTo>
                  <a:lnTo>
                    <a:pt x="46" y="198"/>
                  </a:lnTo>
                  <a:lnTo>
                    <a:pt x="52" y="203"/>
                  </a:lnTo>
                  <a:lnTo>
                    <a:pt x="59" y="204"/>
                  </a:lnTo>
                  <a:lnTo>
                    <a:pt x="67" y="206"/>
                  </a:lnTo>
                  <a:lnTo>
                    <a:pt x="75" y="206"/>
                  </a:lnTo>
                  <a:lnTo>
                    <a:pt x="82" y="206"/>
                  </a:lnTo>
                  <a:lnTo>
                    <a:pt x="90" y="204"/>
                  </a:lnTo>
                  <a:lnTo>
                    <a:pt x="96" y="203"/>
                  </a:lnTo>
                  <a:lnTo>
                    <a:pt x="103" y="198"/>
                  </a:lnTo>
                  <a:lnTo>
                    <a:pt x="109" y="195"/>
                  </a:lnTo>
                  <a:lnTo>
                    <a:pt x="116" y="190"/>
                  </a:lnTo>
                  <a:lnTo>
                    <a:pt x="121" y="183"/>
                  </a:lnTo>
                  <a:lnTo>
                    <a:pt x="127" y="177"/>
                  </a:lnTo>
                  <a:lnTo>
                    <a:pt x="135" y="161"/>
                  </a:lnTo>
                  <a:lnTo>
                    <a:pt x="143" y="144"/>
                  </a:lnTo>
                  <a:lnTo>
                    <a:pt x="147" y="125"/>
                  </a:lnTo>
                  <a:lnTo>
                    <a:pt x="148" y="104"/>
                  </a:lnTo>
                  <a:lnTo>
                    <a:pt x="147" y="83"/>
                  </a:lnTo>
                  <a:lnTo>
                    <a:pt x="143" y="63"/>
                  </a:lnTo>
                  <a:lnTo>
                    <a:pt x="135" y="47"/>
                  </a:lnTo>
                  <a:lnTo>
                    <a:pt x="127" y="31"/>
                  </a:lnTo>
                  <a:lnTo>
                    <a:pt x="121" y="24"/>
                  </a:lnTo>
                  <a:lnTo>
                    <a:pt x="116" y="18"/>
                  </a:lnTo>
                  <a:lnTo>
                    <a:pt x="109" y="13"/>
                  </a:lnTo>
                  <a:lnTo>
                    <a:pt x="103" y="8"/>
                  </a:lnTo>
                  <a:lnTo>
                    <a:pt x="96" y="5"/>
                  </a:lnTo>
                  <a:lnTo>
                    <a:pt x="90" y="3"/>
                  </a:lnTo>
                  <a:lnTo>
                    <a:pt x="82" y="1"/>
                  </a:lnTo>
                  <a:lnTo>
                    <a:pt x="75"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81" name="Freeform 42"/>
            <p:cNvSpPr/>
            <p:nvPr/>
          </p:nvSpPr>
          <p:spPr>
            <a:xfrm>
              <a:off x="6106510" y="1395784"/>
              <a:ext cx="334927" cy="871685"/>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211" h="549">
                  <a:moveTo>
                    <a:pt x="0" y="0"/>
                  </a:moveTo>
                  <a:lnTo>
                    <a:pt x="28" y="25"/>
                  </a:lnTo>
                  <a:lnTo>
                    <a:pt x="54" y="49"/>
                  </a:lnTo>
                  <a:lnTo>
                    <a:pt x="80" y="77"/>
                  </a:lnTo>
                  <a:lnTo>
                    <a:pt x="106" y="104"/>
                  </a:lnTo>
                  <a:lnTo>
                    <a:pt x="132" y="132"/>
                  </a:lnTo>
                  <a:lnTo>
                    <a:pt x="158" y="161"/>
                  </a:lnTo>
                  <a:lnTo>
                    <a:pt x="184" y="189"/>
                  </a:lnTo>
                  <a:lnTo>
                    <a:pt x="210" y="217"/>
                  </a:lnTo>
                  <a:lnTo>
                    <a:pt x="208" y="257"/>
                  </a:lnTo>
                  <a:lnTo>
                    <a:pt x="207" y="298"/>
                  </a:lnTo>
                  <a:lnTo>
                    <a:pt x="207" y="340"/>
                  </a:lnTo>
                  <a:lnTo>
                    <a:pt x="205" y="381"/>
                  </a:lnTo>
                  <a:lnTo>
                    <a:pt x="203" y="421"/>
                  </a:lnTo>
                  <a:lnTo>
                    <a:pt x="200" y="464"/>
                  </a:lnTo>
                  <a:lnTo>
                    <a:pt x="198" y="506"/>
                  </a:lnTo>
                  <a:lnTo>
                    <a:pt x="197" y="548"/>
                  </a:lnTo>
                  <a:lnTo>
                    <a:pt x="194" y="504"/>
                  </a:lnTo>
                  <a:lnTo>
                    <a:pt x="190" y="462"/>
                  </a:lnTo>
                  <a:lnTo>
                    <a:pt x="187" y="418"/>
                  </a:lnTo>
                  <a:lnTo>
                    <a:pt x="184" y="376"/>
                  </a:lnTo>
                  <a:lnTo>
                    <a:pt x="179" y="334"/>
                  </a:lnTo>
                  <a:lnTo>
                    <a:pt x="174" y="293"/>
                  </a:lnTo>
                  <a:lnTo>
                    <a:pt x="169" y="254"/>
                  </a:lnTo>
                  <a:lnTo>
                    <a:pt x="161" y="215"/>
                  </a:lnTo>
                  <a:lnTo>
                    <a:pt x="142" y="186"/>
                  </a:lnTo>
                  <a:lnTo>
                    <a:pt x="122" y="158"/>
                  </a:lnTo>
                  <a:lnTo>
                    <a:pt x="103" y="130"/>
                  </a:lnTo>
                  <a:lnTo>
                    <a:pt x="83" y="104"/>
                  </a:lnTo>
                  <a:lnTo>
                    <a:pt x="62" y="78"/>
                  </a:lnTo>
                  <a:lnTo>
                    <a:pt x="42" y="52"/>
                  </a:lnTo>
                  <a:lnTo>
                    <a:pt x="21" y="26"/>
                  </a:lnTo>
                  <a:lnTo>
                    <a:pt x="0" y="0"/>
                  </a:lnTo>
                </a:path>
              </a:pathLst>
            </a:custGeom>
            <a:solidFill>
              <a:srgbClr val="E0BC60"/>
            </a:solidFill>
            <a:ln w="9525">
              <a:noFill/>
            </a:ln>
          </p:spPr>
          <p:txBody>
            <a:bodyPr/>
            <a:lstStyle/>
            <a:p>
              <a:endParaRPr lang="zh-CN" altLang="en-US"/>
            </a:p>
          </p:txBody>
        </p:sp>
        <p:sp>
          <p:nvSpPr>
            <p:cNvPr id="82" name="Freeform 43"/>
            <p:cNvSpPr/>
            <p:nvPr/>
          </p:nvSpPr>
          <p:spPr>
            <a:xfrm>
              <a:off x="5993810" y="1827657"/>
              <a:ext cx="155558" cy="333431"/>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98" h="210">
                  <a:moveTo>
                    <a:pt x="91" y="0"/>
                  </a:moveTo>
                  <a:lnTo>
                    <a:pt x="86" y="3"/>
                  </a:lnTo>
                  <a:lnTo>
                    <a:pt x="81" y="8"/>
                  </a:lnTo>
                  <a:lnTo>
                    <a:pt x="78" y="13"/>
                  </a:lnTo>
                  <a:lnTo>
                    <a:pt x="73" y="19"/>
                  </a:lnTo>
                  <a:lnTo>
                    <a:pt x="68" y="36"/>
                  </a:lnTo>
                  <a:lnTo>
                    <a:pt x="63" y="52"/>
                  </a:lnTo>
                  <a:lnTo>
                    <a:pt x="60" y="70"/>
                  </a:lnTo>
                  <a:lnTo>
                    <a:pt x="58" y="86"/>
                  </a:lnTo>
                  <a:lnTo>
                    <a:pt x="58" y="99"/>
                  </a:lnTo>
                  <a:lnTo>
                    <a:pt x="58" y="110"/>
                  </a:lnTo>
                  <a:lnTo>
                    <a:pt x="58" y="122"/>
                  </a:lnTo>
                  <a:lnTo>
                    <a:pt x="60" y="136"/>
                  </a:lnTo>
                  <a:lnTo>
                    <a:pt x="63" y="151"/>
                  </a:lnTo>
                  <a:lnTo>
                    <a:pt x="66" y="166"/>
                  </a:lnTo>
                  <a:lnTo>
                    <a:pt x="71" y="179"/>
                  </a:lnTo>
                  <a:lnTo>
                    <a:pt x="79" y="192"/>
                  </a:lnTo>
                  <a:lnTo>
                    <a:pt x="83" y="196"/>
                  </a:lnTo>
                  <a:lnTo>
                    <a:pt x="87" y="201"/>
                  </a:lnTo>
                  <a:lnTo>
                    <a:pt x="92" y="206"/>
                  </a:lnTo>
                  <a:lnTo>
                    <a:pt x="97" y="209"/>
                  </a:lnTo>
                  <a:lnTo>
                    <a:pt x="87" y="209"/>
                  </a:lnTo>
                  <a:lnTo>
                    <a:pt x="78" y="209"/>
                  </a:lnTo>
                  <a:lnTo>
                    <a:pt x="68" y="206"/>
                  </a:lnTo>
                  <a:lnTo>
                    <a:pt x="58" y="203"/>
                  </a:lnTo>
                  <a:lnTo>
                    <a:pt x="50" y="198"/>
                  </a:lnTo>
                  <a:lnTo>
                    <a:pt x="42" y="193"/>
                  </a:lnTo>
                  <a:lnTo>
                    <a:pt x="35" y="187"/>
                  </a:lnTo>
                  <a:lnTo>
                    <a:pt x="27" y="180"/>
                  </a:lnTo>
                  <a:lnTo>
                    <a:pt x="22" y="172"/>
                  </a:lnTo>
                  <a:lnTo>
                    <a:pt x="16" y="164"/>
                  </a:lnTo>
                  <a:lnTo>
                    <a:pt x="13" y="154"/>
                  </a:lnTo>
                  <a:lnTo>
                    <a:pt x="8" y="144"/>
                  </a:lnTo>
                  <a:lnTo>
                    <a:pt x="5" y="135"/>
                  </a:lnTo>
                  <a:lnTo>
                    <a:pt x="3" y="123"/>
                  </a:lnTo>
                  <a:lnTo>
                    <a:pt x="1" y="114"/>
                  </a:lnTo>
                  <a:lnTo>
                    <a:pt x="0" y="102"/>
                  </a:lnTo>
                  <a:lnTo>
                    <a:pt x="0" y="92"/>
                  </a:lnTo>
                  <a:lnTo>
                    <a:pt x="1" y="81"/>
                  </a:lnTo>
                  <a:lnTo>
                    <a:pt x="3" y="71"/>
                  </a:lnTo>
                  <a:lnTo>
                    <a:pt x="6" y="63"/>
                  </a:lnTo>
                  <a:lnTo>
                    <a:pt x="9" y="53"/>
                  </a:lnTo>
                  <a:lnTo>
                    <a:pt x="14" y="45"/>
                  </a:lnTo>
                  <a:lnTo>
                    <a:pt x="19" y="37"/>
                  </a:lnTo>
                  <a:lnTo>
                    <a:pt x="26" y="31"/>
                  </a:lnTo>
                  <a:lnTo>
                    <a:pt x="32" y="24"/>
                  </a:lnTo>
                  <a:lnTo>
                    <a:pt x="39" y="18"/>
                  </a:lnTo>
                  <a:lnTo>
                    <a:pt x="47" y="13"/>
                  </a:lnTo>
                  <a:lnTo>
                    <a:pt x="55" y="8"/>
                  </a:lnTo>
                  <a:lnTo>
                    <a:pt x="63" y="5"/>
                  </a:lnTo>
                  <a:lnTo>
                    <a:pt x="71" y="1"/>
                  </a:lnTo>
                  <a:lnTo>
                    <a:pt x="81" y="0"/>
                  </a:lnTo>
                  <a:lnTo>
                    <a:pt x="91" y="0"/>
                  </a:lnTo>
                </a:path>
              </a:pathLst>
            </a:custGeom>
            <a:solidFill>
              <a:srgbClr val="FFFFFF"/>
            </a:solidFill>
            <a:ln w="9525">
              <a:noFill/>
            </a:ln>
          </p:spPr>
          <p:txBody>
            <a:bodyPr/>
            <a:lstStyle/>
            <a:p>
              <a:endParaRPr lang="zh-CN" altLang="en-US"/>
            </a:p>
          </p:txBody>
        </p:sp>
        <p:sp>
          <p:nvSpPr>
            <p:cNvPr id="83" name="Freeform 44"/>
            <p:cNvSpPr/>
            <p:nvPr/>
          </p:nvSpPr>
          <p:spPr>
            <a:xfrm>
              <a:off x="5993810" y="1827657"/>
              <a:ext cx="155558" cy="333431"/>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98" h="210">
                  <a:moveTo>
                    <a:pt x="91" y="0"/>
                  </a:moveTo>
                  <a:lnTo>
                    <a:pt x="86" y="3"/>
                  </a:lnTo>
                  <a:lnTo>
                    <a:pt x="81" y="8"/>
                  </a:lnTo>
                  <a:lnTo>
                    <a:pt x="78" y="13"/>
                  </a:lnTo>
                  <a:lnTo>
                    <a:pt x="73" y="19"/>
                  </a:lnTo>
                  <a:lnTo>
                    <a:pt x="68" y="36"/>
                  </a:lnTo>
                  <a:lnTo>
                    <a:pt x="63" y="52"/>
                  </a:lnTo>
                  <a:lnTo>
                    <a:pt x="60" y="70"/>
                  </a:lnTo>
                  <a:lnTo>
                    <a:pt x="58" y="86"/>
                  </a:lnTo>
                  <a:lnTo>
                    <a:pt x="58" y="99"/>
                  </a:lnTo>
                  <a:lnTo>
                    <a:pt x="58" y="110"/>
                  </a:lnTo>
                  <a:lnTo>
                    <a:pt x="58" y="122"/>
                  </a:lnTo>
                  <a:lnTo>
                    <a:pt x="60" y="136"/>
                  </a:lnTo>
                  <a:lnTo>
                    <a:pt x="63" y="151"/>
                  </a:lnTo>
                  <a:lnTo>
                    <a:pt x="66" y="166"/>
                  </a:lnTo>
                  <a:lnTo>
                    <a:pt x="71" y="179"/>
                  </a:lnTo>
                  <a:lnTo>
                    <a:pt x="79" y="192"/>
                  </a:lnTo>
                  <a:lnTo>
                    <a:pt x="83" y="196"/>
                  </a:lnTo>
                  <a:lnTo>
                    <a:pt x="87" y="201"/>
                  </a:lnTo>
                  <a:lnTo>
                    <a:pt x="92" y="206"/>
                  </a:lnTo>
                  <a:lnTo>
                    <a:pt x="97" y="209"/>
                  </a:lnTo>
                  <a:lnTo>
                    <a:pt x="87" y="209"/>
                  </a:lnTo>
                  <a:lnTo>
                    <a:pt x="78" y="209"/>
                  </a:lnTo>
                  <a:lnTo>
                    <a:pt x="68" y="206"/>
                  </a:lnTo>
                  <a:lnTo>
                    <a:pt x="58" y="203"/>
                  </a:lnTo>
                  <a:lnTo>
                    <a:pt x="50" y="198"/>
                  </a:lnTo>
                  <a:lnTo>
                    <a:pt x="42" y="193"/>
                  </a:lnTo>
                  <a:lnTo>
                    <a:pt x="35" y="187"/>
                  </a:lnTo>
                  <a:lnTo>
                    <a:pt x="27" y="180"/>
                  </a:lnTo>
                  <a:lnTo>
                    <a:pt x="22" y="172"/>
                  </a:lnTo>
                  <a:lnTo>
                    <a:pt x="16" y="164"/>
                  </a:lnTo>
                  <a:lnTo>
                    <a:pt x="13" y="154"/>
                  </a:lnTo>
                  <a:lnTo>
                    <a:pt x="8" y="144"/>
                  </a:lnTo>
                  <a:lnTo>
                    <a:pt x="5" y="135"/>
                  </a:lnTo>
                  <a:lnTo>
                    <a:pt x="3" y="123"/>
                  </a:lnTo>
                  <a:lnTo>
                    <a:pt x="1" y="114"/>
                  </a:lnTo>
                  <a:lnTo>
                    <a:pt x="0" y="102"/>
                  </a:lnTo>
                  <a:lnTo>
                    <a:pt x="0" y="92"/>
                  </a:lnTo>
                  <a:lnTo>
                    <a:pt x="1" y="81"/>
                  </a:lnTo>
                  <a:lnTo>
                    <a:pt x="3" y="71"/>
                  </a:lnTo>
                  <a:lnTo>
                    <a:pt x="6" y="63"/>
                  </a:lnTo>
                  <a:lnTo>
                    <a:pt x="9" y="53"/>
                  </a:lnTo>
                  <a:lnTo>
                    <a:pt x="14" y="45"/>
                  </a:lnTo>
                  <a:lnTo>
                    <a:pt x="19" y="37"/>
                  </a:lnTo>
                  <a:lnTo>
                    <a:pt x="26" y="31"/>
                  </a:lnTo>
                  <a:lnTo>
                    <a:pt x="32" y="24"/>
                  </a:lnTo>
                  <a:lnTo>
                    <a:pt x="39" y="18"/>
                  </a:lnTo>
                  <a:lnTo>
                    <a:pt x="47" y="13"/>
                  </a:lnTo>
                  <a:lnTo>
                    <a:pt x="55" y="8"/>
                  </a:lnTo>
                  <a:lnTo>
                    <a:pt x="63" y="5"/>
                  </a:lnTo>
                  <a:lnTo>
                    <a:pt x="71" y="1"/>
                  </a:lnTo>
                  <a:lnTo>
                    <a:pt x="81" y="0"/>
                  </a:lnTo>
                  <a:lnTo>
                    <a:pt x="91"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84" name="Freeform 45"/>
            <p:cNvSpPr/>
            <p:nvPr/>
          </p:nvSpPr>
          <p:spPr>
            <a:xfrm>
              <a:off x="5725551" y="1716513"/>
              <a:ext cx="119050" cy="23816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75" h="150">
                  <a:moveTo>
                    <a:pt x="37" y="0"/>
                  </a:moveTo>
                  <a:lnTo>
                    <a:pt x="29" y="2"/>
                  </a:lnTo>
                  <a:lnTo>
                    <a:pt x="22" y="5"/>
                  </a:lnTo>
                  <a:lnTo>
                    <a:pt x="16" y="13"/>
                  </a:lnTo>
                  <a:lnTo>
                    <a:pt x="11" y="21"/>
                  </a:lnTo>
                  <a:lnTo>
                    <a:pt x="6" y="32"/>
                  </a:lnTo>
                  <a:lnTo>
                    <a:pt x="3" y="45"/>
                  </a:lnTo>
                  <a:lnTo>
                    <a:pt x="0" y="60"/>
                  </a:lnTo>
                  <a:lnTo>
                    <a:pt x="0" y="75"/>
                  </a:lnTo>
                  <a:lnTo>
                    <a:pt x="0" y="89"/>
                  </a:lnTo>
                  <a:lnTo>
                    <a:pt x="3" y="104"/>
                  </a:lnTo>
                  <a:lnTo>
                    <a:pt x="6" y="117"/>
                  </a:lnTo>
                  <a:lnTo>
                    <a:pt x="11" y="128"/>
                  </a:lnTo>
                  <a:lnTo>
                    <a:pt x="16" y="136"/>
                  </a:lnTo>
                  <a:lnTo>
                    <a:pt x="22" y="145"/>
                  </a:lnTo>
                  <a:lnTo>
                    <a:pt x="29" y="148"/>
                  </a:lnTo>
                  <a:lnTo>
                    <a:pt x="37" y="149"/>
                  </a:lnTo>
                  <a:lnTo>
                    <a:pt x="43" y="148"/>
                  </a:lnTo>
                  <a:lnTo>
                    <a:pt x="52" y="145"/>
                  </a:lnTo>
                  <a:lnTo>
                    <a:pt x="58" y="136"/>
                  </a:lnTo>
                  <a:lnTo>
                    <a:pt x="63" y="128"/>
                  </a:lnTo>
                  <a:lnTo>
                    <a:pt x="68" y="117"/>
                  </a:lnTo>
                  <a:lnTo>
                    <a:pt x="71" y="104"/>
                  </a:lnTo>
                  <a:lnTo>
                    <a:pt x="74" y="89"/>
                  </a:lnTo>
                  <a:lnTo>
                    <a:pt x="74" y="75"/>
                  </a:lnTo>
                  <a:lnTo>
                    <a:pt x="74" y="60"/>
                  </a:lnTo>
                  <a:lnTo>
                    <a:pt x="71" y="45"/>
                  </a:lnTo>
                  <a:lnTo>
                    <a:pt x="68" y="32"/>
                  </a:lnTo>
                  <a:lnTo>
                    <a:pt x="63" y="21"/>
                  </a:lnTo>
                  <a:lnTo>
                    <a:pt x="58" y="13"/>
                  </a:lnTo>
                  <a:lnTo>
                    <a:pt x="52" y="5"/>
                  </a:lnTo>
                  <a:lnTo>
                    <a:pt x="43" y="2"/>
                  </a:lnTo>
                  <a:lnTo>
                    <a:pt x="37" y="0"/>
                  </a:lnTo>
                </a:path>
              </a:pathLst>
            </a:custGeom>
            <a:solidFill>
              <a:srgbClr val="FFFFFF"/>
            </a:solidFill>
            <a:ln w="9525">
              <a:noFill/>
            </a:ln>
          </p:spPr>
          <p:txBody>
            <a:bodyPr/>
            <a:lstStyle/>
            <a:p>
              <a:endParaRPr lang="zh-CN" altLang="en-US"/>
            </a:p>
          </p:txBody>
        </p:sp>
        <p:sp>
          <p:nvSpPr>
            <p:cNvPr id="85" name="Freeform 46"/>
            <p:cNvSpPr/>
            <p:nvPr/>
          </p:nvSpPr>
          <p:spPr>
            <a:xfrm>
              <a:off x="5725551" y="1716513"/>
              <a:ext cx="119050" cy="23816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75" h="150">
                  <a:moveTo>
                    <a:pt x="37" y="0"/>
                  </a:moveTo>
                  <a:lnTo>
                    <a:pt x="29" y="2"/>
                  </a:lnTo>
                  <a:lnTo>
                    <a:pt x="22" y="5"/>
                  </a:lnTo>
                  <a:lnTo>
                    <a:pt x="16" y="13"/>
                  </a:lnTo>
                  <a:lnTo>
                    <a:pt x="11" y="21"/>
                  </a:lnTo>
                  <a:lnTo>
                    <a:pt x="6" y="32"/>
                  </a:lnTo>
                  <a:lnTo>
                    <a:pt x="3" y="45"/>
                  </a:lnTo>
                  <a:lnTo>
                    <a:pt x="0" y="60"/>
                  </a:lnTo>
                  <a:lnTo>
                    <a:pt x="0" y="75"/>
                  </a:lnTo>
                  <a:lnTo>
                    <a:pt x="0" y="89"/>
                  </a:lnTo>
                  <a:lnTo>
                    <a:pt x="3" y="104"/>
                  </a:lnTo>
                  <a:lnTo>
                    <a:pt x="6" y="117"/>
                  </a:lnTo>
                  <a:lnTo>
                    <a:pt x="11" y="128"/>
                  </a:lnTo>
                  <a:lnTo>
                    <a:pt x="16" y="136"/>
                  </a:lnTo>
                  <a:lnTo>
                    <a:pt x="22" y="145"/>
                  </a:lnTo>
                  <a:lnTo>
                    <a:pt x="29" y="148"/>
                  </a:lnTo>
                  <a:lnTo>
                    <a:pt x="37" y="149"/>
                  </a:lnTo>
                  <a:lnTo>
                    <a:pt x="43" y="148"/>
                  </a:lnTo>
                  <a:lnTo>
                    <a:pt x="52" y="145"/>
                  </a:lnTo>
                  <a:lnTo>
                    <a:pt x="58" y="136"/>
                  </a:lnTo>
                  <a:lnTo>
                    <a:pt x="63" y="128"/>
                  </a:lnTo>
                  <a:lnTo>
                    <a:pt x="68" y="117"/>
                  </a:lnTo>
                  <a:lnTo>
                    <a:pt x="71" y="104"/>
                  </a:lnTo>
                  <a:lnTo>
                    <a:pt x="74" y="89"/>
                  </a:lnTo>
                  <a:lnTo>
                    <a:pt x="74" y="75"/>
                  </a:lnTo>
                  <a:lnTo>
                    <a:pt x="74" y="60"/>
                  </a:lnTo>
                  <a:lnTo>
                    <a:pt x="71" y="45"/>
                  </a:lnTo>
                  <a:lnTo>
                    <a:pt x="68" y="32"/>
                  </a:lnTo>
                  <a:lnTo>
                    <a:pt x="63" y="21"/>
                  </a:lnTo>
                  <a:lnTo>
                    <a:pt x="58" y="13"/>
                  </a:lnTo>
                  <a:lnTo>
                    <a:pt x="52" y="5"/>
                  </a:lnTo>
                  <a:lnTo>
                    <a:pt x="43" y="2"/>
                  </a:lnTo>
                  <a:lnTo>
                    <a:pt x="37"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86" name="Freeform 47"/>
            <p:cNvSpPr/>
            <p:nvPr/>
          </p:nvSpPr>
          <p:spPr>
            <a:xfrm>
              <a:off x="5379513" y="2092814"/>
              <a:ext cx="84129" cy="166715"/>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3" h="105">
                  <a:moveTo>
                    <a:pt x="26" y="0"/>
                  </a:moveTo>
                  <a:lnTo>
                    <a:pt x="21" y="0"/>
                  </a:lnTo>
                  <a:lnTo>
                    <a:pt x="16" y="3"/>
                  </a:lnTo>
                  <a:lnTo>
                    <a:pt x="11" y="8"/>
                  </a:lnTo>
                  <a:lnTo>
                    <a:pt x="8" y="15"/>
                  </a:lnTo>
                  <a:lnTo>
                    <a:pt x="5" y="23"/>
                  </a:lnTo>
                  <a:lnTo>
                    <a:pt x="1" y="31"/>
                  </a:lnTo>
                  <a:lnTo>
                    <a:pt x="1" y="41"/>
                  </a:lnTo>
                  <a:lnTo>
                    <a:pt x="0" y="52"/>
                  </a:lnTo>
                  <a:lnTo>
                    <a:pt x="1" y="62"/>
                  </a:lnTo>
                  <a:lnTo>
                    <a:pt x="1" y="72"/>
                  </a:lnTo>
                  <a:lnTo>
                    <a:pt x="5" y="81"/>
                  </a:lnTo>
                  <a:lnTo>
                    <a:pt x="8" y="88"/>
                  </a:lnTo>
                  <a:lnTo>
                    <a:pt x="11" y="94"/>
                  </a:lnTo>
                  <a:lnTo>
                    <a:pt x="16" y="99"/>
                  </a:lnTo>
                  <a:lnTo>
                    <a:pt x="21" y="103"/>
                  </a:lnTo>
                  <a:lnTo>
                    <a:pt x="26" y="104"/>
                  </a:lnTo>
                  <a:lnTo>
                    <a:pt x="31" y="103"/>
                  </a:lnTo>
                  <a:lnTo>
                    <a:pt x="36" y="99"/>
                  </a:lnTo>
                  <a:lnTo>
                    <a:pt x="40" y="94"/>
                  </a:lnTo>
                  <a:lnTo>
                    <a:pt x="45" y="88"/>
                  </a:lnTo>
                  <a:lnTo>
                    <a:pt x="49" y="81"/>
                  </a:lnTo>
                  <a:lnTo>
                    <a:pt x="50" y="72"/>
                  </a:lnTo>
                  <a:lnTo>
                    <a:pt x="52" y="62"/>
                  </a:lnTo>
                  <a:lnTo>
                    <a:pt x="52" y="52"/>
                  </a:lnTo>
                  <a:lnTo>
                    <a:pt x="52" y="41"/>
                  </a:lnTo>
                  <a:lnTo>
                    <a:pt x="50" y="31"/>
                  </a:lnTo>
                  <a:lnTo>
                    <a:pt x="49" y="23"/>
                  </a:lnTo>
                  <a:lnTo>
                    <a:pt x="45" y="15"/>
                  </a:lnTo>
                  <a:lnTo>
                    <a:pt x="40" y="8"/>
                  </a:lnTo>
                  <a:lnTo>
                    <a:pt x="36" y="3"/>
                  </a:lnTo>
                  <a:lnTo>
                    <a:pt x="31" y="0"/>
                  </a:lnTo>
                  <a:lnTo>
                    <a:pt x="26" y="0"/>
                  </a:lnTo>
                </a:path>
              </a:pathLst>
            </a:custGeom>
            <a:solidFill>
              <a:srgbClr val="FFFFFF"/>
            </a:solidFill>
            <a:ln w="9525">
              <a:noFill/>
            </a:ln>
          </p:spPr>
          <p:txBody>
            <a:bodyPr/>
            <a:lstStyle/>
            <a:p>
              <a:endParaRPr lang="zh-CN" altLang="en-US"/>
            </a:p>
          </p:txBody>
        </p:sp>
        <p:sp>
          <p:nvSpPr>
            <p:cNvPr id="87" name="Freeform 48"/>
            <p:cNvSpPr/>
            <p:nvPr/>
          </p:nvSpPr>
          <p:spPr>
            <a:xfrm>
              <a:off x="5379513" y="2092814"/>
              <a:ext cx="84129" cy="166715"/>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3" h="105">
                  <a:moveTo>
                    <a:pt x="26" y="0"/>
                  </a:moveTo>
                  <a:lnTo>
                    <a:pt x="21" y="0"/>
                  </a:lnTo>
                  <a:lnTo>
                    <a:pt x="16" y="3"/>
                  </a:lnTo>
                  <a:lnTo>
                    <a:pt x="11" y="8"/>
                  </a:lnTo>
                  <a:lnTo>
                    <a:pt x="8" y="15"/>
                  </a:lnTo>
                  <a:lnTo>
                    <a:pt x="5" y="23"/>
                  </a:lnTo>
                  <a:lnTo>
                    <a:pt x="1" y="31"/>
                  </a:lnTo>
                  <a:lnTo>
                    <a:pt x="1" y="41"/>
                  </a:lnTo>
                  <a:lnTo>
                    <a:pt x="0" y="52"/>
                  </a:lnTo>
                  <a:lnTo>
                    <a:pt x="1" y="62"/>
                  </a:lnTo>
                  <a:lnTo>
                    <a:pt x="1" y="72"/>
                  </a:lnTo>
                  <a:lnTo>
                    <a:pt x="5" y="81"/>
                  </a:lnTo>
                  <a:lnTo>
                    <a:pt x="8" y="88"/>
                  </a:lnTo>
                  <a:lnTo>
                    <a:pt x="11" y="94"/>
                  </a:lnTo>
                  <a:lnTo>
                    <a:pt x="16" y="99"/>
                  </a:lnTo>
                  <a:lnTo>
                    <a:pt x="21" y="103"/>
                  </a:lnTo>
                  <a:lnTo>
                    <a:pt x="26" y="104"/>
                  </a:lnTo>
                  <a:lnTo>
                    <a:pt x="31" y="103"/>
                  </a:lnTo>
                  <a:lnTo>
                    <a:pt x="36" y="99"/>
                  </a:lnTo>
                  <a:lnTo>
                    <a:pt x="40" y="94"/>
                  </a:lnTo>
                  <a:lnTo>
                    <a:pt x="45" y="88"/>
                  </a:lnTo>
                  <a:lnTo>
                    <a:pt x="49" y="81"/>
                  </a:lnTo>
                  <a:lnTo>
                    <a:pt x="50" y="72"/>
                  </a:lnTo>
                  <a:lnTo>
                    <a:pt x="52" y="62"/>
                  </a:lnTo>
                  <a:lnTo>
                    <a:pt x="52" y="52"/>
                  </a:lnTo>
                  <a:lnTo>
                    <a:pt x="52" y="41"/>
                  </a:lnTo>
                  <a:lnTo>
                    <a:pt x="50" y="31"/>
                  </a:lnTo>
                  <a:lnTo>
                    <a:pt x="49" y="23"/>
                  </a:lnTo>
                  <a:lnTo>
                    <a:pt x="45" y="15"/>
                  </a:lnTo>
                  <a:lnTo>
                    <a:pt x="40" y="8"/>
                  </a:lnTo>
                  <a:lnTo>
                    <a:pt x="36" y="3"/>
                  </a:lnTo>
                  <a:lnTo>
                    <a:pt x="31" y="0"/>
                  </a:lnTo>
                  <a:lnTo>
                    <a:pt x="26"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88" name="Freeform 49"/>
            <p:cNvSpPr/>
            <p:nvPr/>
          </p:nvSpPr>
          <p:spPr>
            <a:xfrm>
              <a:off x="5776346" y="2402429"/>
              <a:ext cx="109526" cy="215936"/>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69" h="136">
                  <a:moveTo>
                    <a:pt x="34" y="0"/>
                  </a:moveTo>
                  <a:lnTo>
                    <a:pt x="26" y="2"/>
                  </a:lnTo>
                  <a:lnTo>
                    <a:pt x="20" y="5"/>
                  </a:lnTo>
                  <a:lnTo>
                    <a:pt x="15" y="12"/>
                  </a:lnTo>
                  <a:lnTo>
                    <a:pt x="10" y="20"/>
                  </a:lnTo>
                  <a:lnTo>
                    <a:pt x="5" y="29"/>
                  </a:lnTo>
                  <a:lnTo>
                    <a:pt x="2" y="41"/>
                  </a:lnTo>
                  <a:lnTo>
                    <a:pt x="0" y="54"/>
                  </a:lnTo>
                  <a:lnTo>
                    <a:pt x="0" y="68"/>
                  </a:lnTo>
                  <a:lnTo>
                    <a:pt x="0" y="81"/>
                  </a:lnTo>
                  <a:lnTo>
                    <a:pt x="2" y="94"/>
                  </a:lnTo>
                  <a:lnTo>
                    <a:pt x="5" y="106"/>
                  </a:lnTo>
                  <a:lnTo>
                    <a:pt x="10" y="116"/>
                  </a:lnTo>
                  <a:lnTo>
                    <a:pt x="15" y="124"/>
                  </a:lnTo>
                  <a:lnTo>
                    <a:pt x="20" y="130"/>
                  </a:lnTo>
                  <a:lnTo>
                    <a:pt x="26" y="133"/>
                  </a:lnTo>
                  <a:lnTo>
                    <a:pt x="34" y="135"/>
                  </a:lnTo>
                  <a:lnTo>
                    <a:pt x="41" y="133"/>
                  </a:lnTo>
                  <a:lnTo>
                    <a:pt x="47" y="130"/>
                  </a:lnTo>
                  <a:lnTo>
                    <a:pt x="52" y="124"/>
                  </a:lnTo>
                  <a:lnTo>
                    <a:pt x="57" y="116"/>
                  </a:lnTo>
                  <a:lnTo>
                    <a:pt x="62" y="106"/>
                  </a:lnTo>
                  <a:lnTo>
                    <a:pt x="65" y="94"/>
                  </a:lnTo>
                  <a:lnTo>
                    <a:pt x="67" y="81"/>
                  </a:lnTo>
                  <a:lnTo>
                    <a:pt x="68" y="68"/>
                  </a:lnTo>
                  <a:lnTo>
                    <a:pt x="67" y="54"/>
                  </a:lnTo>
                  <a:lnTo>
                    <a:pt x="65" y="41"/>
                  </a:lnTo>
                  <a:lnTo>
                    <a:pt x="62" y="29"/>
                  </a:lnTo>
                  <a:lnTo>
                    <a:pt x="57" y="20"/>
                  </a:lnTo>
                  <a:lnTo>
                    <a:pt x="52" y="12"/>
                  </a:lnTo>
                  <a:lnTo>
                    <a:pt x="47" y="5"/>
                  </a:lnTo>
                  <a:lnTo>
                    <a:pt x="41" y="2"/>
                  </a:lnTo>
                  <a:lnTo>
                    <a:pt x="34" y="0"/>
                  </a:lnTo>
                </a:path>
              </a:pathLst>
            </a:custGeom>
            <a:solidFill>
              <a:srgbClr val="FFFFFF"/>
            </a:solidFill>
            <a:ln w="9525">
              <a:noFill/>
            </a:ln>
          </p:spPr>
          <p:txBody>
            <a:bodyPr/>
            <a:lstStyle/>
            <a:p>
              <a:endParaRPr lang="zh-CN" altLang="en-US"/>
            </a:p>
          </p:txBody>
        </p:sp>
        <p:sp>
          <p:nvSpPr>
            <p:cNvPr id="89" name="Freeform 50"/>
            <p:cNvSpPr/>
            <p:nvPr/>
          </p:nvSpPr>
          <p:spPr>
            <a:xfrm>
              <a:off x="5776346" y="2402429"/>
              <a:ext cx="109526" cy="215936"/>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69" h="136">
                  <a:moveTo>
                    <a:pt x="34" y="0"/>
                  </a:moveTo>
                  <a:lnTo>
                    <a:pt x="26" y="2"/>
                  </a:lnTo>
                  <a:lnTo>
                    <a:pt x="20" y="5"/>
                  </a:lnTo>
                  <a:lnTo>
                    <a:pt x="15" y="12"/>
                  </a:lnTo>
                  <a:lnTo>
                    <a:pt x="10" y="20"/>
                  </a:lnTo>
                  <a:lnTo>
                    <a:pt x="5" y="29"/>
                  </a:lnTo>
                  <a:lnTo>
                    <a:pt x="2" y="41"/>
                  </a:lnTo>
                  <a:lnTo>
                    <a:pt x="0" y="54"/>
                  </a:lnTo>
                  <a:lnTo>
                    <a:pt x="0" y="68"/>
                  </a:lnTo>
                  <a:lnTo>
                    <a:pt x="0" y="81"/>
                  </a:lnTo>
                  <a:lnTo>
                    <a:pt x="2" y="94"/>
                  </a:lnTo>
                  <a:lnTo>
                    <a:pt x="5" y="106"/>
                  </a:lnTo>
                  <a:lnTo>
                    <a:pt x="10" y="116"/>
                  </a:lnTo>
                  <a:lnTo>
                    <a:pt x="15" y="124"/>
                  </a:lnTo>
                  <a:lnTo>
                    <a:pt x="20" y="130"/>
                  </a:lnTo>
                  <a:lnTo>
                    <a:pt x="26" y="133"/>
                  </a:lnTo>
                  <a:lnTo>
                    <a:pt x="34" y="135"/>
                  </a:lnTo>
                  <a:lnTo>
                    <a:pt x="41" y="133"/>
                  </a:lnTo>
                  <a:lnTo>
                    <a:pt x="47" y="130"/>
                  </a:lnTo>
                  <a:lnTo>
                    <a:pt x="52" y="124"/>
                  </a:lnTo>
                  <a:lnTo>
                    <a:pt x="57" y="116"/>
                  </a:lnTo>
                  <a:lnTo>
                    <a:pt x="62" y="106"/>
                  </a:lnTo>
                  <a:lnTo>
                    <a:pt x="65" y="94"/>
                  </a:lnTo>
                  <a:lnTo>
                    <a:pt x="67" y="81"/>
                  </a:lnTo>
                  <a:lnTo>
                    <a:pt x="68" y="68"/>
                  </a:lnTo>
                  <a:lnTo>
                    <a:pt x="67" y="54"/>
                  </a:lnTo>
                  <a:lnTo>
                    <a:pt x="65" y="41"/>
                  </a:lnTo>
                  <a:lnTo>
                    <a:pt x="62" y="29"/>
                  </a:lnTo>
                  <a:lnTo>
                    <a:pt x="57" y="20"/>
                  </a:lnTo>
                  <a:lnTo>
                    <a:pt x="52" y="12"/>
                  </a:lnTo>
                  <a:lnTo>
                    <a:pt x="47" y="5"/>
                  </a:lnTo>
                  <a:lnTo>
                    <a:pt x="41" y="2"/>
                  </a:lnTo>
                  <a:lnTo>
                    <a:pt x="34"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90" name="Freeform 51"/>
            <p:cNvSpPr/>
            <p:nvPr/>
          </p:nvSpPr>
          <p:spPr>
            <a:xfrm>
              <a:off x="5401735" y="2735860"/>
              <a:ext cx="103177" cy="200059"/>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65" h="126">
                  <a:moveTo>
                    <a:pt x="31" y="0"/>
                  </a:moveTo>
                  <a:lnTo>
                    <a:pt x="25" y="0"/>
                  </a:lnTo>
                  <a:lnTo>
                    <a:pt x="18" y="5"/>
                  </a:lnTo>
                  <a:lnTo>
                    <a:pt x="13" y="10"/>
                  </a:lnTo>
                  <a:lnTo>
                    <a:pt x="9" y="18"/>
                  </a:lnTo>
                  <a:lnTo>
                    <a:pt x="5" y="27"/>
                  </a:lnTo>
                  <a:lnTo>
                    <a:pt x="2" y="37"/>
                  </a:lnTo>
                  <a:lnTo>
                    <a:pt x="0" y="50"/>
                  </a:lnTo>
                  <a:lnTo>
                    <a:pt x="0" y="63"/>
                  </a:lnTo>
                  <a:lnTo>
                    <a:pt x="0" y="75"/>
                  </a:lnTo>
                  <a:lnTo>
                    <a:pt x="2" y="88"/>
                  </a:lnTo>
                  <a:lnTo>
                    <a:pt x="5" y="97"/>
                  </a:lnTo>
                  <a:lnTo>
                    <a:pt x="9" y="107"/>
                  </a:lnTo>
                  <a:lnTo>
                    <a:pt x="13" y="115"/>
                  </a:lnTo>
                  <a:lnTo>
                    <a:pt x="18" y="120"/>
                  </a:lnTo>
                  <a:lnTo>
                    <a:pt x="25" y="125"/>
                  </a:lnTo>
                  <a:lnTo>
                    <a:pt x="31" y="125"/>
                  </a:lnTo>
                  <a:lnTo>
                    <a:pt x="38" y="125"/>
                  </a:lnTo>
                  <a:lnTo>
                    <a:pt x="44" y="120"/>
                  </a:lnTo>
                  <a:lnTo>
                    <a:pt x="49" y="115"/>
                  </a:lnTo>
                  <a:lnTo>
                    <a:pt x="54" y="107"/>
                  </a:lnTo>
                  <a:lnTo>
                    <a:pt x="57" y="97"/>
                  </a:lnTo>
                  <a:lnTo>
                    <a:pt x="61" y="88"/>
                  </a:lnTo>
                  <a:lnTo>
                    <a:pt x="62" y="75"/>
                  </a:lnTo>
                  <a:lnTo>
                    <a:pt x="64" y="63"/>
                  </a:lnTo>
                  <a:lnTo>
                    <a:pt x="62" y="50"/>
                  </a:lnTo>
                  <a:lnTo>
                    <a:pt x="61" y="37"/>
                  </a:lnTo>
                  <a:lnTo>
                    <a:pt x="57" y="27"/>
                  </a:lnTo>
                  <a:lnTo>
                    <a:pt x="54" y="18"/>
                  </a:lnTo>
                  <a:lnTo>
                    <a:pt x="49" y="10"/>
                  </a:lnTo>
                  <a:lnTo>
                    <a:pt x="44" y="5"/>
                  </a:lnTo>
                  <a:lnTo>
                    <a:pt x="38" y="0"/>
                  </a:lnTo>
                  <a:lnTo>
                    <a:pt x="31" y="0"/>
                  </a:lnTo>
                </a:path>
              </a:pathLst>
            </a:custGeom>
            <a:solidFill>
              <a:srgbClr val="FFFFFF"/>
            </a:solidFill>
            <a:ln w="9525">
              <a:noFill/>
            </a:ln>
          </p:spPr>
          <p:txBody>
            <a:bodyPr/>
            <a:lstStyle/>
            <a:p>
              <a:endParaRPr lang="zh-CN" altLang="en-US"/>
            </a:p>
          </p:txBody>
        </p:sp>
        <p:sp>
          <p:nvSpPr>
            <p:cNvPr id="91" name="Freeform 52"/>
            <p:cNvSpPr/>
            <p:nvPr/>
          </p:nvSpPr>
          <p:spPr>
            <a:xfrm>
              <a:off x="5401735" y="2735860"/>
              <a:ext cx="103177" cy="200059"/>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65" h="126">
                  <a:moveTo>
                    <a:pt x="31" y="0"/>
                  </a:moveTo>
                  <a:lnTo>
                    <a:pt x="25" y="0"/>
                  </a:lnTo>
                  <a:lnTo>
                    <a:pt x="18" y="5"/>
                  </a:lnTo>
                  <a:lnTo>
                    <a:pt x="13" y="10"/>
                  </a:lnTo>
                  <a:lnTo>
                    <a:pt x="9" y="18"/>
                  </a:lnTo>
                  <a:lnTo>
                    <a:pt x="5" y="27"/>
                  </a:lnTo>
                  <a:lnTo>
                    <a:pt x="2" y="37"/>
                  </a:lnTo>
                  <a:lnTo>
                    <a:pt x="0" y="50"/>
                  </a:lnTo>
                  <a:lnTo>
                    <a:pt x="0" y="63"/>
                  </a:lnTo>
                  <a:lnTo>
                    <a:pt x="0" y="75"/>
                  </a:lnTo>
                  <a:lnTo>
                    <a:pt x="2" y="88"/>
                  </a:lnTo>
                  <a:lnTo>
                    <a:pt x="5" y="97"/>
                  </a:lnTo>
                  <a:lnTo>
                    <a:pt x="9" y="107"/>
                  </a:lnTo>
                  <a:lnTo>
                    <a:pt x="13" y="115"/>
                  </a:lnTo>
                  <a:lnTo>
                    <a:pt x="18" y="120"/>
                  </a:lnTo>
                  <a:lnTo>
                    <a:pt x="25" y="125"/>
                  </a:lnTo>
                  <a:lnTo>
                    <a:pt x="31" y="125"/>
                  </a:lnTo>
                  <a:lnTo>
                    <a:pt x="38" y="125"/>
                  </a:lnTo>
                  <a:lnTo>
                    <a:pt x="44" y="120"/>
                  </a:lnTo>
                  <a:lnTo>
                    <a:pt x="49" y="115"/>
                  </a:lnTo>
                  <a:lnTo>
                    <a:pt x="54" y="107"/>
                  </a:lnTo>
                  <a:lnTo>
                    <a:pt x="57" y="97"/>
                  </a:lnTo>
                  <a:lnTo>
                    <a:pt x="61" y="88"/>
                  </a:lnTo>
                  <a:lnTo>
                    <a:pt x="62" y="75"/>
                  </a:lnTo>
                  <a:lnTo>
                    <a:pt x="64" y="63"/>
                  </a:lnTo>
                  <a:lnTo>
                    <a:pt x="62" y="50"/>
                  </a:lnTo>
                  <a:lnTo>
                    <a:pt x="61" y="37"/>
                  </a:lnTo>
                  <a:lnTo>
                    <a:pt x="57" y="27"/>
                  </a:lnTo>
                  <a:lnTo>
                    <a:pt x="54" y="18"/>
                  </a:lnTo>
                  <a:lnTo>
                    <a:pt x="49" y="10"/>
                  </a:lnTo>
                  <a:lnTo>
                    <a:pt x="44" y="5"/>
                  </a:lnTo>
                  <a:lnTo>
                    <a:pt x="38" y="0"/>
                  </a:lnTo>
                  <a:lnTo>
                    <a:pt x="31"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92" name="Freeform 53"/>
            <p:cNvSpPr/>
            <p:nvPr/>
          </p:nvSpPr>
          <p:spPr>
            <a:xfrm>
              <a:off x="4623943" y="2459588"/>
              <a:ext cx="1255579" cy="47156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1" h="297">
                  <a:moveTo>
                    <a:pt x="21" y="296"/>
                  </a:moveTo>
                  <a:lnTo>
                    <a:pt x="790" y="24"/>
                  </a:lnTo>
                  <a:lnTo>
                    <a:pt x="790" y="18"/>
                  </a:lnTo>
                  <a:lnTo>
                    <a:pt x="790" y="13"/>
                  </a:lnTo>
                  <a:lnTo>
                    <a:pt x="790" y="10"/>
                  </a:lnTo>
                  <a:lnTo>
                    <a:pt x="788" y="8"/>
                  </a:lnTo>
                  <a:lnTo>
                    <a:pt x="786" y="6"/>
                  </a:lnTo>
                  <a:lnTo>
                    <a:pt x="786" y="5"/>
                  </a:lnTo>
                  <a:lnTo>
                    <a:pt x="785" y="2"/>
                  </a:lnTo>
                  <a:lnTo>
                    <a:pt x="783" y="0"/>
                  </a:lnTo>
                  <a:lnTo>
                    <a:pt x="0" y="249"/>
                  </a:lnTo>
                  <a:lnTo>
                    <a:pt x="21" y="296"/>
                  </a:lnTo>
                </a:path>
              </a:pathLst>
            </a:custGeom>
            <a:solidFill>
              <a:srgbClr val="FF0000"/>
            </a:solidFill>
            <a:ln w="9525">
              <a:noFill/>
            </a:ln>
          </p:spPr>
          <p:txBody>
            <a:bodyPr/>
            <a:lstStyle/>
            <a:p>
              <a:endParaRPr lang="zh-CN" altLang="en-US"/>
            </a:p>
          </p:txBody>
        </p:sp>
        <p:sp>
          <p:nvSpPr>
            <p:cNvPr id="93" name="Freeform 54"/>
            <p:cNvSpPr/>
            <p:nvPr/>
          </p:nvSpPr>
          <p:spPr>
            <a:xfrm>
              <a:off x="4623943" y="2459588"/>
              <a:ext cx="1255579" cy="47156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1" h="297">
                  <a:moveTo>
                    <a:pt x="21" y="296"/>
                  </a:moveTo>
                  <a:lnTo>
                    <a:pt x="790" y="24"/>
                  </a:lnTo>
                  <a:lnTo>
                    <a:pt x="790" y="18"/>
                  </a:lnTo>
                  <a:lnTo>
                    <a:pt x="790" y="13"/>
                  </a:lnTo>
                  <a:lnTo>
                    <a:pt x="790" y="10"/>
                  </a:lnTo>
                  <a:lnTo>
                    <a:pt x="788" y="8"/>
                  </a:lnTo>
                  <a:lnTo>
                    <a:pt x="786" y="6"/>
                  </a:lnTo>
                  <a:lnTo>
                    <a:pt x="786" y="5"/>
                  </a:lnTo>
                  <a:lnTo>
                    <a:pt x="785" y="2"/>
                  </a:lnTo>
                  <a:lnTo>
                    <a:pt x="783" y="0"/>
                  </a:lnTo>
                  <a:lnTo>
                    <a:pt x="0" y="249"/>
                  </a:lnTo>
                  <a:lnTo>
                    <a:pt x="21" y="296"/>
                  </a:lnTo>
                </a:path>
              </a:pathLst>
            </a:custGeom>
            <a:noFill/>
            <a:ln w="12700" cap="rnd" cmpd="sng">
              <a:solidFill>
                <a:srgbClr val="FF0000"/>
              </a:solidFill>
              <a:prstDash val="solid"/>
              <a:bevel/>
              <a:headEnd type="none" w="med" len="med"/>
              <a:tailEnd type="none" w="med" len="med"/>
            </a:ln>
          </p:spPr>
          <p:txBody>
            <a:bodyPr/>
            <a:lstStyle/>
            <a:p>
              <a:endParaRPr lang="zh-CN" altLang="en-US"/>
            </a:p>
          </p:txBody>
        </p:sp>
        <p:sp>
          <p:nvSpPr>
            <p:cNvPr id="94" name="Freeform 55"/>
            <p:cNvSpPr/>
            <p:nvPr/>
          </p:nvSpPr>
          <p:spPr>
            <a:xfrm>
              <a:off x="4669976" y="2500870"/>
              <a:ext cx="1214308" cy="489032"/>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65" h="308">
                  <a:moveTo>
                    <a:pt x="0" y="265"/>
                  </a:moveTo>
                  <a:lnTo>
                    <a:pt x="27" y="307"/>
                  </a:lnTo>
                  <a:lnTo>
                    <a:pt x="756" y="39"/>
                  </a:lnTo>
                  <a:lnTo>
                    <a:pt x="757" y="34"/>
                  </a:lnTo>
                  <a:lnTo>
                    <a:pt x="759" y="29"/>
                  </a:lnTo>
                  <a:lnTo>
                    <a:pt x="761" y="26"/>
                  </a:lnTo>
                  <a:lnTo>
                    <a:pt x="761" y="23"/>
                  </a:lnTo>
                  <a:lnTo>
                    <a:pt x="762" y="18"/>
                  </a:lnTo>
                  <a:lnTo>
                    <a:pt x="762" y="13"/>
                  </a:lnTo>
                  <a:lnTo>
                    <a:pt x="762" y="8"/>
                  </a:lnTo>
                  <a:lnTo>
                    <a:pt x="764" y="0"/>
                  </a:lnTo>
                  <a:lnTo>
                    <a:pt x="0" y="265"/>
                  </a:lnTo>
                </a:path>
              </a:pathLst>
            </a:custGeom>
            <a:solidFill>
              <a:srgbClr val="990000"/>
            </a:solidFill>
            <a:ln w="9525">
              <a:noFill/>
            </a:ln>
          </p:spPr>
          <p:txBody>
            <a:bodyPr/>
            <a:lstStyle/>
            <a:p>
              <a:endParaRPr lang="zh-CN" altLang="en-US"/>
            </a:p>
          </p:txBody>
        </p:sp>
        <p:sp>
          <p:nvSpPr>
            <p:cNvPr id="95" name="Freeform 56"/>
            <p:cNvSpPr/>
            <p:nvPr/>
          </p:nvSpPr>
          <p:spPr>
            <a:xfrm>
              <a:off x="4669976" y="2500870"/>
              <a:ext cx="1214308" cy="489032"/>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65" h="308">
                  <a:moveTo>
                    <a:pt x="0" y="265"/>
                  </a:moveTo>
                  <a:lnTo>
                    <a:pt x="27" y="307"/>
                  </a:lnTo>
                  <a:lnTo>
                    <a:pt x="756" y="39"/>
                  </a:lnTo>
                  <a:lnTo>
                    <a:pt x="757" y="34"/>
                  </a:lnTo>
                  <a:lnTo>
                    <a:pt x="759" y="29"/>
                  </a:lnTo>
                  <a:lnTo>
                    <a:pt x="761" y="26"/>
                  </a:lnTo>
                  <a:lnTo>
                    <a:pt x="761" y="23"/>
                  </a:lnTo>
                  <a:lnTo>
                    <a:pt x="762" y="18"/>
                  </a:lnTo>
                  <a:lnTo>
                    <a:pt x="762" y="13"/>
                  </a:lnTo>
                  <a:lnTo>
                    <a:pt x="762" y="8"/>
                  </a:lnTo>
                  <a:lnTo>
                    <a:pt x="764" y="0"/>
                  </a:lnTo>
                  <a:lnTo>
                    <a:pt x="0" y="265"/>
                  </a:lnTo>
                </a:path>
              </a:pathLst>
            </a:custGeom>
            <a:noFill/>
            <a:ln w="12700" cap="rnd" cmpd="sng">
              <a:solidFill>
                <a:srgbClr val="990000"/>
              </a:solidFill>
              <a:prstDash val="solid"/>
              <a:bevel/>
              <a:headEnd type="none" w="med" len="med"/>
              <a:tailEnd type="none" w="med" len="med"/>
            </a:ln>
          </p:spPr>
          <p:txBody>
            <a:bodyPr/>
            <a:lstStyle/>
            <a:p>
              <a:endParaRPr lang="zh-CN" altLang="en-US"/>
            </a:p>
          </p:txBody>
        </p:sp>
        <p:sp>
          <p:nvSpPr>
            <p:cNvPr id="96" name="Freeform 57"/>
            <p:cNvSpPr/>
            <p:nvPr/>
          </p:nvSpPr>
          <p:spPr>
            <a:xfrm>
              <a:off x="3823928" y="1525981"/>
              <a:ext cx="1331771" cy="226892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39" h="1429">
                  <a:moveTo>
                    <a:pt x="777" y="0"/>
                  </a:moveTo>
                  <a:lnTo>
                    <a:pt x="720" y="13"/>
                  </a:lnTo>
                  <a:lnTo>
                    <a:pt x="658" y="31"/>
                  </a:lnTo>
                  <a:lnTo>
                    <a:pt x="593" y="52"/>
                  </a:lnTo>
                  <a:lnTo>
                    <a:pt x="526" y="76"/>
                  </a:lnTo>
                  <a:lnTo>
                    <a:pt x="461" y="102"/>
                  </a:lnTo>
                  <a:lnTo>
                    <a:pt x="396" y="128"/>
                  </a:lnTo>
                  <a:lnTo>
                    <a:pt x="336" y="156"/>
                  </a:lnTo>
                  <a:lnTo>
                    <a:pt x="281" y="182"/>
                  </a:lnTo>
                  <a:lnTo>
                    <a:pt x="284" y="196"/>
                  </a:lnTo>
                  <a:lnTo>
                    <a:pt x="284" y="211"/>
                  </a:lnTo>
                  <a:lnTo>
                    <a:pt x="283" y="224"/>
                  </a:lnTo>
                  <a:lnTo>
                    <a:pt x="278" y="235"/>
                  </a:lnTo>
                  <a:lnTo>
                    <a:pt x="271" y="247"/>
                  </a:lnTo>
                  <a:lnTo>
                    <a:pt x="261" y="256"/>
                  </a:lnTo>
                  <a:lnTo>
                    <a:pt x="252" y="265"/>
                  </a:lnTo>
                  <a:lnTo>
                    <a:pt x="242" y="271"/>
                  </a:lnTo>
                  <a:lnTo>
                    <a:pt x="229" y="276"/>
                  </a:lnTo>
                  <a:lnTo>
                    <a:pt x="218" y="279"/>
                  </a:lnTo>
                  <a:lnTo>
                    <a:pt x="205" y="281"/>
                  </a:lnTo>
                  <a:lnTo>
                    <a:pt x="193" y="281"/>
                  </a:lnTo>
                  <a:lnTo>
                    <a:pt x="182" y="279"/>
                  </a:lnTo>
                  <a:lnTo>
                    <a:pt x="170" y="276"/>
                  </a:lnTo>
                  <a:lnTo>
                    <a:pt x="161" y="269"/>
                  </a:lnTo>
                  <a:lnTo>
                    <a:pt x="153" y="263"/>
                  </a:lnTo>
                  <a:lnTo>
                    <a:pt x="131" y="276"/>
                  </a:lnTo>
                  <a:lnTo>
                    <a:pt x="110" y="291"/>
                  </a:lnTo>
                  <a:lnTo>
                    <a:pt x="89" y="305"/>
                  </a:lnTo>
                  <a:lnTo>
                    <a:pt x="70" y="320"/>
                  </a:lnTo>
                  <a:lnTo>
                    <a:pt x="52" y="334"/>
                  </a:lnTo>
                  <a:lnTo>
                    <a:pt x="34" y="347"/>
                  </a:lnTo>
                  <a:lnTo>
                    <a:pt x="16" y="362"/>
                  </a:lnTo>
                  <a:lnTo>
                    <a:pt x="0" y="377"/>
                  </a:lnTo>
                  <a:lnTo>
                    <a:pt x="13" y="429"/>
                  </a:lnTo>
                  <a:lnTo>
                    <a:pt x="24" y="482"/>
                  </a:lnTo>
                  <a:lnTo>
                    <a:pt x="32" y="534"/>
                  </a:lnTo>
                  <a:lnTo>
                    <a:pt x="42" y="586"/>
                  </a:lnTo>
                  <a:lnTo>
                    <a:pt x="50" y="638"/>
                  </a:lnTo>
                  <a:lnTo>
                    <a:pt x="57" y="689"/>
                  </a:lnTo>
                  <a:lnTo>
                    <a:pt x="65" y="739"/>
                  </a:lnTo>
                  <a:lnTo>
                    <a:pt x="73" y="789"/>
                  </a:lnTo>
                  <a:lnTo>
                    <a:pt x="83" y="791"/>
                  </a:lnTo>
                  <a:lnTo>
                    <a:pt x="92" y="794"/>
                  </a:lnTo>
                  <a:lnTo>
                    <a:pt x="101" y="798"/>
                  </a:lnTo>
                  <a:lnTo>
                    <a:pt x="109" y="802"/>
                  </a:lnTo>
                  <a:lnTo>
                    <a:pt x="123" y="812"/>
                  </a:lnTo>
                  <a:lnTo>
                    <a:pt x="135" y="824"/>
                  </a:lnTo>
                  <a:lnTo>
                    <a:pt x="143" y="837"/>
                  </a:lnTo>
                  <a:lnTo>
                    <a:pt x="149" y="851"/>
                  </a:lnTo>
                  <a:lnTo>
                    <a:pt x="154" y="866"/>
                  </a:lnTo>
                  <a:lnTo>
                    <a:pt x="156" y="882"/>
                  </a:lnTo>
                  <a:lnTo>
                    <a:pt x="154" y="898"/>
                  </a:lnTo>
                  <a:lnTo>
                    <a:pt x="151" y="913"/>
                  </a:lnTo>
                  <a:lnTo>
                    <a:pt x="146" y="929"/>
                  </a:lnTo>
                  <a:lnTo>
                    <a:pt x="138" y="942"/>
                  </a:lnTo>
                  <a:lnTo>
                    <a:pt x="128" y="955"/>
                  </a:lnTo>
                  <a:lnTo>
                    <a:pt x="115" y="967"/>
                  </a:lnTo>
                  <a:lnTo>
                    <a:pt x="102" y="976"/>
                  </a:lnTo>
                  <a:lnTo>
                    <a:pt x="84" y="983"/>
                  </a:lnTo>
                  <a:lnTo>
                    <a:pt x="86" y="1014"/>
                  </a:lnTo>
                  <a:lnTo>
                    <a:pt x="88" y="1048"/>
                  </a:lnTo>
                  <a:lnTo>
                    <a:pt x="88" y="1082"/>
                  </a:lnTo>
                  <a:lnTo>
                    <a:pt x="89" y="1119"/>
                  </a:lnTo>
                  <a:lnTo>
                    <a:pt x="91" y="1155"/>
                  </a:lnTo>
                  <a:lnTo>
                    <a:pt x="91" y="1193"/>
                  </a:lnTo>
                  <a:lnTo>
                    <a:pt x="91" y="1230"/>
                  </a:lnTo>
                  <a:lnTo>
                    <a:pt x="91" y="1264"/>
                  </a:lnTo>
                  <a:lnTo>
                    <a:pt x="157" y="1279"/>
                  </a:lnTo>
                  <a:lnTo>
                    <a:pt x="226" y="1295"/>
                  </a:lnTo>
                  <a:lnTo>
                    <a:pt x="297" y="1311"/>
                  </a:lnTo>
                  <a:lnTo>
                    <a:pt x="375" y="1331"/>
                  </a:lnTo>
                  <a:lnTo>
                    <a:pt x="458" y="1350"/>
                  </a:lnTo>
                  <a:lnTo>
                    <a:pt x="549" y="1373"/>
                  </a:lnTo>
                  <a:lnTo>
                    <a:pt x="650" y="1399"/>
                  </a:lnTo>
                  <a:lnTo>
                    <a:pt x="762" y="1428"/>
                  </a:lnTo>
                  <a:lnTo>
                    <a:pt x="777" y="1360"/>
                  </a:lnTo>
                  <a:lnTo>
                    <a:pt x="791" y="1284"/>
                  </a:lnTo>
                  <a:lnTo>
                    <a:pt x="803" y="1204"/>
                  </a:lnTo>
                  <a:lnTo>
                    <a:pt x="812" y="1119"/>
                  </a:lnTo>
                  <a:lnTo>
                    <a:pt x="822" y="1032"/>
                  </a:lnTo>
                  <a:lnTo>
                    <a:pt x="829" y="939"/>
                  </a:lnTo>
                  <a:lnTo>
                    <a:pt x="834" y="846"/>
                  </a:lnTo>
                  <a:lnTo>
                    <a:pt x="837" y="750"/>
                  </a:lnTo>
                  <a:lnTo>
                    <a:pt x="837" y="728"/>
                  </a:lnTo>
                  <a:lnTo>
                    <a:pt x="838" y="708"/>
                  </a:lnTo>
                  <a:lnTo>
                    <a:pt x="838" y="690"/>
                  </a:lnTo>
                  <a:lnTo>
                    <a:pt x="838" y="674"/>
                  </a:lnTo>
                  <a:lnTo>
                    <a:pt x="838" y="656"/>
                  </a:lnTo>
                  <a:lnTo>
                    <a:pt x="838" y="640"/>
                  </a:lnTo>
                  <a:lnTo>
                    <a:pt x="838" y="619"/>
                  </a:lnTo>
                  <a:lnTo>
                    <a:pt x="838" y="598"/>
                  </a:lnTo>
                  <a:lnTo>
                    <a:pt x="827" y="596"/>
                  </a:lnTo>
                  <a:lnTo>
                    <a:pt x="816" y="593"/>
                  </a:lnTo>
                  <a:lnTo>
                    <a:pt x="806" y="588"/>
                  </a:lnTo>
                  <a:lnTo>
                    <a:pt x="796" y="583"/>
                  </a:lnTo>
                  <a:lnTo>
                    <a:pt x="788" y="578"/>
                  </a:lnTo>
                  <a:lnTo>
                    <a:pt x="780" y="570"/>
                  </a:lnTo>
                  <a:lnTo>
                    <a:pt x="773" y="564"/>
                  </a:lnTo>
                  <a:lnTo>
                    <a:pt x="769" y="555"/>
                  </a:lnTo>
                  <a:lnTo>
                    <a:pt x="762" y="546"/>
                  </a:lnTo>
                  <a:lnTo>
                    <a:pt x="759" y="536"/>
                  </a:lnTo>
                  <a:lnTo>
                    <a:pt x="756" y="526"/>
                  </a:lnTo>
                  <a:lnTo>
                    <a:pt x="752" y="516"/>
                  </a:lnTo>
                  <a:lnTo>
                    <a:pt x="749" y="494"/>
                  </a:lnTo>
                  <a:lnTo>
                    <a:pt x="747" y="473"/>
                  </a:lnTo>
                  <a:lnTo>
                    <a:pt x="749" y="450"/>
                  </a:lnTo>
                  <a:lnTo>
                    <a:pt x="754" y="429"/>
                  </a:lnTo>
                  <a:lnTo>
                    <a:pt x="760" y="409"/>
                  </a:lnTo>
                  <a:lnTo>
                    <a:pt x="770" y="391"/>
                  </a:lnTo>
                  <a:lnTo>
                    <a:pt x="775" y="383"/>
                  </a:lnTo>
                  <a:lnTo>
                    <a:pt x="780" y="375"/>
                  </a:lnTo>
                  <a:lnTo>
                    <a:pt x="786" y="369"/>
                  </a:lnTo>
                  <a:lnTo>
                    <a:pt x="795" y="364"/>
                  </a:lnTo>
                  <a:lnTo>
                    <a:pt x="801" y="359"/>
                  </a:lnTo>
                  <a:lnTo>
                    <a:pt x="809" y="356"/>
                  </a:lnTo>
                  <a:lnTo>
                    <a:pt x="817" y="352"/>
                  </a:lnTo>
                  <a:lnTo>
                    <a:pt x="827" y="351"/>
                  </a:lnTo>
                  <a:lnTo>
                    <a:pt x="822" y="304"/>
                  </a:lnTo>
                  <a:lnTo>
                    <a:pt x="819" y="258"/>
                  </a:lnTo>
                  <a:lnTo>
                    <a:pt x="812" y="214"/>
                  </a:lnTo>
                  <a:lnTo>
                    <a:pt x="808" y="170"/>
                  </a:lnTo>
                  <a:lnTo>
                    <a:pt x="801" y="126"/>
                  </a:lnTo>
                  <a:lnTo>
                    <a:pt x="793" y="84"/>
                  </a:lnTo>
                  <a:lnTo>
                    <a:pt x="785" y="42"/>
                  </a:lnTo>
                  <a:lnTo>
                    <a:pt x="777" y="0"/>
                  </a:lnTo>
                </a:path>
              </a:pathLst>
            </a:custGeom>
            <a:solidFill>
              <a:srgbClr val="FAF0A8"/>
            </a:solidFill>
            <a:ln w="9525">
              <a:noFill/>
            </a:ln>
          </p:spPr>
          <p:txBody>
            <a:bodyPr/>
            <a:lstStyle/>
            <a:p>
              <a:endParaRPr lang="zh-CN" altLang="en-US"/>
            </a:p>
          </p:txBody>
        </p:sp>
        <p:sp>
          <p:nvSpPr>
            <p:cNvPr id="97" name="Freeform 58"/>
            <p:cNvSpPr/>
            <p:nvPr/>
          </p:nvSpPr>
          <p:spPr>
            <a:xfrm>
              <a:off x="3823928" y="1525981"/>
              <a:ext cx="1331771" cy="226892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39" h="1429">
                  <a:moveTo>
                    <a:pt x="777" y="0"/>
                  </a:moveTo>
                  <a:lnTo>
                    <a:pt x="720" y="13"/>
                  </a:lnTo>
                  <a:lnTo>
                    <a:pt x="658" y="31"/>
                  </a:lnTo>
                  <a:lnTo>
                    <a:pt x="593" y="52"/>
                  </a:lnTo>
                  <a:lnTo>
                    <a:pt x="526" y="76"/>
                  </a:lnTo>
                  <a:lnTo>
                    <a:pt x="461" y="102"/>
                  </a:lnTo>
                  <a:lnTo>
                    <a:pt x="396" y="128"/>
                  </a:lnTo>
                  <a:lnTo>
                    <a:pt x="336" y="156"/>
                  </a:lnTo>
                  <a:lnTo>
                    <a:pt x="281" y="182"/>
                  </a:lnTo>
                  <a:lnTo>
                    <a:pt x="284" y="196"/>
                  </a:lnTo>
                  <a:lnTo>
                    <a:pt x="284" y="211"/>
                  </a:lnTo>
                  <a:lnTo>
                    <a:pt x="283" y="224"/>
                  </a:lnTo>
                  <a:lnTo>
                    <a:pt x="278" y="235"/>
                  </a:lnTo>
                  <a:lnTo>
                    <a:pt x="271" y="247"/>
                  </a:lnTo>
                  <a:lnTo>
                    <a:pt x="261" y="256"/>
                  </a:lnTo>
                  <a:lnTo>
                    <a:pt x="252" y="265"/>
                  </a:lnTo>
                  <a:lnTo>
                    <a:pt x="242" y="271"/>
                  </a:lnTo>
                  <a:lnTo>
                    <a:pt x="229" y="276"/>
                  </a:lnTo>
                  <a:lnTo>
                    <a:pt x="218" y="279"/>
                  </a:lnTo>
                  <a:lnTo>
                    <a:pt x="205" y="281"/>
                  </a:lnTo>
                  <a:lnTo>
                    <a:pt x="193" y="281"/>
                  </a:lnTo>
                  <a:lnTo>
                    <a:pt x="182" y="279"/>
                  </a:lnTo>
                  <a:lnTo>
                    <a:pt x="170" y="276"/>
                  </a:lnTo>
                  <a:lnTo>
                    <a:pt x="161" y="269"/>
                  </a:lnTo>
                  <a:lnTo>
                    <a:pt x="153" y="263"/>
                  </a:lnTo>
                  <a:lnTo>
                    <a:pt x="131" y="276"/>
                  </a:lnTo>
                  <a:lnTo>
                    <a:pt x="110" y="291"/>
                  </a:lnTo>
                  <a:lnTo>
                    <a:pt x="89" y="305"/>
                  </a:lnTo>
                  <a:lnTo>
                    <a:pt x="70" y="320"/>
                  </a:lnTo>
                  <a:lnTo>
                    <a:pt x="52" y="334"/>
                  </a:lnTo>
                  <a:lnTo>
                    <a:pt x="34" y="347"/>
                  </a:lnTo>
                  <a:lnTo>
                    <a:pt x="16" y="362"/>
                  </a:lnTo>
                  <a:lnTo>
                    <a:pt x="0" y="377"/>
                  </a:lnTo>
                  <a:lnTo>
                    <a:pt x="13" y="429"/>
                  </a:lnTo>
                  <a:lnTo>
                    <a:pt x="24" y="482"/>
                  </a:lnTo>
                  <a:lnTo>
                    <a:pt x="32" y="534"/>
                  </a:lnTo>
                  <a:lnTo>
                    <a:pt x="42" y="586"/>
                  </a:lnTo>
                  <a:lnTo>
                    <a:pt x="50" y="638"/>
                  </a:lnTo>
                  <a:lnTo>
                    <a:pt x="57" y="689"/>
                  </a:lnTo>
                  <a:lnTo>
                    <a:pt x="65" y="739"/>
                  </a:lnTo>
                  <a:lnTo>
                    <a:pt x="73" y="789"/>
                  </a:lnTo>
                  <a:lnTo>
                    <a:pt x="83" y="791"/>
                  </a:lnTo>
                  <a:lnTo>
                    <a:pt x="92" y="794"/>
                  </a:lnTo>
                  <a:lnTo>
                    <a:pt x="101" y="798"/>
                  </a:lnTo>
                  <a:lnTo>
                    <a:pt x="109" y="802"/>
                  </a:lnTo>
                  <a:lnTo>
                    <a:pt x="123" y="812"/>
                  </a:lnTo>
                  <a:lnTo>
                    <a:pt x="135" y="824"/>
                  </a:lnTo>
                  <a:lnTo>
                    <a:pt x="143" y="837"/>
                  </a:lnTo>
                  <a:lnTo>
                    <a:pt x="149" y="851"/>
                  </a:lnTo>
                  <a:lnTo>
                    <a:pt x="154" y="866"/>
                  </a:lnTo>
                  <a:lnTo>
                    <a:pt x="156" y="882"/>
                  </a:lnTo>
                  <a:lnTo>
                    <a:pt x="154" y="898"/>
                  </a:lnTo>
                  <a:lnTo>
                    <a:pt x="151" y="913"/>
                  </a:lnTo>
                  <a:lnTo>
                    <a:pt x="146" y="929"/>
                  </a:lnTo>
                  <a:lnTo>
                    <a:pt x="138" y="942"/>
                  </a:lnTo>
                  <a:lnTo>
                    <a:pt x="128" y="955"/>
                  </a:lnTo>
                  <a:lnTo>
                    <a:pt x="115" y="967"/>
                  </a:lnTo>
                  <a:lnTo>
                    <a:pt x="102" y="976"/>
                  </a:lnTo>
                  <a:lnTo>
                    <a:pt x="84" y="983"/>
                  </a:lnTo>
                  <a:lnTo>
                    <a:pt x="86" y="1014"/>
                  </a:lnTo>
                  <a:lnTo>
                    <a:pt x="88" y="1048"/>
                  </a:lnTo>
                  <a:lnTo>
                    <a:pt x="88" y="1082"/>
                  </a:lnTo>
                  <a:lnTo>
                    <a:pt x="89" y="1119"/>
                  </a:lnTo>
                  <a:lnTo>
                    <a:pt x="91" y="1155"/>
                  </a:lnTo>
                  <a:lnTo>
                    <a:pt x="91" y="1193"/>
                  </a:lnTo>
                  <a:lnTo>
                    <a:pt x="91" y="1230"/>
                  </a:lnTo>
                  <a:lnTo>
                    <a:pt x="91" y="1264"/>
                  </a:lnTo>
                  <a:lnTo>
                    <a:pt x="157" y="1279"/>
                  </a:lnTo>
                  <a:lnTo>
                    <a:pt x="226" y="1295"/>
                  </a:lnTo>
                  <a:lnTo>
                    <a:pt x="297" y="1311"/>
                  </a:lnTo>
                  <a:lnTo>
                    <a:pt x="375" y="1331"/>
                  </a:lnTo>
                  <a:lnTo>
                    <a:pt x="458" y="1350"/>
                  </a:lnTo>
                  <a:lnTo>
                    <a:pt x="549" y="1373"/>
                  </a:lnTo>
                  <a:lnTo>
                    <a:pt x="650" y="1399"/>
                  </a:lnTo>
                  <a:lnTo>
                    <a:pt x="762" y="1428"/>
                  </a:lnTo>
                  <a:lnTo>
                    <a:pt x="777" y="1360"/>
                  </a:lnTo>
                  <a:lnTo>
                    <a:pt x="791" y="1284"/>
                  </a:lnTo>
                  <a:lnTo>
                    <a:pt x="803" y="1204"/>
                  </a:lnTo>
                  <a:lnTo>
                    <a:pt x="812" y="1119"/>
                  </a:lnTo>
                  <a:lnTo>
                    <a:pt x="822" y="1032"/>
                  </a:lnTo>
                  <a:lnTo>
                    <a:pt x="829" y="939"/>
                  </a:lnTo>
                  <a:lnTo>
                    <a:pt x="834" y="846"/>
                  </a:lnTo>
                  <a:lnTo>
                    <a:pt x="837" y="750"/>
                  </a:lnTo>
                  <a:lnTo>
                    <a:pt x="837" y="728"/>
                  </a:lnTo>
                  <a:lnTo>
                    <a:pt x="838" y="708"/>
                  </a:lnTo>
                  <a:lnTo>
                    <a:pt x="838" y="690"/>
                  </a:lnTo>
                  <a:lnTo>
                    <a:pt x="838" y="674"/>
                  </a:lnTo>
                  <a:lnTo>
                    <a:pt x="838" y="656"/>
                  </a:lnTo>
                  <a:lnTo>
                    <a:pt x="838" y="640"/>
                  </a:lnTo>
                  <a:lnTo>
                    <a:pt x="838" y="619"/>
                  </a:lnTo>
                  <a:lnTo>
                    <a:pt x="838" y="598"/>
                  </a:lnTo>
                  <a:lnTo>
                    <a:pt x="827" y="596"/>
                  </a:lnTo>
                  <a:lnTo>
                    <a:pt x="816" y="593"/>
                  </a:lnTo>
                  <a:lnTo>
                    <a:pt x="806" y="588"/>
                  </a:lnTo>
                  <a:lnTo>
                    <a:pt x="796" y="583"/>
                  </a:lnTo>
                  <a:lnTo>
                    <a:pt x="788" y="578"/>
                  </a:lnTo>
                  <a:lnTo>
                    <a:pt x="780" y="570"/>
                  </a:lnTo>
                  <a:lnTo>
                    <a:pt x="773" y="564"/>
                  </a:lnTo>
                  <a:lnTo>
                    <a:pt x="769" y="555"/>
                  </a:lnTo>
                  <a:lnTo>
                    <a:pt x="762" y="546"/>
                  </a:lnTo>
                  <a:lnTo>
                    <a:pt x="759" y="536"/>
                  </a:lnTo>
                  <a:lnTo>
                    <a:pt x="756" y="526"/>
                  </a:lnTo>
                  <a:lnTo>
                    <a:pt x="752" y="516"/>
                  </a:lnTo>
                  <a:lnTo>
                    <a:pt x="749" y="494"/>
                  </a:lnTo>
                  <a:lnTo>
                    <a:pt x="747" y="473"/>
                  </a:lnTo>
                  <a:lnTo>
                    <a:pt x="749" y="450"/>
                  </a:lnTo>
                  <a:lnTo>
                    <a:pt x="754" y="429"/>
                  </a:lnTo>
                  <a:lnTo>
                    <a:pt x="760" y="409"/>
                  </a:lnTo>
                  <a:lnTo>
                    <a:pt x="770" y="391"/>
                  </a:lnTo>
                  <a:lnTo>
                    <a:pt x="775" y="383"/>
                  </a:lnTo>
                  <a:lnTo>
                    <a:pt x="780" y="375"/>
                  </a:lnTo>
                  <a:lnTo>
                    <a:pt x="786" y="369"/>
                  </a:lnTo>
                  <a:lnTo>
                    <a:pt x="795" y="364"/>
                  </a:lnTo>
                  <a:lnTo>
                    <a:pt x="801" y="359"/>
                  </a:lnTo>
                  <a:lnTo>
                    <a:pt x="809" y="356"/>
                  </a:lnTo>
                  <a:lnTo>
                    <a:pt x="817" y="352"/>
                  </a:lnTo>
                  <a:lnTo>
                    <a:pt x="827" y="351"/>
                  </a:lnTo>
                  <a:lnTo>
                    <a:pt x="822" y="304"/>
                  </a:lnTo>
                  <a:lnTo>
                    <a:pt x="819" y="258"/>
                  </a:lnTo>
                  <a:lnTo>
                    <a:pt x="812" y="214"/>
                  </a:lnTo>
                  <a:lnTo>
                    <a:pt x="808" y="170"/>
                  </a:lnTo>
                  <a:lnTo>
                    <a:pt x="801" y="126"/>
                  </a:lnTo>
                  <a:lnTo>
                    <a:pt x="793" y="84"/>
                  </a:lnTo>
                  <a:lnTo>
                    <a:pt x="785" y="42"/>
                  </a:lnTo>
                  <a:lnTo>
                    <a:pt x="777"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98" name="Freeform 59"/>
            <p:cNvSpPr/>
            <p:nvPr/>
          </p:nvSpPr>
          <p:spPr>
            <a:xfrm>
              <a:off x="5009665" y="1525981"/>
              <a:ext cx="500009" cy="226892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15" h="1429">
                  <a:moveTo>
                    <a:pt x="30" y="0"/>
                  </a:moveTo>
                  <a:lnTo>
                    <a:pt x="74" y="32"/>
                  </a:lnTo>
                  <a:lnTo>
                    <a:pt x="106" y="60"/>
                  </a:lnTo>
                  <a:lnTo>
                    <a:pt x="135" y="86"/>
                  </a:lnTo>
                  <a:lnTo>
                    <a:pt x="161" y="112"/>
                  </a:lnTo>
                  <a:lnTo>
                    <a:pt x="187" y="141"/>
                  </a:lnTo>
                  <a:lnTo>
                    <a:pt x="220" y="177"/>
                  </a:lnTo>
                  <a:lnTo>
                    <a:pt x="260" y="224"/>
                  </a:lnTo>
                  <a:lnTo>
                    <a:pt x="314" y="281"/>
                  </a:lnTo>
                  <a:lnTo>
                    <a:pt x="312" y="349"/>
                  </a:lnTo>
                  <a:lnTo>
                    <a:pt x="311" y="419"/>
                  </a:lnTo>
                  <a:lnTo>
                    <a:pt x="309" y="489"/>
                  </a:lnTo>
                  <a:lnTo>
                    <a:pt x="306" y="559"/>
                  </a:lnTo>
                  <a:lnTo>
                    <a:pt x="301" y="629"/>
                  </a:lnTo>
                  <a:lnTo>
                    <a:pt x="296" y="695"/>
                  </a:lnTo>
                  <a:lnTo>
                    <a:pt x="290" y="760"/>
                  </a:lnTo>
                  <a:lnTo>
                    <a:pt x="282" y="824"/>
                  </a:lnTo>
                  <a:lnTo>
                    <a:pt x="272" y="828"/>
                  </a:lnTo>
                  <a:lnTo>
                    <a:pt x="264" y="835"/>
                  </a:lnTo>
                  <a:lnTo>
                    <a:pt x="256" y="843"/>
                  </a:lnTo>
                  <a:lnTo>
                    <a:pt x="249" y="851"/>
                  </a:lnTo>
                  <a:lnTo>
                    <a:pt x="244" y="859"/>
                  </a:lnTo>
                  <a:lnTo>
                    <a:pt x="239" y="869"/>
                  </a:lnTo>
                  <a:lnTo>
                    <a:pt x="236" y="879"/>
                  </a:lnTo>
                  <a:lnTo>
                    <a:pt x="234" y="889"/>
                  </a:lnTo>
                  <a:lnTo>
                    <a:pt x="234" y="900"/>
                  </a:lnTo>
                  <a:lnTo>
                    <a:pt x="236" y="910"/>
                  </a:lnTo>
                  <a:lnTo>
                    <a:pt x="238" y="921"/>
                  </a:lnTo>
                  <a:lnTo>
                    <a:pt x="243" y="931"/>
                  </a:lnTo>
                  <a:lnTo>
                    <a:pt x="247" y="941"/>
                  </a:lnTo>
                  <a:lnTo>
                    <a:pt x="254" y="950"/>
                  </a:lnTo>
                  <a:lnTo>
                    <a:pt x="262" y="960"/>
                  </a:lnTo>
                  <a:lnTo>
                    <a:pt x="272" y="968"/>
                  </a:lnTo>
                  <a:lnTo>
                    <a:pt x="270" y="1007"/>
                  </a:lnTo>
                  <a:lnTo>
                    <a:pt x="269" y="1051"/>
                  </a:lnTo>
                  <a:lnTo>
                    <a:pt x="265" y="1097"/>
                  </a:lnTo>
                  <a:lnTo>
                    <a:pt x="264" y="1142"/>
                  </a:lnTo>
                  <a:lnTo>
                    <a:pt x="260" y="1189"/>
                  </a:lnTo>
                  <a:lnTo>
                    <a:pt x="257" y="1236"/>
                  </a:lnTo>
                  <a:lnTo>
                    <a:pt x="256" y="1280"/>
                  </a:lnTo>
                  <a:lnTo>
                    <a:pt x="256" y="1321"/>
                  </a:lnTo>
                  <a:lnTo>
                    <a:pt x="228" y="1337"/>
                  </a:lnTo>
                  <a:lnTo>
                    <a:pt x="199" y="1352"/>
                  </a:lnTo>
                  <a:lnTo>
                    <a:pt x="169" y="1366"/>
                  </a:lnTo>
                  <a:lnTo>
                    <a:pt x="140" y="1381"/>
                  </a:lnTo>
                  <a:lnTo>
                    <a:pt x="109" y="1394"/>
                  </a:lnTo>
                  <a:lnTo>
                    <a:pt x="78" y="1405"/>
                  </a:lnTo>
                  <a:lnTo>
                    <a:pt x="48" y="1418"/>
                  </a:lnTo>
                  <a:lnTo>
                    <a:pt x="15" y="1428"/>
                  </a:lnTo>
                  <a:lnTo>
                    <a:pt x="33" y="1344"/>
                  </a:lnTo>
                  <a:lnTo>
                    <a:pt x="48" y="1254"/>
                  </a:lnTo>
                  <a:lnTo>
                    <a:pt x="61" y="1165"/>
                  </a:lnTo>
                  <a:lnTo>
                    <a:pt x="70" y="1072"/>
                  </a:lnTo>
                  <a:lnTo>
                    <a:pt x="78" y="978"/>
                  </a:lnTo>
                  <a:lnTo>
                    <a:pt x="85" y="885"/>
                  </a:lnTo>
                  <a:lnTo>
                    <a:pt x="90" y="789"/>
                  </a:lnTo>
                  <a:lnTo>
                    <a:pt x="91" y="695"/>
                  </a:lnTo>
                  <a:lnTo>
                    <a:pt x="91" y="676"/>
                  </a:lnTo>
                  <a:lnTo>
                    <a:pt x="91" y="663"/>
                  </a:lnTo>
                  <a:lnTo>
                    <a:pt x="93" y="653"/>
                  </a:lnTo>
                  <a:lnTo>
                    <a:pt x="93" y="646"/>
                  </a:lnTo>
                  <a:lnTo>
                    <a:pt x="93" y="638"/>
                  </a:lnTo>
                  <a:lnTo>
                    <a:pt x="93" y="630"/>
                  </a:lnTo>
                  <a:lnTo>
                    <a:pt x="93" y="616"/>
                  </a:lnTo>
                  <a:lnTo>
                    <a:pt x="91" y="598"/>
                  </a:lnTo>
                  <a:lnTo>
                    <a:pt x="80" y="596"/>
                  </a:lnTo>
                  <a:lnTo>
                    <a:pt x="70" y="593"/>
                  </a:lnTo>
                  <a:lnTo>
                    <a:pt x="61" y="590"/>
                  </a:lnTo>
                  <a:lnTo>
                    <a:pt x="51" y="585"/>
                  </a:lnTo>
                  <a:lnTo>
                    <a:pt x="43" y="580"/>
                  </a:lnTo>
                  <a:lnTo>
                    <a:pt x="36" y="573"/>
                  </a:lnTo>
                  <a:lnTo>
                    <a:pt x="30" y="567"/>
                  </a:lnTo>
                  <a:lnTo>
                    <a:pt x="23" y="559"/>
                  </a:lnTo>
                  <a:lnTo>
                    <a:pt x="18" y="549"/>
                  </a:lnTo>
                  <a:lnTo>
                    <a:pt x="13" y="541"/>
                  </a:lnTo>
                  <a:lnTo>
                    <a:pt x="10" y="531"/>
                  </a:lnTo>
                  <a:lnTo>
                    <a:pt x="7" y="520"/>
                  </a:lnTo>
                  <a:lnTo>
                    <a:pt x="2" y="499"/>
                  </a:lnTo>
                  <a:lnTo>
                    <a:pt x="0" y="476"/>
                  </a:lnTo>
                  <a:lnTo>
                    <a:pt x="2" y="455"/>
                  </a:lnTo>
                  <a:lnTo>
                    <a:pt x="5" y="434"/>
                  </a:lnTo>
                  <a:lnTo>
                    <a:pt x="12" y="412"/>
                  </a:lnTo>
                  <a:lnTo>
                    <a:pt x="20" y="395"/>
                  </a:lnTo>
                  <a:lnTo>
                    <a:pt x="26" y="385"/>
                  </a:lnTo>
                  <a:lnTo>
                    <a:pt x="31" y="378"/>
                  </a:lnTo>
                  <a:lnTo>
                    <a:pt x="39" y="370"/>
                  </a:lnTo>
                  <a:lnTo>
                    <a:pt x="46" y="365"/>
                  </a:lnTo>
                  <a:lnTo>
                    <a:pt x="54" y="360"/>
                  </a:lnTo>
                  <a:lnTo>
                    <a:pt x="62" y="356"/>
                  </a:lnTo>
                  <a:lnTo>
                    <a:pt x="70" y="352"/>
                  </a:lnTo>
                  <a:lnTo>
                    <a:pt x="80" y="351"/>
                  </a:lnTo>
                  <a:lnTo>
                    <a:pt x="77" y="307"/>
                  </a:lnTo>
                  <a:lnTo>
                    <a:pt x="72" y="261"/>
                  </a:lnTo>
                  <a:lnTo>
                    <a:pt x="65" y="214"/>
                  </a:lnTo>
                  <a:lnTo>
                    <a:pt x="59" y="169"/>
                  </a:lnTo>
                  <a:lnTo>
                    <a:pt x="52" y="123"/>
                  </a:lnTo>
                  <a:lnTo>
                    <a:pt x="46" y="81"/>
                  </a:lnTo>
                  <a:lnTo>
                    <a:pt x="38" y="39"/>
                  </a:lnTo>
                  <a:lnTo>
                    <a:pt x="30" y="0"/>
                  </a:lnTo>
                </a:path>
              </a:pathLst>
            </a:custGeom>
            <a:solidFill>
              <a:srgbClr val="CC9926"/>
            </a:solidFill>
            <a:ln w="9525">
              <a:noFill/>
            </a:ln>
          </p:spPr>
          <p:txBody>
            <a:bodyPr/>
            <a:lstStyle/>
            <a:p>
              <a:endParaRPr lang="zh-CN" altLang="en-US"/>
            </a:p>
          </p:txBody>
        </p:sp>
        <p:sp>
          <p:nvSpPr>
            <p:cNvPr id="99" name="Freeform 60"/>
            <p:cNvSpPr/>
            <p:nvPr/>
          </p:nvSpPr>
          <p:spPr>
            <a:xfrm>
              <a:off x="5009665" y="1525981"/>
              <a:ext cx="500009" cy="226892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15" h="1429">
                  <a:moveTo>
                    <a:pt x="30" y="0"/>
                  </a:moveTo>
                  <a:lnTo>
                    <a:pt x="74" y="32"/>
                  </a:lnTo>
                  <a:lnTo>
                    <a:pt x="106" y="60"/>
                  </a:lnTo>
                  <a:lnTo>
                    <a:pt x="135" y="86"/>
                  </a:lnTo>
                  <a:lnTo>
                    <a:pt x="161" y="112"/>
                  </a:lnTo>
                  <a:lnTo>
                    <a:pt x="187" y="141"/>
                  </a:lnTo>
                  <a:lnTo>
                    <a:pt x="220" y="177"/>
                  </a:lnTo>
                  <a:lnTo>
                    <a:pt x="260" y="224"/>
                  </a:lnTo>
                  <a:lnTo>
                    <a:pt x="314" y="281"/>
                  </a:lnTo>
                  <a:lnTo>
                    <a:pt x="312" y="349"/>
                  </a:lnTo>
                  <a:lnTo>
                    <a:pt x="311" y="419"/>
                  </a:lnTo>
                  <a:lnTo>
                    <a:pt x="309" y="489"/>
                  </a:lnTo>
                  <a:lnTo>
                    <a:pt x="306" y="559"/>
                  </a:lnTo>
                  <a:lnTo>
                    <a:pt x="301" y="629"/>
                  </a:lnTo>
                  <a:lnTo>
                    <a:pt x="296" y="695"/>
                  </a:lnTo>
                  <a:lnTo>
                    <a:pt x="290" y="760"/>
                  </a:lnTo>
                  <a:lnTo>
                    <a:pt x="282" y="824"/>
                  </a:lnTo>
                  <a:lnTo>
                    <a:pt x="272" y="828"/>
                  </a:lnTo>
                  <a:lnTo>
                    <a:pt x="264" y="835"/>
                  </a:lnTo>
                  <a:lnTo>
                    <a:pt x="256" y="843"/>
                  </a:lnTo>
                  <a:lnTo>
                    <a:pt x="249" y="851"/>
                  </a:lnTo>
                  <a:lnTo>
                    <a:pt x="244" y="859"/>
                  </a:lnTo>
                  <a:lnTo>
                    <a:pt x="239" y="869"/>
                  </a:lnTo>
                  <a:lnTo>
                    <a:pt x="236" y="879"/>
                  </a:lnTo>
                  <a:lnTo>
                    <a:pt x="234" y="889"/>
                  </a:lnTo>
                  <a:lnTo>
                    <a:pt x="234" y="900"/>
                  </a:lnTo>
                  <a:lnTo>
                    <a:pt x="236" y="910"/>
                  </a:lnTo>
                  <a:lnTo>
                    <a:pt x="238" y="921"/>
                  </a:lnTo>
                  <a:lnTo>
                    <a:pt x="243" y="931"/>
                  </a:lnTo>
                  <a:lnTo>
                    <a:pt x="247" y="941"/>
                  </a:lnTo>
                  <a:lnTo>
                    <a:pt x="254" y="950"/>
                  </a:lnTo>
                  <a:lnTo>
                    <a:pt x="262" y="960"/>
                  </a:lnTo>
                  <a:lnTo>
                    <a:pt x="272" y="968"/>
                  </a:lnTo>
                  <a:lnTo>
                    <a:pt x="270" y="1007"/>
                  </a:lnTo>
                  <a:lnTo>
                    <a:pt x="269" y="1051"/>
                  </a:lnTo>
                  <a:lnTo>
                    <a:pt x="265" y="1097"/>
                  </a:lnTo>
                  <a:lnTo>
                    <a:pt x="264" y="1142"/>
                  </a:lnTo>
                  <a:lnTo>
                    <a:pt x="260" y="1189"/>
                  </a:lnTo>
                  <a:lnTo>
                    <a:pt x="257" y="1236"/>
                  </a:lnTo>
                  <a:lnTo>
                    <a:pt x="256" y="1280"/>
                  </a:lnTo>
                  <a:lnTo>
                    <a:pt x="256" y="1321"/>
                  </a:lnTo>
                  <a:lnTo>
                    <a:pt x="228" y="1337"/>
                  </a:lnTo>
                  <a:lnTo>
                    <a:pt x="199" y="1352"/>
                  </a:lnTo>
                  <a:lnTo>
                    <a:pt x="169" y="1366"/>
                  </a:lnTo>
                  <a:lnTo>
                    <a:pt x="140" y="1381"/>
                  </a:lnTo>
                  <a:lnTo>
                    <a:pt x="109" y="1394"/>
                  </a:lnTo>
                  <a:lnTo>
                    <a:pt x="78" y="1405"/>
                  </a:lnTo>
                  <a:lnTo>
                    <a:pt x="48" y="1418"/>
                  </a:lnTo>
                  <a:lnTo>
                    <a:pt x="15" y="1428"/>
                  </a:lnTo>
                  <a:lnTo>
                    <a:pt x="33" y="1344"/>
                  </a:lnTo>
                  <a:lnTo>
                    <a:pt x="48" y="1254"/>
                  </a:lnTo>
                  <a:lnTo>
                    <a:pt x="61" y="1165"/>
                  </a:lnTo>
                  <a:lnTo>
                    <a:pt x="70" y="1072"/>
                  </a:lnTo>
                  <a:lnTo>
                    <a:pt x="78" y="978"/>
                  </a:lnTo>
                  <a:lnTo>
                    <a:pt x="85" y="885"/>
                  </a:lnTo>
                  <a:lnTo>
                    <a:pt x="90" y="789"/>
                  </a:lnTo>
                  <a:lnTo>
                    <a:pt x="91" y="695"/>
                  </a:lnTo>
                  <a:lnTo>
                    <a:pt x="91" y="676"/>
                  </a:lnTo>
                  <a:lnTo>
                    <a:pt x="91" y="663"/>
                  </a:lnTo>
                  <a:lnTo>
                    <a:pt x="93" y="653"/>
                  </a:lnTo>
                  <a:lnTo>
                    <a:pt x="93" y="646"/>
                  </a:lnTo>
                  <a:lnTo>
                    <a:pt x="93" y="638"/>
                  </a:lnTo>
                  <a:lnTo>
                    <a:pt x="93" y="630"/>
                  </a:lnTo>
                  <a:lnTo>
                    <a:pt x="93" y="616"/>
                  </a:lnTo>
                  <a:lnTo>
                    <a:pt x="91" y="598"/>
                  </a:lnTo>
                  <a:lnTo>
                    <a:pt x="80" y="596"/>
                  </a:lnTo>
                  <a:lnTo>
                    <a:pt x="70" y="593"/>
                  </a:lnTo>
                  <a:lnTo>
                    <a:pt x="61" y="590"/>
                  </a:lnTo>
                  <a:lnTo>
                    <a:pt x="51" y="585"/>
                  </a:lnTo>
                  <a:lnTo>
                    <a:pt x="43" y="580"/>
                  </a:lnTo>
                  <a:lnTo>
                    <a:pt x="36" y="573"/>
                  </a:lnTo>
                  <a:lnTo>
                    <a:pt x="30" y="567"/>
                  </a:lnTo>
                  <a:lnTo>
                    <a:pt x="23" y="559"/>
                  </a:lnTo>
                  <a:lnTo>
                    <a:pt x="18" y="549"/>
                  </a:lnTo>
                  <a:lnTo>
                    <a:pt x="13" y="541"/>
                  </a:lnTo>
                  <a:lnTo>
                    <a:pt x="10" y="531"/>
                  </a:lnTo>
                  <a:lnTo>
                    <a:pt x="7" y="520"/>
                  </a:lnTo>
                  <a:lnTo>
                    <a:pt x="2" y="499"/>
                  </a:lnTo>
                  <a:lnTo>
                    <a:pt x="0" y="476"/>
                  </a:lnTo>
                  <a:lnTo>
                    <a:pt x="2" y="455"/>
                  </a:lnTo>
                  <a:lnTo>
                    <a:pt x="5" y="434"/>
                  </a:lnTo>
                  <a:lnTo>
                    <a:pt x="12" y="412"/>
                  </a:lnTo>
                  <a:lnTo>
                    <a:pt x="20" y="395"/>
                  </a:lnTo>
                  <a:lnTo>
                    <a:pt x="26" y="385"/>
                  </a:lnTo>
                  <a:lnTo>
                    <a:pt x="31" y="378"/>
                  </a:lnTo>
                  <a:lnTo>
                    <a:pt x="39" y="370"/>
                  </a:lnTo>
                  <a:lnTo>
                    <a:pt x="46" y="365"/>
                  </a:lnTo>
                  <a:lnTo>
                    <a:pt x="54" y="360"/>
                  </a:lnTo>
                  <a:lnTo>
                    <a:pt x="62" y="356"/>
                  </a:lnTo>
                  <a:lnTo>
                    <a:pt x="70" y="352"/>
                  </a:lnTo>
                  <a:lnTo>
                    <a:pt x="80" y="351"/>
                  </a:lnTo>
                  <a:lnTo>
                    <a:pt x="77" y="307"/>
                  </a:lnTo>
                  <a:lnTo>
                    <a:pt x="72" y="261"/>
                  </a:lnTo>
                  <a:lnTo>
                    <a:pt x="65" y="214"/>
                  </a:lnTo>
                  <a:lnTo>
                    <a:pt x="59" y="169"/>
                  </a:lnTo>
                  <a:lnTo>
                    <a:pt x="52" y="123"/>
                  </a:lnTo>
                  <a:lnTo>
                    <a:pt x="46" y="81"/>
                  </a:lnTo>
                  <a:lnTo>
                    <a:pt x="38" y="39"/>
                  </a:lnTo>
                  <a:lnTo>
                    <a:pt x="30"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00" name="Freeform 61"/>
            <p:cNvSpPr/>
            <p:nvPr/>
          </p:nvSpPr>
          <p:spPr>
            <a:xfrm>
              <a:off x="4595371" y="2707280"/>
              <a:ext cx="249211" cy="344546"/>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57" h="217">
                  <a:moveTo>
                    <a:pt x="78" y="0"/>
                  </a:moveTo>
                  <a:lnTo>
                    <a:pt x="70" y="0"/>
                  </a:lnTo>
                  <a:lnTo>
                    <a:pt x="61" y="2"/>
                  </a:lnTo>
                  <a:lnTo>
                    <a:pt x="55" y="5"/>
                  </a:lnTo>
                  <a:lnTo>
                    <a:pt x="47" y="8"/>
                  </a:lnTo>
                  <a:lnTo>
                    <a:pt x="40" y="13"/>
                  </a:lnTo>
                  <a:lnTo>
                    <a:pt x="34" y="18"/>
                  </a:lnTo>
                  <a:lnTo>
                    <a:pt x="29" y="24"/>
                  </a:lnTo>
                  <a:lnTo>
                    <a:pt x="22" y="31"/>
                  </a:lnTo>
                  <a:lnTo>
                    <a:pt x="13" y="47"/>
                  </a:lnTo>
                  <a:lnTo>
                    <a:pt x="6" y="67"/>
                  </a:lnTo>
                  <a:lnTo>
                    <a:pt x="1" y="86"/>
                  </a:lnTo>
                  <a:lnTo>
                    <a:pt x="0" y="109"/>
                  </a:lnTo>
                  <a:lnTo>
                    <a:pt x="1" y="130"/>
                  </a:lnTo>
                  <a:lnTo>
                    <a:pt x="6" y="149"/>
                  </a:lnTo>
                  <a:lnTo>
                    <a:pt x="13" y="169"/>
                  </a:lnTo>
                  <a:lnTo>
                    <a:pt x="22" y="184"/>
                  </a:lnTo>
                  <a:lnTo>
                    <a:pt x="29" y="192"/>
                  </a:lnTo>
                  <a:lnTo>
                    <a:pt x="34" y="198"/>
                  </a:lnTo>
                  <a:lnTo>
                    <a:pt x="40" y="203"/>
                  </a:lnTo>
                  <a:lnTo>
                    <a:pt x="47" y="208"/>
                  </a:lnTo>
                  <a:lnTo>
                    <a:pt x="55" y="211"/>
                  </a:lnTo>
                  <a:lnTo>
                    <a:pt x="61" y="214"/>
                  </a:lnTo>
                  <a:lnTo>
                    <a:pt x="70" y="216"/>
                  </a:lnTo>
                  <a:lnTo>
                    <a:pt x="78" y="216"/>
                  </a:lnTo>
                  <a:lnTo>
                    <a:pt x="86" y="216"/>
                  </a:lnTo>
                  <a:lnTo>
                    <a:pt x="94" y="214"/>
                  </a:lnTo>
                  <a:lnTo>
                    <a:pt x="101" y="211"/>
                  </a:lnTo>
                  <a:lnTo>
                    <a:pt x="107" y="208"/>
                  </a:lnTo>
                  <a:lnTo>
                    <a:pt x="115" y="203"/>
                  </a:lnTo>
                  <a:lnTo>
                    <a:pt x="122" y="198"/>
                  </a:lnTo>
                  <a:lnTo>
                    <a:pt x="127" y="192"/>
                  </a:lnTo>
                  <a:lnTo>
                    <a:pt x="133" y="184"/>
                  </a:lnTo>
                  <a:lnTo>
                    <a:pt x="143" y="169"/>
                  </a:lnTo>
                  <a:lnTo>
                    <a:pt x="149" y="149"/>
                  </a:lnTo>
                  <a:lnTo>
                    <a:pt x="154" y="130"/>
                  </a:lnTo>
                  <a:lnTo>
                    <a:pt x="156" y="109"/>
                  </a:lnTo>
                  <a:lnTo>
                    <a:pt x="154" y="86"/>
                  </a:lnTo>
                  <a:lnTo>
                    <a:pt x="149" y="67"/>
                  </a:lnTo>
                  <a:lnTo>
                    <a:pt x="143" y="47"/>
                  </a:lnTo>
                  <a:lnTo>
                    <a:pt x="133" y="31"/>
                  </a:lnTo>
                  <a:lnTo>
                    <a:pt x="127" y="24"/>
                  </a:lnTo>
                  <a:lnTo>
                    <a:pt x="122" y="18"/>
                  </a:lnTo>
                  <a:lnTo>
                    <a:pt x="115" y="13"/>
                  </a:lnTo>
                  <a:lnTo>
                    <a:pt x="107" y="8"/>
                  </a:lnTo>
                  <a:lnTo>
                    <a:pt x="101" y="5"/>
                  </a:lnTo>
                  <a:lnTo>
                    <a:pt x="94" y="2"/>
                  </a:lnTo>
                  <a:lnTo>
                    <a:pt x="86" y="0"/>
                  </a:lnTo>
                  <a:lnTo>
                    <a:pt x="78"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01" name="Freeform 62"/>
            <p:cNvSpPr/>
            <p:nvPr/>
          </p:nvSpPr>
          <p:spPr>
            <a:xfrm>
              <a:off x="4166792" y="3096283"/>
              <a:ext cx="231750" cy="325492"/>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46" h="205">
                  <a:moveTo>
                    <a:pt x="73" y="0"/>
                  </a:moveTo>
                  <a:lnTo>
                    <a:pt x="65" y="0"/>
                  </a:lnTo>
                  <a:lnTo>
                    <a:pt x="58" y="2"/>
                  </a:lnTo>
                  <a:lnTo>
                    <a:pt x="52" y="5"/>
                  </a:lnTo>
                  <a:lnTo>
                    <a:pt x="44" y="8"/>
                  </a:lnTo>
                  <a:lnTo>
                    <a:pt x="37" y="13"/>
                  </a:lnTo>
                  <a:lnTo>
                    <a:pt x="32" y="18"/>
                  </a:lnTo>
                  <a:lnTo>
                    <a:pt x="26" y="23"/>
                  </a:lnTo>
                  <a:lnTo>
                    <a:pt x="21" y="30"/>
                  </a:lnTo>
                  <a:lnTo>
                    <a:pt x="13" y="46"/>
                  </a:lnTo>
                  <a:lnTo>
                    <a:pt x="6" y="62"/>
                  </a:lnTo>
                  <a:lnTo>
                    <a:pt x="2" y="82"/>
                  </a:lnTo>
                  <a:lnTo>
                    <a:pt x="0" y="101"/>
                  </a:lnTo>
                  <a:lnTo>
                    <a:pt x="2" y="122"/>
                  </a:lnTo>
                  <a:lnTo>
                    <a:pt x="6" y="142"/>
                  </a:lnTo>
                  <a:lnTo>
                    <a:pt x="13" y="158"/>
                  </a:lnTo>
                  <a:lnTo>
                    <a:pt x="21" y="173"/>
                  </a:lnTo>
                  <a:lnTo>
                    <a:pt x="26" y="179"/>
                  </a:lnTo>
                  <a:lnTo>
                    <a:pt x="32" y="186"/>
                  </a:lnTo>
                  <a:lnTo>
                    <a:pt x="37" y="191"/>
                  </a:lnTo>
                  <a:lnTo>
                    <a:pt x="44" y="195"/>
                  </a:lnTo>
                  <a:lnTo>
                    <a:pt x="52" y="199"/>
                  </a:lnTo>
                  <a:lnTo>
                    <a:pt x="58" y="200"/>
                  </a:lnTo>
                  <a:lnTo>
                    <a:pt x="65" y="202"/>
                  </a:lnTo>
                  <a:lnTo>
                    <a:pt x="73" y="204"/>
                  </a:lnTo>
                  <a:lnTo>
                    <a:pt x="80" y="202"/>
                  </a:lnTo>
                  <a:lnTo>
                    <a:pt x="88" y="200"/>
                  </a:lnTo>
                  <a:lnTo>
                    <a:pt x="94" y="199"/>
                  </a:lnTo>
                  <a:lnTo>
                    <a:pt x="101" y="195"/>
                  </a:lnTo>
                  <a:lnTo>
                    <a:pt x="107" y="191"/>
                  </a:lnTo>
                  <a:lnTo>
                    <a:pt x="114" y="186"/>
                  </a:lnTo>
                  <a:lnTo>
                    <a:pt x="119" y="179"/>
                  </a:lnTo>
                  <a:lnTo>
                    <a:pt x="123" y="173"/>
                  </a:lnTo>
                  <a:lnTo>
                    <a:pt x="133" y="158"/>
                  </a:lnTo>
                  <a:lnTo>
                    <a:pt x="140" y="142"/>
                  </a:lnTo>
                  <a:lnTo>
                    <a:pt x="143" y="122"/>
                  </a:lnTo>
                  <a:lnTo>
                    <a:pt x="145" y="101"/>
                  </a:lnTo>
                  <a:lnTo>
                    <a:pt x="143" y="82"/>
                  </a:lnTo>
                  <a:lnTo>
                    <a:pt x="140" y="62"/>
                  </a:lnTo>
                  <a:lnTo>
                    <a:pt x="133" y="46"/>
                  </a:lnTo>
                  <a:lnTo>
                    <a:pt x="123" y="30"/>
                  </a:lnTo>
                  <a:lnTo>
                    <a:pt x="119" y="23"/>
                  </a:lnTo>
                  <a:lnTo>
                    <a:pt x="114" y="18"/>
                  </a:lnTo>
                  <a:lnTo>
                    <a:pt x="107" y="13"/>
                  </a:lnTo>
                  <a:lnTo>
                    <a:pt x="101" y="8"/>
                  </a:lnTo>
                  <a:lnTo>
                    <a:pt x="94" y="5"/>
                  </a:lnTo>
                  <a:lnTo>
                    <a:pt x="88" y="2"/>
                  </a:lnTo>
                  <a:lnTo>
                    <a:pt x="80" y="0"/>
                  </a:lnTo>
                  <a:lnTo>
                    <a:pt x="73"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02" name="Freeform 63"/>
            <p:cNvSpPr/>
            <p:nvPr/>
          </p:nvSpPr>
          <p:spPr>
            <a:xfrm>
              <a:off x="4162030" y="2356384"/>
              <a:ext cx="192067" cy="266745"/>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21" h="168">
                  <a:moveTo>
                    <a:pt x="60" y="0"/>
                  </a:moveTo>
                  <a:lnTo>
                    <a:pt x="53" y="0"/>
                  </a:lnTo>
                  <a:lnTo>
                    <a:pt x="47" y="2"/>
                  </a:lnTo>
                  <a:lnTo>
                    <a:pt x="42" y="5"/>
                  </a:lnTo>
                  <a:lnTo>
                    <a:pt x="37" y="6"/>
                  </a:lnTo>
                  <a:lnTo>
                    <a:pt x="26" y="15"/>
                  </a:lnTo>
                  <a:lnTo>
                    <a:pt x="18" y="24"/>
                  </a:lnTo>
                  <a:lnTo>
                    <a:pt x="9" y="37"/>
                  </a:lnTo>
                  <a:lnTo>
                    <a:pt x="5" y="52"/>
                  </a:lnTo>
                  <a:lnTo>
                    <a:pt x="1" y="67"/>
                  </a:lnTo>
                  <a:lnTo>
                    <a:pt x="0" y="84"/>
                  </a:lnTo>
                  <a:lnTo>
                    <a:pt x="1" y="101"/>
                  </a:lnTo>
                  <a:lnTo>
                    <a:pt x="5" y="115"/>
                  </a:lnTo>
                  <a:lnTo>
                    <a:pt x="9" y="130"/>
                  </a:lnTo>
                  <a:lnTo>
                    <a:pt x="18" y="143"/>
                  </a:lnTo>
                  <a:lnTo>
                    <a:pt x="26" y="153"/>
                  </a:lnTo>
                  <a:lnTo>
                    <a:pt x="37" y="161"/>
                  </a:lnTo>
                  <a:lnTo>
                    <a:pt x="42" y="162"/>
                  </a:lnTo>
                  <a:lnTo>
                    <a:pt x="47" y="166"/>
                  </a:lnTo>
                  <a:lnTo>
                    <a:pt x="53" y="166"/>
                  </a:lnTo>
                  <a:lnTo>
                    <a:pt x="60" y="167"/>
                  </a:lnTo>
                  <a:lnTo>
                    <a:pt x="66" y="166"/>
                  </a:lnTo>
                  <a:lnTo>
                    <a:pt x="71" y="166"/>
                  </a:lnTo>
                  <a:lnTo>
                    <a:pt x="78" y="162"/>
                  </a:lnTo>
                  <a:lnTo>
                    <a:pt x="83" y="161"/>
                  </a:lnTo>
                  <a:lnTo>
                    <a:pt x="92" y="153"/>
                  </a:lnTo>
                  <a:lnTo>
                    <a:pt x="102" y="143"/>
                  </a:lnTo>
                  <a:lnTo>
                    <a:pt x="109" y="130"/>
                  </a:lnTo>
                  <a:lnTo>
                    <a:pt x="115" y="115"/>
                  </a:lnTo>
                  <a:lnTo>
                    <a:pt x="118" y="101"/>
                  </a:lnTo>
                  <a:lnTo>
                    <a:pt x="120" y="84"/>
                  </a:lnTo>
                  <a:lnTo>
                    <a:pt x="118" y="67"/>
                  </a:lnTo>
                  <a:lnTo>
                    <a:pt x="115" y="52"/>
                  </a:lnTo>
                  <a:lnTo>
                    <a:pt x="109" y="37"/>
                  </a:lnTo>
                  <a:lnTo>
                    <a:pt x="102" y="24"/>
                  </a:lnTo>
                  <a:lnTo>
                    <a:pt x="92" y="15"/>
                  </a:lnTo>
                  <a:lnTo>
                    <a:pt x="83" y="6"/>
                  </a:lnTo>
                  <a:lnTo>
                    <a:pt x="78" y="5"/>
                  </a:lnTo>
                  <a:lnTo>
                    <a:pt x="71" y="2"/>
                  </a:lnTo>
                  <a:lnTo>
                    <a:pt x="66" y="0"/>
                  </a:lnTo>
                  <a:lnTo>
                    <a:pt x="60"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03" name="Freeform 64"/>
            <p:cNvSpPr/>
            <p:nvPr/>
          </p:nvSpPr>
          <p:spPr>
            <a:xfrm>
              <a:off x="5103317" y="1581553"/>
              <a:ext cx="385722" cy="1012996"/>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243" h="638">
                  <a:moveTo>
                    <a:pt x="0" y="0"/>
                  </a:moveTo>
                  <a:lnTo>
                    <a:pt x="31" y="28"/>
                  </a:lnTo>
                  <a:lnTo>
                    <a:pt x="62" y="57"/>
                  </a:lnTo>
                  <a:lnTo>
                    <a:pt x="93" y="88"/>
                  </a:lnTo>
                  <a:lnTo>
                    <a:pt x="122" y="121"/>
                  </a:lnTo>
                  <a:lnTo>
                    <a:pt x="153" y="155"/>
                  </a:lnTo>
                  <a:lnTo>
                    <a:pt x="184" y="187"/>
                  </a:lnTo>
                  <a:lnTo>
                    <a:pt x="213" y="220"/>
                  </a:lnTo>
                  <a:lnTo>
                    <a:pt x="242" y="252"/>
                  </a:lnTo>
                  <a:lnTo>
                    <a:pt x="242" y="299"/>
                  </a:lnTo>
                  <a:lnTo>
                    <a:pt x="240" y="348"/>
                  </a:lnTo>
                  <a:lnTo>
                    <a:pt x="239" y="395"/>
                  </a:lnTo>
                  <a:lnTo>
                    <a:pt x="237" y="442"/>
                  </a:lnTo>
                  <a:lnTo>
                    <a:pt x="236" y="491"/>
                  </a:lnTo>
                  <a:lnTo>
                    <a:pt x="232" y="540"/>
                  </a:lnTo>
                  <a:lnTo>
                    <a:pt x="231" y="589"/>
                  </a:lnTo>
                  <a:lnTo>
                    <a:pt x="227" y="637"/>
                  </a:lnTo>
                  <a:lnTo>
                    <a:pt x="224" y="587"/>
                  </a:lnTo>
                  <a:lnTo>
                    <a:pt x="221" y="538"/>
                  </a:lnTo>
                  <a:lnTo>
                    <a:pt x="216" y="488"/>
                  </a:lnTo>
                  <a:lnTo>
                    <a:pt x="213" y="438"/>
                  </a:lnTo>
                  <a:lnTo>
                    <a:pt x="208" y="389"/>
                  </a:lnTo>
                  <a:lnTo>
                    <a:pt x="201" y="342"/>
                  </a:lnTo>
                  <a:lnTo>
                    <a:pt x="195" y="295"/>
                  </a:lnTo>
                  <a:lnTo>
                    <a:pt x="187" y="251"/>
                  </a:lnTo>
                  <a:lnTo>
                    <a:pt x="164" y="217"/>
                  </a:lnTo>
                  <a:lnTo>
                    <a:pt x="141" y="184"/>
                  </a:lnTo>
                  <a:lnTo>
                    <a:pt x="119" y="153"/>
                  </a:lnTo>
                  <a:lnTo>
                    <a:pt x="96" y="122"/>
                  </a:lnTo>
                  <a:lnTo>
                    <a:pt x="71" y="91"/>
                  </a:lnTo>
                  <a:lnTo>
                    <a:pt x="49" y="61"/>
                  </a:lnTo>
                  <a:lnTo>
                    <a:pt x="24" y="31"/>
                  </a:lnTo>
                  <a:lnTo>
                    <a:pt x="0" y="0"/>
                  </a:lnTo>
                </a:path>
              </a:pathLst>
            </a:custGeom>
            <a:solidFill>
              <a:srgbClr val="E0BC60"/>
            </a:solidFill>
            <a:ln w="9525">
              <a:noFill/>
            </a:ln>
          </p:spPr>
          <p:txBody>
            <a:bodyPr/>
            <a:lstStyle/>
            <a:p>
              <a:endParaRPr lang="zh-CN" altLang="en-US"/>
            </a:p>
          </p:txBody>
        </p:sp>
        <p:sp>
          <p:nvSpPr>
            <p:cNvPr id="104" name="Freeform 65"/>
            <p:cNvSpPr/>
            <p:nvPr/>
          </p:nvSpPr>
          <p:spPr>
            <a:xfrm>
              <a:off x="4968395" y="2084875"/>
              <a:ext cx="182543" cy="389003"/>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15" h="245">
                  <a:moveTo>
                    <a:pt x="106" y="0"/>
                  </a:moveTo>
                  <a:lnTo>
                    <a:pt x="101" y="4"/>
                  </a:lnTo>
                  <a:lnTo>
                    <a:pt x="96" y="8"/>
                  </a:lnTo>
                  <a:lnTo>
                    <a:pt x="91" y="15"/>
                  </a:lnTo>
                  <a:lnTo>
                    <a:pt x="87" y="23"/>
                  </a:lnTo>
                  <a:lnTo>
                    <a:pt x="80" y="41"/>
                  </a:lnTo>
                  <a:lnTo>
                    <a:pt x="75" y="60"/>
                  </a:lnTo>
                  <a:lnTo>
                    <a:pt x="72" y="80"/>
                  </a:lnTo>
                  <a:lnTo>
                    <a:pt x="70" y="99"/>
                  </a:lnTo>
                  <a:lnTo>
                    <a:pt x="69" y="116"/>
                  </a:lnTo>
                  <a:lnTo>
                    <a:pt x="69" y="129"/>
                  </a:lnTo>
                  <a:lnTo>
                    <a:pt x="70" y="142"/>
                  </a:lnTo>
                  <a:lnTo>
                    <a:pt x="72" y="158"/>
                  </a:lnTo>
                  <a:lnTo>
                    <a:pt x="74" y="174"/>
                  </a:lnTo>
                  <a:lnTo>
                    <a:pt x="78" y="192"/>
                  </a:lnTo>
                  <a:lnTo>
                    <a:pt x="85" y="208"/>
                  </a:lnTo>
                  <a:lnTo>
                    <a:pt x="93" y="223"/>
                  </a:lnTo>
                  <a:lnTo>
                    <a:pt x="98" y="229"/>
                  </a:lnTo>
                  <a:lnTo>
                    <a:pt x="103" y="236"/>
                  </a:lnTo>
                  <a:lnTo>
                    <a:pt x="108" y="241"/>
                  </a:lnTo>
                  <a:lnTo>
                    <a:pt x="114" y="244"/>
                  </a:lnTo>
                  <a:lnTo>
                    <a:pt x="103" y="244"/>
                  </a:lnTo>
                  <a:lnTo>
                    <a:pt x="91" y="242"/>
                  </a:lnTo>
                  <a:lnTo>
                    <a:pt x="80" y="241"/>
                  </a:lnTo>
                  <a:lnTo>
                    <a:pt x="69" y="236"/>
                  </a:lnTo>
                  <a:lnTo>
                    <a:pt x="59" y="231"/>
                  </a:lnTo>
                  <a:lnTo>
                    <a:pt x="51" y="225"/>
                  </a:lnTo>
                  <a:lnTo>
                    <a:pt x="41" y="218"/>
                  </a:lnTo>
                  <a:lnTo>
                    <a:pt x="35" y="208"/>
                  </a:lnTo>
                  <a:lnTo>
                    <a:pt x="26" y="200"/>
                  </a:lnTo>
                  <a:lnTo>
                    <a:pt x="20" y="190"/>
                  </a:lnTo>
                  <a:lnTo>
                    <a:pt x="15" y="179"/>
                  </a:lnTo>
                  <a:lnTo>
                    <a:pt x="10" y="168"/>
                  </a:lnTo>
                  <a:lnTo>
                    <a:pt x="7" y="156"/>
                  </a:lnTo>
                  <a:lnTo>
                    <a:pt x="4" y="145"/>
                  </a:lnTo>
                  <a:lnTo>
                    <a:pt x="2" y="132"/>
                  </a:lnTo>
                  <a:lnTo>
                    <a:pt x="0" y="119"/>
                  </a:lnTo>
                  <a:lnTo>
                    <a:pt x="0" y="108"/>
                  </a:lnTo>
                  <a:lnTo>
                    <a:pt x="2" y="95"/>
                  </a:lnTo>
                  <a:lnTo>
                    <a:pt x="5" y="83"/>
                  </a:lnTo>
                  <a:lnTo>
                    <a:pt x="9" y="72"/>
                  </a:lnTo>
                  <a:lnTo>
                    <a:pt x="12" y="62"/>
                  </a:lnTo>
                  <a:lnTo>
                    <a:pt x="18" y="52"/>
                  </a:lnTo>
                  <a:lnTo>
                    <a:pt x="23" y="43"/>
                  </a:lnTo>
                  <a:lnTo>
                    <a:pt x="31" y="34"/>
                  </a:lnTo>
                  <a:lnTo>
                    <a:pt x="38" y="28"/>
                  </a:lnTo>
                  <a:lnTo>
                    <a:pt x="46" y="20"/>
                  </a:lnTo>
                  <a:lnTo>
                    <a:pt x="56" y="15"/>
                  </a:lnTo>
                  <a:lnTo>
                    <a:pt x="65" y="10"/>
                  </a:lnTo>
                  <a:lnTo>
                    <a:pt x="75" y="5"/>
                  </a:lnTo>
                  <a:lnTo>
                    <a:pt x="85" y="2"/>
                  </a:lnTo>
                  <a:lnTo>
                    <a:pt x="96" y="0"/>
                  </a:lnTo>
                  <a:lnTo>
                    <a:pt x="106" y="0"/>
                  </a:lnTo>
                </a:path>
              </a:pathLst>
            </a:custGeom>
            <a:solidFill>
              <a:srgbClr val="FFFFFF"/>
            </a:solidFill>
            <a:ln w="9525">
              <a:noFill/>
            </a:ln>
          </p:spPr>
          <p:txBody>
            <a:bodyPr/>
            <a:lstStyle/>
            <a:p>
              <a:endParaRPr lang="zh-CN" altLang="en-US"/>
            </a:p>
          </p:txBody>
        </p:sp>
        <p:sp>
          <p:nvSpPr>
            <p:cNvPr id="105" name="Freeform 66"/>
            <p:cNvSpPr/>
            <p:nvPr/>
          </p:nvSpPr>
          <p:spPr>
            <a:xfrm>
              <a:off x="4968395" y="2084875"/>
              <a:ext cx="182543" cy="389003"/>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15" h="245">
                  <a:moveTo>
                    <a:pt x="106" y="0"/>
                  </a:moveTo>
                  <a:lnTo>
                    <a:pt x="101" y="4"/>
                  </a:lnTo>
                  <a:lnTo>
                    <a:pt x="96" y="8"/>
                  </a:lnTo>
                  <a:lnTo>
                    <a:pt x="91" y="15"/>
                  </a:lnTo>
                  <a:lnTo>
                    <a:pt x="87" y="23"/>
                  </a:lnTo>
                  <a:lnTo>
                    <a:pt x="80" y="41"/>
                  </a:lnTo>
                  <a:lnTo>
                    <a:pt x="75" y="60"/>
                  </a:lnTo>
                  <a:lnTo>
                    <a:pt x="72" y="80"/>
                  </a:lnTo>
                  <a:lnTo>
                    <a:pt x="70" y="99"/>
                  </a:lnTo>
                  <a:lnTo>
                    <a:pt x="69" y="116"/>
                  </a:lnTo>
                  <a:lnTo>
                    <a:pt x="69" y="129"/>
                  </a:lnTo>
                  <a:lnTo>
                    <a:pt x="70" y="142"/>
                  </a:lnTo>
                  <a:lnTo>
                    <a:pt x="72" y="158"/>
                  </a:lnTo>
                  <a:lnTo>
                    <a:pt x="74" y="174"/>
                  </a:lnTo>
                  <a:lnTo>
                    <a:pt x="78" y="192"/>
                  </a:lnTo>
                  <a:lnTo>
                    <a:pt x="85" y="208"/>
                  </a:lnTo>
                  <a:lnTo>
                    <a:pt x="93" y="223"/>
                  </a:lnTo>
                  <a:lnTo>
                    <a:pt x="98" y="229"/>
                  </a:lnTo>
                  <a:lnTo>
                    <a:pt x="103" y="236"/>
                  </a:lnTo>
                  <a:lnTo>
                    <a:pt x="108" y="241"/>
                  </a:lnTo>
                  <a:lnTo>
                    <a:pt x="114" y="244"/>
                  </a:lnTo>
                  <a:lnTo>
                    <a:pt x="103" y="244"/>
                  </a:lnTo>
                  <a:lnTo>
                    <a:pt x="91" y="242"/>
                  </a:lnTo>
                  <a:lnTo>
                    <a:pt x="80" y="241"/>
                  </a:lnTo>
                  <a:lnTo>
                    <a:pt x="69" y="236"/>
                  </a:lnTo>
                  <a:lnTo>
                    <a:pt x="59" y="231"/>
                  </a:lnTo>
                  <a:lnTo>
                    <a:pt x="51" y="225"/>
                  </a:lnTo>
                  <a:lnTo>
                    <a:pt x="41" y="218"/>
                  </a:lnTo>
                  <a:lnTo>
                    <a:pt x="35" y="208"/>
                  </a:lnTo>
                  <a:lnTo>
                    <a:pt x="26" y="200"/>
                  </a:lnTo>
                  <a:lnTo>
                    <a:pt x="20" y="190"/>
                  </a:lnTo>
                  <a:lnTo>
                    <a:pt x="15" y="179"/>
                  </a:lnTo>
                  <a:lnTo>
                    <a:pt x="10" y="168"/>
                  </a:lnTo>
                  <a:lnTo>
                    <a:pt x="7" y="156"/>
                  </a:lnTo>
                  <a:lnTo>
                    <a:pt x="4" y="145"/>
                  </a:lnTo>
                  <a:lnTo>
                    <a:pt x="2" y="132"/>
                  </a:lnTo>
                  <a:lnTo>
                    <a:pt x="0" y="119"/>
                  </a:lnTo>
                  <a:lnTo>
                    <a:pt x="0" y="108"/>
                  </a:lnTo>
                  <a:lnTo>
                    <a:pt x="2" y="95"/>
                  </a:lnTo>
                  <a:lnTo>
                    <a:pt x="5" y="83"/>
                  </a:lnTo>
                  <a:lnTo>
                    <a:pt x="9" y="72"/>
                  </a:lnTo>
                  <a:lnTo>
                    <a:pt x="12" y="62"/>
                  </a:lnTo>
                  <a:lnTo>
                    <a:pt x="18" y="52"/>
                  </a:lnTo>
                  <a:lnTo>
                    <a:pt x="23" y="43"/>
                  </a:lnTo>
                  <a:lnTo>
                    <a:pt x="31" y="34"/>
                  </a:lnTo>
                  <a:lnTo>
                    <a:pt x="38" y="28"/>
                  </a:lnTo>
                  <a:lnTo>
                    <a:pt x="46" y="20"/>
                  </a:lnTo>
                  <a:lnTo>
                    <a:pt x="56" y="15"/>
                  </a:lnTo>
                  <a:lnTo>
                    <a:pt x="65" y="10"/>
                  </a:lnTo>
                  <a:lnTo>
                    <a:pt x="75" y="5"/>
                  </a:lnTo>
                  <a:lnTo>
                    <a:pt x="85" y="2"/>
                  </a:lnTo>
                  <a:lnTo>
                    <a:pt x="96" y="0"/>
                  </a:lnTo>
                  <a:lnTo>
                    <a:pt x="106"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06" name="Freeform 67"/>
            <p:cNvSpPr/>
            <p:nvPr/>
          </p:nvSpPr>
          <p:spPr>
            <a:xfrm>
              <a:off x="4254096" y="2392902"/>
              <a:ext cx="100001" cy="195296"/>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63" h="123">
                  <a:moveTo>
                    <a:pt x="31" y="0"/>
                  </a:moveTo>
                  <a:lnTo>
                    <a:pt x="25" y="1"/>
                  </a:lnTo>
                  <a:lnTo>
                    <a:pt x="20" y="5"/>
                  </a:lnTo>
                  <a:lnTo>
                    <a:pt x="13" y="11"/>
                  </a:lnTo>
                  <a:lnTo>
                    <a:pt x="10" y="18"/>
                  </a:lnTo>
                  <a:lnTo>
                    <a:pt x="5" y="27"/>
                  </a:lnTo>
                  <a:lnTo>
                    <a:pt x="3" y="37"/>
                  </a:lnTo>
                  <a:lnTo>
                    <a:pt x="2" y="48"/>
                  </a:lnTo>
                  <a:lnTo>
                    <a:pt x="0" y="61"/>
                  </a:lnTo>
                  <a:lnTo>
                    <a:pt x="2" y="73"/>
                  </a:lnTo>
                  <a:lnTo>
                    <a:pt x="3" y="84"/>
                  </a:lnTo>
                  <a:lnTo>
                    <a:pt x="5" y="94"/>
                  </a:lnTo>
                  <a:lnTo>
                    <a:pt x="10" y="104"/>
                  </a:lnTo>
                  <a:lnTo>
                    <a:pt x="13" y="110"/>
                  </a:lnTo>
                  <a:lnTo>
                    <a:pt x="20" y="117"/>
                  </a:lnTo>
                  <a:lnTo>
                    <a:pt x="25" y="120"/>
                  </a:lnTo>
                  <a:lnTo>
                    <a:pt x="31" y="122"/>
                  </a:lnTo>
                  <a:lnTo>
                    <a:pt x="38" y="120"/>
                  </a:lnTo>
                  <a:lnTo>
                    <a:pt x="42" y="117"/>
                  </a:lnTo>
                  <a:lnTo>
                    <a:pt x="47" y="110"/>
                  </a:lnTo>
                  <a:lnTo>
                    <a:pt x="52" y="104"/>
                  </a:lnTo>
                  <a:lnTo>
                    <a:pt x="55" y="94"/>
                  </a:lnTo>
                  <a:lnTo>
                    <a:pt x="59" y="84"/>
                  </a:lnTo>
                  <a:lnTo>
                    <a:pt x="60" y="73"/>
                  </a:lnTo>
                  <a:lnTo>
                    <a:pt x="62" y="61"/>
                  </a:lnTo>
                  <a:lnTo>
                    <a:pt x="60" y="48"/>
                  </a:lnTo>
                  <a:lnTo>
                    <a:pt x="59" y="37"/>
                  </a:lnTo>
                  <a:lnTo>
                    <a:pt x="55" y="27"/>
                  </a:lnTo>
                  <a:lnTo>
                    <a:pt x="52" y="18"/>
                  </a:lnTo>
                  <a:lnTo>
                    <a:pt x="47" y="11"/>
                  </a:lnTo>
                  <a:lnTo>
                    <a:pt x="42" y="5"/>
                  </a:lnTo>
                  <a:lnTo>
                    <a:pt x="38" y="1"/>
                  </a:lnTo>
                  <a:lnTo>
                    <a:pt x="31" y="0"/>
                  </a:lnTo>
                </a:path>
              </a:pathLst>
            </a:custGeom>
            <a:solidFill>
              <a:srgbClr val="FFFFFF"/>
            </a:solidFill>
            <a:ln w="9525">
              <a:noFill/>
            </a:ln>
          </p:spPr>
          <p:txBody>
            <a:bodyPr/>
            <a:lstStyle/>
            <a:p>
              <a:endParaRPr lang="zh-CN" altLang="en-US"/>
            </a:p>
          </p:txBody>
        </p:sp>
        <p:sp>
          <p:nvSpPr>
            <p:cNvPr id="107" name="Freeform 68"/>
            <p:cNvSpPr/>
            <p:nvPr/>
          </p:nvSpPr>
          <p:spPr>
            <a:xfrm>
              <a:off x="4254096" y="2392902"/>
              <a:ext cx="100001" cy="195296"/>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63" h="123">
                  <a:moveTo>
                    <a:pt x="31" y="0"/>
                  </a:moveTo>
                  <a:lnTo>
                    <a:pt x="25" y="1"/>
                  </a:lnTo>
                  <a:lnTo>
                    <a:pt x="20" y="5"/>
                  </a:lnTo>
                  <a:lnTo>
                    <a:pt x="13" y="11"/>
                  </a:lnTo>
                  <a:lnTo>
                    <a:pt x="10" y="18"/>
                  </a:lnTo>
                  <a:lnTo>
                    <a:pt x="5" y="27"/>
                  </a:lnTo>
                  <a:lnTo>
                    <a:pt x="3" y="37"/>
                  </a:lnTo>
                  <a:lnTo>
                    <a:pt x="2" y="48"/>
                  </a:lnTo>
                  <a:lnTo>
                    <a:pt x="0" y="61"/>
                  </a:lnTo>
                  <a:lnTo>
                    <a:pt x="2" y="73"/>
                  </a:lnTo>
                  <a:lnTo>
                    <a:pt x="3" y="84"/>
                  </a:lnTo>
                  <a:lnTo>
                    <a:pt x="5" y="94"/>
                  </a:lnTo>
                  <a:lnTo>
                    <a:pt x="10" y="104"/>
                  </a:lnTo>
                  <a:lnTo>
                    <a:pt x="13" y="110"/>
                  </a:lnTo>
                  <a:lnTo>
                    <a:pt x="20" y="117"/>
                  </a:lnTo>
                  <a:lnTo>
                    <a:pt x="25" y="120"/>
                  </a:lnTo>
                  <a:lnTo>
                    <a:pt x="31" y="122"/>
                  </a:lnTo>
                  <a:lnTo>
                    <a:pt x="38" y="120"/>
                  </a:lnTo>
                  <a:lnTo>
                    <a:pt x="42" y="117"/>
                  </a:lnTo>
                  <a:lnTo>
                    <a:pt x="47" y="110"/>
                  </a:lnTo>
                  <a:lnTo>
                    <a:pt x="52" y="104"/>
                  </a:lnTo>
                  <a:lnTo>
                    <a:pt x="55" y="94"/>
                  </a:lnTo>
                  <a:lnTo>
                    <a:pt x="59" y="84"/>
                  </a:lnTo>
                  <a:lnTo>
                    <a:pt x="60" y="73"/>
                  </a:lnTo>
                  <a:lnTo>
                    <a:pt x="62" y="61"/>
                  </a:lnTo>
                  <a:lnTo>
                    <a:pt x="60" y="48"/>
                  </a:lnTo>
                  <a:lnTo>
                    <a:pt x="59" y="37"/>
                  </a:lnTo>
                  <a:lnTo>
                    <a:pt x="55" y="27"/>
                  </a:lnTo>
                  <a:lnTo>
                    <a:pt x="52" y="18"/>
                  </a:lnTo>
                  <a:lnTo>
                    <a:pt x="47" y="11"/>
                  </a:lnTo>
                  <a:lnTo>
                    <a:pt x="42" y="5"/>
                  </a:lnTo>
                  <a:lnTo>
                    <a:pt x="38" y="1"/>
                  </a:lnTo>
                  <a:lnTo>
                    <a:pt x="31"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08" name="Freeform 69"/>
            <p:cNvSpPr/>
            <p:nvPr/>
          </p:nvSpPr>
          <p:spPr>
            <a:xfrm>
              <a:off x="4716008" y="2753326"/>
              <a:ext cx="128574" cy="252454"/>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81" h="159">
                  <a:moveTo>
                    <a:pt x="39" y="0"/>
                  </a:moveTo>
                  <a:lnTo>
                    <a:pt x="31" y="2"/>
                  </a:lnTo>
                  <a:lnTo>
                    <a:pt x="25" y="7"/>
                  </a:lnTo>
                  <a:lnTo>
                    <a:pt x="18" y="13"/>
                  </a:lnTo>
                  <a:lnTo>
                    <a:pt x="11" y="23"/>
                  </a:lnTo>
                  <a:lnTo>
                    <a:pt x="7" y="36"/>
                  </a:lnTo>
                  <a:lnTo>
                    <a:pt x="3" y="49"/>
                  </a:lnTo>
                  <a:lnTo>
                    <a:pt x="2" y="64"/>
                  </a:lnTo>
                  <a:lnTo>
                    <a:pt x="0" y="80"/>
                  </a:lnTo>
                  <a:lnTo>
                    <a:pt x="2" y="94"/>
                  </a:lnTo>
                  <a:lnTo>
                    <a:pt x="3" y="109"/>
                  </a:lnTo>
                  <a:lnTo>
                    <a:pt x="7" y="124"/>
                  </a:lnTo>
                  <a:lnTo>
                    <a:pt x="11" y="135"/>
                  </a:lnTo>
                  <a:lnTo>
                    <a:pt x="18" y="145"/>
                  </a:lnTo>
                  <a:lnTo>
                    <a:pt x="25" y="151"/>
                  </a:lnTo>
                  <a:lnTo>
                    <a:pt x="31" y="156"/>
                  </a:lnTo>
                  <a:lnTo>
                    <a:pt x="39" y="158"/>
                  </a:lnTo>
                  <a:lnTo>
                    <a:pt x="47" y="156"/>
                  </a:lnTo>
                  <a:lnTo>
                    <a:pt x="55" y="151"/>
                  </a:lnTo>
                  <a:lnTo>
                    <a:pt x="62" y="145"/>
                  </a:lnTo>
                  <a:lnTo>
                    <a:pt x="68" y="135"/>
                  </a:lnTo>
                  <a:lnTo>
                    <a:pt x="73" y="124"/>
                  </a:lnTo>
                  <a:lnTo>
                    <a:pt x="77" y="109"/>
                  </a:lnTo>
                  <a:lnTo>
                    <a:pt x="78" y="94"/>
                  </a:lnTo>
                  <a:lnTo>
                    <a:pt x="80" y="80"/>
                  </a:lnTo>
                  <a:lnTo>
                    <a:pt x="78" y="64"/>
                  </a:lnTo>
                  <a:lnTo>
                    <a:pt x="77" y="49"/>
                  </a:lnTo>
                  <a:lnTo>
                    <a:pt x="73" y="36"/>
                  </a:lnTo>
                  <a:lnTo>
                    <a:pt x="68" y="23"/>
                  </a:lnTo>
                  <a:lnTo>
                    <a:pt x="62" y="13"/>
                  </a:lnTo>
                  <a:lnTo>
                    <a:pt x="55" y="7"/>
                  </a:lnTo>
                  <a:lnTo>
                    <a:pt x="47" y="2"/>
                  </a:lnTo>
                  <a:lnTo>
                    <a:pt x="39" y="0"/>
                  </a:lnTo>
                </a:path>
              </a:pathLst>
            </a:custGeom>
            <a:solidFill>
              <a:srgbClr val="FFFFFF"/>
            </a:solidFill>
            <a:ln w="9525">
              <a:noFill/>
            </a:ln>
          </p:spPr>
          <p:txBody>
            <a:bodyPr/>
            <a:lstStyle/>
            <a:p>
              <a:endParaRPr lang="zh-CN" altLang="en-US"/>
            </a:p>
          </p:txBody>
        </p:sp>
        <p:sp>
          <p:nvSpPr>
            <p:cNvPr id="109" name="Freeform 70"/>
            <p:cNvSpPr/>
            <p:nvPr/>
          </p:nvSpPr>
          <p:spPr>
            <a:xfrm>
              <a:off x="4716008" y="2753326"/>
              <a:ext cx="128574" cy="252454"/>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81" h="159">
                  <a:moveTo>
                    <a:pt x="39" y="0"/>
                  </a:moveTo>
                  <a:lnTo>
                    <a:pt x="31" y="2"/>
                  </a:lnTo>
                  <a:lnTo>
                    <a:pt x="25" y="7"/>
                  </a:lnTo>
                  <a:lnTo>
                    <a:pt x="18" y="13"/>
                  </a:lnTo>
                  <a:lnTo>
                    <a:pt x="11" y="23"/>
                  </a:lnTo>
                  <a:lnTo>
                    <a:pt x="7" y="36"/>
                  </a:lnTo>
                  <a:lnTo>
                    <a:pt x="3" y="49"/>
                  </a:lnTo>
                  <a:lnTo>
                    <a:pt x="2" y="64"/>
                  </a:lnTo>
                  <a:lnTo>
                    <a:pt x="0" y="80"/>
                  </a:lnTo>
                  <a:lnTo>
                    <a:pt x="2" y="94"/>
                  </a:lnTo>
                  <a:lnTo>
                    <a:pt x="3" y="109"/>
                  </a:lnTo>
                  <a:lnTo>
                    <a:pt x="7" y="124"/>
                  </a:lnTo>
                  <a:lnTo>
                    <a:pt x="11" y="135"/>
                  </a:lnTo>
                  <a:lnTo>
                    <a:pt x="18" y="145"/>
                  </a:lnTo>
                  <a:lnTo>
                    <a:pt x="25" y="151"/>
                  </a:lnTo>
                  <a:lnTo>
                    <a:pt x="31" y="156"/>
                  </a:lnTo>
                  <a:lnTo>
                    <a:pt x="39" y="158"/>
                  </a:lnTo>
                  <a:lnTo>
                    <a:pt x="47" y="156"/>
                  </a:lnTo>
                  <a:lnTo>
                    <a:pt x="55" y="151"/>
                  </a:lnTo>
                  <a:lnTo>
                    <a:pt x="62" y="145"/>
                  </a:lnTo>
                  <a:lnTo>
                    <a:pt x="68" y="135"/>
                  </a:lnTo>
                  <a:lnTo>
                    <a:pt x="73" y="124"/>
                  </a:lnTo>
                  <a:lnTo>
                    <a:pt x="77" y="109"/>
                  </a:lnTo>
                  <a:lnTo>
                    <a:pt x="78" y="94"/>
                  </a:lnTo>
                  <a:lnTo>
                    <a:pt x="80" y="80"/>
                  </a:lnTo>
                  <a:lnTo>
                    <a:pt x="78" y="64"/>
                  </a:lnTo>
                  <a:lnTo>
                    <a:pt x="77" y="49"/>
                  </a:lnTo>
                  <a:lnTo>
                    <a:pt x="73" y="36"/>
                  </a:lnTo>
                  <a:lnTo>
                    <a:pt x="68" y="23"/>
                  </a:lnTo>
                  <a:lnTo>
                    <a:pt x="62" y="13"/>
                  </a:lnTo>
                  <a:lnTo>
                    <a:pt x="55" y="7"/>
                  </a:lnTo>
                  <a:lnTo>
                    <a:pt x="47" y="2"/>
                  </a:lnTo>
                  <a:lnTo>
                    <a:pt x="39"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10" name="Freeform 71"/>
            <p:cNvSpPr/>
            <p:nvPr/>
          </p:nvSpPr>
          <p:spPr>
            <a:xfrm>
              <a:off x="4279493" y="3140741"/>
              <a:ext cx="119049" cy="23657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75" h="149">
                  <a:moveTo>
                    <a:pt x="38" y="0"/>
                  </a:moveTo>
                  <a:lnTo>
                    <a:pt x="30" y="2"/>
                  </a:lnTo>
                  <a:lnTo>
                    <a:pt x="23" y="6"/>
                  </a:lnTo>
                  <a:lnTo>
                    <a:pt x="17" y="13"/>
                  </a:lnTo>
                  <a:lnTo>
                    <a:pt x="12" y="21"/>
                  </a:lnTo>
                  <a:lnTo>
                    <a:pt x="7" y="32"/>
                  </a:lnTo>
                  <a:lnTo>
                    <a:pt x="4" y="46"/>
                  </a:lnTo>
                  <a:lnTo>
                    <a:pt x="0" y="59"/>
                  </a:lnTo>
                  <a:lnTo>
                    <a:pt x="0" y="75"/>
                  </a:lnTo>
                  <a:lnTo>
                    <a:pt x="0" y="89"/>
                  </a:lnTo>
                  <a:lnTo>
                    <a:pt x="4" y="102"/>
                  </a:lnTo>
                  <a:lnTo>
                    <a:pt x="7" y="115"/>
                  </a:lnTo>
                  <a:lnTo>
                    <a:pt x="12" y="125"/>
                  </a:lnTo>
                  <a:lnTo>
                    <a:pt x="17" y="135"/>
                  </a:lnTo>
                  <a:lnTo>
                    <a:pt x="23" y="141"/>
                  </a:lnTo>
                  <a:lnTo>
                    <a:pt x="30" y="146"/>
                  </a:lnTo>
                  <a:lnTo>
                    <a:pt x="38" y="148"/>
                  </a:lnTo>
                  <a:lnTo>
                    <a:pt x="44" y="146"/>
                  </a:lnTo>
                  <a:lnTo>
                    <a:pt x="51" y="141"/>
                  </a:lnTo>
                  <a:lnTo>
                    <a:pt x="57" y="135"/>
                  </a:lnTo>
                  <a:lnTo>
                    <a:pt x="64" y="125"/>
                  </a:lnTo>
                  <a:lnTo>
                    <a:pt x="67" y="115"/>
                  </a:lnTo>
                  <a:lnTo>
                    <a:pt x="72" y="102"/>
                  </a:lnTo>
                  <a:lnTo>
                    <a:pt x="74" y="89"/>
                  </a:lnTo>
                  <a:lnTo>
                    <a:pt x="74" y="75"/>
                  </a:lnTo>
                  <a:lnTo>
                    <a:pt x="74" y="59"/>
                  </a:lnTo>
                  <a:lnTo>
                    <a:pt x="72" y="46"/>
                  </a:lnTo>
                  <a:lnTo>
                    <a:pt x="67" y="32"/>
                  </a:lnTo>
                  <a:lnTo>
                    <a:pt x="64" y="21"/>
                  </a:lnTo>
                  <a:lnTo>
                    <a:pt x="57" y="13"/>
                  </a:lnTo>
                  <a:lnTo>
                    <a:pt x="51" y="6"/>
                  </a:lnTo>
                  <a:lnTo>
                    <a:pt x="44" y="2"/>
                  </a:lnTo>
                  <a:lnTo>
                    <a:pt x="38" y="0"/>
                  </a:lnTo>
                </a:path>
              </a:pathLst>
            </a:custGeom>
            <a:solidFill>
              <a:srgbClr val="FFFFFF"/>
            </a:solidFill>
            <a:ln w="9525">
              <a:noFill/>
            </a:ln>
          </p:spPr>
          <p:txBody>
            <a:bodyPr/>
            <a:lstStyle/>
            <a:p>
              <a:endParaRPr lang="zh-CN" altLang="en-US"/>
            </a:p>
          </p:txBody>
        </p:sp>
        <p:sp>
          <p:nvSpPr>
            <p:cNvPr id="111" name="Freeform 72"/>
            <p:cNvSpPr/>
            <p:nvPr/>
          </p:nvSpPr>
          <p:spPr>
            <a:xfrm>
              <a:off x="4279493" y="3140741"/>
              <a:ext cx="119049" cy="23657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75" h="149">
                  <a:moveTo>
                    <a:pt x="38" y="0"/>
                  </a:moveTo>
                  <a:lnTo>
                    <a:pt x="30" y="2"/>
                  </a:lnTo>
                  <a:lnTo>
                    <a:pt x="23" y="6"/>
                  </a:lnTo>
                  <a:lnTo>
                    <a:pt x="17" y="13"/>
                  </a:lnTo>
                  <a:lnTo>
                    <a:pt x="12" y="21"/>
                  </a:lnTo>
                  <a:lnTo>
                    <a:pt x="7" y="32"/>
                  </a:lnTo>
                  <a:lnTo>
                    <a:pt x="4" y="46"/>
                  </a:lnTo>
                  <a:lnTo>
                    <a:pt x="0" y="59"/>
                  </a:lnTo>
                  <a:lnTo>
                    <a:pt x="0" y="75"/>
                  </a:lnTo>
                  <a:lnTo>
                    <a:pt x="0" y="89"/>
                  </a:lnTo>
                  <a:lnTo>
                    <a:pt x="4" y="102"/>
                  </a:lnTo>
                  <a:lnTo>
                    <a:pt x="7" y="115"/>
                  </a:lnTo>
                  <a:lnTo>
                    <a:pt x="12" y="125"/>
                  </a:lnTo>
                  <a:lnTo>
                    <a:pt x="17" y="135"/>
                  </a:lnTo>
                  <a:lnTo>
                    <a:pt x="23" y="141"/>
                  </a:lnTo>
                  <a:lnTo>
                    <a:pt x="30" y="146"/>
                  </a:lnTo>
                  <a:lnTo>
                    <a:pt x="38" y="148"/>
                  </a:lnTo>
                  <a:lnTo>
                    <a:pt x="44" y="146"/>
                  </a:lnTo>
                  <a:lnTo>
                    <a:pt x="51" y="141"/>
                  </a:lnTo>
                  <a:lnTo>
                    <a:pt x="57" y="135"/>
                  </a:lnTo>
                  <a:lnTo>
                    <a:pt x="64" y="125"/>
                  </a:lnTo>
                  <a:lnTo>
                    <a:pt x="67" y="115"/>
                  </a:lnTo>
                  <a:lnTo>
                    <a:pt x="72" y="102"/>
                  </a:lnTo>
                  <a:lnTo>
                    <a:pt x="74" y="89"/>
                  </a:lnTo>
                  <a:lnTo>
                    <a:pt x="74" y="75"/>
                  </a:lnTo>
                  <a:lnTo>
                    <a:pt x="74" y="59"/>
                  </a:lnTo>
                  <a:lnTo>
                    <a:pt x="72" y="46"/>
                  </a:lnTo>
                  <a:lnTo>
                    <a:pt x="67" y="32"/>
                  </a:lnTo>
                  <a:lnTo>
                    <a:pt x="64" y="21"/>
                  </a:lnTo>
                  <a:lnTo>
                    <a:pt x="57" y="13"/>
                  </a:lnTo>
                  <a:lnTo>
                    <a:pt x="51" y="6"/>
                  </a:lnTo>
                  <a:lnTo>
                    <a:pt x="44" y="2"/>
                  </a:lnTo>
                  <a:lnTo>
                    <a:pt x="38"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12" name="Freeform 73"/>
            <p:cNvSpPr/>
            <p:nvPr/>
          </p:nvSpPr>
          <p:spPr>
            <a:xfrm>
              <a:off x="3577892" y="2786668"/>
              <a:ext cx="1255578" cy="56207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1" h="354">
                  <a:moveTo>
                    <a:pt x="38" y="353"/>
                  </a:moveTo>
                  <a:lnTo>
                    <a:pt x="790" y="44"/>
                  </a:lnTo>
                  <a:lnTo>
                    <a:pt x="790" y="38"/>
                  </a:lnTo>
                  <a:lnTo>
                    <a:pt x="790" y="31"/>
                  </a:lnTo>
                  <a:lnTo>
                    <a:pt x="789" y="25"/>
                  </a:lnTo>
                  <a:lnTo>
                    <a:pt x="789" y="20"/>
                  </a:lnTo>
                  <a:lnTo>
                    <a:pt x="787" y="13"/>
                  </a:lnTo>
                  <a:lnTo>
                    <a:pt x="785" y="8"/>
                  </a:lnTo>
                  <a:lnTo>
                    <a:pt x="784" y="5"/>
                  </a:lnTo>
                  <a:lnTo>
                    <a:pt x="782" y="0"/>
                  </a:lnTo>
                  <a:lnTo>
                    <a:pt x="0" y="267"/>
                  </a:lnTo>
                  <a:lnTo>
                    <a:pt x="38" y="353"/>
                  </a:lnTo>
                </a:path>
              </a:pathLst>
            </a:custGeom>
            <a:solidFill>
              <a:srgbClr val="FF0000"/>
            </a:solidFill>
            <a:ln w="9525">
              <a:noFill/>
            </a:ln>
          </p:spPr>
          <p:txBody>
            <a:bodyPr/>
            <a:lstStyle/>
            <a:p>
              <a:endParaRPr lang="zh-CN" altLang="en-US"/>
            </a:p>
          </p:txBody>
        </p:sp>
        <p:sp>
          <p:nvSpPr>
            <p:cNvPr id="113" name="Freeform 74"/>
            <p:cNvSpPr/>
            <p:nvPr/>
          </p:nvSpPr>
          <p:spPr>
            <a:xfrm>
              <a:off x="3577892" y="2786668"/>
              <a:ext cx="1255578" cy="56207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791" h="354">
                  <a:moveTo>
                    <a:pt x="38" y="353"/>
                  </a:moveTo>
                  <a:lnTo>
                    <a:pt x="790" y="44"/>
                  </a:lnTo>
                  <a:lnTo>
                    <a:pt x="790" y="38"/>
                  </a:lnTo>
                  <a:lnTo>
                    <a:pt x="790" y="31"/>
                  </a:lnTo>
                  <a:lnTo>
                    <a:pt x="789" y="25"/>
                  </a:lnTo>
                  <a:lnTo>
                    <a:pt x="789" y="20"/>
                  </a:lnTo>
                  <a:lnTo>
                    <a:pt x="787" y="13"/>
                  </a:lnTo>
                  <a:lnTo>
                    <a:pt x="785" y="8"/>
                  </a:lnTo>
                  <a:lnTo>
                    <a:pt x="784" y="5"/>
                  </a:lnTo>
                  <a:lnTo>
                    <a:pt x="782" y="0"/>
                  </a:lnTo>
                  <a:lnTo>
                    <a:pt x="0" y="267"/>
                  </a:lnTo>
                  <a:lnTo>
                    <a:pt x="38" y="353"/>
                  </a:lnTo>
                </a:path>
              </a:pathLst>
            </a:custGeom>
            <a:noFill/>
            <a:ln w="12700" cap="rnd" cmpd="sng">
              <a:solidFill>
                <a:srgbClr val="FF0000"/>
              </a:solidFill>
              <a:prstDash val="solid"/>
              <a:bevel/>
              <a:headEnd type="none" w="med" len="med"/>
              <a:tailEnd type="none" w="med" len="med"/>
            </a:ln>
          </p:spPr>
          <p:txBody>
            <a:bodyPr/>
            <a:lstStyle/>
            <a:p>
              <a:endParaRPr lang="zh-CN" altLang="en-US"/>
            </a:p>
          </p:txBody>
        </p:sp>
        <p:sp>
          <p:nvSpPr>
            <p:cNvPr id="114" name="Freeform 75"/>
            <p:cNvSpPr/>
            <p:nvPr/>
          </p:nvSpPr>
          <p:spPr>
            <a:xfrm>
              <a:off x="3639798" y="2851767"/>
              <a:ext cx="1200022" cy="570008"/>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56" h="359">
                  <a:moveTo>
                    <a:pt x="0" y="314"/>
                  </a:moveTo>
                  <a:lnTo>
                    <a:pt x="28" y="358"/>
                  </a:lnTo>
                  <a:lnTo>
                    <a:pt x="750" y="45"/>
                  </a:lnTo>
                  <a:lnTo>
                    <a:pt x="751" y="39"/>
                  </a:lnTo>
                  <a:lnTo>
                    <a:pt x="751" y="34"/>
                  </a:lnTo>
                  <a:lnTo>
                    <a:pt x="753" y="31"/>
                  </a:lnTo>
                  <a:lnTo>
                    <a:pt x="753" y="26"/>
                  </a:lnTo>
                  <a:lnTo>
                    <a:pt x="753" y="21"/>
                  </a:lnTo>
                  <a:lnTo>
                    <a:pt x="753" y="15"/>
                  </a:lnTo>
                  <a:lnTo>
                    <a:pt x="753" y="8"/>
                  </a:lnTo>
                  <a:lnTo>
                    <a:pt x="755" y="0"/>
                  </a:lnTo>
                  <a:lnTo>
                    <a:pt x="0" y="314"/>
                  </a:lnTo>
                </a:path>
              </a:pathLst>
            </a:custGeom>
            <a:solidFill>
              <a:srgbClr val="990000"/>
            </a:solidFill>
            <a:ln w="9525">
              <a:noFill/>
            </a:ln>
          </p:spPr>
          <p:txBody>
            <a:bodyPr/>
            <a:lstStyle/>
            <a:p>
              <a:endParaRPr lang="zh-CN" altLang="en-US"/>
            </a:p>
          </p:txBody>
        </p:sp>
        <p:sp>
          <p:nvSpPr>
            <p:cNvPr id="115" name="Freeform 76"/>
            <p:cNvSpPr/>
            <p:nvPr/>
          </p:nvSpPr>
          <p:spPr>
            <a:xfrm>
              <a:off x="3639798" y="2851767"/>
              <a:ext cx="1200022" cy="570008"/>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56" h="359">
                  <a:moveTo>
                    <a:pt x="0" y="314"/>
                  </a:moveTo>
                  <a:lnTo>
                    <a:pt x="28" y="358"/>
                  </a:lnTo>
                  <a:lnTo>
                    <a:pt x="750" y="45"/>
                  </a:lnTo>
                  <a:lnTo>
                    <a:pt x="751" y="39"/>
                  </a:lnTo>
                  <a:lnTo>
                    <a:pt x="751" y="34"/>
                  </a:lnTo>
                  <a:lnTo>
                    <a:pt x="753" y="31"/>
                  </a:lnTo>
                  <a:lnTo>
                    <a:pt x="753" y="26"/>
                  </a:lnTo>
                  <a:lnTo>
                    <a:pt x="753" y="21"/>
                  </a:lnTo>
                  <a:lnTo>
                    <a:pt x="753" y="15"/>
                  </a:lnTo>
                  <a:lnTo>
                    <a:pt x="753" y="8"/>
                  </a:lnTo>
                  <a:lnTo>
                    <a:pt x="755" y="0"/>
                  </a:lnTo>
                  <a:lnTo>
                    <a:pt x="0" y="314"/>
                  </a:lnTo>
                </a:path>
              </a:pathLst>
            </a:custGeom>
            <a:noFill/>
            <a:ln w="12700" cap="rnd" cmpd="sng">
              <a:solidFill>
                <a:srgbClr val="990000"/>
              </a:solidFill>
              <a:prstDash val="solid"/>
              <a:bevel/>
              <a:headEnd type="none" w="med" len="med"/>
              <a:tailEnd type="none" w="med" len="med"/>
            </a:ln>
          </p:spPr>
          <p:txBody>
            <a:bodyPr/>
            <a:lstStyle/>
            <a:p>
              <a:endParaRPr lang="zh-CN" altLang="en-US"/>
            </a:p>
          </p:txBody>
        </p:sp>
        <p:sp>
          <p:nvSpPr>
            <p:cNvPr id="116" name="Freeform 77"/>
            <p:cNvSpPr/>
            <p:nvPr/>
          </p:nvSpPr>
          <p:spPr>
            <a:xfrm>
              <a:off x="2508031" y="1832421"/>
              <a:ext cx="1515901" cy="258171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55" h="1626">
                  <a:moveTo>
                    <a:pt x="882" y="0"/>
                  </a:moveTo>
                  <a:lnTo>
                    <a:pt x="852" y="7"/>
                  </a:lnTo>
                  <a:lnTo>
                    <a:pt x="819" y="15"/>
                  </a:lnTo>
                  <a:lnTo>
                    <a:pt x="785" y="24"/>
                  </a:lnTo>
                  <a:lnTo>
                    <a:pt x="749" y="34"/>
                  </a:lnTo>
                  <a:lnTo>
                    <a:pt x="674" y="59"/>
                  </a:lnTo>
                  <a:lnTo>
                    <a:pt x="600" y="86"/>
                  </a:lnTo>
                  <a:lnTo>
                    <a:pt x="523" y="115"/>
                  </a:lnTo>
                  <a:lnTo>
                    <a:pt x="450" y="146"/>
                  </a:lnTo>
                  <a:lnTo>
                    <a:pt x="382" y="177"/>
                  </a:lnTo>
                  <a:lnTo>
                    <a:pt x="318" y="206"/>
                  </a:lnTo>
                  <a:lnTo>
                    <a:pt x="323" y="224"/>
                  </a:lnTo>
                  <a:lnTo>
                    <a:pt x="323" y="241"/>
                  </a:lnTo>
                  <a:lnTo>
                    <a:pt x="320" y="255"/>
                  </a:lnTo>
                  <a:lnTo>
                    <a:pt x="315" y="268"/>
                  </a:lnTo>
                  <a:lnTo>
                    <a:pt x="307" y="281"/>
                  </a:lnTo>
                  <a:lnTo>
                    <a:pt x="297" y="291"/>
                  </a:lnTo>
                  <a:lnTo>
                    <a:pt x="286" y="301"/>
                  </a:lnTo>
                  <a:lnTo>
                    <a:pt x="275" y="309"/>
                  </a:lnTo>
                  <a:lnTo>
                    <a:pt x="262" y="314"/>
                  </a:lnTo>
                  <a:lnTo>
                    <a:pt x="247" y="319"/>
                  </a:lnTo>
                  <a:lnTo>
                    <a:pt x="234" y="320"/>
                  </a:lnTo>
                  <a:lnTo>
                    <a:pt x="219" y="320"/>
                  </a:lnTo>
                  <a:lnTo>
                    <a:pt x="206" y="319"/>
                  </a:lnTo>
                  <a:lnTo>
                    <a:pt x="193" y="314"/>
                  </a:lnTo>
                  <a:lnTo>
                    <a:pt x="184" y="307"/>
                  </a:lnTo>
                  <a:lnTo>
                    <a:pt x="174" y="299"/>
                  </a:lnTo>
                  <a:lnTo>
                    <a:pt x="149" y="315"/>
                  </a:lnTo>
                  <a:lnTo>
                    <a:pt x="125" y="332"/>
                  </a:lnTo>
                  <a:lnTo>
                    <a:pt x="102" y="348"/>
                  </a:lnTo>
                  <a:lnTo>
                    <a:pt x="80" y="364"/>
                  </a:lnTo>
                  <a:lnTo>
                    <a:pt x="58" y="380"/>
                  </a:lnTo>
                  <a:lnTo>
                    <a:pt x="37" y="395"/>
                  </a:lnTo>
                  <a:lnTo>
                    <a:pt x="18" y="411"/>
                  </a:lnTo>
                  <a:lnTo>
                    <a:pt x="0" y="427"/>
                  </a:lnTo>
                  <a:lnTo>
                    <a:pt x="14" y="488"/>
                  </a:lnTo>
                  <a:lnTo>
                    <a:pt x="26" y="548"/>
                  </a:lnTo>
                  <a:lnTo>
                    <a:pt x="37" y="608"/>
                  </a:lnTo>
                  <a:lnTo>
                    <a:pt x="47" y="666"/>
                  </a:lnTo>
                  <a:lnTo>
                    <a:pt x="57" y="725"/>
                  </a:lnTo>
                  <a:lnTo>
                    <a:pt x="65" y="783"/>
                  </a:lnTo>
                  <a:lnTo>
                    <a:pt x="73" y="840"/>
                  </a:lnTo>
                  <a:lnTo>
                    <a:pt x="83" y="897"/>
                  </a:lnTo>
                  <a:lnTo>
                    <a:pt x="94" y="900"/>
                  </a:lnTo>
                  <a:lnTo>
                    <a:pt x="104" y="904"/>
                  </a:lnTo>
                  <a:lnTo>
                    <a:pt x="115" y="907"/>
                  </a:lnTo>
                  <a:lnTo>
                    <a:pt x="123" y="912"/>
                  </a:lnTo>
                  <a:lnTo>
                    <a:pt x="132" y="918"/>
                  </a:lnTo>
                  <a:lnTo>
                    <a:pt x="140" y="923"/>
                  </a:lnTo>
                  <a:lnTo>
                    <a:pt x="146" y="930"/>
                  </a:lnTo>
                  <a:lnTo>
                    <a:pt x="153" y="936"/>
                  </a:lnTo>
                  <a:lnTo>
                    <a:pt x="162" y="952"/>
                  </a:lnTo>
                  <a:lnTo>
                    <a:pt x="171" y="969"/>
                  </a:lnTo>
                  <a:lnTo>
                    <a:pt x="174" y="985"/>
                  </a:lnTo>
                  <a:lnTo>
                    <a:pt x="175" y="1003"/>
                  </a:lnTo>
                  <a:lnTo>
                    <a:pt x="175" y="1021"/>
                  </a:lnTo>
                  <a:lnTo>
                    <a:pt x="172" y="1039"/>
                  </a:lnTo>
                  <a:lnTo>
                    <a:pt x="166" y="1056"/>
                  </a:lnTo>
                  <a:lnTo>
                    <a:pt x="156" y="1073"/>
                  </a:lnTo>
                  <a:lnTo>
                    <a:pt x="145" y="1087"/>
                  </a:lnTo>
                  <a:lnTo>
                    <a:pt x="132" y="1100"/>
                  </a:lnTo>
                  <a:lnTo>
                    <a:pt x="123" y="1105"/>
                  </a:lnTo>
                  <a:lnTo>
                    <a:pt x="115" y="1110"/>
                  </a:lnTo>
                  <a:lnTo>
                    <a:pt x="106" y="1115"/>
                  </a:lnTo>
                  <a:lnTo>
                    <a:pt x="97" y="1118"/>
                  </a:lnTo>
                  <a:lnTo>
                    <a:pt x="97" y="1154"/>
                  </a:lnTo>
                  <a:lnTo>
                    <a:pt x="99" y="1191"/>
                  </a:lnTo>
                  <a:lnTo>
                    <a:pt x="101" y="1230"/>
                  </a:lnTo>
                  <a:lnTo>
                    <a:pt x="101" y="1273"/>
                  </a:lnTo>
                  <a:lnTo>
                    <a:pt x="102" y="1315"/>
                  </a:lnTo>
                  <a:lnTo>
                    <a:pt x="104" y="1357"/>
                  </a:lnTo>
                  <a:lnTo>
                    <a:pt x="104" y="1398"/>
                  </a:lnTo>
                  <a:lnTo>
                    <a:pt x="104" y="1438"/>
                  </a:lnTo>
                  <a:lnTo>
                    <a:pt x="179" y="1455"/>
                  </a:lnTo>
                  <a:lnTo>
                    <a:pt x="257" y="1472"/>
                  </a:lnTo>
                  <a:lnTo>
                    <a:pt x="338" y="1492"/>
                  </a:lnTo>
                  <a:lnTo>
                    <a:pt x="426" y="1513"/>
                  </a:lnTo>
                  <a:lnTo>
                    <a:pt x="520" y="1536"/>
                  </a:lnTo>
                  <a:lnTo>
                    <a:pt x="626" y="1562"/>
                  </a:lnTo>
                  <a:lnTo>
                    <a:pt x="739" y="1591"/>
                  </a:lnTo>
                  <a:lnTo>
                    <a:pt x="866" y="1625"/>
                  </a:lnTo>
                  <a:lnTo>
                    <a:pt x="884" y="1546"/>
                  </a:lnTo>
                  <a:lnTo>
                    <a:pt x="899" y="1461"/>
                  </a:lnTo>
                  <a:lnTo>
                    <a:pt x="912" y="1370"/>
                  </a:lnTo>
                  <a:lnTo>
                    <a:pt x="925" y="1273"/>
                  </a:lnTo>
                  <a:lnTo>
                    <a:pt x="934" y="1173"/>
                  </a:lnTo>
                  <a:lnTo>
                    <a:pt x="943" y="1069"/>
                  </a:lnTo>
                  <a:lnTo>
                    <a:pt x="947" y="962"/>
                  </a:lnTo>
                  <a:lnTo>
                    <a:pt x="951" y="853"/>
                  </a:lnTo>
                  <a:lnTo>
                    <a:pt x="952" y="827"/>
                  </a:lnTo>
                  <a:lnTo>
                    <a:pt x="952" y="806"/>
                  </a:lnTo>
                  <a:lnTo>
                    <a:pt x="952" y="785"/>
                  </a:lnTo>
                  <a:lnTo>
                    <a:pt x="954" y="765"/>
                  </a:lnTo>
                  <a:lnTo>
                    <a:pt x="954" y="748"/>
                  </a:lnTo>
                  <a:lnTo>
                    <a:pt x="954" y="726"/>
                  </a:lnTo>
                  <a:lnTo>
                    <a:pt x="954" y="705"/>
                  </a:lnTo>
                  <a:lnTo>
                    <a:pt x="954" y="679"/>
                  </a:lnTo>
                  <a:lnTo>
                    <a:pt x="939" y="678"/>
                  </a:lnTo>
                  <a:lnTo>
                    <a:pt x="928" y="674"/>
                  </a:lnTo>
                  <a:lnTo>
                    <a:pt x="917" y="670"/>
                  </a:lnTo>
                  <a:lnTo>
                    <a:pt x="905" y="663"/>
                  </a:lnTo>
                  <a:lnTo>
                    <a:pt x="895" y="657"/>
                  </a:lnTo>
                  <a:lnTo>
                    <a:pt x="887" y="648"/>
                  </a:lnTo>
                  <a:lnTo>
                    <a:pt x="879" y="640"/>
                  </a:lnTo>
                  <a:lnTo>
                    <a:pt x="873" y="631"/>
                  </a:lnTo>
                  <a:lnTo>
                    <a:pt x="868" y="621"/>
                  </a:lnTo>
                  <a:lnTo>
                    <a:pt x="863" y="609"/>
                  </a:lnTo>
                  <a:lnTo>
                    <a:pt x="858" y="598"/>
                  </a:lnTo>
                  <a:lnTo>
                    <a:pt x="855" y="587"/>
                  </a:lnTo>
                  <a:lnTo>
                    <a:pt x="850" y="562"/>
                  </a:lnTo>
                  <a:lnTo>
                    <a:pt x="850" y="536"/>
                  </a:lnTo>
                  <a:lnTo>
                    <a:pt x="852" y="512"/>
                  </a:lnTo>
                  <a:lnTo>
                    <a:pt x="856" y="488"/>
                  </a:lnTo>
                  <a:lnTo>
                    <a:pt x="860" y="476"/>
                  </a:lnTo>
                  <a:lnTo>
                    <a:pt x="865" y="465"/>
                  </a:lnTo>
                  <a:lnTo>
                    <a:pt x="869" y="453"/>
                  </a:lnTo>
                  <a:lnTo>
                    <a:pt x="874" y="444"/>
                  </a:lnTo>
                  <a:lnTo>
                    <a:pt x="881" y="436"/>
                  </a:lnTo>
                  <a:lnTo>
                    <a:pt x="887" y="427"/>
                  </a:lnTo>
                  <a:lnTo>
                    <a:pt x="895" y="419"/>
                  </a:lnTo>
                  <a:lnTo>
                    <a:pt x="902" y="413"/>
                  </a:lnTo>
                  <a:lnTo>
                    <a:pt x="912" y="408"/>
                  </a:lnTo>
                  <a:lnTo>
                    <a:pt x="920" y="403"/>
                  </a:lnTo>
                  <a:lnTo>
                    <a:pt x="930" y="401"/>
                  </a:lnTo>
                  <a:lnTo>
                    <a:pt x="939" y="400"/>
                  </a:lnTo>
                  <a:lnTo>
                    <a:pt x="936" y="346"/>
                  </a:lnTo>
                  <a:lnTo>
                    <a:pt x="930" y="294"/>
                  </a:lnTo>
                  <a:lnTo>
                    <a:pt x="925" y="244"/>
                  </a:lnTo>
                  <a:lnTo>
                    <a:pt x="918" y="193"/>
                  </a:lnTo>
                  <a:lnTo>
                    <a:pt x="910" y="145"/>
                  </a:lnTo>
                  <a:lnTo>
                    <a:pt x="902" y="96"/>
                  </a:lnTo>
                  <a:lnTo>
                    <a:pt x="894" y="47"/>
                  </a:lnTo>
                  <a:lnTo>
                    <a:pt x="882" y="0"/>
                  </a:lnTo>
                </a:path>
              </a:pathLst>
            </a:custGeom>
            <a:solidFill>
              <a:srgbClr val="FAF0A8"/>
            </a:solidFill>
            <a:ln w="9525">
              <a:noFill/>
            </a:ln>
          </p:spPr>
          <p:txBody>
            <a:bodyPr/>
            <a:lstStyle/>
            <a:p>
              <a:endParaRPr lang="zh-CN" altLang="en-US"/>
            </a:p>
          </p:txBody>
        </p:sp>
        <p:sp>
          <p:nvSpPr>
            <p:cNvPr id="117" name="Freeform 78"/>
            <p:cNvSpPr/>
            <p:nvPr/>
          </p:nvSpPr>
          <p:spPr>
            <a:xfrm>
              <a:off x="2508031" y="1832421"/>
              <a:ext cx="1515901" cy="258171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55" h="1626">
                  <a:moveTo>
                    <a:pt x="882" y="0"/>
                  </a:moveTo>
                  <a:lnTo>
                    <a:pt x="852" y="7"/>
                  </a:lnTo>
                  <a:lnTo>
                    <a:pt x="819" y="15"/>
                  </a:lnTo>
                  <a:lnTo>
                    <a:pt x="785" y="24"/>
                  </a:lnTo>
                  <a:lnTo>
                    <a:pt x="749" y="34"/>
                  </a:lnTo>
                  <a:lnTo>
                    <a:pt x="674" y="59"/>
                  </a:lnTo>
                  <a:lnTo>
                    <a:pt x="600" y="86"/>
                  </a:lnTo>
                  <a:lnTo>
                    <a:pt x="523" y="115"/>
                  </a:lnTo>
                  <a:lnTo>
                    <a:pt x="450" y="146"/>
                  </a:lnTo>
                  <a:lnTo>
                    <a:pt x="382" y="177"/>
                  </a:lnTo>
                  <a:lnTo>
                    <a:pt x="318" y="206"/>
                  </a:lnTo>
                  <a:lnTo>
                    <a:pt x="323" y="224"/>
                  </a:lnTo>
                  <a:lnTo>
                    <a:pt x="323" y="241"/>
                  </a:lnTo>
                  <a:lnTo>
                    <a:pt x="320" y="255"/>
                  </a:lnTo>
                  <a:lnTo>
                    <a:pt x="315" y="268"/>
                  </a:lnTo>
                  <a:lnTo>
                    <a:pt x="307" y="281"/>
                  </a:lnTo>
                  <a:lnTo>
                    <a:pt x="297" y="291"/>
                  </a:lnTo>
                  <a:lnTo>
                    <a:pt x="286" y="301"/>
                  </a:lnTo>
                  <a:lnTo>
                    <a:pt x="275" y="309"/>
                  </a:lnTo>
                  <a:lnTo>
                    <a:pt x="262" y="314"/>
                  </a:lnTo>
                  <a:lnTo>
                    <a:pt x="247" y="319"/>
                  </a:lnTo>
                  <a:lnTo>
                    <a:pt x="234" y="320"/>
                  </a:lnTo>
                  <a:lnTo>
                    <a:pt x="219" y="320"/>
                  </a:lnTo>
                  <a:lnTo>
                    <a:pt x="206" y="319"/>
                  </a:lnTo>
                  <a:lnTo>
                    <a:pt x="193" y="314"/>
                  </a:lnTo>
                  <a:lnTo>
                    <a:pt x="184" y="307"/>
                  </a:lnTo>
                  <a:lnTo>
                    <a:pt x="174" y="299"/>
                  </a:lnTo>
                  <a:lnTo>
                    <a:pt x="149" y="315"/>
                  </a:lnTo>
                  <a:lnTo>
                    <a:pt x="125" y="332"/>
                  </a:lnTo>
                  <a:lnTo>
                    <a:pt x="102" y="348"/>
                  </a:lnTo>
                  <a:lnTo>
                    <a:pt x="80" y="364"/>
                  </a:lnTo>
                  <a:lnTo>
                    <a:pt x="58" y="380"/>
                  </a:lnTo>
                  <a:lnTo>
                    <a:pt x="37" y="395"/>
                  </a:lnTo>
                  <a:lnTo>
                    <a:pt x="18" y="411"/>
                  </a:lnTo>
                  <a:lnTo>
                    <a:pt x="0" y="427"/>
                  </a:lnTo>
                  <a:lnTo>
                    <a:pt x="14" y="488"/>
                  </a:lnTo>
                  <a:lnTo>
                    <a:pt x="26" y="548"/>
                  </a:lnTo>
                  <a:lnTo>
                    <a:pt x="37" y="608"/>
                  </a:lnTo>
                  <a:lnTo>
                    <a:pt x="47" y="666"/>
                  </a:lnTo>
                  <a:lnTo>
                    <a:pt x="57" y="725"/>
                  </a:lnTo>
                  <a:lnTo>
                    <a:pt x="65" y="783"/>
                  </a:lnTo>
                  <a:lnTo>
                    <a:pt x="73" y="840"/>
                  </a:lnTo>
                  <a:lnTo>
                    <a:pt x="83" y="897"/>
                  </a:lnTo>
                  <a:lnTo>
                    <a:pt x="94" y="900"/>
                  </a:lnTo>
                  <a:lnTo>
                    <a:pt x="104" y="904"/>
                  </a:lnTo>
                  <a:lnTo>
                    <a:pt x="115" y="907"/>
                  </a:lnTo>
                  <a:lnTo>
                    <a:pt x="123" y="912"/>
                  </a:lnTo>
                  <a:lnTo>
                    <a:pt x="132" y="918"/>
                  </a:lnTo>
                  <a:lnTo>
                    <a:pt x="140" y="923"/>
                  </a:lnTo>
                  <a:lnTo>
                    <a:pt x="146" y="930"/>
                  </a:lnTo>
                  <a:lnTo>
                    <a:pt x="153" y="936"/>
                  </a:lnTo>
                  <a:lnTo>
                    <a:pt x="162" y="952"/>
                  </a:lnTo>
                  <a:lnTo>
                    <a:pt x="171" y="969"/>
                  </a:lnTo>
                  <a:lnTo>
                    <a:pt x="174" y="985"/>
                  </a:lnTo>
                  <a:lnTo>
                    <a:pt x="175" y="1003"/>
                  </a:lnTo>
                  <a:lnTo>
                    <a:pt x="175" y="1021"/>
                  </a:lnTo>
                  <a:lnTo>
                    <a:pt x="172" y="1039"/>
                  </a:lnTo>
                  <a:lnTo>
                    <a:pt x="166" y="1056"/>
                  </a:lnTo>
                  <a:lnTo>
                    <a:pt x="156" y="1073"/>
                  </a:lnTo>
                  <a:lnTo>
                    <a:pt x="145" y="1087"/>
                  </a:lnTo>
                  <a:lnTo>
                    <a:pt x="132" y="1100"/>
                  </a:lnTo>
                  <a:lnTo>
                    <a:pt x="123" y="1105"/>
                  </a:lnTo>
                  <a:lnTo>
                    <a:pt x="115" y="1110"/>
                  </a:lnTo>
                  <a:lnTo>
                    <a:pt x="106" y="1115"/>
                  </a:lnTo>
                  <a:lnTo>
                    <a:pt x="97" y="1118"/>
                  </a:lnTo>
                  <a:lnTo>
                    <a:pt x="97" y="1154"/>
                  </a:lnTo>
                  <a:lnTo>
                    <a:pt x="99" y="1191"/>
                  </a:lnTo>
                  <a:lnTo>
                    <a:pt x="101" y="1230"/>
                  </a:lnTo>
                  <a:lnTo>
                    <a:pt x="101" y="1273"/>
                  </a:lnTo>
                  <a:lnTo>
                    <a:pt x="102" y="1315"/>
                  </a:lnTo>
                  <a:lnTo>
                    <a:pt x="104" y="1357"/>
                  </a:lnTo>
                  <a:lnTo>
                    <a:pt x="104" y="1398"/>
                  </a:lnTo>
                  <a:lnTo>
                    <a:pt x="104" y="1438"/>
                  </a:lnTo>
                  <a:lnTo>
                    <a:pt x="179" y="1455"/>
                  </a:lnTo>
                  <a:lnTo>
                    <a:pt x="257" y="1472"/>
                  </a:lnTo>
                  <a:lnTo>
                    <a:pt x="338" y="1492"/>
                  </a:lnTo>
                  <a:lnTo>
                    <a:pt x="426" y="1513"/>
                  </a:lnTo>
                  <a:lnTo>
                    <a:pt x="520" y="1536"/>
                  </a:lnTo>
                  <a:lnTo>
                    <a:pt x="626" y="1562"/>
                  </a:lnTo>
                  <a:lnTo>
                    <a:pt x="739" y="1591"/>
                  </a:lnTo>
                  <a:lnTo>
                    <a:pt x="866" y="1625"/>
                  </a:lnTo>
                  <a:lnTo>
                    <a:pt x="884" y="1546"/>
                  </a:lnTo>
                  <a:lnTo>
                    <a:pt x="899" y="1461"/>
                  </a:lnTo>
                  <a:lnTo>
                    <a:pt x="912" y="1370"/>
                  </a:lnTo>
                  <a:lnTo>
                    <a:pt x="925" y="1273"/>
                  </a:lnTo>
                  <a:lnTo>
                    <a:pt x="934" y="1173"/>
                  </a:lnTo>
                  <a:lnTo>
                    <a:pt x="943" y="1069"/>
                  </a:lnTo>
                  <a:lnTo>
                    <a:pt x="947" y="962"/>
                  </a:lnTo>
                  <a:lnTo>
                    <a:pt x="951" y="853"/>
                  </a:lnTo>
                  <a:lnTo>
                    <a:pt x="952" y="827"/>
                  </a:lnTo>
                  <a:lnTo>
                    <a:pt x="952" y="806"/>
                  </a:lnTo>
                  <a:lnTo>
                    <a:pt x="952" y="785"/>
                  </a:lnTo>
                  <a:lnTo>
                    <a:pt x="954" y="765"/>
                  </a:lnTo>
                  <a:lnTo>
                    <a:pt x="954" y="748"/>
                  </a:lnTo>
                  <a:lnTo>
                    <a:pt x="954" y="726"/>
                  </a:lnTo>
                  <a:lnTo>
                    <a:pt x="954" y="705"/>
                  </a:lnTo>
                  <a:lnTo>
                    <a:pt x="954" y="679"/>
                  </a:lnTo>
                  <a:lnTo>
                    <a:pt x="939" y="678"/>
                  </a:lnTo>
                  <a:lnTo>
                    <a:pt x="928" y="674"/>
                  </a:lnTo>
                  <a:lnTo>
                    <a:pt x="917" y="670"/>
                  </a:lnTo>
                  <a:lnTo>
                    <a:pt x="905" y="663"/>
                  </a:lnTo>
                  <a:lnTo>
                    <a:pt x="895" y="657"/>
                  </a:lnTo>
                  <a:lnTo>
                    <a:pt x="887" y="648"/>
                  </a:lnTo>
                  <a:lnTo>
                    <a:pt x="879" y="640"/>
                  </a:lnTo>
                  <a:lnTo>
                    <a:pt x="873" y="631"/>
                  </a:lnTo>
                  <a:lnTo>
                    <a:pt x="868" y="621"/>
                  </a:lnTo>
                  <a:lnTo>
                    <a:pt x="863" y="609"/>
                  </a:lnTo>
                  <a:lnTo>
                    <a:pt x="858" y="598"/>
                  </a:lnTo>
                  <a:lnTo>
                    <a:pt x="855" y="587"/>
                  </a:lnTo>
                  <a:lnTo>
                    <a:pt x="850" y="562"/>
                  </a:lnTo>
                  <a:lnTo>
                    <a:pt x="850" y="536"/>
                  </a:lnTo>
                  <a:lnTo>
                    <a:pt x="852" y="512"/>
                  </a:lnTo>
                  <a:lnTo>
                    <a:pt x="856" y="488"/>
                  </a:lnTo>
                  <a:lnTo>
                    <a:pt x="860" y="476"/>
                  </a:lnTo>
                  <a:lnTo>
                    <a:pt x="865" y="465"/>
                  </a:lnTo>
                  <a:lnTo>
                    <a:pt x="869" y="453"/>
                  </a:lnTo>
                  <a:lnTo>
                    <a:pt x="874" y="444"/>
                  </a:lnTo>
                  <a:lnTo>
                    <a:pt x="881" y="436"/>
                  </a:lnTo>
                  <a:lnTo>
                    <a:pt x="887" y="427"/>
                  </a:lnTo>
                  <a:lnTo>
                    <a:pt x="895" y="419"/>
                  </a:lnTo>
                  <a:lnTo>
                    <a:pt x="902" y="413"/>
                  </a:lnTo>
                  <a:lnTo>
                    <a:pt x="912" y="408"/>
                  </a:lnTo>
                  <a:lnTo>
                    <a:pt x="920" y="403"/>
                  </a:lnTo>
                  <a:lnTo>
                    <a:pt x="930" y="401"/>
                  </a:lnTo>
                  <a:lnTo>
                    <a:pt x="939" y="400"/>
                  </a:lnTo>
                  <a:lnTo>
                    <a:pt x="936" y="346"/>
                  </a:lnTo>
                  <a:lnTo>
                    <a:pt x="930" y="294"/>
                  </a:lnTo>
                  <a:lnTo>
                    <a:pt x="925" y="244"/>
                  </a:lnTo>
                  <a:lnTo>
                    <a:pt x="918" y="193"/>
                  </a:lnTo>
                  <a:lnTo>
                    <a:pt x="910" y="145"/>
                  </a:lnTo>
                  <a:lnTo>
                    <a:pt x="902" y="96"/>
                  </a:lnTo>
                  <a:lnTo>
                    <a:pt x="894" y="47"/>
                  </a:lnTo>
                  <a:lnTo>
                    <a:pt x="882"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18" name="Freeform 79"/>
            <p:cNvSpPr/>
            <p:nvPr/>
          </p:nvSpPr>
          <p:spPr>
            <a:xfrm>
              <a:off x="3857263" y="1832421"/>
              <a:ext cx="566677" cy="258171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57" h="1626">
                  <a:moveTo>
                    <a:pt x="32" y="0"/>
                  </a:moveTo>
                  <a:lnTo>
                    <a:pt x="83" y="37"/>
                  </a:lnTo>
                  <a:lnTo>
                    <a:pt x="120" y="68"/>
                  </a:lnTo>
                  <a:lnTo>
                    <a:pt x="153" y="98"/>
                  </a:lnTo>
                  <a:lnTo>
                    <a:pt x="182" y="127"/>
                  </a:lnTo>
                  <a:lnTo>
                    <a:pt x="213" y="161"/>
                  </a:lnTo>
                  <a:lnTo>
                    <a:pt x="250" y="202"/>
                  </a:lnTo>
                  <a:lnTo>
                    <a:pt x="296" y="254"/>
                  </a:lnTo>
                  <a:lnTo>
                    <a:pt x="356" y="320"/>
                  </a:lnTo>
                  <a:lnTo>
                    <a:pt x="354" y="398"/>
                  </a:lnTo>
                  <a:lnTo>
                    <a:pt x="353" y="476"/>
                  </a:lnTo>
                  <a:lnTo>
                    <a:pt x="351" y="556"/>
                  </a:lnTo>
                  <a:lnTo>
                    <a:pt x="346" y="635"/>
                  </a:lnTo>
                  <a:lnTo>
                    <a:pt x="341" y="713"/>
                  </a:lnTo>
                  <a:lnTo>
                    <a:pt x="335" y="791"/>
                  </a:lnTo>
                  <a:lnTo>
                    <a:pt x="328" y="865"/>
                  </a:lnTo>
                  <a:lnTo>
                    <a:pt x="320" y="936"/>
                  </a:lnTo>
                  <a:lnTo>
                    <a:pt x="309" y="943"/>
                  </a:lnTo>
                  <a:lnTo>
                    <a:pt x="299" y="949"/>
                  </a:lnTo>
                  <a:lnTo>
                    <a:pt x="291" y="959"/>
                  </a:lnTo>
                  <a:lnTo>
                    <a:pt x="283" y="967"/>
                  </a:lnTo>
                  <a:lnTo>
                    <a:pt x="276" y="978"/>
                  </a:lnTo>
                  <a:lnTo>
                    <a:pt x="271" y="988"/>
                  </a:lnTo>
                  <a:lnTo>
                    <a:pt x="268" y="1000"/>
                  </a:lnTo>
                  <a:lnTo>
                    <a:pt x="266" y="1011"/>
                  </a:lnTo>
                  <a:lnTo>
                    <a:pt x="266" y="1024"/>
                  </a:lnTo>
                  <a:lnTo>
                    <a:pt x="266" y="1035"/>
                  </a:lnTo>
                  <a:lnTo>
                    <a:pt x="270" y="1047"/>
                  </a:lnTo>
                  <a:lnTo>
                    <a:pt x="275" y="1058"/>
                  </a:lnTo>
                  <a:lnTo>
                    <a:pt x="279" y="1069"/>
                  </a:lnTo>
                  <a:lnTo>
                    <a:pt x="288" y="1081"/>
                  </a:lnTo>
                  <a:lnTo>
                    <a:pt x="297" y="1092"/>
                  </a:lnTo>
                  <a:lnTo>
                    <a:pt x="307" y="1100"/>
                  </a:lnTo>
                  <a:lnTo>
                    <a:pt x="307" y="1146"/>
                  </a:lnTo>
                  <a:lnTo>
                    <a:pt x="305" y="1195"/>
                  </a:lnTo>
                  <a:lnTo>
                    <a:pt x="302" y="1247"/>
                  </a:lnTo>
                  <a:lnTo>
                    <a:pt x="299" y="1300"/>
                  </a:lnTo>
                  <a:lnTo>
                    <a:pt x="296" y="1352"/>
                  </a:lnTo>
                  <a:lnTo>
                    <a:pt x="292" y="1406"/>
                  </a:lnTo>
                  <a:lnTo>
                    <a:pt x="291" y="1456"/>
                  </a:lnTo>
                  <a:lnTo>
                    <a:pt x="289" y="1503"/>
                  </a:lnTo>
                  <a:lnTo>
                    <a:pt x="258" y="1521"/>
                  </a:lnTo>
                  <a:lnTo>
                    <a:pt x="226" y="1537"/>
                  </a:lnTo>
                  <a:lnTo>
                    <a:pt x="192" y="1554"/>
                  </a:lnTo>
                  <a:lnTo>
                    <a:pt x="158" y="1570"/>
                  </a:lnTo>
                  <a:lnTo>
                    <a:pt x="123" y="1585"/>
                  </a:lnTo>
                  <a:lnTo>
                    <a:pt x="89" y="1599"/>
                  </a:lnTo>
                  <a:lnTo>
                    <a:pt x="54" y="1612"/>
                  </a:lnTo>
                  <a:lnTo>
                    <a:pt x="16" y="1625"/>
                  </a:lnTo>
                  <a:lnTo>
                    <a:pt x="36" y="1528"/>
                  </a:lnTo>
                  <a:lnTo>
                    <a:pt x="54" y="1427"/>
                  </a:lnTo>
                  <a:lnTo>
                    <a:pt x="67" y="1325"/>
                  </a:lnTo>
                  <a:lnTo>
                    <a:pt x="80" y="1219"/>
                  </a:lnTo>
                  <a:lnTo>
                    <a:pt x="89" y="1113"/>
                  </a:lnTo>
                  <a:lnTo>
                    <a:pt x="96" y="1006"/>
                  </a:lnTo>
                  <a:lnTo>
                    <a:pt x="101" y="899"/>
                  </a:lnTo>
                  <a:lnTo>
                    <a:pt x="102" y="791"/>
                  </a:lnTo>
                  <a:lnTo>
                    <a:pt x="104" y="769"/>
                  </a:lnTo>
                  <a:lnTo>
                    <a:pt x="104" y="754"/>
                  </a:lnTo>
                  <a:lnTo>
                    <a:pt x="104" y="743"/>
                  </a:lnTo>
                  <a:lnTo>
                    <a:pt x="104" y="735"/>
                  </a:lnTo>
                  <a:lnTo>
                    <a:pt x="104" y="726"/>
                  </a:lnTo>
                  <a:lnTo>
                    <a:pt x="104" y="715"/>
                  </a:lnTo>
                  <a:lnTo>
                    <a:pt x="104" y="700"/>
                  </a:lnTo>
                  <a:lnTo>
                    <a:pt x="104" y="679"/>
                  </a:lnTo>
                  <a:lnTo>
                    <a:pt x="91" y="678"/>
                  </a:lnTo>
                  <a:lnTo>
                    <a:pt x="80" y="674"/>
                  </a:lnTo>
                  <a:lnTo>
                    <a:pt x="68" y="671"/>
                  </a:lnTo>
                  <a:lnTo>
                    <a:pt x="58" y="666"/>
                  </a:lnTo>
                  <a:lnTo>
                    <a:pt x="49" y="660"/>
                  </a:lnTo>
                  <a:lnTo>
                    <a:pt x="41" y="652"/>
                  </a:lnTo>
                  <a:lnTo>
                    <a:pt x="32" y="644"/>
                  </a:lnTo>
                  <a:lnTo>
                    <a:pt x="26" y="635"/>
                  </a:lnTo>
                  <a:lnTo>
                    <a:pt x="19" y="626"/>
                  </a:lnTo>
                  <a:lnTo>
                    <a:pt x="15" y="614"/>
                  </a:lnTo>
                  <a:lnTo>
                    <a:pt x="10" y="603"/>
                  </a:lnTo>
                  <a:lnTo>
                    <a:pt x="6" y="592"/>
                  </a:lnTo>
                  <a:lnTo>
                    <a:pt x="2" y="567"/>
                  </a:lnTo>
                  <a:lnTo>
                    <a:pt x="0" y="543"/>
                  </a:lnTo>
                  <a:lnTo>
                    <a:pt x="2" y="517"/>
                  </a:lnTo>
                  <a:lnTo>
                    <a:pt x="5" y="492"/>
                  </a:lnTo>
                  <a:lnTo>
                    <a:pt x="8" y="481"/>
                  </a:lnTo>
                  <a:lnTo>
                    <a:pt x="13" y="470"/>
                  </a:lnTo>
                  <a:lnTo>
                    <a:pt x="18" y="458"/>
                  </a:lnTo>
                  <a:lnTo>
                    <a:pt x="23" y="449"/>
                  </a:lnTo>
                  <a:lnTo>
                    <a:pt x="29" y="439"/>
                  </a:lnTo>
                  <a:lnTo>
                    <a:pt x="36" y="429"/>
                  </a:lnTo>
                  <a:lnTo>
                    <a:pt x="44" y="423"/>
                  </a:lnTo>
                  <a:lnTo>
                    <a:pt x="52" y="414"/>
                  </a:lnTo>
                  <a:lnTo>
                    <a:pt x="60" y="410"/>
                  </a:lnTo>
                  <a:lnTo>
                    <a:pt x="70" y="405"/>
                  </a:lnTo>
                  <a:lnTo>
                    <a:pt x="80" y="401"/>
                  </a:lnTo>
                  <a:lnTo>
                    <a:pt x="91" y="400"/>
                  </a:lnTo>
                  <a:lnTo>
                    <a:pt x="86" y="349"/>
                  </a:lnTo>
                  <a:lnTo>
                    <a:pt x="80" y="297"/>
                  </a:lnTo>
                  <a:lnTo>
                    <a:pt x="75" y="244"/>
                  </a:lnTo>
                  <a:lnTo>
                    <a:pt x="67" y="192"/>
                  </a:lnTo>
                  <a:lnTo>
                    <a:pt x="58" y="141"/>
                  </a:lnTo>
                  <a:lnTo>
                    <a:pt x="50" y="91"/>
                  </a:lnTo>
                  <a:lnTo>
                    <a:pt x="42" y="44"/>
                  </a:lnTo>
                  <a:lnTo>
                    <a:pt x="32" y="0"/>
                  </a:lnTo>
                </a:path>
              </a:pathLst>
            </a:custGeom>
            <a:solidFill>
              <a:srgbClr val="CC9926"/>
            </a:solidFill>
            <a:ln w="9525">
              <a:noFill/>
            </a:ln>
          </p:spPr>
          <p:txBody>
            <a:bodyPr/>
            <a:lstStyle/>
            <a:p>
              <a:endParaRPr lang="zh-CN" altLang="en-US"/>
            </a:p>
          </p:txBody>
        </p:sp>
        <p:sp>
          <p:nvSpPr>
            <p:cNvPr id="119" name="Freeform 80"/>
            <p:cNvSpPr/>
            <p:nvPr/>
          </p:nvSpPr>
          <p:spPr>
            <a:xfrm>
              <a:off x="3857263" y="1832421"/>
              <a:ext cx="566677" cy="258171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57" h="1626">
                  <a:moveTo>
                    <a:pt x="32" y="0"/>
                  </a:moveTo>
                  <a:lnTo>
                    <a:pt x="83" y="37"/>
                  </a:lnTo>
                  <a:lnTo>
                    <a:pt x="120" y="68"/>
                  </a:lnTo>
                  <a:lnTo>
                    <a:pt x="153" y="98"/>
                  </a:lnTo>
                  <a:lnTo>
                    <a:pt x="182" y="127"/>
                  </a:lnTo>
                  <a:lnTo>
                    <a:pt x="213" y="161"/>
                  </a:lnTo>
                  <a:lnTo>
                    <a:pt x="250" y="202"/>
                  </a:lnTo>
                  <a:lnTo>
                    <a:pt x="296" y="254"/>
                  </a:lnTo>
                  <a:lnTo>
                    <a:pt x="356" y="320"/>
                  </a:lnTo>
                  <a:lnTo>
                    <a:pt x="354" y="398"/>
                  </a:lnTo>
                  <a:lnTo>
                    <a:pt x="353" y="476"/>
                  </a:lnTo>
                  <a:lnTo>
                    <a:pt x="351" y="556"/>
                  </a:lnTo>
                  <a:lnTo>
                    <a:pt x="346" y="635"/>
                  </a:lnTo>
                  <a:lnTo>
                    <a:pt x="341" y="713"/>
                  </a:lnTo>
                  <a:lnTo>
                    <a:pt x="335" y="791"/>
                  </a:lnTo>
                  <a:lnTo>
                    <a:pt x="328" y="865"/>
                  </a:lnTo>
                  <a:lnTo>
                    <a:pt x="320" y="936"/>
                  </a:lnTo>
                  <a:lnTo>
                    <a:pt x="309" y="943"/>
                  </a:lnTo>
                  <a:lnTo>
                    <a:pt x="299" y="949"/>
                  </a:lnTo>
                  <a:lnTo>
                    <a:pt x="291" y="959"/>
                  </a:lnTo>
                  <a:lnTo>
                    <a:pt x="283" y="967"/>
                  </a:lnTo>
                  <a:lnTo>
                    <a:pt x="276" y="978"/>
                  </a:lnTo>
                  <a:lnTo>
                    <a:pt x="271" y="988"/>
                  </a:lnTo>
                  <a:lnTo>
                    <a:pt x="268" y="1000"/>
                  </a:lnTo>
                  <a:lnTo>
                    <a:pt x="266" y="1011"/>
                  </a:lnTo>
                  <a:lnTo>
                    <a:pt x="266" y="1024"/>
                  </a:lnTo>
                  <a:lnTo>
                    <a:pt x="266" y="1035"/>
                  </a:lnTo>
                  <a:lnTo>
                    <a:pt x="270" y="1047"/>
                  </a:lnTo>
                  <a:lnTo>
                    <a:pt x="275" y="1058"/>
                  </a:lnTo>
                  <a:lnTo>
                    <a:pt x="279" y="1069"/>
                  </a:lnTo>
                  <a:lnTo>
                    <a:pt x="288" y="1081"/>
                  </a:lnTo>
                  <a:lnTo>
                    <a:pt x="297" y="1092"/>
                  </a:lnTo>
                  <a:lnTo>
                    <a:pt x="307" y="1100"/>
                  </a:lnTo>
                  <a:lnTo>
                    <a:pt x="307" y="1146"/>
                  </a:lnTo>
                  <a:lnTo>
                    <a:pt x="305" y="1195"/>
                  </a:lnTo>
                  <a:lnTo>
                    <a:pt x="302" y="1247"/>
                  </a:lnTo>
                  <a:lnTo>
                    <a:pt x="299" y="1300"/>
                  </a:lnTo>
                  <a:lnTo>
                    <a:pt x="296" y="1352"/>
                  </a:lnTo>
                  <a:lnTo>
                    <a:pt x="292" y="1406"/>
                  </a:lnTo>
                  <a:lnTo>
                    <a:pt x="291" y="1456"/>
                  </a:lnTo>
                  <a:lnTo>
                    <a:pt x="289" y="1503"/>
                  </a:lnTo>
                  <a:lnTo>
                    <a:pt x="258" y="1521"/>
                  </a:lnTo>
                  <a:lnTo>
                    <a:pt x="226" y="1537"/>
                  </a:lnTo>
                  <a:lnTo>
                    <a:pt x="192" y="1554"/>
                  </a:lnTo>
                  <a:lnTo>
                    <a:pt x="158" y="1570"/>
                  </a:lnTo>
                  <a:lnTo>
                    <a:pt x="123" y="1585"/>
                  </a:lnTo>
                  <a:lnTo>
                    <a:pt x="89" y="1599"/>
                  </a:lnTo>
                  <a:lnTo>
                    <a:pt x="54" y="1612"/>
                  </a:lnTo>
                  <a:lnTo>
                    <a:pt x="16" y="1625"/>
                  </a:lnTo>
                  <a:lnTo>
                    <a:pt x="36" y="1528"/>
                  </a:lnTo>
                  <a:lnTo>
                    <a:pt x="54" y="1427"/>
                  </a:lnTo>
                  <a:lnTo>
                    <a:pt x="67" y="1325"/>
                  </a:lnTo>
                  <a:lnTo>
                    <a:pt x="80" y="1219"/>
                  </a:lnTo>
                  <a:lnTo>
                    <a:pt x="89" y="1113"/>
                  </a:lnTo>
                  <a:lnTo>
                    <a:pt x="96" y="1006"/>
                  </a:lnTo>
                  <a:lnTo>
                    <a:pt x="101" y="899"/>
                  </a:lnTo>
                  <a:lnTo>
                    <a:pt x="102" y="791"/>
                  </a:lnTo>
                  <a:lnTo>
                    <a:pt x="104" y="769"/>
                  </a:lnTo>
                  <a:lnTo>
                    <a:pt x="104" y="754"/>
                  </a:lnTo>
                  <a:lnTo>
                    <a:pt x="104" y="743"/>
                  </a:lnTo>
                  <a:lnTo>
                    <a:pt x="104" y="735"/>
                  </a:lnTo>
                  <a:lnTo>
                    <a:pt x="104" y="726"/>
                  </a:lnTo>
                  <a:lnTo>
                    <a:pt x="104" y="715"/>
                  </a:lnTo>
                  <a:lnTo>
                    <a:pt x="104" y="700"/>
                  </a:lnTo>
                  <a:lnTo>
                    <a:pt x="104" y="679"/>
                  </a:lnTo>
                  <a:lnTo>
                    <a:pt x="91" y="678"/>
                  </a:lnTo>
                  <a:lnTo>
                    <a:pt x="80" y="674"/>
                  </a:lnTo>
                  <a:lnTo>
                    <a:pt x="68" y="671"/>
                  </a:lnTo>
                  <a:lnTo>
                    <a:pt x="58" y="666"/>
                  </a:lnTo>
                  <a:lnTo>
                    <a:pt x="49" y="660"/>
                  </a:lnTo>
                  <a:lnTo>
                    <a:pt x="41" y="652"/>
                  </a:lnTo>
                  <a:lnTo>
                    <a:pt x="32" y="644"/>
                  </a:lnTo>
                  <a:lnTo>
                    <a:pt x="26" y="635"/>
                  </a:lnTo>
                  <a:lnTo>
                    <a:pt x="19" y="626"/>
                  </a:lnTo>
                  <a:lnTo>
                    <a:pt x="15" y="614"/>
                  </a:lnTo>
                  <a:lnTo>
                    <a:pt x="10" y="603"/>
                  </a:lnTo>
                  <a:lnTo>
                    <a:pt x="6" y="592"/>
                  </a:lnTo>
                  <a:lnTo>
                    <a:pt x="2" y="567"/>
                  </a:lnTo>
                  <a:lnTo>
                    <a:pt x="0" y="543"/>
                  </a:lnTo>
                  <a:lnTo>
                    <a:pt x="2" y="517"/>
                  </a:lnTo>
                  <a:lnTo>
                    <a:pt x="5" y="492"/>
                  </a:lnTo>
                  <a:lnTo>
                    <a:pt x="8" y="481"/>
                  </a:lnTo>
                  <a:lnTo>
                    <a:pt x="13" y="470"/>
                  </a:lnTo>
                  <a:lnTo>
                    <a:pt x="18" y="458"/>
                  </a:lnTo>
                  <a:lnTo>
                    <a:pt x="23" y="449"/>
                  </a:lnTo>
                  <a:lnTo>
                    <a:pt x="29" y="439"/>
                  </a:lnTo>
                  <a:lnTo>
                    <a:pt x="36" y="429"/>
                  </a:lnTo>
                  <a:lnTo>
                    <a:pt x="44" y="423"/>
                  </a:lnTo>
                  <a:lnTo>
                    <a:pt x="52" y="414"/>
                  </a:lnTo>
                  <a:lnTo>
                    <a:pt x="60" y="410"/>
                  </a:lnTo>
                  <a:lnTo>
                    <a:pt x="70" y="405"/>
                  </a:lnTo>
                  <a:lnTo>
                    <a:pt x="80" y="401"/>
                  </a:lnTo>
                  <a:lnTo>
                    <a:pt x="91" y="400"/>
                  </a:lnTo>
                  <a:lnTo>
                    <a:pt x="86" y="349"/>
                  </a:lnTo>
                  <a:lnTo>
                    <a:pt x="80" y="297"/>
                  </a:lnTo>
                  <a:lnTo>
                    <a:pt x="75" y="244"/>
                  </a:lnTo>
                  <a:lnTo>
                    <a:pt x="67" y="192"/>
                  </a:lnTo>
                  <a:lnTo>
                    <a:pt x="58" y="141"/>
                  </a:lnTo>
                  <a:lnTo>
                    <a:pt x="50" y="91"/>
                  </a:lnTo>
                  <a:lnTo>
                    <a:pt x="42" y="44"/>
                  </a:lnTo>
                  <a:lnTo>
                    <a:pt x="32"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20" name="Freeform 81"/>
            <p:cNvSpPr/>
            <p:nvPr/>
          </p:nvSpPr>
          <p:spPr>
            <a:xfrm>
              <a:off x="2892165" y="2261118"/>
              <a:ext cx="776204" cy="17243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489" h="1086">
                  <a:moveTo>
                    <a:pt x="398" y="575"/>
                  </a:moveTo>
                  <a:lnTo>
                    <a:pt x="390" y="577"/>
                  </a:lnTo>
                  <a:lnTo>
                    <a:pt x="380" y="578"/>
                  </a:lnTo>
                  <a:lnTo>
                    <a:pt x="372" y="582"/>
                  </a:lnTo>
                  <a:lnTo>
                    <a:pt x="364" y="585"/>
                  </a:lnTo>
                  <a:lnTo>
                    <a:pt x="356" y="591"/>
                  </a:lnTo>
                  <a:lnTo>
                    <a:pt x="349" y="596"/>
                  </a:lnTo>
                  <a:lnTo>
                    <a:pt x="343" y="604"/>
                  </a:lnTo>
                  <a:lnTo>
                    <a:pt x="336" y="613"/>
                  </a:lnTo>
                  <a:lnTo>
                    <a:pt x="330" y="621"/>
                  </a:lnTo>
                  <a:lnTo>
                    <a:pt x="325" y="630"/>
                  </a:lnTo>
                  <a:lnTo>
                    <a:pt x="322" y="640"/>
                  </a:lnTo>
                  <a:lnTo>
                    <a:pt x="317" y="652"/>
                  </a:lnTo>
                  <a:lnTo>
                    <a:pt x="314" y="663"/>
                  </a:lnTo>
                  <a:lnTo>
                    <a:pt x="312" y="674"/>
                  </a:lnTo>
                  <a:lnTo>
                    <a:pt x="310" y="687"/>
                  </a:lnTo>
                  <a:lnTo>
                    <a:pt x="310" y="699"/>
                  </a:lnTo>
                  <a:lnTo>
                    <a:pt x="310" y="712"/>
                  </a:lnTo>
                  <a:lnTo>
                    <a:pt x="312" y="723"/>
                  </a:lnTo>
                  <a:lnTo>
                    <a:pt x="314" y="736"/>
                  </a:lnTo>
                  <a:lnTo>
                    <a:pt x="317" y="747"/>
                  </a:lnTo>
                  <a:lnTo>
                    <a:pt x="322" y="757"/>
                  </a:lnTo>
                  <a:lnTo>
                    <a:pt x="325" y="767"/>
                  </a:lnTo>
                  <a:lnTo>
                    <a:pt x="330" y="777"/>
                  </a:lnTo>
                  <a:lnTo>
                    <a:pt x="336" y="786"/>
                  </a:lnTo>
                  <a:lnTo>
                    <a:pt x="343" y="795"/>
                  </a:lnTo>
                  <a:lnTo>
                    <a:pt x="349" y="801"/>
                  </a:lnTo>
                  <a:lnTo>
                    <a:pt x="356" y="808"/>
                  </a:lnTo>
                  <a:lnTo>
                    <a:pt x="364" y="812"/>
                  </a:lnTo>
                  <a:lnTo>
                    <a:pt x="372" y="816"/>
                  </a:lnTo>
                  <a:lnTo>
                    <a:pt x="380" y="819"/>
                  </a:lnTo>
                  <a:lnTo>
                    <a:pt x="390" y="821"/>
                  </a:lnTo>
                  <a:lnTo>
                    <a:pt x="398" y="822"/>
                  </a:lnTo>
                  <a:lnTo>
                    <a:pt x="408" y="821"/>
                  </a:lnTo>
                  <a:lnTo>
                    <a:pt x="416" y="819"/>
                  </a:lnTo>
                  <a:lnTo>
                    <a:pt x="424" y="816"/>
                  </a:lnTo>
                  <a:lnTo>
                    <a:pt x="432" y="812"/>
                  </a:lnTo>
                  <a:lnTo>
                    <a:pt x="440" y="808"/>
                  </a:lnTo>
                  <a:lnTo>
                    <a:pt x="449" y="801"/>
                  </a:lnTo>
                  <a:lnTo>
                    <a:pt x="455" y="795"/>
                  </a:lnTo>
                  <a:lnTo>
                    <a:pt x="462" y="786"/>
                  </a:lnTo>
                  <a:lnTo>
                    <a:pt x="466" y="777"/>
                  </a:lnTo>
                  <a:lnTo>
                    <a:pt x="471" y="767"/>
                  </a:lnTo>
                  <a:lnTo>
                    <a:pt x="476" y="757"/>
                  </a:lnTo>
                  <a:lnTo>
                    <a:pt x="479" y="747"/>
                  </a:lnTo>
                  <a:lnTo>
                    <a:pt x="483" y="736"/>
                  </a:lnTo>
                  <a:lnTo>
                    <a:pt x="486" y="723"/>
                  </a:lnTo>
                  <a:lnTo>
                    <a:pt x="486" y="712"/>
                  </a:lnTo>
                  <a:lnTo>
                    <a:pt x="488" y="699"/>
                  </a:lnTo>
                  <a:lnTo>
                    <a:pt x="486" y="687"/>
                  </a:lnTo>
                  <a:lnTo>
                    <a:pt x="486" y="674"/>
                  </a:lnTo>
                  <a:lnTo>
                    <a:pt x="483" y="663"/>
                  </a:lnTo>
                  <a:lnTo>
                    <a:pt x="479" y="652"/>
                  </a:lnTo>
                  <a:lnTo>
                    <a:pt x="476" y="640"/>
                  </a:lnTo>
                  <a:lnTo>
                    <a:pt x="471" y="630"/>
                  </a:lnTo>
                  <a:lnTo>
                    <a:pt x="466" y="621"/>
                  </a:lnTo>
                  <a:lnTo>
                    <a:pt x="462" y="613"/>
                  </a:lnTo>
                  <a:lnTo>
                    <a:pt x="455" y="604"/>
                  </a:lnTo>
                  <a:lnTo>
                    <a:pt x="449" y="596"/>
                  </a:lnTo>
                  <a:lnTo>
                    <a:pt x="440" y="591"/>
                  </a:lnTo>
                  <a:lnTo>
                    <a:pt x="432" y="585"/>
                  </a:lnTo>
                  <a:lnTo>
                    <a:pt x="424" y="582"/>
                  </a:lnTo>
                  <a:lnTo>
                    <a:pt x="416" y="578"/>
                  </a:lnTo>
                  <a:lnTo>
                    <a:pt x="408" y="577"/>
                  </a:lnTo>
                  <a:lnTo>
                    <a:pt x="398" y="575"/>
                  </a:lnTo>
                  <a:lnTo>
                    <a:pt x="86" y="855"/>
                  </a:lnTo>
                  <a:lnTo>
                    <a:pt x="78" y="856"/>
                  </a:lnTo>
                  <a:lnTo>
                    <a:pt x="70" y="858"/>
                  </a:lnTo>
                  <a:lnTo>
                    <a:pt x="62" y="861"/>
                  </a:lnTo>
                  <a:lnTo>
                    <a:pt x="54" y="864"/>
                  </a:lnTo>
                  <a:lnTo>
                    <a:pt x="47" y="869"/>
                  </a:lnTo>
                  <a:lnTo>
                    <a:pt x="41" y="876"/>
                  </a:lnTo>
                  <a:lnTo>
                    <a:pt x="34" y="882"/>
                  </a:lnTo>
                  <a:lnTo>
                    <a:pt x="28" y="889"/>
                  </a:lnTo>
                  <a:lnTo>
                    <a:pt x="23" y="897"/>
                  </a:lnTo>
                  <a:lnTo>
                    <a:pt x="18" y="907"/>
                  </a:lnTo>
                  <a:lnTo>
                    <a:pt x="13" y="916"/>
                  </a:lnTo>
                  <a:lnTo>
                    <a:pt x="10" y="926"/>
                  </a:lnTo>
                  <a:lnTo>
                    <a:pt x="7" y="936"/>
                  </a:lnTo>
                  <a:lnTo>
                    <a:pt x="5" y="947"/>
                  </a:lnTo>
                  <a:lnTo>
                    <a:pt x="3" y="959"/>
                  </a:lnTo>
                  <a:lnTo>
                    <a:pt x="3" y="970"/>
                  </a:lnTo>
                  <a:lnTo>
                    <a:pt x="3" y="981"/>
                  </a:lnTo>
                  <a:lnTo>
                    <a:pt x="5" y="993"/>
                  </a:lnTo>
                  <a:lnTo>
                    <a:pt x="7" y="1004"/>
                  </a:lnTo>
                  <a:lnTo>
                    <a:pt x="10" y="1016"/>
                  </a:lnTo>
                  <a:lnTo>
                    <a:pt x="13" y="1025"/>
                  </a:lnTo>
                  <a:lnTo>
                    <a:pt x="18" y="1035"/>
                  </a:lnTo>
                  <a:lnTo>
                    <a:pt x="23" y="1043"/>
                  </a:lnTo>
                  <a:lnTo>
                    <a:pt x="28" y="1051"/>
                  </a:lnTo>
                  <a:lnTo>
                    <a:pt x="34" y="1059"/>
                  </a:lnTo>
                  <a:lnTo>
                    <a:pt x="41" y="1066"/>
                  </a:lnTo>
                  <a:lnTo>
                    <a:pt x="47" y="1071"/>
                  </a:lnTo>
                  <a:lnTo>
                    <a:pt x="54" y="1076"/>
                  </a:lnTo>
                  <a:lnTo>
                    <a:pt x="62" y="1081"/>
                  </a:lnTo>
                  <a:lnTo>
                    <a:pt x="70" y="1082"/>
                  </a:lnTo>
                  <a:lnTo>
                    <a:pt x="78" y="1085"/>
                  </a:lnTo>
                  <a:lnTo>
                    <a:pt x="86" y="1085"/>
                  </a:lnTo>
                  <a:lnTo>
                    <a:pt x="94" y="1085"/>
                  </a:lnTo>
                  <a:lnTo>
                    <a:pt x="102" y="1082"/>
                  </a:lnTo>
                  <a:lnTo>
                    <a:pt x="111" y="1081"/>
                  </a:lnTo>
                  <a:lnTo>
                    <a:pt x="119" y="1076"/>
                  </a:lnTo>
                  <a:lnTo>
                    <a:pt x="125" y="1071"/>
                  </a:lnTo>
                  <a:lnTo>
                    <a:pt x="132" y="1066"/>
                  </a:lnTo>
                  <a:lnTo>
                    <a:pt x="138" y="1059"/>
                  </a:lnTo>
                  <a:lnTo>
                    <a:pt x="145" y="1051"/>
                  </a:lnTo>
                  <a:lnTo>
                    <a:pt x="150" y="1043"/>
                  </a:lnTo>
                  <a:lnTo>
                    <a:pt x="154" y="1035"/>
                  </a:lnTo>
                  <a:lnTo>
                    <a:pt x="159" y="1025"/>
                  </a:lnTo>
                  <a:lnTo>
                    <a:pt x="163" y="1016"/>
                  </a:lnTo>
                  <a:lnTo>
                    <a:pt x="164" y="1004"/>
                  </a:lnTo>
                  <a:lnTo>
                    <a:pt x="167" y="993"/>
                  </a:lnTo>
                  <a:lnTo>
                    <a:pt x="167" y="981"/>
                  </a:lnTo>
                  <a:lnTo>
                    <a:pt x="169" y="970"/>
                  </a:lnTo>
                  <a:lnTo>
                    <a:pt x="167" y="959"/>
                  </a:lnTo>
                  <a:lnTo>
                    <a:pt x="167" y="947"/>
                  </a:lnTo>
                  <a:lnTo>
                    <a:pt x="164" y="936"/>
                  </a:lnTo>
                  <a:lnTo>
                    <a:pt x="163" y="926"/>
                  </a:lnTo>
                  <a:lnTo>
                    <a:pt x="159" y="916"/>
                  </a:lnTo>
                  <a:lnTo>
                    <a:pt x="154" y="907"/>
                  </a:lnTo>
                  <a:lnTo>
                    <a:pt x="150" y="897"/>
                  </a:lnTo>
                  <a:lnTo>
                    <a:pt x="145" y="889"/>
                  </a:lnTo>
                  <a:lnTo>
                    <a:pt x="138" y="882"/>
                  </a:lnTo>
                  <a:lnTo>
                    <a:pt x="132" y="876"/>
                  </a:lnTo>
                  <a:lnTo>
                    <a:pt x="125" y="869"/>
                  </a:lnTo>
                  <a:lnTo>
                    <a:pt x="119" y="864"/>
                  </a:lnTo>
                  <a:lnTo>
                    <a:pt x="111" y="861"/>
                  </a:lnTo>
                  <a:lnTo>
                    <a:pt x="102" y="858"/>
                  </a:lnTo>
                  <a:lnTo>
                    <a:pt x="94" y="856"/>
                  </a:lnTo>
                  <a:lnTo>
                    <a:pt x="86" y="855"/>
                  </a:lnTo>
                  <a:lnTo>
                    <a:pt x="68" y="325"/>
                  </a:lnTo>
                  <a:lnTo>
                    <a:pt x="60" y="325"/>
                  </a:lnTo>
                  <a:lnTo>
                    <a:pt x="54" y="326"/>
                  </a:lnTo>
                  <a:lnTo>
                    <a:pt x="47" y="330"/>
                  </a:lnTo>
                  <a:lnTo>
                    <a:pt x="41" y="333"/>
                  </a:lnTo>
                  <a:lnTo>
                    <a:pt x="29" y="341"/>
                  </a:lnTo>
                  <a:lnTo>
                    <a:pt x="20" y="352"/>
                  </a:lnTo>
                  <a:lnTo>
                    <a:pt x="11" y="367"/>
                  </a:lnTo>
                  <a:lnTo>
                    <a:pt x="5" y="383"/>
                  </a:lnTo>
                  <a:lnTo>
                    <a:pt x="2" y="401"/>
                  </a:lnTo>
                  <a:lnTo>
                    <a:pt x="0" y="421"/>
                  </a:lnTo>
                  <a:lnTo>
                    <a:pt x="2" y="439"/>
                  </a:lnTo>
                  <a:lnTo>
                    <a:pt x="5" y="456"/>
                  </a:lnTo>
                  <a:lnTo>
                    <a:pt x="11" y="473"/>
                  </a:lnTo>
                  <a:lnTo>
                    <a:pt x="20" y="487"/>
                  </a:lnTo>
                  <a:lnTo>
                    <a:pt x="29" y="499"/>
                  </a:lnTo>
                  <a:lnTo>
                    <a:pt x="41" y="507"/>
                  </a:lnTo>
                  <a:lnTo>
                    <a:pt x="47" y="510"/>
                  </a:lnTo>
                  <a:lnTo>
                    <a:pt x="54" y="513"/>
                  </a:lnTo>
                  <a:lnTo>
                    <a:pt x="60" y="513"/>
                  </a:lnTo>
                  <a:lnTo>
                    <a:pt x="68" y="515"/>
                  </a:lnTo>
                  <a:lnTo>
                    <a:pt x="75" y="513"/>
                  </a:lnTo>
                  <a:lnTo>
                    <a:pt x="81" y="513"/>
                  </a:lnTo>
                  <a:lnTo>
                    <a:pt x="88" y="510"/>
                  </a:lnTo>
                  <a:lnTo>
                    <a:pt x="94" y="507"/>
                  </a:lnTo>
                  <a:lnTo>
                    <a:pt x="106" y="499"/>
                  </a:lnTo>
                  <a:lnTo>
                    <a:pt x="115" y="487"/>
                  </a:lnTo>
                  <a:lnTo>
                    <a:pt x="124" y="473"/>
                  </a:lnTo>
                  <a:lnTo>
                    <a:pt x="130" y="456"/>
                  </a:lnTo>
                  <a:lnTo>
                    <a:pt x="135" y="439"/>
                  </a:lnTo>
                  <a:lnTo>
                    <a:pt x="135" y="421"/>
                  </a:lnTo>
                  <a:lnTo>
                    <a:pt x="135" y="401"/>
                  </a:lnTo>
                  <a:lnTo>
                    <a:pt x="130" y="383"/>
                  </a:lnTo>
                  <a:lnTo>
                    <a:pt x="124" y="367"/>
                  </a:lnTo>
                  <a:lnTo>
                    <a:pt x="115" y="352"/>
                  </a:lnTo>
                  <a:lnTo>
                    <a:pt x="106" y="341"/>
                  </a:lnTo>
                  <a:lnTo>
                    <a:pt x="94" y="333"/>
                  </a:lnTo>
                  <a:lnTo>
                    <a:pt x="88" y="330"/>
                  </a:lnTo>
                  <a:lnTo>
                    <a:pt x="81" y="326"/>
                  </a:lnTo>
                  <a:lnTo>
                    <a:pt x="75" y="325"/>
                  </a:lnTo>
                  <a:lnTo>
                    <a:pt x="68" y="325"/>
                  </a:lnTo>
                  <a:lnTo>
                    <a:pt x="356" y="0"/>
                  </a:lnTo>
                  <a:lnTo>
                    <a:pt x="346" y="0"/>
                  </a:lnTo>
                  <a:lnTo>
                    <a:pt x="336" y="3"/>
                  </a:lnTo>
                  <a:lnTo>
                    <a:pt x="327" y="6"/>
                  </a:lnTo>
                  <a:lnTo>
                    <a:pt x="317" y="10"/>
                  </a:lnTo>
                  <a:lnTo>
                    <a:pt x="309" y="16"/>
                  </a:lnTo>
                  <a:lnTo>
                    <a:pt x="301" y="23"/>
                  </a:lnTo>
                  <a:lnTo>
                    <a:pt x="293" y="31"/>
                  </a:lnTo>
                  <a:lnTo>
                    <a:pt x="286" y="40"/>
                  </a:lnTo>
                  <a:lnTo>
                    <a:pt x="280" y="50"/>
                  </a:lnTo>
                  <a:lnTo>
                    <a:pt x="275" y="60"/>
                  </a:lnTo>
                  <a:lnTo>
                    <a:pt x="270" y="71"/>
                  </a:lnTo>
                  <a:lnTo>
                    <a:pt x="265" y="83"/>
                  </a:lnTo>
                  <a:lnTo>
                    <a:pt x="262" y="96"/>
                  </a:lnTo>
                  <a:lnTo>
                    <a:pt x="260" y="109"/>
                  </a:lnTo>
                  <a:lnTo>
                    <a:pt x="258" y="122"/>
                  </a:lnTo>
                  <a:lnTo>
                    <a:pt x="257" y="136"/>
                  </a:lnTo>
                  <a:lnTo>
                    <a:pt x="258" y="151"/>
                  </a:lnTo>
                  <a:lnTo>
                    <a:pt x="260" y="164"/>
                  </a:lnTo>
                  <a:lnTo>
                    <a:pt x="262" y="177"/>
                  </a:lnTo>
                  <a:lnTo>
                    <a:pt x="265" y="190"/>
                  </a:lnTo>
                  <a:lnTo>
                    <a:pt x="270" y="201"/>
                  </a:lnTo>
                  <a:lnTo>
                    <a:pt x="275" y="213"/>
                  </a:lnTo>
                  <a:lnTo>
                    <a:pt x="280" y="222"/>
                  </a:lnTo>
                  <a:lnTo>
                    <a:pt x="286" y="232"/>
                  </a:lnTo>
                  <a:lnTo>
                    <a:pt x="293" y="242"/>
                  </a:lnTo>
                  <a:lnTo>
                    <a:pt x="301" y="250"/>
                  </a:lnTo>
                  <a:lnTo>
                    <a:pt x="309" y="257"/>
                  </a:lnTo>
                  <a:lnTo>
                    <a:pt x="317" y="261"/>
                  </a:lnTo>
                  <a:lnTo>
                    <a:pt x="327" y="266"/>
                  </a:lnTo>
                  <a:lnTo>
                    <a:pt x="336" y="270"/>
                  </a:lnTo>
                  <a:lnTo>
                    <a:pt x="346" y="273"/>
                  </a:lnTo>
                  <a:lnTo>
                    <a:pt x="356" y="273"/>
                  </a:lnTo>
                  <a:lnTo>
                    <a:pt x="366" y="273"/>
                  </a:lnTo>
                  <a:lnTo>
                    <a:pt x="375" y="270"/>
                  </a:lnTo>
                  <a:lnTo>
                    <a:pt x="385" y="266"/>
                  </a:lnTo>
                  <a:lnTo>
                    <a:pt x="393" y="261"/>
                  </a:lnTo>
                  <a:lnTo>
                    <a:pt x="403" y="257"/>
                  </a:lnTo>
                  <a:lnTo>
                    <a:pt x="411" y="250"/>
                  </a:lnTo>
                  <a:lnTo>
                    <a:pt x="418" y="242"/>
                  </a:lnTo>
                  <a:lnTo>
                    <a:pt x="426" y="232"/>
                  </a:lnTo>
                  <a:lnTo>
                    <a:pt x="431" y="222"/>
                  </a:lnTo>
                  <a:lnTo>
                    <a:pt x="437" y="213"/>
                  </a:lnTo>
                  <a:lnTo>
                    <a:pt x="442" y="201"/>
                  </a:lnTo>
                  <a:lnTo>
                    <a:pt x="447" y="190"/>
                  </a:lnTo>
                  <a:lnTo>
                    <a:pt x="450" y="177"/>
                  </a:lnTo>
                  <a:lnTo>
                    <a:pt x="452" y="164"/>
                  </a:lnTo>
                  <a:lnTo>
                    <a:pt x="453" y="151"/>
                  </a:lnTo>
                  <a:lnTo>
                    <a:pt x="453" y="136"/>
                  </a:lnTo>
                  <a:lnTo>
                    <a:pt x="453" y="122"/>
                  </a:lnTo>
                  <a:lnTo>
                    <a:pt x="452" y="109"/>
                  </a:lnTo>
                  <a:lnTo>
                    <a:pt x="450" y="96"/>
                  </a:lnTo>
                  <a:lnTo>
                    <a:pt x="447" y="83"/>
                  </a:lnTo>
                  <a:lnTo>
                    <a:pt x="442" y="71"/>
                  </a:lnTo>
                  <a:lnTo>
                    <a:pt x="437" y="60"/>
                  </a:lnTo>
                  <a:lnTo>
                    <a:pt x="431" y="50"/>
                  </a:lnTo>
                  <a:lnTo>
                    <a:pt x="426" y="40"/>
                  </a:lnTo>
                  <a:lnTo>
                    <a:pt x="418" y="31"/>
                  </a:lnTo>
                  <a:lnTo>
                    <a:pt x="411" y="23"/>
                  </a:lnTo>
                  <a:lnTo>
                    <a:pt x="403" y="16"/>
                  </a:lnTo>
                  <a:lnTo>
                    <a:pt x="393" y="10"/>
                  </a:lnTo>
                  <a:lnTo>
                    <a:pt x="385" y="6"/>
                  </a:lnTo>
                  <a:lnTo>
                    <a:pt x="375" y="3"/>
                  </a:lnTo>
                  <a:lnTo>
                    <a:pt x="366" y="0"/>
                  </a:lnTo>
                  <a:lnTo>
                    <a:pt x="356" y="0"/>
                  </a:lnTo>
                  <a:lnTo>
                    <a:pt x="398" y="575"/>
                  </a:lnTo>
                </a:path>
              </a:pathLst>
            </a:custGeom>
            <a:solidFill>
              <a:srgbClr val="CC9926"/>
            </a:solidFill>
            <a:ln w="9525">
              <a:noFill/>
            </a:ln>
          </p:spPr>
          <p:txBody>
            <a:bodyPr/>
            <a:lstStyle/>
            <a:p>
              <a:endParaRPr lang="zh-CN" altLang="en-US"/>
            </a:p>
          </p:txBody>
        </p:sp>
        <p:sp>
          <p:nvSpPr>
            <p:cNvPr id="121" name="Freeform 82"/>
            <p:cNvSpPr/>
            <p:nvPr/>
          </p:nvSpPr>
          <p:spPr>
            <a:xfrm>
              <a:off x="3384238" y="3174083"/>
              <a:ext cx="284132" cy="393766"/>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79" h="248">
                  <a:moveTo>
                    <a:pt x="88" y="0"/>
                  </a:moveTo>
                  <a:lnTo>
                    <a:pt x="80" y="2"/>
                  </a:lnTo>
                  <a:lnTo>
                    <a:pt x="70" y="3"/>
                  </a:lnTo>
                  <a:lnTo>
                    <a:pt x="62" y="7"/>
                  </a:lnTo>
                  <a:lnTo>
                    <a:pt x="54" y="10"/>
                  </a:lnTo>
                  <a:lnTo>
                    <a:pt x="46" y="16"/>
                  </a:lnTo>
                  <a:lnTo>
                    <a:pt x="39" y="21"/>
                  </a:lnTo>
                  <a:lnTo>
                    <a:pt x="33" y="29"/>
                  </a:lnTo>
                  <a:lnTo>
                    <a:pt x="26" y="38"/>
                  </a:lnTo>
                  <a:lnTo>
                    <a:pt x="20" y="46"/>
                  </a:lnTo>
                  <a:lnTo>
                    <a:pt x="15" y="55"/>
                  </a:lnTo>
                  <a:lnTo>
                    <a:pt x="12" y="65"/>
                  </a:lnTo>
                  <a:lnTo>
                    <a:pt x="7" y="77"/>
                  </a:lnTo>
                  <a:lnTo>
                    <a:pt x="4" y="88"/>
                  </a:lnTo>
                  <a:lnTo>
                    <a:pt x="2" y="99"/>
                  </a:lnTo>
                  <a:lnTo>
                    <a:pt x="0" y="112"/>
                  </a:lnTo>
                  <a:lnTo>
                    <a:pt x="0" y="124"/>
                  </a:lnTo>
                  <a:lnTo>
                    <a:pt x="0" y="137"/>
                  </a:lnTo>
                  <a:lnTo>
                    <a:pt x="2" y="148"/>
                  </a:lnTo>
                  <a:lnTo>
                    <a:pt x="4" y="161"/>
                  </a:lnTo>
                  <a:lnTo>
                    <a:pt x="7" y="172"/>
                  </a:lnTo>
                  <a:lnTo>
                    <a:pt x="12" y="182"/>
                  </a:lnTo>
                  <a:lnTo>
                    <a:pt x="15" y="192"/>
                  </a:lnTo>
                  <a:lnTo>
                    <a:pt x="20" y="202"/>
                  </a:lnTo>
                  <a:lnTo>
                    <a:pt x="26" y="211"/>
                  </a:lnTo>
                  <a:lnTo>
                    <a:pt x="33" y="220"/>
                  </a:lnTo>
                  <a:lnTo>
                    <a:pt x="39" y="226"/>
                  </a:lnTo>
                  <a:lnTo>
                    <a:pt x="46" y="233"/>
                  </a:lnTo>
                  <a:lnTo>
                    <a:pt x="54" y="237"/>
                  </a:lnTo>
                  <a:lnTo>
                    <a:pt x="62" y="241"/>
                  </a:lnTo>
                  <a:lnTo>
                    <a:pt x="70" y="244"/>
                  </a:lnTo>
                  <a:lnTo>
                    <a:pt x="80" y="246"/>
                  </a:lnTo>
                  <a:lnTo>
                    <a:pt x="88" y="247"/>
                  </a:lnTo>
                  <a:lnTo>
                    <a:pt x="98" y="246"/>
                  </a:lnTo>
                  <a:lnTo>
                    <a:pt x="106" y="244"/>
                  </a:lnTo>
                  <a:lnTo>
                    <a:pt x="114" y="241"/>
                  </a:lnTo>
                  <a:lnTo>
                    <a:pt x="122" y="237"/>
                  </a:lnTo>
                  <a:lnTo>
                    <a:pt x="130" y="233"/>
                  </a:lnTo>
                  <a:lnTo>
                    <a:pt x="139" y="226"/>
                  </a:lnTo>
                  <a:lnTo>
                    <a:pt x="145" y="220"/>
                  </a:lnTo>
                  <a:lnTo>
                    <a:pt x="152" y="211"/>
                  </a:lnTo>
                  <a:lnTo>
                    <a:pt x="156" y="202"/>
                  </a:lnTo>
                  <a:lnTo>
                    <a:pt x="161" y="192"/>
                  </a:lnTo>
                  <a:lnTo>
                    <a:pt x="166" y="182"/>
                  </a:lnTo>
                  <a:lnTo>
                    <a:pt x="169" y="172"/>
                  </a:lnTo>
                  <a:lnTo>
                    <a:pt x="173" y="161"/>
                  </a:lnTo>
                  <a:lnTo>
                    <a:pt x="176" y="148"/>
                  </a:lnTo>
                  <a:lnTo>
                    <a:pt x="176" y="137"/>
                  </a:lnTo>
                  <a:lnTo>
                    <a:pt x="178" y="124"/>
                  </a:lnTo>
                  <a:lnTo>
                    <a:pt x="176" y="112"/>
                  </a:lnTo>
                  <a:lnTo>
                    <a:pt x="176" y="99"/>
                  </a:lnTo>
                  <a:lnTo>
                    <a:pt x="173" y="88"/>
                  </a:lnTo>
                  <a:lnTo>
                    <a:pt x="169" y="77"/>
                  </a:lnTo>
                  <a:lnTo>
                    <a:pt x="166" y="65"/>
                  </a:lnTo>
                  <a:lnTo>
                    <a:pt x="161" y="55"/>
                  </a:lnTo>
                  <a:lnTo>
                    <a:pt x="156" y="46"/>
                  </a:lnTo>
                  <a:lnTo>
                    <a:pt x="152" y="38"/>
                  </a:lnTo>
                  <a:lnTo>
                    <a:pt x="145" y="29"/>
                  </a:lnTo>
                  <a:lnTo>
                    <a:pt x="139" y="21"/>
                  </a:lnTo>
                  <a:lnTo>
                    <a:pt x="130" y="16"/>
                  </a:lnTo>
                  <a:lnTo>
                    <a:pt x="122" y="10"/>
                  </a:lnTo>
                  <a:lnTo>
                    <a:pt x="114" y="7"/>
                  </a:lnTo>
                  <a:lnTo>
                    <a:pt x="106" y="3"/>
                  </a:lnTo>
                  <a:lnTo>
                    <a:pt x="98" y="2"/>
                  </a:lnTo>
                  <a:lnTo>
                    <a:pt x="88"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22" name="Freeform 83"/>
            <p:cNvSpPr/>
            <p:nvPr/>
          </p:nvSpPr>
          <p:spPr>
            <a:xfrm>
              <a:off x="2896927" y="3618658"/>
              <a:ext cx="265085" cy="3667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67" h="231">
                  <a:moveTo>
                    <a:pt x="83" y="0"/>
                  </a:moveTo>
                  <a:lnTo>
                    <a:pt x="75" y="1"/>
                  </a:lnTo>
                  <a:lnTo>
                    <a:pt x="67" y="3"/>
                  </a:lnTo>
                  <a:lnTo>
                    <a:pt x="59" y="6"/>
                  </a:lnTo>
                  <a:lnTo>
                    <a:pt x="51" y="9"/>
                  </a:lnTo>
                  <a:lnTo>
                    <a:pt x="44" y="14"/>
                  </a:lnTo>
                  <a:lnTo>
                    <a:pt x="38" y="21"/>
                  </a:lnTo>
                  <a:lnTo>
                    <a:pt x="31" y="27"/>
                  </a:lnTo>
                  <a:lnTo>
                    <a:pt x="25" y="34"/>
                  </a:lnTo>
                  <a:lnTo>
                    <a:pt x="20" y="42"/>
                  </a:lnTo>
                  <a:lnTo>
                    <a:pt x="15" y="52"/>
                  </a:lnTo>
                  <a:lnTo>
                    <a:pt x="10" y="61"/>
                  </a:lnTo>
                  <a:lnTo>
                    <a:pt x="7" y="71"/>
                  </a:lnTo>
                  <a:lnTo>
                    <a:pt x="4" y="81"/>
                  </a:lnTo>
                  <a:lnTo>
                    <a:pt x="2" y="92"/>
                  </a:lnTo>
                  <a:lnTo>
                    <a:pt x="0" y="104"/>
                  </a:lnTo>
                  <a:lnTo>
                    <a:pt x="0" y="115"/>
                  </a:lnTo>
                  <a:lnTo>
                    <a:pt x="0" y="126"/>
                  </a:lnTo>
                  <a:lnTo>
                    <a:pt x="2" y="138"/>
                  </a:lnTo>
                  <a:lnTo>
                    <a:pt x="4" y="149"/>
                  </a:lnTo>
                  <a:lnTo>
                    <a:pt x="7" y="161"/>
                  </a:lnTo>
                  <a:lnTo>
                    <a:pt x="10" y="170"/>
                  </a:lnTo>
                  <a:lnTo>
                    <a:pt x="15" y="180"/>
                  </a:lnTo>
                  <a:lnTo>
                    <a:pt x="20" y="188"/>
                  </a:lnTo>
                  <a:lnTo>
                    <a:pt x="25" y="196"/>
                  </a:lnTo>
                  <a:lnTo>
                    <a:pt x="31" y="204"/>
                  </a:lnTo>
                  <a:lnTo>
                    <a:pt x="38" y="211"/>
                  </a:lnTo>
                  <a:lnTo>
                    <a:pt x="44" y="216"/>
                  </a:lnTo>
                  <a:lnTo>
                    <a:pt x="51" y="221"/>
                  </a:lnTo>
                  <a:lnTo>
                    <a:pt x="59" y="226"/>
                  </a:lnTo>
                  <a:lnTo>
                    <a:pt x="67" y="227"/>
                  </a:lnTo>
                  <a:lnTo>
                    <a:pt x="75" y="230"/>
                  </a:lnTo>
                  <a:lnTo>
                    <a:pt x="83" y="230"/>
                  </a:lnTo>
                  <a:lnTo>
                    <a:pt x="91" y="230"/>
                  </a:lnTo>
                  <a:lnTo>
                    <a:pt x="99" y="227"/>
                  </a:lnTo>
                  <a:lnTo>
                    <a:pt x="108" y="226"/>
                  </a:lnTo>
                  <a:lnTo>
                    <a:pt x="116" y="221"/>
                  </a:lnTo>
                  <a:lnTo>
                    <a:pt x="122" y="216"/>
                  </a:lnTo>
                  <a:lnTo>
                    <a:pt x="129" y="211"/>
                  </a:lnTo>
                  <a:lnTo>
                    <a:pt x="135" y="204"/>
                  </a:lnTo>
                  <a:lnTo>
                    <a:pt x="142" y="196"/>
                  </a:lnTo>
                  <a:lnTo>
                    <a:pt x="147" y="188"/>
                  </a:lnTo>
                  <a:lnTo>
                    <a:pt x="151" y="180"/>
                  </a:lnTo>
                  <a:lnTo>
                    <a:pt x="156" y="170"/>
                  </a:lnTo>
                  <a:lnTo>
                    <a:pt x="160" y="161"/>
                  </a:lnTo>
                  <a:lnTo>
                    <a:pt x="161" y="149"/>
                  </a:lnTo>
                  <a:lnTo>
                    <a:pt x="164" y="138"/>
                  </a:lnTo>
                  <a:lnTo>
                    <a:pt x="164" y="126"/>
                  </a:lnTo>
                  <a:lnTo>
                    <a:pt x="166" y="115"/>
                  </a:lnTo>
                  <a:lnTo>
                    <a:pt x="164" y="104"/>
                  </a:lnTo>
                  <a:lnTo>
                    <a:pt x="164" y="92"/>
                  </a:lnTo>
                  <a:lnTo>
                    <a:pt x="161" y="81"/>
                  </a:lnTo>
                  <a:lnTo>
                    <a:pt x="160" y="71"/>
                  </a:lnTo>
                  <a:lnTo>
                    <a:pt x="156" y="61"/>
                  </a:lnTo>
                  <a:lnTo>
                    <a:pt x="151" y="52"/>
                  </a:lnTo>
                  <a:lnTo>
                    <a:pt x="147" y="42"/>
                  </a:lnTo>
                  <a:lnTo>
                    <a:pt x="142" y="34"/>
                  </a:lnTo>
                  <a:lnTo>
                    <a:pt x="135" y="27"/>
                  </a:lnTo>
                  <a:lnTo>
                    <a:pt x="129" y="21"/>
                  </a:lnTo>
                  <a:lnTo>
                    <a:pt x="122" y="14"/>
                  </a:lnTo>
                  <a:lnTo>
                    <a:pt x="116" y="9"/>
                  </a:lnTo>
                  <a:lnTo>
                    <a:pt x="108" y="6"/>
                  </a:lnTo>
                  <a:lnTo>
                    <a:pt x="99" y="3"/>
                  </a:lnTo>
                  <a:lnTo>
                    <a:pt x="91" y="1"/>
                  </a:lnTo>
                  <a:lnTo>
                    <a:pt x="83"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23" name="Freeform 84"/>
            <p:cNvSpPr/>
            <p:nvPr/>
          </p:nvSpPr>
          <p:spPr>
            <a:xfrm>
              <a:off x="2892165" y="2777142"/>
              <a:ext cx="215877" cy="303264"/>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36" h="191">
                  <a:moveTo>
                    <a:pt x="68" y="0"/>
                  </a:moveTo>
                  <a:lnTo>
                    <a:pt x="60" y="0"/>
                  </a:lnTo>
                  <a:lnTo>
                    <a:pt x="54" y="1"/>
                  </a:lnTo>
                  <a:lnTo>
                    <a:pt x="47" y="5"/>
                  </a:lnTo>
                  <a:lnTo>
                    <a:pt x="41" y="8"/>
                  </a:lnTo>
                  <a:lnTo>
                    <a:pt x="29" y="16"/>
                  </a:lnTo>
                  <a:lnTo>
                    <a:pt x="20" y="27"/>
                  </a:lnTo>
                  <a:lnTo>
                    <a:pt x="11" y="42"/>
                  </a:lnTo>
                  <a:lnTo>
                    <a:pt x="5" y="58"/>
                  </a:lnTo>
                  <a:lnTo>
                    <a:pt x="2" y="76"/>
                  </a:lnTo>
                  <a:lnTo>
                    <a:pt x="0" y="96"/>
                  </a:lnTo>
                  <a:lnTo>
                    <a:pt x="2" y="114"/>
                  </a:lnTo>
                  <a:lnTo>
                    <a:pt x="5" y="131"/>
                  </a:lnTo>
                  <a:lnTo>
                    <a:pt x="11" y="148"/>
                  </a:lnTo>
                  <a:lnTo>
                    <a:pt x="20" y="162"/>
                  </a:lnTo>
                  <a:lnTo>
                    <a:pt x="29" y="174"/>
                  </a:lnTo>
                  <a:lnTo>
                    <a:pt x="41" y="182"/>
                  </a:lnTo>
                  <a:lnTo>
                    <a:pt x="47" y="185"/>
                  </a:lnTo>
                  <a:lnTo>
                    <a:pt x="54" y="188"/>
                  </a:lnTo>
                  <a:lnTo>
                    <a:pt x="60" y="188"/>
                  </a:lnTo>
                  <a:lnTo>
                    <a:pt x="68" y="190"/>
                  </a:lnTo>
                  <a:lnTo>
                    <a:pt x="75" y="188"/>
                  </a:lnTo>
                  <a:lnTo>
                    <a:pt x="81" y="188"/>
                  </a:lnTo>
                  <a:lnTo>
                    <a:pt x="88" y="185"/>
                  </a:lnTo>
                  <a:lnTo>
                    <a:pt x="94" y="182"/>
                  </a:lnTo>
                  <a:lnTo>
                    <a:pt x="106" y="174"/>
                  </a:lnTo>
                  <a:lnTo>
                    <a:pt x="115" y="162"/>
                  </a:lnTo>
                  <a:lnTo>
                    <a:pt x="124" y="148"/>
                  </a:lnTo>
                  <a:lnTo>
                    <a:pt x="130" y="131"/>
                  </a:lnTo>
                  <a:lnTo>
                    <a:pt x="135" y="114"/>
                  </a:lnTo>
                  <a:lnTo>
                    <a:pt x="135" y="96"/>
                  </a:lnTo>
                  <a:lnTo>
                    <a:pt x="135" y="76"/>
                  </a:lnTo>
                  <a:lnTo>
                    <a:pt x="130" y="58"/>
                  </a:lnTo>
                  <a:lnTo>
                    <a:pt x="124" y="42"/>
                  </a:lnTo>
                  <a:lnTo>
                    <a:pt x="115" y="27"/>
                  </a:lnTo>
                  <a:lnTo>
                    <a:pt x="106" y="16"/>
                  </a:lnTo>
                  <a:lnTo>
                    <a:pt x="94" y="8"/>
                  </a:lnTo>
                  <a:lnTo>
                    <a:pt x="88" y="5"/>
                  </a:lnTo>
                  <a:lnTo>
                    <a:pt x="81" y="1"/>
                  </a:lnTo>
                  <a:lnTo>
                    <a:pt x="75" y="0"/>
                  </a:lnTo>
                  <a:lnTo>
                    <a:pt x="68"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24" name="Freeform 85"/>
            <p:cNvSpPr/>
            <p:nvPr/>
          </p:nvSpPr>
          <p:spPr>
            <a:xfrm>
              <a:off x="3300109" y="2261118"/>
              <a:ext cx="312705" cy="43504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97" h="274">
                  <a:moveTo>
                    <a:pt x="99" y="0"/>
                  </a:moveTo>
                  <a:lnTo>
                    <a:pt x="89" y="0"/>
                  </a:lnTo>
                  <a:lnTo>
                    <a:pt x="79" y="3"/>
                  </a:lnTo>
                  <a:lnTo>
                    <a:pt x="70" y="6"/>
                  </a:lnTo>
                  <a:lnTo>
                    <a:pt x="60" y="10"/>
                  </a:lnTo>
                  <a:lnTo>
                    <a:pt x="52" y="16"/>
                  </a:lnTo>
                  <a:lnTo>
                    <a:pt x="44" y="23"/>
                  </a:lnTo>
                  <a:lnTo>
                    <a:pt x="36" y="31"/>
                  </a:lnTo>
                  <a:lnTo>
                    <a:pt x="29" y="40"/>
                  </a:lnTo>
                  <a:lnTo>
                    <a:pt x="23" y="50"/>
                  </a:lnTo>
                  <a:lnTo>
                    <a:pt x="18" y="60"/>
                  </a:lnTo>
                  <a:lnTo>
                    <a:pt x="13" y="71"/>
                  </a:lnTo>
                  <a:lnTo>
                    <a:pt x="8" y="83"/>
                  </a:lnTo>
                  <a:lnTo>
                    <a:pt x="5" y="96"/>
                  </a:lnTo>
                  <a:lnTo>
                    <a:pt x="3" y="109"/>
                  </a:lnTo>
                  <a:lnTo>
                    <a:pt x="1" y="122"/>
                  </a:lnTo>
                  <a:lnTo>
                    <a:pt x="0" y="136"/>
                  </a:lnTo>
                  <a:lnTo>
                    <a:pt x="1" y="151"/>
                  </a:lnTo>
                  <a:lnTo>
                    <a:pt x="3" y="164"/>
                  </a:lnTo>
                  <a:lnTo>
                    <a:pt x="5" y="177"/>
                  </a:lnTo>
                  <a:lnTo>
                    <a:pt x="8" y="190"/>
                  </a:lnTo>
                  <a:lnTo>
                    <a:pt x="13" y="201"/>
                  </a:lnTo>
                  <a:lnTo>
                    <a:pt x="18" y="213"/>
                  </a:lnTo>
                  <a:lnTo>
                    <a:pt x="23" y="222"/>
                  </a:lnTo>
                  <a:lnTo>
                    <a:pt x="29" y="232"/>
                  </a:lnTo>
                  <a:lnTo>
                    <a:pt x="36" y="242"/>
                  </a:lnTo>
                  <a:lnTo>
                    <a:pt x="44" y="250"/>
                  </a:lnTo>
                  <a:lnTo>
                    <a:pt x="52" y="257"/>
                  </a:lnTo>
                  <a:lnTo>
                    <a:pt x="60" y="261"/>
                  </a:lnTo>
                  <a:lnTo>
                    <a:pt x="70" y="266"/>
                  </a:lnTo>
                  <a:lnTo>
                    <a:pt x="79" y="270"/>
                  </a:lnTo>
                  <a:lnTo>
                    <a:pt x="89" y="273"/>
                  </a:lnTo>
                  <a:lnTo>
                    <a:pt x="99" y="273"/>
                  </a:lnTo>
                  <a:lnTo>
                    <a:pt x="109" y="273"/>
                  </a:lnTo>
                  <a:lnTo>
                    <a:pt x="118" y="270"/>
                  </a:lnTo>
                  <a:lnTo>
                    <a:pt x="128" y="266"/>
                  </a:lnTo>
                  <a:lnTo>
                    <a:pt x="136" y="261"/>
                  </a:lnTo>
                  <a:lnTo>
                    <a:pt x="146" y="257"/>
                  </a:lnTo>
                  <a:lnTo>
                    <a:pt x="154" y="250"/>
                  </a:lnTo>
                  <a:lnTo>
                    <a:pt x="161" y="242"/>
                  </a:lnTo>
                  <a:lnTo>
                    <a:pt x="169" y="232"/>
                  </a:lnTo>
                  <a:lnTo>
                    <a:pt x="174" y="222"/>
                  </a:lnTo>
                  <a:lnTo>
                    <a:pt x="180" y="213"/>
                  </a:lnTo>
                  <a:lnTo>
                    <a:pt x="185" y="201"/>
                  </a:lnTo>
                  <a:lnTo>
                    <a:pt x="190" y="190"/>
                  </a:lnTo>
                  <a:lnTo>
                    <a:pt x="193" y="177"/>
                  </a:lnTo>
                  <a:lnTo>
                    <a:pt x="195" y="164"/>
                  </a:lnTo>
                  <a:lnTo>
                    <a:pt x="196" y="151"/>
                  </a:lnTo>
                  <a:lnTo>
                    <a:pt x="196" y="136"/>
                  </a:lnTo>
                  <a:lnTo>
                    <a:pt x="196" y="122"/>
                  </a:lnTo>
                  <a:lnTo>
                    <a:pt x="195" y="109"/>
                  </a:lnTo>
                  <a:lnTo>
                    <a:pt x="193" y="96"/>
                  </a:lnTo>
                  <a:lnTo>
                    <a:pt x="190" y="83"/>
                  </a:lnTo>
                  <a:lnTo>
                    <a:pt x="185" y="71"/>
                  </a:lnTo>
                  <a:lnTo>
                    <a:pt x="180" y="60"/>
                  </a:lnTo>
                  <a:lnTo>
                    <a:pt x="174" y="50"/>
                  </a:lnTo>
                  <a:lnTo>
                    <a:pt x="169" y="40"/>
                  </a:lnTo>
                  <a:lnTo>
                    <a:pt x="161" y="31"/>
                  </a:lnTo>
                  <a:lnTo>
                    <a:pt x="154" y="23"/>
                  </a:lnTo>
                  <a:lnTo>
                    <a:pt x="146" y="16"/>
                  </a:lnTo>
                  <a:lnTo>
                    <a:pt x="136" y="10"/>
                  </a:lnTo>
                  <a:lnTo>
                    <a:pt x="128" y="6"/>
                  </a:lnTo>
                  <a:lnTo>
                    <a:pt x="118" y="3"/>
                  </a:lnTo>
                  <a:lnTo>
                    <a:pt x="109" y="0"/>
                  </a:lnTo>
                  <a:lnTo>
                    <a:pt x="99"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25" name="Freeform 86"/>
            <p:cNvSpPr/>
            <p:nvPr/>
          </p:nvSpPr>
          <p:spPr>
            <a:xfrm>
              <a:off x="3960439" y="1897519"/>
              <a:ext cx="442866" cy="1151132"/>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279" h="725">
                  <a:moveTo>
                    <a:pt x="0" y="0"/>
                  </a:moveTo>
                  <a:lnTo>
                    <a:pt x="36" y="31"/>
                  </a:lnTo>
                  <a:lnTo>
                    <a:pt x="71" y="65"/>
                  </a:lnTo>
                  <a:lnTo>
                    <a:pt x="106" y="100"/>
                  </a:lnTo>
                  <a:lnTo>
                    <a:pt x="141" y="136"/>
                  </a:lnTo>
                  <a:lnTo>
                    <a:pt x="175" y="175"/>
                  </a:lnTo>
                  <a:lnTo>
                    <a:pt x="210" y="213"/>
                  </a:lnTo>
                  <a:lnTo>
                    <a:pt x="244" y="250"/>
                  </a:lnTo>
                  <a:lnTo>
                    <a:pt x="278" y="286"/>
                  </a:lnTo>
                  <a:lnTo>
                    <a:pt x="276" y="339"/>
                  </a:lnTo>
                  <a:lnTo>
                    <a:pt x="275" y="395"/>
                  </a:lnTo>
                  <a:lnTo>
                    <a:pt x="273" y="448"/>
                  </a:lnTo>
                  <a:lnTo>
                    <a:pt x="271" y="503"/>
                  </a:lnTo>
                  <a:lnTo>
                    <a:pt x="268" y="557"/>
                  </a:lnTo>
                  <a:lnTo>
                    <a:pt x="266" y="612"/>
                  </a:lnTo>
                  <a:lnTo>
                    <a:pt x="263" y="668"/>
                  </a:lnTo>
                  <a:lnTo>
                    <a:pt x="260" y="724"/>
                  </a:lnTo>
                  <a:lnTo>
                    <a:pt x="257" y="668"/>
                  </a:lnTo>
                  <a:lnTo>
                    <a:pt x="252" y="611"/>
                  </a:lnTo>
                  <a:lnTo>
                    <a:pt x="247" y="554"/>
                  </a:lnTo>
                  <a:lnTo>
                    <a:pt x="242" y="497"/>
                  </a:lnTo>
                  <a:lnTo>
                    <a:pt x="237" y="442"/>
                  </a:lnTo>
                  <a:lnTo>
                    <a:pt x="231" y="386"/>
                  </a:lnTo>
                  <a:lnTo>
                    <a:pt x="223" y="334"/>
                  </a:lnTo>
                  <a:lnTo>
                    <a:pt x="214" y="282"/>
                  </a:lnTo>
                  <a:lnTo>
                    <a:pt x="188" y="245"/>
                  </a:lnTo>
                  <a:lnTo>
                    <a:pt x="162" y="208"/>
                  </a:lnTo>
                  <a:lnTo>
                    <a:pt x="136" y="172"/>
                  </a:lnTo>
                  <a:lnTo>
                    <a:pt x="109" y="138"/>
                  </a:lnTo>
                  <a:lnTo>
                    <a:pt x="83" y="102"/>
                  </a:lnTo>
                  <a:lnTo>
                    <a:pt x="55" y="68"/>
                  </a:lnTo>
                  <a:lnTo>
                    <a:pt x="29" y="34"/>
                  </a:lnTo>
                  <a:lnTo>
                    <a:pt x="0" y="0"/>
                  </a:lnTo>
                </a:path>
              </a:pathLst>
            </a:custGeom>
            <a:solidFill>
              <a:srgbClr val="E0BC60"/>
            </a:solidFill>
            <a:ln w="9525">
              <a:noFill/>
            </a:ln>
          </p:spPr>
          <p:txBody>
            <a:bodyPr/>
            <a:lstStyle/>
            <a:p>
              <a:endParaRPr lang="zh-CN" altLang="en-US"/>
            </a:p>
          </p:txBody>
        </p:sp>
        <p:sp>
          <p:nvSpPr>
            <p:cNvPr id="126" name="Freeform 87"/>
            <p:cNvSpPr/>
            <p:nvPr/>
          </p:nvSpPr>
          <p:spPr>
            <a:xfrm>
              <a:off x="3811230" y="2467528"/>
              <a:ext cx="207941" cy="44298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31" h="279">
                  <a:moveTo>
                    <a:pt x="120" y="0"/>
                  </a:moveTo>
                  <a:lnTo>
                    <a:pt x="113" y="5"/>
                  </a:lnTo>
                  <a:lnTo>
                    <a:pt x="107" y="10"/>
                  </a:lnTo>
                  <a:lnTo>
                    <a:pt x="102" y="18"/>
                  </a:lnTo>
                  <a:lnTo>
                    <a:pt x="97" y="26"/>
                  </a:lnTo>
                  <a:lnTo>
                    <a:pt x="89" y="47"/>
                  </a:lnTo>
                  <a:lnTo>
                    <a:pt x="84" y="70"/>
                  </a:lnTo>
                  <a:lnTo>
                    <a:pt x="79" y="92"/>
                  </a:lnTo>
                  <a:lnTo>
                    <a:pt x="78" y="114"/>
                  </a:lnTo>
                  <a:lnTo>
                    <a:pt x="78" y="133"/>
                  </a:lnTo>
                  <a:lnTo>
                    <a:pt x="78" y="146"/>
                  </a:lnTo>
                  <a:lnTo>
                    <a:pt x="78" y="162"/>
                  </a:lnTo>
                  <a:lnTo>
                    <a:pt x="79" y="180"/>
                  </a:lnTo>
                  <a:lnTo>
                    <a:pt x="83" y="200"/>
                  </a:lnTo>
                  <a:lnTo>
                    <a:pt x="87" y="219"/>
                  </a:lnTo>
                  <a:lnTo>
                    <a:pt x="96" y="237"/>
                  </a:lnTo>
                  <a:lnTo>
                    <a:pt x="104" y="253"/>
                  </a:lnTo>
                  <a:lnTo>
                    <a:pt x="109" y="261"/>
                  </a:lnTo>
                  <a:lnTo>
                    <a:pt x="115" y="268"/>
                  </a:lnTo>
                  <a:lnTo>
                    <a:pt x="122" y="273"/>
                  </a:lnTo>
                  <a:lnTo>
                    <a:pt x="130" y="278"/>
                  </a:lnTo>
                  <a:lnTo>
                    <a:pt x="115" y="278"/>
                  </a:lnTo>
                  <a:lnTo>
                    <a:pt x="102" y="278"/>
                  </a:lnTo>
                  <a:lnTo>
                    <a:pt x="89" y="274"/>
                  </a:lnTo>
                  <a:lnTo>
                    <a:pt x="78" y="270"/>
                  </a:lnTo>
                  <a:lnTo>
                    <a:pt x="66" y="263"/>
                  </a:lnTo>
                  <a:lnTo>
                    <a:pt x="55" y="257"/>
                  </a:lnTo>
                  <a:lnTo>
                    <a:pt x="45" y="247"/>
                  </a:lnTo>
                  <a:lnTo>
                    <a:pt x="37" y="239"/>
                  </a:lnTo>
                  <a:lnTo>
                    <a:pt x="29" y="227"/>
                  </a:lnTo>
                  <a:lnTo>
                    <a:pt x="22" y="216"/>
                  </a:lnTo>
                  <a:lnTo>
                    <a:pt x="16" y="205"/>
                  </a:lnTo>
                  <a:lnTo>
                    <a:pt x="11" y="192"/>
                  </a:lnTo>
                  <a:lnTo>
                    <a:pt x="6" y="179"/>
                  </a:lnTo>
                  <a:lnTo>
                    <a:pt x="3" y="164"/>
                  </a:lnTo>
                  <a:lnTo>
                    <a:pt x="1" y="151"/>
                  </a:lnTo>
                  <a:lnTo>
                    <a:pt x="0" y="136"/>
                  </a:lnTo>
                  <a:lnTo>
                    <a:pt x="0" y="122"/>
                  </a:lnTo>
                  <a:lnTo>
                    <a:pt x="1" y="109"/>
                  </a:lnTo>
                  <a:lnTo>
                    <a:pt x="5" y="96"/>
                  </a:lnTo>
                  <a:lnTo>
                    <a:pt x="8" y="83"/>
                  </a:lnTo>
                  <a:lnTo>
                    <a:pt x="13" y="71"/>
                  </a:lnTo>
                  <a:lnTo>
                    <a:pt x="19" y="60"/>
                  </a:lnTo>
                  <a:lnTo>
                    <a:pt x="26" y="50"/>
                  </a:lnTo>
                  <a:lnTo>
                    <a:pt x="34" y="40"/>
                  </a:lnTo>
                  <a:lnTo>
                    <a:pt x="42" y="31"/>
                  </a:lnTo>
                  <a:lnTo>
                    <a:pt x="52" y="24"/>
                  </a:lnTo>
                  <a:lnTo>
                    <a:pt x="61" y="16"/>
                  </a:lnTo>
                  <a:lnTo>
                    <a:pt x="73" y="11"/>
                  </a:lnTo>
                  <a:lnTo>
                    <a:pt x="84" y="6"/>
                  </a:lnTo>
                  <a:lnTo>
                    <a:pt x="96" y="3"/>
                  </a:lnTo>
                  <a:lnTo>
                    <a:pt x="107" y="1"/>
                  </a:lnTo>
                  <a:lnTo>
                    <a:pt x="120" y="0"/>
                  </a:lnTo>
                </a:path>
              </a:pathLst>
            </a:custGeom>
            <a:solidFill>
              <a:srgbClr val="FFFFFF"/>
            </a:solidFill>
            <a:ln w="9525">
              <a:noFill/>
            </a:ln>
          </p:spPr>
          <p:txBody>
            <a:bodyPr/>
            <a:lstStyle/>
            <a:p>
              <a:endParaRPr lang="zh-CN" altLang="en-US"/>
            </a:p>
          </p:txBody>
        </p:sp>
        <p:sp>
          <p:nvSpPr>
            <p:cNvPr id="127" name="Freeform 88"/>
            <p:cNvSpPr/>
            <p:nvPr/>
          </p:nvSpPr>
          <p:spPr>
            <a:xfrm>
              <a:off x="3927105" y="2462764"/>
              <a:ext cx="79367" cy="246104"/>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0" h="155">
                  <a:moveTo>
                    <a:pt x="10" y="149"/>
                  </a:moveTo>
                  <a:lnTo>
                    <a:pt x="8" y="136"/>
                  </a:lnTo>
                  <a:lnTo>
                    <a:pt x="10" y="117"/>
                  </a:lnTo>
                  <a:lnTo>
                    <a:pt x="11" y="95"/>
                  </a:lnTo>
                  <a:lnTo>
                    <a:pt x="14" y="73"/>
                  </a:lnTo>
                  <a:lnTo>
                    <a:pt x="21" y="52"/>
                  </a:lnTo>
                  <a:lnTo>
                    <a:pt x="27" y="30"/>
                  </a:lnTo>
                  <a:lnTo>
                    <a:pt x="32" y="22"/>
                  </a:lnTo>
                  <a:lnTo>
                    <a:pt x="37" y="16"/>
                  </a:lnTo>
                  <a:lnTo>
                    <a:pt x="44" y="11"/>
                  </a:lnTo>
                  <a:lnTo>
                    <a:pt x="49" y="6"/>
                  </a:lnTo>
                  <a:lnTo>
                    <a:pt x="45" y="0"/>
                  </a:lnTo>
                  <a:lnTo>
                    <a:pt x="37" y="4"/>
                  </a:lnTo>
                  <a:lnTo>
                    <a:pt x="31" y="11"/>
                  </a:lnTo>
                  <a:lnTo>
                    <a:pt x="26" y="19"/>
                  </a:lnTo>
                  <a:lnTo>
                    <a:pt x="21" y="27"/>
                  </a:lnTo>
                  <a:lnTo>
                    <a:pt x="13" y="48"/>
                  </a:lnTo>
                  <a:lnTo>
                    <a:pt x="6" y="71"/>
                  </a:lnTo>
                  <a:lnTo>
                    <a:pt x="3" y="94"/>
                  </a:lnTo>
                  <a:lnTo>
                    <a:pt x="1" y="117"/>
                  </a:lnTo>
                  <a:lnTo>
                    <a:pt x="0" y="136"/>
                  </a:lnTo>
                  <a:lnTo>
                    <a:pt x="0" y="151"/>
                  </a:lnTo>
                  <a:lnTo>
                    <a:pt x="0" y="149"/>
                  </a:lnTo>
                  <a:lnTo>
                    <a:pt x="0" y="151"/>
                  </a:lnTo>
                  <a:lnTo>
                    <a:pt x="1" y="152"/>
                  </a:lnTo>
                  <a:lnTo>
                    <a:pt x="3" y="154"/>
                  </a:lnTo>
                  <a:lnTo>
                    <a:pt x="5" y="154"/>
                  </a:lnTo>
                  <a:lnTo>
                    <a:pt x="6" y="154"/>
                  </a:lnTo>
                  <a:lnTo>
                    <a:pt x="8" y="152"/>
                  </a:lnTo>
                  <a:lnTo>
                    <a:pt x="8" y="151"/>
                  </a:lnTo>
                  <a:lnTo>
                    <a:pt x="10" y="149"/>
                  </a:lnTo>
                </a:path>
              </a:pathLst>
            </a:custGeom>
            <a:solidFill>
              <a:srgbClr val="000000"/>
            </a:solidFill>
            <a:ln w="9525">
              <a:noFill/>
            </a:ln>
          </p:spPr>
          <p:txBody>
            <a:bodyPr/>
            <a:lstStyle/>
            <a:p>
              <a:endParaRPr lang="zh-CN" altLang="en-US"/>
            </a:p>
          </p:txBody>
        </p:sp>
        <p:sp>
          <p:nvSpPr>
            <p:cNvPr id="128" name="Freeform 89"/>
            <p:cNvSpPr/>
            <p:nvPr/>
          </p:nvSpPr>
          <p:spPr>
            <a:xfrm>
              <a:off x="3927105" y="2699342"/>
              <a:ext cx="96827" cy="2191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1" h="138">
                  <a:moveTo>
                    <a:pt x="57" y="137"/>
                  </a:moveTo>
                  <a:lnTo>
                    <a:pt x="58" y="128"/>
                  </a:lnTo>
                  <a:lnTo>
                    <a:pt x="52" y="124"/>
                  </a:lnTo>
                  <a:lnTo>
                    <a:pt x="45" y="119"/>
                  </a:lnTo>
                  <a:lnTo>
                    <a:pt x="39" y="112"/>
                  </a:lnTo>
                  <a:lnTo>
                    <a:pt x="34" y="106"/>
                  </a:lnTo>
                  <a:lnTo>
                    <a:pt x="26" y="89"/>
                  </a:lnTo>
                  <a:lnTo>
                    <a:pt x="19" y="72"/>
                  </a:lnTo>
                  <a:lnTo>
                    <a:pt x="14" y="52"/>
                  </a:lnTo>
                  <a:lnTo>
                    <a:pt x="11" y="34"/>
                  </a:lnTo>
                  <a:lnTo>
                    <a:pt x="10" y="16"/>
                  </a:lnTo>
                  <a:lnTo>
                    <a:pt x="10" y="0"/>
                  </a:lnTo>
                  <a:lnTo>
                    <a:pt x="0" y="0"/>
                  </a:lnTo>
                  <a:lnTo>
                    <a:pt x="1" y="16"/>
                  </a:lnTo>
                  <a:lnTo>
                    <a:pt x="3" y="34"/>
                  </a:lnTo>
                  <a:lnTo>
                    <a:pt x="6" y="54"/>
                  </a:lnTo>
                  <a:lnTo>
                    <a:pt x="11" y="73"/>
                  </a:lnTo>
                  <a:lnTo>
                    <a:pt x="18" y="93"/>
                  </a:lnTo>
                  <a:lnTo>
                    <a:pt x="27" y="111"/>
                  </a:lnTo>
                  <a:lnTo>
                    <a:pt x="32" y="119"/>
                  </a:lnTo>
                  <a:lnTo>
                    <a:pt x="39" y="125"/>
                  </a:lnTo>
                  <a:lnTo>
                    <a:pt x="47" y="132"/>
                  </a:lnTo>
                  <a:lnTo>
                    <a:pt x="53" y="137"/>
                  </a:lnTo>
                  <a:lnTo>
                    <a:pt x="55" y="128"/>
                  </a:lnTo>
                  <a:lnTo>
                    <a:pt x="53" y="137"/>
                  </a:lnTo>
                  <a:lnTo>
                    <a:pt x="57" y="137"/>
                  </a:lnTo>
                  <a:lnTo>
                    <a:pt x="58" y="137"/>
                  </a:lnTo>
                  <a:lnTo>
                    <a:pt x="58" y="135"/>
                  </a:lnTo>
                  <a:lnTo>
                    <a:pt x="60" y="135"/>
                  </a:lnTo>
                  <a:lnTo>
                    <a:pt x="60" y="133"/>
                  </a:lnTo>
                  <a:lnTo>
                    <a:pt x="60" y="132"/>
                  </a:lnTo>
                  <a:lnTo>
                    <a:pt x="60" y="130"/>
                  </a:lnTo>
                  <a:lnTo>
                    <a:pt x="58" y="128"/>
                  </a:lnTo>
                  <a:lnTo>
                    <a:pt x="57" y="137"/>
                  </a:lnTo>
                </a:path>
              </a:pathLst>
            </a:custGeom>
            <a:solidFill>
              <a:srgbClr val="000000"/>
            </a:solidFill>
            <a:ln w="9525">
              <a:noFill/>
            </a:ln>
          </p:spPr>
          <p:txBody>
            <a:bodyPr/>
            <a:lstStyle/>
            <a:p>
              <a:endParaRPr lang="zh-CN" altLang="en-US"/>
            </a:p>
          </p:txBody>
        </p:sp>
        <p:sp>
          <p:nvSpPr>
            <p:cNvPr id="129" name="Freeform 90"/>
            <p:cNvSpPr/>
            <p:nvPr/>
          </p:nvSpPr>
          <p:spPr>
            <a:xfrm>
              <a:off x="3803294" y="2675525"/>
              <a:ext cx="215877" cy="242929"/>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0" y="2147483647"/>
                </a:cxn>
              </a:cxnLst>
              <a:rect l="0" t="0" r="0" b="0"/>
              <a:pathLst>
                <a:path w="136" h="153">
                  <a:moveTo>
                    <a:pt x="0" y="5"/>
                  </a:moveTo>
                  <a:lnTo>
                    <a:pt x="1" y="20"/>
                  </a:lnTo>
                  <a:lnTo>
                    <a:pt x="3" y="35"/>
                  </a:lnTo>
                  <a:lnTo>
                    <a:pt x="6" y="49"/>
                  </a:lnTo>
                  <a:lnTo>
                    <a:pt x="11" y="62"/>
                  </a:lnTo>
                  <a:lnTo>
                    <a:pt x="16" y="75"/>
                  </a:lnTo>
                  <a:lnTo>
                    <a:pt x="23" y="88"/>
                  </a:lnTo>
                  <a:lnTo>
                    <a:pt x="31" y="100"/>
                  </a:lnTo>
                  <a:lnTo>
                    <a:pt x="39" y="109"/>
                  </a:lnTo>
                  <a:lnTo>
                    <a:pt x="49" y="119"/>
                  </a:lnTo>
                  <a:lnTo>
                    <a:pt x="58" y="129"/>
                  </a:lnTo>
                  <a:lnTo>
                    <a:pt x="68" y="135"/>
                  </a:lnTo>
                  <a:lnTo>
                    <a:pt x="81" y="142"/>
                  </a:lnTo>
                  <a:lnTo>
                    <a:pt x="92" y="147"/>
                  </a:lnTo>
                  <a:lnTo>
                    <a:pt x="105" y="150"/>
                  </a:lnTo>
                  <a:lnTo>
                    <a:pt x="120" y="152"/>
                  </a:lnTo>
                  <a:lnTo>
                    <a:pt x="135" y="152"/>
                  </a:lnTo>
                  <a:lnTo>
                    <a:pt x="133" y="143"/>
                  </a:lnTo>
                  <a:lnTo>
                    <a:pt x="120" y="143"/>
                  </a:lnTo>
                  <a:lnTo>
                    <a:pt x="107" y="142"/>
                  </a:lnTo>
                  <a:lnTo>
                    <a:pt x="96" y="139"/>
                  </a:lnTo>
                  <a:lnTo>
                    <a:pt x="84" y="134"/>
                  </a:lnTo>
                  <a:lnTo>
                    <a:pt x="73" y="129"/>
                  </a:lnTo>
                  <a:lnTo>
                    <a:pt x="63" y="122"/>
                  </a:lnTo>
                  <a:lnTo>
                    <a:pt x="53" y="114"/>
                  </a:lnTo>
                  <a:lnTo>
                    <a:pt x="45" y="104"/>
                  </a:lnTo>
                  <a:lnTo>
                    <a:pt x="37" y="95"/>
                  </a:lnTo>
                  <a:lnTo>
                    <a:pt x="31" y="83"/>
                  </a:lnTo>
                  <a:lnTo>
                    <a:pt x="24" y="72"/>
                  </a:lnTo>
                  <a:lnTo>
                    <a:pt x="19" y="59"/>
                  </a:lnTo>
                  <a:lnTo>
                    <a:pt x="16" y="46"/>
                  </a:lnTo>
                  <a:lnTo>
                    <a:pt x="13" y="33"/>
                  </a:lnTo>
                  <a:lnTo>
                    <a:pt x="10" y="18"/>
                  </a:lnTo>
                  <a:lnTo>
                    <a:pt x="10" y="5"/>
                  </a:lnTo>
                  <a:lnTo>
                    <a:pt x="8" y="4"/>
                  </a:lnTo>
                  <a:lnTo>
                    <a:pt x="8" y="2"/>
                  </a:lnTo>
                  <a:lnTo>
                    <a:pt x="6" y="2"/>
                  </a:lnTo>
                  <a:lnTo>
                    <a:pt x="5" y="0"/>
                  </a:lnTo>
                  <a:lnTo>
                    <a:pt x="3" y="2"/>
                  </a:lnTo>
                  <a:lnTo>
                    <a:pt x="1" y="2"/>
                  </a:lnTo>
                  <a:lnTo>
                    <a:pt x="1" y="4"/>
                  </a:lnTo>
                  <a:lnTo>
                    <a:pt x="0" y="5"/>
                  </a:lnTo>
                </a:path>
              </a:pathLst>
            </a:custGeom>
            <a:solidFill>
              <a:srgbClr val="000000"/>
            </a:solidFill>
            <a:ln w="9525">
              <a:noFill/>
            </a:ln>
          </p:spPr>
          <p:txBody>
            <a:bodyPr/>
            <a:lstStyle/>
            <a:p>
              <a:endParaRPr lang="zh-CN" altLang="en-US"/>
            </a:p>
          </p:txBody>
        </p:sp>
        <p:sp>
          <p:nvSpPr>
            <p:cNvPr id="130" name="Freeform 91"/>
            <p:cNvSpPr/>
            <p:nvPr/>
          </p:nvSpPr>
          <p:spPr>
            <a:xfrm>
              <a:off x="3803294" y="2459588"/>
              <a:ext cx="204765" cy="225463"/>
            </a:xfrm>
            <a:custGeom>
              <a:avLst/>
              <a:gdLst/>
              <a:ahLst/>
              <a:cxnLst>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Lst>
              <a:rect l="0" t="0" r="0" b="0"/>
              <a:pathLst>
                <a:path w="129" h="142">
                  <a:moveTo>
                    <a:pt x="127" y="8"/>
                  </a:moveTo>
                  <a:lnTo>
                    <a:pt x="125" y="0"/>
                  </a:lnTo>
                  <a:lnTo>
                    <a:pt x="112" y="2"/>
                  </a:lnTo>
                  <a:lnTo>
                    <a:pt x="99" y="3"/>
                  </a:lnTo>
                  <a:lnTo>
                    <a:pt x="88" y="8"/>
                  </a:lnTo>
                  <a:lnTo>
                    <a:pt x="76" y="13"/>
                  </a:lnTo>
                  <a:lnTo>
                    <a:pt x="65" y="18"/>
                  </a:lnTo>
                  <a:lnTo>
                    <a:pt x="53" y="26"/>
                  </a:lnTo>
                  <a:lnTo>
                    <a:pt x="44" y="32"/>
                  </a:lnTo>
                  <a:lnTo>
                    <a:pt x="36" y="42"/>
                  </a:lnTo>
                  <a:lnTo>
                    <a:pt x="27" y="52"/>
                  </a:lnTo>
                  <a:lnTo>
                    <a:pt x="21" y="63"/>
                  </a:lnTo>
                  <a:lnTo>
                    <a:pt x="14" y="75"/>
                  </a:lnTo>
                  <a:lnTo>
                    <a:pt x="10" y="86"/>
                  </a:lnTo>
                  <a:lnTo>
                    <a:pt x="5" y="99"/>
                  </a:lnTo>
                  <a:lnTo>
                    <a:pt x="1" y="114"/>
                  </a:lnTo>
                  <a:lnTo>
                    <a:pt x="1" y="127"/>
                  </a:lnTo>
                  <a:lnTo>
                    <a:pt x="0" y="141"/>
                  </a:lnTo>
                  <a:lnTo>
                    <a:pt x="10" y="141"/>
                  </a:lnTo>
                  <a:lnTo>
                    <a:pt x="10" y="127"/>
                  </a:lnTo>
                  <a:lnTo>
                    <a:pt x="11" y="114"/>
                  </a:lnTo>
                  <a:lnTo>
                    <a:pt x="13" y="101"/>
                  </a:lnTo>
                  <a:lnTo>
                    <a:pt x="18" y="89"/>
                  </a:lnTo>
                  <a:lnTo>
                    <a:pt x="23" y="78"/>
                  </a:lnTo>
                  <a:lnTo>
                    <a:pt x="27" y="67"/>
                  </a:lnTo>
                  <a:lnTo>
                    <a:pt x="34" y="57"/>
                  </a:lnTo>
                  <a:lnTo>
                    <a:pt x="42" y="47"/>
                  </a:lnTo>
                  <a:lnTo>
                    <a:pt x="50" y="39"/>
                  </a:lnTo>
                  <a:lnTo>
                    <a:pt x="60" y="32"/>
                  </a:lnTo>
                  <a:lnTo>
                    <a:pt x="70" y="26"/>
                  </a:lnTo>
                  <a:lnTo>
                    <a:pt x="79" y="19"/>
                  </a:lnTo>
                  <a:lnTo>
                    <a:pt x="89" y="16"/>
                  </a:lnTo>
                  <a:lnTo>
                    <a:pt x="101" y="13"/>
                  </a:lnTo>
                  <a:lnTo>
                    <a:pt x="114" y="10"/>
                  </a:lnTo>
                  <a:lnTo>
                    <a:pt x="125" y="10"/>
                  </a:lnTo>
                  <a:lnTo>
                    <a:pt x="123" y="2"/>
                  </a:lnTo>
                  <a:lnTo>
                    <a:pt x="125" y="10"/>
                  </a:lnTo>
                  <a:lnTo>
                    <a:pt x="127" y="8"/>
                  </a:lnTo>
                  <a:lnTo>
                    <a:pt x="128" y="8"/>
                  </a:lnTo>
                  <a:lnTo>
                    <a:pt x="128" y="6"/>
                  </a:lnTo>
                  <a:lnTo>
                    <a:pt x="128" y="5"/>
                  </a:lnTo>
                  <a:lnTo>
                    <a:pt x="128" y="3"/>
                  </a:lnTo>
                  <a:lnTo>
                    <a:pt x="128" y="2"/>
                  </a:lnTo>
                  <a:lnTo>
                    <a:pt x="127" y="2"/>
                  </a:lnTo>
                  <a:lnTo>
                    <a:pt x="125" y="0"/>
                  </a:lnTo>
                  <a:lnTo>
                    <a:pt x="127" y="8"/>
                  </a:lnTo>
                </a:path>
              </a:pathLst>
            </a:custGeom>
            <a:solidFill>
              <a:srgbClr val="000000"/>
            </a:solidFill>
            <a:ln w="9525">
              <a:noFill/>
            </a:ln>
          </p:spPr>
          <p:txBody>
            <a:bodyPr/>
            <a:lstStyle/>
            <a:p>
              <a:endParaRPr lang="zh-CN" altLang="en-US"/>
            </a:p>
          </p:txBody>
        </p:sp>
        <p:sp>
          <p:nvSpPr>
            <p:cNvPr id="131" name="Freeform 92"/>
            <p:cNvSpPr/>
            <p:nvPr/>
          </p:nvSpPr>
          <p:spPr>
            <a:xfrm>
              <a:off x="3454081" y="2319865"/>
              <a:ext cx="158733" cy="315966"/>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00" h="199">
                  <a:moveTo>
                    <a:pt x="49" y="0"/>
                  </a:moveTo>
                  <a:lnTo>
                    <a:pt x="44" y="0"/>
                  </a:lnTo>
                  <a:lnTo>
                    <a:pt x="39" y="2"/>
                  </a:lnTo>
                  <a:lnTo>
                    <a:pt x="34" y="5"/>
                  </a:lnTo>
                  <a:lnTo>
                    <a:pt x="30" y="8"/>
                  </a:lnTo>
                  <a:lnTo>
                    <a:pt x="21" y="16"/>
                  </a:lnTo>
                  <a:lnTo>
                    <a:pt x="15" y="29"/>
                  </a:lnTo>
                  <a:lnTo>
                    <a:pt x="8" y="44"/>
                  </a:lnTo>
                  <a:lnTo>
                    <a:pt x="4" y="60"/>
                  </a:lnTo>
                  <a:lnTo>
                    <a:pt x="0" y="80"/>
                  </a:lnTo>
                  <a:lnTo>
                    <a:pt x="0" y="99"/>
                  </a:lnTo>
                  <a:lnTo>
                    <a:pt x="0" y="120"/>
                  </a:lnTo>
                  <a:lnTo>
                    <a:pt x="4" y="138"/>
                  </a:lnTo>
                  <a:lnTo>
                    <a:pt x="8" y="155"/>
                  </a:lnTo>
                  <a:lnTo>
                    <a:pt x="15" y="169"/>
                  </a:lnTo>
                  <a:lnTo>
                    <a:pt x="21" y="182"/>
                  </a:lnTo>
                  <a:lnTo>
                    <a:pt x="30" y="190"/>
                  </a:lnTo>
                  <a:lnTo>
                    <a:pt x="34" y="195"/>
                  </a:lnTo>
                  <a:lnTo>
                    <a:pt x="39" y="197"/>
                  </a:lnTo>
                  <a:lnTo>
                    <a:pt x="44" y="198"/>
                  </a:lnTo>
                  <a:lnTo>
                    <a:pt x="49" y="198"/>
                  </a:lnTo>
                  <a:lnTo>
                    <a:pt x="54" y="198"/>
                  </a:lnTo>
                  <a:lnTo>
                    <a:pt x="60" y="197"/>
                  </a:lnTo>
                  <a:lnTo>
                    <a:pt x="64" y="195"/>
                  </a:lnTo>
                  <a:lnTo>
                    <a:pt x="69" y="190"/>
                  </a:lnTo>
                  <a:lnTo>
                    <a:pt x="78" y="182"/>
                  </a:lnTo>
                  <a:lnTo>
                    <a:pt x="85" y="169"/>
                  </a:lnTo>
                  <a:lnTo>
                    <a:pt x="91" y="155"/>
                  </a:lnTo>
                  <a:lnTo>
                    <a:pt x="96" y="138"/>
                  </a:lnTo>
                  <a:lnTo>
                    <a:pt x="99" y="120"/>
                  </a:lnTo>
                  <a:lnTo>
                    <a:pt x="99" y="99"/>
                  </a:lnTo>
                  <a:lnTo>
                    <a:pt x="99" y="80"/>
                  </a:lnTo>
                  <a:lnTo>
                    <a:pt x="96" y="60"/>
                  </a:lnTo>
                  <a:lnTo>
                    <a:pt x="91" y="44"/>
                  </a:lnTo>
                  <a:lnTo>
                    <a:pt x="85" y="29"/>
                  </a:lnTo>
                  <a:lnTo>
                    <a:pt x="78" y="16"/>
                  </a:lnTo>
                  <a:lnTo>
                    <a:pt x="69" y="8"/>
                  </a:lnTo>
                  <a:lnTo>
                    <a:pt x="64" y="5"/>
                  </a:lnTo>
                  <a:lnTo>
                    <a:pt x="60" y="2"/>
                  </a:lnTo>
                  <a:lnTo>
                    <a:pt x="54" y="0"/>
                  </a:lnTo>
                  <a:lnTo>
                    <a:pt x="49" y="0"/>
                  </a:lnTo>
                </a:path>
              </a:pathLst>
            </a:custGeom>
            <a:solidFill>
              <a:srgbClr val="FFFFFF"/>
            </a:solidFill>
            <a:ln w="9525">
              <a:noFill/>
            </a:ln>
          </p:spPr>
          <p:txBody>
            <a:bodyPr/>
            <a:lstStyle/>
            <a:p>
              <a:endParaRPr lang="zh-CN" altLang="en-US"/>
            </a:p>
          </p:txBody>
        </p:sp>
        <p:sp>
          <p:nvSpPr>
            <p:cNvPr id="132" name="Freeform 93"/>
            <p:cNvSpPr/>
            <p:nvPr/>
          </p:nvSpPr>
          <p:spPr>
            <a:xfrm>
              <a:off x="3446144" y="2311926"/>
              <a:ext cx="87304" cy="1667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5" h="105">
                  <a:moveTo>
                    <a:pt x="9" y="104"/>
                  </a:moveTo>
                  <a:lnTo>
                    <a:pt x="10" y="85"/>
                  </a:lnTo>
                  <a:lnTo>
                    <a:pt x="13" y="67"/>
                  </a:lnTo>
                  <a:lnTo>
                    <a:pt x="18" y="51"/>
                  </a:lnTo>
                  <a:lnTo>
                    <a:pt x="23" y="36"/>
                  </a:lnTo>
                  <a:lnTo>
                    <a:pt x="30" y="25"/>
                  </a:lnTo>
                  <a:lnTo>
                    <a:pt x="38" y="15"/>
                  </a:lnTo>
                  <a:lnTo>
                    <a:pt x="43" y="13"/>
                  </a:lnTo>
                  <a:lnTo>
                    <a:pt x="46" y="10"/>
                  </a:lnTo>
                  <a:lnTo>
                    <a:pt x="51" y="10"/>
                  </a:lnTo>
                  <a:lnTo>
                    <a:pt x="54" y="8"/>
                  </a:lnTo>
                  <a:lnTo>
                    <a:pt x="54" y="0"/>
                  </a:lnTo>
                  <a:lnTo>
                    <a:pt x="49" y="2"/>
                  </a:lnTo>
                  <a:lnTo>
                    <a:pt x="43" y="4"/>
                  </a:lnTo>
                  <a:lnTo>
                    <a:pt x="38" y="5"/>
                  </a:lnTo>
                  <a:lnTo>
                    <a:pt x="33" y="10"/>
                  </a:lnTo>
                  <a:lnTo>
                    <a:pt x="23" y="20"/>
                  </a:lnTo>
                  <a:lnTo>
                    <a:pt x="15" y="33"/>
                  </a:lnTo>
                  <a:lnTo>
                    <a:pt x="10" y="47"/>
                  </a:lnTo>
                  <a:lnTo>
                    <a:pt x="5" y="65"/>
                  </a:lnTo>
                  <a:lnTo>
                    <a:pt x="2" y="85"/>
                  </a:lnTo>
                  <a:lnTo>
                    <a:pt x="0" y="104"/>
                  </a:lnTo>
                  <a:lnTo>
                    <a:pt x="9" y="104"/>
                  </a:lnTo>
                </a:path>
              </a:pathLst>
            </a:custGeom>
            <a:solidFill>
              <a:srgbClr val="000000"/>
            </a:solidFill>
            <a:ln w="9525">
              <a:noFill/>
            </a:ln>
          </p:spPr>
          <p:txBody>
            <a:bodyPr/>
            <a:lstStyle/>
            <a:p>
              <a:endParaRPr lang="zh-CN" altLang="en-US"/>
            </a:p>
          </p:txBody>
        </p:sp>
        <p:sp>
          <p:nvSpPr>
            <p:cNvPr id="133" name="Freeform 94"/>
            <p:cNvSpPr/>
            <p:nvPr/>
          </p:nvSpPr>
          <p:spPr>
            <a:xfrm>
              <a:off x="3446144" y="2477054"/>
              <a:ext cx="87304" cy="1667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5" h="105">
                  <a:moveTo>
                    <a:pt x="54" y="96"/>
                  </a:moveTo>
                  <a:lnTo>
                    <a:pt x="51" y="95"/>
                  </a:lnTo>
                  <a:lnTo>
                    <a:pt x="46" y="95"/>
                  </a:lnTo>
                  <a:lnTo>
                    <a:pt x="43" y="91"/>
                  </a:lnTo>
                  <a:lnTo>
                    <a:pt x="38" y="90"/>
                  </a:lnTo>
                  <a:lnTo>
                    <a:pt x="30" y="80"/>
                  </a:lnTo>
                  <a:lnTo>
                    <a:pt x="23" y="69"/>
                  </a:lnTo>
                  <a:lnTo>
                    <a:pt x="18" y="56"/>
                  </a:lnTo>
                  <a:lnTo>
                    <a:pt x="13" y="38"/>
                  </a:lnTo>
                  <a:lnTo>
                    <a:pt x="10" y="20"/>
                  </a:lnTo>
                  <a:lnTo>
                    <a:pt x="9" y="0"/>
                  </a:lnTo>
                  <a:lnTo>
                    <a:pt x="0" y="0"/>
                  </a:lnTo>
                  <a:lnTo>
                    <a:pt x="2" y="21"/>
                  </a:lnTo>
                  <a:lnTo>
                    <a:pt x="5" y="41"/>
                  </a:lnTo>
                  <a:lnTo>
                    <a:pt x="10" y="57"/>
                  </a:lnTo>
                  <a:lnTo>
                    <a:pt x="15" y="73"/>
                  </a:lnTo>
                  <a:lnTo>
                    <a:pt x="23" y="85"/>
                  </a:lnTo>
                  <a:lnTo>
                    <a:pt x="33" y="95"/>
                  </a:lnTo>
                  <a:lnTo>
                    <a:pt x="38" y="99"/>
                  </a:lnTo>
                  <a:lnTo>
                    <a:pt x="43" y="101"/>
                  </a:lnTo>
                  <a:lnTo>
                    <a:pt x="49" y="103"/>
                  </a:lnTo>
                  <a:lnTo>
                    <a:pt x="54" y="104"/>
                  </a:lnTo>
                  <a:lnTo>
                    <a:pt x="54" y="96"/>
                  </a:lnTo>
                </a:path>
              </a:pathLst>
            </a:custGeom>
            <a:solidFill>
              <a:srgbClr val="000000"/>
            </a:solidFill>
            <a:ln w="9525">
              <a:noFill/>
            </a:ln>
          </p:spPr>
          <p:txBody>
            <a:bodyPr/>
            <a:lstStyle/>
            <a:p>
              <a:endParaRPr lang="zh-CN" altLang="en-US"/>
            </a:p>
          </p:txBody>
        </p:sp>
        <p:sp>
          <p:nvSpPr>
            <p:cNvPr id="134" name="Freeform 95"/>
            <p:cNvSpPr/>
            <p:nvPr/>
          </p:nvSpPr>
          <p:spPr>
            <a:xfrm>
              <a:off x="3531859" y="2477054"/>
              <a:ext cx="88891" cy="16671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6" h="105">
                  <a:moveTo>
                    <a:pt x="47" y="0"/>
                  </a:moveTo>
                  <a:lnTo>
                    <a:pt x="46" y="20"/>
                  </a:lnTo>
                  <a:lnTo>
                    <a:pt x="42" y="38"/>
                  </a:lnTo>
                  <a:lnTo>
                    <a:pt x="37" y="56"/>
                  </a:lnTo>
                  <a:lnTo>
                    <a:pt x="33" y="69"/>
                  </a:lnTo>
                  <a:lnTo>
                    <a:pt x="24" y="80"/>
                  </a:lnTo>
                  <a:lnTo>
                    <a:pt x="18" y="90"/>
                  </a:lnTo>
                  <a:lnTo>
                    <a:pt x="13" y="91"/>
                  </a:lnTo>
                  <a:lnTo>
                    <a:pt x="10" y="95"/>
                  </a:lnTo>
                  <a:lnTo>
                    <a:pt x="5" y="95"/>
                  </a:lnTo>
                  <a:lnTo>
                    <a:pt x="0" y="96"/>
                  </a:lnTo>
                  <a:lnTo>
                    <a:pt x="0" y="104"/>
                  </a:lnTo>
                  <a:lnTo>
                    <a:pt x="7" y="103"/>
                  </a:lnTo>
                  <a:lnTo>
                    <a:pt x="13" y="101"/>
                  </a:lnTo>
                  <a:lnTo>
                    <a:pt x="18" y="99"/>
                  </a:lnTo>
                  <a:lnTo>
                    <a:pt x="23" y="95"/>
                  </a:lnTo>
                  <a:lnTo>
                    <a:pt x="33" y="85"/>
                  </a:lnTo>
                  <a:lnTo>
                    <a:pt x="41" y="73"/>
                  </a:lnTo>
                  <a:lnTo>
                    <a:pt x="46" y="57"/>
                  </a:lnTo>
                  <a:lnTo>
                    <a:pt x="50" y="41"/>
                  </a:lnTo>
                  <a:lnTo>
                    <a:pt x="54" y="21"/>
                  </a:lnTo>
                  <a:lnTo>
                    <a:pt x="55" y="0"/>
                  </a:lnTo>
                  <a:lnTo>
                    <a:pt x="47" y="0"/>
                  </a:lnTo>
                </a:path>
              </a:pathLst>
            </a:custGeom>
            <a:solidFill>
              <a:srgbClr val="000000"/>
            </a:solidFill>
            <a:ln w="9525">
              <a:noFill/>
            </a:ln>
          </p:spPr>
          <p:txBody>
            <a:bodyPr/>
            <a:lstStyle/>
            <a:p>
              <a:endParaRPr lang="zh-CN" altLang="en-US"/>
            </a:p>
          </p:txBody>
        </p:sp>
        <p:sp>
          <p:nvSpPr>
            <p:cNvPr id="135" name="Freeform 96"/>
            <p:cNvSpPr/>
            <p:nvPr/>
          </p:nvSpPr>
          <p:spPr>
            <a:xfrm>
              <a:off x="3531859" y="2311926"/>
              <a:ext cx="88891" cy="166715"/>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0" y="2147483647"/>
                </a:cxn>
              </a:cxnLst>
              <a:rect l="0" t="0" r="0" b="0"/>
              <a:pathLst>
                <a:path w="56" h="105">
                  <a:moveTo>
                    <a:pt x="0" y="8"/>
                  </a:moveTo>
                  <a:lnTo>
                    <a:pt x="5" y="10"/>
                  </a:lnTo>
                  <a:lnTo>
                    <a:pt x="10" y="10"/>
                  </a:lnTo>
                  <a:lnTo>
                    <a:pt x="13" y="13"/>
                  </a:lnTo>
                  <a:lnTo>
                    <a:pt x="18" y="15"/>
                  </a:lnTo>
                  <a:lnTo>
                    <a:pt x="24" y="25"/>
                  </a:lnTo>
                  <a:lnTo>
                    <a:pt x="33" y="36"/>
                  </a:lnTo>
                  <a:lnTo>
                    <a:pt x="37" y="51"/>
                  </a:lnTo>
                  <a:lnTo>
                    <a:pt x="42" y="67"/>
                  </a:lnTo>
                  <a:lnTo>
                    <a:pt x="46" y="85"/>
                  </a:lnTo>
                  <a:lnTo>
                    <a:pt x="47" y="104"/>
                  </a:lnTo>
                  <a:lnTo>
                    <a:pt x="55" y="104"/>
                  </a:lnTo>
                  <a:lnTo>
                    <a:pt x="54" y="85"/>
                  </a:lnTo>
                  <a:lnTo>
                    <a:pt x="50" y="65"/>
                  </a:lnTo>
                  <a:lnTo>
                    <a:pt x="46" y="47"/>
                  </a:lnTo>
                  <a:lnTo>
                    <a:pt x="41" y="33"/>
                  </a:lnTo>
                  <a:lnTo>
                    <a:pt x="33" y="20"/>
                  </a:lnTo>
                  <a:lnTo>
                    <a:pt x="23" y="10"/>
                  </a:lnTo>
                  <a:lnTo>
                    <a:pt x="18" y="5"/>
                  </a:lnTo>
                  <a:lnTo>
                    <a:pt x="13" y="4"/>
                  </a:lnTo>
                  <a:lnTo>
                    <a:pt x="7" y="2"/>
                  </a:lnTo>
                  <a:lnTo>
                    <a:pt x="0" y="0"/>
                  </a:lnTo>
                  <a:lnTo>
                    <a:pt x="0" y="8"/>
                  </a:lnTo>
                </a:path>
              </a:pathLst>
            </a:custGeom>
            <a:solidFill>
              <a:srgbClr val="000000"/>
            </a:solidFill>
            <a:ln w="9525">
              <a:noFill/>
            </a:ln>
          </p:spPr>
          <p:txBody>
            <a:bodyPr/>
            <a:lstStyle/>
            <a:p>
              <a:endParaRPr lang="zh-CN" altLang="en-US"/>
            </a:p>
          </p:txBody>
        </p:sp>
        <p:sp>
          <p:nvSpPr>
            <p:cNvPr id="136" name="Freeform 97"/>
            <p:cNvSpPr/>
            <p:nvPr/>
          </p:nvSpPr>
          <p:spPr>
            <a:xfrm>
              <a:off x="2998516" y="2818424"/>
              <a:ext cx="109526" cy="220700"/>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69" h="139">
                  <a:moveTo>
                    <a:pt x="34" y="0"/>
                  </a:moveTo>
                  <a:lnTo>
                    <a:pt x="27" y="1"/>
                  </a:lnTo>
                  <a:lnTo>
                    <a:pt x="21" y="6"/>
                  </a:lnTo>
                  <a:lnTo>
                    <a:pt x="14" y="11"/>
                  </a:lnTo>
                  <a:lnTo>
                    <a:pt x="9" y="21"/>
                  </a:lnTo>
                  <a:lnTo>
                    <a:pt x="6" y="31"/>
                  </a:lnTo>
                  <a:lnTo>
                    <a:pt x="3" y="42"/>
                  </a:lnTo>
                  <a:lnTo>
                    <a:pt x="0" y="55"/>
                  </a:lnTo>
                  <a:lnTo>
                    <a:pt x="0" y="70"/>
                  </a:lnTo>
                  <a:lnTo>
                    <a:pt x="0" y="83"/>
                  </a:lnTo>
                  <a:lnTo>
                    <a:pt x="3" y="96"/>
                  </a:lnTo>
                  <a:lnTo>
                    <a:pt x="6" y="107"/>
                  </a:lnTo>
                  <a:lnTo>
                    <a:pt x="9" y="118"/>
                  </a:lnTo>
                  <a:lnTo>
                    <a:pt x="14" y="127"/>
                  </a:lnTo>
                  <a:lnTo>
                    <a:pt x="21" y="133"/>
                  </a:lnTo>
                  <a:lnTo>
                    <a:pt x="27" y="136"/>
                  </a:lnTo>
                  <a:lnTo>
                    <a:pt x="34" y="138"/>
                  </a:lnTo>
                  <a:lnTo>
                    <a:pt x="40" y="136"/>
                  </a:lnTo>
                  <a:lnTo>
                    <a:pt x="47" y="133"/>
                  </a:lnTo>
                  <a:lnTo>
                    <a:pt x="53" y="127"/>
                  </a:lnTo>
                  <a:lnTo>
                    <a:pt x="58" y="118"/>
                  </a:lnTo>
                  <a:lnTo>
                    <a:pt x="63" y="107"/>
                  </a:lnTo>
                  <a:lnTo>
                    <a:pt x="66" y="96"/>
                  </a:lnTo>
                  <a:lnTo>
                    <a:pt x="68" y="83"/>
                  </a:lnTo>
                  <a:lnTo>
                    <a:pt x="68" y="70"/>
                  </a:lnTo>
                  <a:lnTo>
                    <a:pt x="68" y="55"/>
                  </a:lnTo>
                  <a:lnTo>
                    <a:pt x="66" y="42"/>
                  </a:lnTo>
                  <a:lnTo>
                    <a:pt x="63" y="31"/>
                  </a:lnTo>
                  <a:lnTo>
                    <a:pt x="58" y="21"/>
                  </a:lnTo>
                  <a:lnTo>
                    <a:pt x="53" y="11"/>
                  </a:lnTo>
                  <a:lnTo>
                    <a:pt x="47" y="6"/>
                  </a:lnTo>
                  <a:lnTo>
                    <a:pt x="40" y="1"/>
                  </a:lnTo>
                  <a:lnTo>
                    <a:pt x="34" y="0"/>
                  </a:lnTo>
                </a:path>
              </a:pathLst>
            </a:custGeom>
            <a:solidFill>
              <a:srgbClr val="FFFFFF"/>
            </a:solidFill>
            <a:ln w="9525">
              <a:noFill/>
            </a:ln>
          </p:spPr>
          <p:txBody>
            <a:bodyPr/>
            <a:lstStyle/>
            <a:p>
              <a:endParaRPr lang="zh-CN" altLang="en-US"/>
            </a:p>
          </p:txBody>
        </p:sp>
        <p:sp>
          <p:nvSpPr>
            <p:cNvPr id="137" name="Freeform 98"/>
            <p:cNvSpPr/>
            <p:nvPr/>
          </p:nvSpPr>
          <p:spPr>
            <a:xfrm>
              <a:off x="2990580" y="2813661"/>
              <a:ext cx="63493" cy="11749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40" h="74">
                  <a:moveTo>
                    <a:pt x="8" y="73"/>
                  </a:moveTo>
                  <a:lnTo>
                    <a:pt x="10" y="60"/>
                  </a:lnTo>
                  <a:lnTo>
                    <a:pt x="11" y="47"/>
                  </a:lnTo>
                  <a:lnTo>
                    <a:pt x="14" y="35"/>
                  </a:lnTo>
                  <a:lnTo>
                    <a:pt x="18" y="26"/>
                  </a:lnTo>
                  <a:lnTo>
                    <a:pt x="23" y="17"/>
                  </a:lnTo>
                  <a:lnTo>
                    <a:pt x="29" y="13"/>
                  </a:lnTo>
                  <a:lnTo>
                    <a:pt x="34" y="8"/>
                  </a:lnTo>
                  <a:lnTo>
                    <a:pt x="39" y="8"/>
                  </a:lnTo>
                  <a:lnTo>
                    <a:pt x="39" y="0"/>
                  </a:lnTo>
                  <a:lnTo>
                    <a:pt x="31" y="1"/>
                  </a:lnTo>
                  <a:lnTo>
                    <a:pt x="23" y="6"/>
                  </a:lnTo>
                  <a:lnTo>
                    <a:pt x="16" y="13"/>
                  </a:lnTo>
                  <a:lnTo>
                    <a:pt x="11" y="22"/>
                  </a:lnTo>
                  <a:lnTo>
                    <a:pt x="6" y="32"/>
                  </a:lnTo>
                  <a:lnTo>
                    <a:pt x="3" y="45"/>
                  </a:lnTo>
                  <a:lnTo>
                    <a:pt x="1" y="58"/>
                  </a:lnTo>
                  <a:lnTo>
                    <a:pt x="0" y="73"/>
                  </a:lnTo>
                  <a:lnTo>
                    <a:pt x="8" y="73"/>
                  </a:lnTo>
                </a:path>
              </a:pathLst>
            </a:custGeom>
            <a:solidFill>
              <a:srgbClr val="000000"/>
            </a:solidFill>
            <a:ln w="9525">
              <a:noFill/>
            </a:ln>
          </p:spPr>
          <p:txBody>
            <a:bodyPr/>
            <a:lstStyle/>
            <a:p>
              <a:endParaRPr lang="zh-CN" altLang="en-US"/>
            </a:p>
          </p:txBody>
        </p:sp>
        <p:sp>
          <p:nvSpPr>
            <p:cNvPr id="138" name="Freeform 99"/>
            <p:cNvSpPr/>
            <p:nvPr/>
          </p:nvSpPr>
          <p:spPr>
            <a:xfrm>
              <a:off x="2990580" y="2929567"/>
              <a:ext cx="63493" cy="11749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0" h="74">
                  <a:moveTo>
                    <a:pt x="39" y="63"/>
                  </a:moveTo>
                  <a:lnTo>
                    <a:pt x="34" y="63"/>
                  </a:lnTo>
                  <a:lnTo>
                    <a:pt x="29" y="60"/>
                  </a:lnTo>
                  <a:lnTo>
                    <a:pt x="23" y="53"/>
                  </a:lnTo>
                  <a:lnTo>
                    <a:pt x="18" y="45"/>
                  </a:lnTo>
                  <a:lnTo>
                    <a:pt x="14" y="37"/>
                  </a:lnTo>
                  <a:lnTo>
                    <a:pt x="11" y="26"/>
                  </a:lnTo>
                  <a:lnTo>
                    <a:pt x="10" y="13"/>
                  </a:lnTo>
                  <a:lnTo>
                    <a:pt x="8" y="0"/>
                  </a:lnTo>
                  <a:lnTo>
                    <a:pt x="0" y="0"/>
                  </a:lnTo>
                  <a:lnTo>
                    <a:pt x="1" y="14"/>
                  </a:lnTo>
                  <a:lnTo>
                    <a:pt x="3" y="27"/>
                  </a:lnTo>
                  <a:lnTo>
                    <a:pt x="6" y="39"/>
                  </a:lnTo>
                  <a:lnTo>
                    <a:pt x="11" y="50"/>
                  </a:lnTo>
                  <a:lnTo>
                    <a:pt x="16" y="58"/>
                  </a:lnTo>
                  <a:lnTo>
                    <a:pt x="23" y="66"/>
                  </a:lnTo>
                  <a:lnTo>
                    <a:pt x="31" y="70"/>
                  </a:lnTo>
                  <a:lnTo>
                    <a:pt x="39" y="73"/>
                  </a:lnTo>
                  <a:lnTo>
                    <a:pt x="39" y="63"/>
                  </a:lnTo>
                </a:path>
              </a:pathLst>
            </a:custGeom>
            <a:solidFill>
              <a:srgbClr val="000000"/>
            </a:solidFill>
            <a:ln w="9525">
              <a:noFill/>
            </a:ln>
          </p:spPr>
          <p:txBody>
            <a:bodyPr/>
            <a:lstStyle/>
            <a:p>
              <a:endParaRPr lang="zh-CN" altLang="en-US"/>
            </a:p>
          </p:txBody>
        </p:sp>
        <p:sp>
          <p:nvSpPr>
            <p:cNvPr id="139" name="Freeform 100"/>
            <p:cNvSpPr/>
            <p:nvPr/>
          </p:nvSpPr>
          <p:spPr>
            <a:xfrm>
              <a:off x="3052485" y="2929567"/>
              <a:ext cx="63493" cy="11749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40" h="74">
                  <a:moveTo>
                    <a:pt x="31" y="0"/>
                  </a:moveTo>
                  <a:lnTo>
                    <a:pt x="29" y="13"/>
                  </a:lnTo>
                  <a:lnTo>
                    <a:pt x="27" y="26"/>
                  </a:lnTo>
                  <a:lnTo>
                    <a:pt x="24" y="37"/>
                  </a:lnTo>
                  <a:lnTo>
                    <a:pt x="21" y="45"/>
                  </a:lnTo>
                  <a:lnTo>
                    <a:pt x="16" y="53"/>
                  </a:lnTo>
                  <a:lnTo>
                    <a:pt x="11" y="60"/>
                  </a:lnTo>
                  <a:lnTo>
                    <a:pt x="5" y="63"/>
                  </a:lnTo>
                  <a:lnTo>
                    <a:pt x="0" y="63"/>
                  </a:lnTo>
                  <a:lnTo>
                    <a:pt x="0" y="73"/>
                  </a:lnTo>
                  <a:lnTo>
                    <a:pt x="8" y="70"/>
                  </a:lnTo>
                  <a:lnTo>
                    <a:pt x="16" y="66"/>
                  </a:lnTo>
                  <a:lnTo>
                    <a:pt x="23" y="58"/>
                  </a:lnTo>
                  <a:lnTo>
                    <a:pt x="29" y="50"/>
                  </a:lnTo>
                  <a:lnTo>
                    <a:pt x="32" y="39"/>
                  </a:lnTo>
                  <a:lnTo>
                    <a:pt x="36" y="27"/>
                  </a:lnTo>
                  <a:lnTo>
                    <a:pt x="39" y="14"/>
                  </a:lnTo>
                  <a:lnTo>
                    <a:pt x="39" y="0"/>
                  </a:lnTo>
                  <a:lnTo>
                    <a:pt x="31" y="0"/>
                  </a:lnTo>
                </a:path>
              </a:pathLst>
            </a:custGeom>
            <a:solidFill>
              <a:srgbClr val="000000"/>
            </a:solidFill>
            <a:ln w="9525">
              <a:noFill/>
            </a:ln>
          </p:spPr>
          <p:txBody>
            <a:bodyPr/>
            <a:lstStyle/>
            <a:p>
              <a:endParaRPr lang="zh-CN" altLang="en-US"/>
            </a:p>
          </p:txBody>
        </p:sp>
        <p:sp>
          <p:nvSpPr>
            <p:cNvPr id="140" name="Freeform 101"/>
            <p:cNvSpPr/>
            <p:nvPr/>
          </p:nvSpPr>
          <p:spPr>
            <a:xfrm>
              <a:off x="3052485" y="2813661"/>
              <a:ext cx="63493" cy="117495"/>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0" y="2147483647"/>
                </a:cxn>
              </a:cxnLst>
              <a:rect l="0" t="0" r="0" b="0"/>
              <a:pathLst>
                <a:path w="40" h="74">
                  <a:moveTo>
                    <a:pt x="0" y="8"/>
                  </a:moveTo>
                  <a:lnTo>
                    <a:pt x="5" y="8"/>
                  </a:lnTo>
                  <a:lnTo>
                    <a:pt x="11" y="13"/>
                  </a:lnTo>
                  <a:lnTo>
                    <a:pt x="16" y="17"/>
                  </a:lnTo>
                  <a:lnTo>
                    <a:pt x="21" y="26"/>
                  </a:lnTo>
                  <a:lnTo>
                    <a:pt x="24" y="35"/>
                  </a:lnTo>
                  <a:lnTo>
                    <a:pt x="27" y="47"/>
                  </a:lnTo>
                  <a:lnTo>
                    <a:pt x="29" y="60"/>
                  </a:lnTo>
                  <a:lnTo>
                    <a:pt x="31" y="73"/>
                  </a:lnTo>
                  <a:lnTo>
                    <a:pt x="39" y="73"/>
                  </a:lnTo>
                  <a:lnTo>
                    <a:pt x="39" y="58"/>
                  </a:lnTo>
                  <a:lnTo>
                    <a:pt x="36" y="45"/>
                  </a:lnTo>
                  <a:lnTo>
                    <a:pt x="32" y="32"/>
                  </a:lnTo>
                  <a:lnTo>
                    <a:pt x="29" y="22"/>
                  </a:lnTo>
                  <a:lnTo>
                    <a:pt x="23" y="13"/>
                  </a:lnTo>
                  <a:lnTo>
                    <a:pt x="16" y="6"/>
                  </a:lnTo>
                  <a:lnTo>
                    <a:pt x="8" y="1"/>
                  </a:lnTo>
                  <a:lnTo>
                    <a:pt x="0" y="0"/>
                  </a:lnTo>
                  <a:lnTo>
                    <a:pt x="0" y="8"/>
                  </a:lnTo>
                </a:path>
              </a:pathLst>
            </a:custGeom>
            <a:solidFill>
              <a:srgbClr val="000000"/>
            </a:solidFill>
            <a:ln w="9525">
              <a:noFill/>
            </a:ln>
          </p:spPr>
          <p:txBody>
            <a:bodyPr/>
            <a:lstStyle/>
            <a:p>
              <a:endParaRPr lang="zh-CN" altLang="en-US"/>
            </a:p>
          </p:txBody>
        </p:sp>
        <p:sp>
          <p:nvSpPr>
            <p:cNvPr id="141" name="Freeform 102"/>
            <p:cNvSpPr/>
            <p:nvPr/>
          </p:nvSpPr>
          <p:spPr>
            <a:xfrm>
              <a:off x="3522335" y="3228068"/>
              <a:ext cx="146034" cy="285798"/>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92" h="180">
                  <a:moveTo>
                    <a:pt x="45" y="0"/>
                  </a:moveTo>
                  <a:lnTo>
                    <a:pt x="40" y="0"/>
                  </a:lnTo>
                  <a:lnTo>
                    <a:pt x="35" y="2"/>
                  </a:lnTo>
                  <a:lnTo>
                    <a:pt x="32" y="5"/>
                  </a:lnTo>
                  <a:lnTo>
                    <a:pt x="27" y="8"/>
                  </a:lnTo>
                  <a:lnTo>
                    <a:pt x="19" y="17"/>
                  </a:lnTo>
                  <a:lnTo>
                    <a:pt x="13" y="26"/>
                  </a:lnTo>
                  <a:lnTo>
                    <a:pt x="8" y="41"/>
                  </a:lnTo>
                  <a:lnTo>
                    <a:pt x="3" y="56"/>
                  </a:lnTo>
                  <a:lnTo>
                    <a:pt x="1" y="72"/>
                  </a:lnTo>
                  <a:lnTo>
                    <a:pt x="0" y="90"/>
                  </a:lnTo>
                  <a:lnTo>
                    <a:pt x="1" y="109"/>
                  </a:lnTo>
                  <a:lnTo>
                    <a:pt x="3" y="125"/>
                  </a:lnTo>
                  <a:lnTo>
                    <a:pt x="8" y="140"/>
                  </a:lnTo>
                  <a:lnTo>
                    <a:pt x="13" y="153"/>
                  </a:lnTo>
                  <a:lnTo>
                    <a:pt x="19" y="164"/>
                  </a:lnTo>
                  <a:lnTo>
                    <a:pt x="27" y="173"/>
                  </a:lnTo>
                  <a:lnTo>
                    <a:pt x="32" y="176"/>
                  </a:lnTo>
                  <a:lnTo>
                    <a:pt x="35" y="177"/>
                  </a:lnTo>
                  <a:lnTo>
                    <a:pt x="40" y="179"/>
                  </a:lnTo>
                  <a:lnTo>
                    <a:pt x="45" y="179"/>
                  </a:lnTo>
                  <a:lnTo>
                    <a:pt x="50" y="179"/>
                  </a:lnTo>
                  <a:lnTo>
                    <a:pt x="53" y="177"/>
                  </a:lnTo>
                  <a:lnTo>
                    <a:pt x="58" y="176"/>
                  </a:lnTo>
                  <a:lnTo>
                    <a:pt x="63" y="173"/>
                  </a:lnTo>
                  <a:lnTo>
                    <a:pt x="69" y="164"/>
                  </a:lnTo>
                  <a:lnTo>
                    <a:pt x="76" y="153"/>
                  </a:lnTo>
                  <a:lnTo>
                    <a:pt x="82" y="140"/>
                  </a:lnTo>
                  <a:lnTo>
                    <a:pt x="86" y="125"/>
                  </a:lnTo>
                  <a:lnTo>
                    <a:pt x="89" y="109"/>
                  </a:lnTo>
                  <a:lnTo>
                    <a:pt x="91" y="90"/>
                  </a:lnTo>
                  <a:lnTo>
                    <a:pt x="89" y="72"/>
                  </a:lnTo>
                  <a:lnTo>
                    <a:pt x="86" y="56"/>
                  </a:lnTo>
                  <a:lnTo>
                    <a:pt x="82" y="41"/>
                  </a:lnTo>
                  <a:lnTo>
                    <a:pt x="76" y="26"/>
                  </a:lnTo>
                  <a:lnTo>
                    <a:pt x="69" y="17"/>
                  </a:lnTo>
                  <a:lnTo>
                    <a:pt x="63" y="8"/>
                  </a:lnTo>
                  <a:lnTo>
                    <a:pt x="58" y="5"/>
                  </a:lnTo>
                  <a:lnTo>
                    <a:pt x="53" y="2"/>
                  </a:lnTo>
                  <a:lnTo>
                    <a:pt x="50" y="0"/>
                  </a:lnTo>
                  <a:lnTo>
                    <a:pt x="45" y="0"/>
                  </a:lnTo>
                </a:path>
              </a:pathLst>
            </a:custGeom>
            <a:solidFill>
              <a:srgbClr val="FFFFFF"/>
            </a:solidFill>
            <a:ln w="9525">
              <a:noFill/>
            </a:ln>
          </p:spPr>
          <p:txBody>
            <a:bodyPr/>
            <a:lstStyle/>
            <a:p>
              <a:endParaRPr lang="zh-CN" altLang="en-US"/>
            </a:p>
          </p:txBody>
        </p:sp>
        <p:sp>
          <p:nvSpPr>
            <p:cNvPr id="142" name="Freeform 103"/>
            <p:cNvSpPr/>
            <p:nvPr/>
          </p:nvSpPr>
          <p:spPr>
            <a:xfrm>
              <a:off x="3515986" y="3223305"/>
              <a:ext cx="79367" cy="14925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Lst>
              <a:rect l="0" t="0" r="0" b="0"/>
              <a:pathLst>
                <a:path w="50" h="94">
                  <a:moveTo>
                    <a:pt x="8" y="93"/>
                  </a:moveTo>
                  <a:lnTo>
                    <a:pt x="8" y="76"/>
                  </a:lnTo>
                  <a:lnTo>
                    <a:pt x="12" y="59"/>
                  </a:lnTo>
                  <a:lnTo>
                    <a:pt x="17" y="44"/>
                  </a:lnTo>
                  <a:lnTo>
                    <a:pt x="21" y="33"/>
                  </a:lnTo>
                  <a:lnTo>
                    <a:pt x="28" y="21"/>
                  </a:lnTo>
                  <a:lnTo>
                    <a:pt x="34" y="13"/>
                  </a:lnTo>
                  <a:lnTo>
                    <a:pt x="38" y="11"/>
                  </a:lnTo>
                  <a:lnTo>
                    <a:pt x="41" y="10"/>
                  </a:lnTo>
                  <a:lnTo>
                    <a:pt x="46" y="8"/>
                  </a:lnTo>
                  <a:lnTo>
                    <a:pt x="49" y="8"/>
                  </a:lnTo>
                  <a:lnTo>
                    <a:pt x="49" y="0"/>
                  </a:lnTo>
                  <a:lnTo>
                    <a:pt x="44" y="0"/>
                  </a:lnTo>
                  <a:lnTo>
                    <a:pt x="38" y="2"/>
                  </a:lnTo>
                  <a:lnTo>
                    <a:pt x="33" y="3"/>
                  </a:lnTo>
                  <a:lnTo>
                    <a:pt x="28" y="8"/>
                  </a:lnTo>
                  <a:lnTo>
                    <a:pt x="20" y="16"/>
                  </a:lnTo>
                  <a:lnTo>
                    <a:pt x="13" y="28"/>
                  </a:lnTo>
                  <a:lnTo>
                    <a:pt x="8" y="42"/>
                  </a:lnTo>
                  <a:lnTo>
                    <a:pt x="4" y="57"/>
                  </a:lnTo>
                  <a:lnTo>
                    <a:pt x="0" y="75"/>
                  </a:lnTo>
                  <a:lnTo>
                    <a:pt x="0" y="93"/>
                  </a:lnTo>
                  <a:lnTo>
                    <a:pt x="8" y="93"/>
                  </a:lnTo>
                </a:path>
              </a:pathLst>
            </a:custGeom>
            <a:solidFill>
              <a:srgbClr val="000000"/>
            </a:solidFill>
            <a:ln w="9525">
              <a:noFill/>
            </a:ln>
          </p:spPr>
          <p:txBody>
            <a:bodyPr/>
            <a:lstStyle/>
            <a:p>
              <a:endParaRPr lang="zh-CN" altLang="en-US"/>
            </a:p>
          </p:txBody>
        </p:sp>
        <p:sp>
          <p:nvSpPr>
            <p:cNvPr id="143" name="Freeform 104"/>
            <p:cNvSpPr/>
            <p:nvPr/>
          </p:nvSpPr>
          <p:spPr>
            <a:xfrm>
              <a:off x="3515986" y="3370967"/>
              <a:ext cx="79367" cy="15083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0" h="95">
                  <a:moveTo>
                    <a:pt x="49" y="84"/>
                  </a:moveTo>
                  <a:lnTo>
                    <a:pt x="46" y="84"/>
                  </a:lnTo>
                  <a:lnTo>
                    <a:pt x="41" y="84"/>
                  </a:lnTo>
                  <a:lnTo>
                    <a:pt x="38" y="81"/>
                  </a:lnTo>
                  <a:lnTo>
                    <a:pt x="34" y="79"/>
                  </a:lnTo>
                  <a:lnTo>
                    <a:pt x="28" y="71"/>
                  </a:lnTo>
                  <a:lnTo>
                    <a:pt x="21" y="61"/>
                  </a:lnTo>
                  <a:lnTo>
                    <a:pt x="17" y="48"/>
                  </a:lnTo>
                  <a:lnTo>
                    <a:pt x="12" y="34"/>
                  </a:lnTo>
                  <a:lnTo>
                    <a:pt x="8" y="18"/>
                  </a:lnTo>
                  <a:lnTo>
                    <a:pt x="8" y="0"/>
                  </a:lnTo>
                  <a:lnTo>
                    <a:pt x="0" y="0"/>
                  </a:lnTo>
                  <a:lnTo>
                    <a:pt x="0" y="19"/>
                  </a:lnTo>
                  <a:lnTo>
                    <a:pt x="4" y="35"/>
                  </a:lnTo>
                  <a:lnTo>
                    <a:pt x="8" y="52"/>
                  </a:lnTo>
                  <a:lnTo>
                    <a:pt x="13" y="65"/>
                  </a:lnTo>
                  <a:lnTo>
                    <a:pt x="20" y="76"/>
                  </a:lnTo>
                  <a:lnTo>
                    <a:pt x="28" y="86"/>
                  </a:lnTo>
                  <a:lnTo>
                    <a:pt x="33" y="89"/>
                  </a:lnTo>
                  <a:lnTo>
                    <a:pt x="38" y="91"/>
                  </a:lnTo>
                  <a:lnTo>
                    <a:pt x="44" y="92"/>
                  </a:lnTo>
                  <a:lnTo>
                    <a:pt x="49" y="94"/>
                  </a:lnTo>
                  <a:lnTo>
                    <a:pt x="49" y="84"/>
                  </a:lnTo>
                </a:path>
              </a:pathLst>
            </a:custGeom>
            <a:solidFill>
              <a:srgbClr val="000000"/>
            </a:solidFill>
            <a:ln w="9525">
              <a:noFill/>
            </a:ln>
          </p:spPr>
          <p:txBody>
            <a:bodyPr/>
            <a:lstStyle/>
            <a:p>
              <a:endParaRPr lang="zh-CN" altLang="en-US"/>
            </a:p>
          </p:txBody>
        </p:sp>
        <p:sp>
          <p:nvSpPr>
            <p:cNvPr id="144" name="Freeform 105"/>
            <p:cNvSpPr/>
            <p:nvPr/>
          </p:nvSpPr>
          <p:spPr>
            <a:xfrm>
              <a:off x="3593766" y="3370967"/>
              <a:ext cx="79367" cy="15083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0" h="95">
                  <a:moveTo>
                    <a:pt x="41" y="0"/>
                  </a:moveTo>
                  <a:lnTo>
                    <a:pt x="39" y="18"/>
                  </a:lnTo>
                  <a:lnTo>
                    <a:pt x="37" y="34"/>
                  </a:lnTo>
                  <a:lnTo>
                    <a:pt x="33" y="48"/>
                  </a:lnTo>
                  <a:lnTo>
                    <a:pt x="28" y="61"/>
                  </a:lnTo>
                  <a:lnTo>
                    <a:pt x="21" y="71"/>
                  </a:lnTo>
                  <a:lnTo>
                    <a:pt x="15" y="79"/>
                  </a:lnTo>
                  <a:lnTo>
                    <a:pt x="11" y="81"/>
                  </a:lnTo>
                  <a:lnTo>
                    <a:pt x="7" y="84"/>
                  </a:lnTo>
                  <a:lnTo>
                    <a:pt x="3" y="84"/>
                  </a:lnTo>
                  <a:lnTo>
                    <a:pt x="0" y="84"/>
                  </a:lnTo>
                  <a:lnTo>
                    <a:pt x="0" y="94"/>
                  </a:lnTo>
                  <a:lnTo>
                    <a:pt x="5" y="92"/>
                  </a:lnTo>
                  <a:lnTo>
                    <a:pt x="10" y="91"/>
                  </a:lnTo>
                  <a:lnTo>
                    <a:pt x="15" y="89"/>
                  </a:lnTo>
                  <a:lnTo>
                    <a:pt x="20" y="86"/>
                  </a:lnTo>
                  <a:lnTo>
                    <a:pt x="28" y="76"/>
                  </a:lnTo>
                  <a:lnTo>
                    <a:pt x="36" y="65"/>
                  </a:lnTo>
                  <a:lnTo>
                    <a:pt x="41" y="52"/>
                  </a:lnTo>
                  <a:lnTo>
                    <a:pt x="46" y="35"/>
                  </a:lnTo>
                  <a:lnTo>
                    <a:pt x="49" y="19"/>
                  </a:lnTo>
                  <a:lnTo>
                    <a:pt x="49" y="0"/>
                  </a:lnTo>
                  <a:lnTo>
                    <a:pt x="41" y="0"/>
                  </a:lnTo>
                </a:path>
              </a:pathLst>
            </a:custGeom>
            <a:solidFill>
              <a:srgbClr val="000000"/>
            </a:solidFill>
            <a:ln w="9525">
              <a:noFill/>
            </a:ln>
          </p:spPr>
          <p:txBody>
            <a:bodyPr/>
            <a:lstStyle/>
            <a:p>
              <a:endParaRPr lang="zh-CN" altLang="en-US"/>
            </a:p>
          </p:txBody>
        </p:sp>
        <p:sp>
          <p:nvSpPr>
            <p:cNvPr id="145" name="Freeform 106"/>
            <p:cNvSpPr/>
            <p:nvPr/>
          </p:nvSpPr>
          <p:spPr>
            <a:xfrm>
              <a:off x="3593766" y="3223305"/>
              <a:ext cx="79367" cy="149250"/>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0" y="2147483647"/>
                </a:cxn>
              </a:cxnLst>
              <a:rect l="0" t="0" r="0" b="0"/>
              <a:pathLst>
                <a:path w="50" h="94">
                  <a:moveTo>
                    <a:pt x="0" y="8"/>
                  </a:moveTo>
                  <a:lnTo>
                    <a:pt x="3" y="8"/>
                  </a:lnTo>
                  <a:lnTo>
                    <a:pt x="7" y="10"/>
                  </a:lnTo>
                  <a:lnTo>
                    <a:pt x="11" y="11"/>
                  </a:lnTo>
                  <a:lnTo>
                    <a:pt x="15" y="13"/>
                  </a:lnTo>
                  <a:lnTo>
                    <a:pt x="21" y="21"/>
                  </a:lnTo>
                  <a:lnTo>
                    <a:pt x="28" y="33"/>
                  </a:lnTo>
                  <a:lnTo>
                    <a:pt x="33" y="44"/>
                  </a:lnTo>
                  <a:lnTo>
                    <a:pt x="37" y="60"/>
                  </a:lnTo>
                  <a:lnTo>
                    <a:pt x="39" y="76"/>
                  </a:lnTo>
                  <a:lnTo>
                    <a:pt x="41" y="93"/>
                  </a:lnTo>
                  <a:lnTo>
                    <a:pt x="49" y="93"/>
                  </a:lnTo>
                  <a:lnTo>
                    <a:pt x="49" y="75"/>
                  </a:lnTo>
                  <a:lnTo>
                    <a:pt x="46" y="57"/>
                  </a:lnTo>
                  <a:lnTo>
                    <a:pt x="41" y="42"/>
                  </a:lnTo>
                  <a:lnTo>
                    <a:pt x="36" y="28"/>
                  </a:lnTo>
                  <a:lnTo>
                    <a:pt x="28" y="16"/>
                  </a:lnTo>
                  <a:lnTo>
                    <a:pt x="20" y="8"/>
                  </a:lnTo>
                  <a:lnTo>
                    <a:pt x="15" y="3"/>
                  </a:lnTo>
                  <a:lnTo>
                    <a:pt x="10" y="2"/>
                  </a:lnTo>
                  <a:lnTo>
                    <a:pt x="5" y="0"/>
                  </a:lnTo>
                  <a:lnTo>
                    <a:pt x="0" y="0"/>
                  </a:lnTo>
                  <a:lnTo>
                    <a:pt x="0" y="8"/>
                  </a:lnTo>
                </a:path>
              </a:pathLst>
            </a:custGeom>
            <a:solidFill>
              <a:srgbClr val="000000"/>
            </a:solidFill>
            <a:ln w="9525">
              <a:noFill/>
            </a:ln>
          </p:spPr>
          <p:txBody>
            <a:bodyPr/>
            <a:lstStyle/>
            <a:p>
              <a:endParaRPr lang="zh-CN" altLang="en-US"/>
            </a:p>
          </p:txBody>
        </p:sp>
        <p:sp>
          <p:nvSpPr>
            <p:cNvPr id="146" name="Freeform 107"/>
            <p:cNvSpPr/>
            <p:nvPr/>
          </p:nvSpPr>
          <p:spPr>
            <a:xfrm>
              <a:off x="3027088" y="3669467"/>
              <a:ext cx="134924" cy="268333"/>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85" h="169">
                  <a:moveTo>
                    <a:pt x="42" y="0"/>
                  </a:moveTo>
                  <a:lnTo>
                    <a:pt x="34" y="2"/>
                  </a:lnTo>
                  <a:lnTo>
                    <a:pt x="26" y="7"/>
                  </a:lnTo>
                  <a:lnTo>
                    <a:pt x="17" y="15"/>
                  </a:lnTo>
                  <a:lnTo>
                    <a:pt x="13" y="25"/>
                  </a:lnTo>
                  <a:lnTo>
                    <a:pt x="6" y="38"/>
                  </a:lnTo>
                  <a:lnTo>
                    <a:pt x="3" y="51"/>
                  </a:lnTo>
                  <a:lnTo>
                    <a:pt x="1" y="67"/>
                  </a:lnTo>
                  <a:lnTo>
                    <a:pt x="0" y="83"/>
                  </a:lnTo>
                  <a:lnTo>
                    <a:pt x="1" y="101"/>
                  </a:lnTo>
                  <a:lnTo>
                    <a:pt x="3" y="116"/>
                  </a:lnTo>
                  <a:lnTo>
                    <a:pt x="6" y="130"/>
                  </a:lnTo>
                  <a:lnTo>
                    <a:pt x="13" y="143"/>
                  </a:lnTo>
                  <a:lnTo>
                    <a:pt x="17" y="153"/>
                  </a:lnTo>
                  <a:lnTo>
                    <a:pt x="26" y="161"/>
                  </a:lnTo>
                  <a:lnTo>
                    <a:pt x="34" y="166"/>
                  </a:lnTo>
                  <a:lnTo>
                    <a:pt x="42" y="168"/>
                  </a:lnTo>
                  <a:lnTo>
                    <a:pt x="50" y="166"/>
                  </a:lnTo>
                  <a:lnTo>
                    <a:pt x="58" y="161"/>
                  </a:lnTo>
                  <a:lnTo>
                    <a:pt x="65" y="153"/>
                  </a:lnTo>
                  <a:lnTo>
                    <a:pt x="71" y="143"/>
                  </a:lnTo>
                  <a:lnTo>
                    <a:pt x="76" y="130"/>
                  </a:lnTo>
                  <a:lnTo>
                    <a:pt x="81" y="116"/>
                  </a:lnTo>
                  <a:lnTo>
                    <a:pt x="82" y="101"/>
                  </a:lnTo>
                  <a:lnTo>
                    <a:pt x="84" y="83"/>
                  </a:lnTo>
                  <a:lnTo>
                    <a:pt x="82" y="67"/>
                  </a:lnTo>
                  <a:lnTo>
                    <a:pt x="81" y="51"/>
                  </a:lnTo>
                  <a:lnTo>
                    <a:pt x="76" y="38"/>
                  </a:lnTo>
                  <a:lnTo>
                    <a:pt x="71" y="25"/>
                  </a:lnTo>
                  <a:lnTo>
                    <a:pt x="65" y="15"/>
                  </a:lnTo>
                  <a:lnTo>
                    <a:pt x="58" y="7"/>
                  </a:lnTo>
                  <a:lnTo>
                    <a:pt x="50" y="2"/>
                  </a:lnTo>
                  <a:lnTo>
                    <a:pt x="42" y="0"/>
                  </a:lnTo>
                </a:path>
              </a:pathLst>
            </a:custGeom>
            <a:solidFill>
              <a:srgbClr val="FFFFFF"/>
            </a:solidFill>
            <a:ln w="9525">
              <a:noFill/>
            </a:ln>
          </p:spPr>
          <p:txBody>
            <a:bodyPr/>
            <a:lstStyle/>
            <a:p>
              <a:endParaRPr lang="zh-CN" altLang="en-US"/>
            </a:p>
          </p:txBody>
        </p:sp>
        <p:sp>
          <p:nvSpPr>
            <p:cNvPr id="147" name="Freeform 108"/>
            <p:cNvSpPr/>
            <p:nvPr/>
          </p:nvSpPr>
          <p:spPr>
            <a:xfrm>
              <a:off x="3019152" y="3661529"/>
              <a:ext cx="76192" cy="141311"/>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48" h="89">
                  <a:moveTo>
                    <a:pt x="9" y="88"/>
                  </a:moveTo>
                  <a:lnTo>
                    <a:pt x="9" y="72"/>
                  </a:lnTo>
                  <a:lnTo>
                    <a:pt x="13" y="57"/>
                  </a:lnTo>
                  <a:lnTo>
                    <a:pt x="16" y="43"/>
                  </a:lnTo>
                  <a:lnTo>
                    <a:pt x="21" y="31"/>
                  </a:lnTo>
                  <a:lnTo>
                    <a:pt x="26" y="21"/>
                  </a:lnTo>
                  <a:lnTo>
                    <a:pt x="32" y="15"/>
                  </a:lnTo>
                  <a:lnTo>
                    <a:pt x="40" y="10"/>
                  </a:lnTo>
                  <a:lnTo>
                    <a:pt x="47" y="8"/>
                  </a:lnTo>
                  <a:lnTo>
                    <a:pt x="47" y="0"/>
                  </a:lnTo>
                  <a:lnTo>
                    <a:pt x="37" y="2"/>
                  </a:lnTo>
                  <a:lnTo>
                    <a:pt x="27" y="8"/>
                  </a:lnTo>
                  <a:lnTo>
                    <a:pt x="19" y="17"/>
                  </a:lnTo>
                  <a:lnTo>
                    <a:pt x="13" y="28"/>
                  </a:lnTo>
                  <a:lnTo>
                    <a:pt x="8" y="41"/>
                  </a:lnTo>
                  <a:lnTo>
                    <a:pt x="3" y="56"/>
                  </a:lnTo>
                  <a:lnTo>
                    <a:pt x="1" y="72"/>
                  </a:lnTo>
                  <a:lnTo>
                    <a:pt x="0" y="88"/>
                  </a:lnTo>
                  <a:lnTo>
                    <a:pt x="9" y="88"/>
                  </a:lnTo>
                </a:path>
              </a:pathLst>
            </a:custGeom>
            <a:solidFill>
              <a:srgbClr val="000000"/>
            </a:solidFill>
            <a:ln w="9525">
              <a:noFill/>
            </a:ln>
          </p:spPr>
          <p:txBody>
            <a:bodyPr/>
            <a:lstStyle/>
            <a:p>
              <a:endParaRPr lang="zh-CN" altLang="en-US"/>
            </a:p>
          </p:txBody>
        </p:sp>
        <p:sp>
          <p:nvSpPr>
            <p:cNvPr id="148" name="Freeform 109"/>
            <p:cNvSpPr/>
            <p:nvPr/>
          </p:nvSpPr>
          <p:spPr>
            <a:xfrm>
              <a:off x="3019152" y="3801252"/>
              <a:ext cx="76192" cy="141311"/>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8" h="89">
                  <a:moveTo>
                    <a:pt x="47" y="80"/>
                  </a:moveTo>
                  <a:lnTo>
                    <a:pt x="40" y="78"/>
                  </a:lnTo>
                  <a:lnTo>
                    <a:pt x="32" y="75"/>
                  </a:lnTo>
                  <a:lnTo>
                    <a:pt x="26" y="67"/>
                  </a:lnTo>
                  <a:lnTo>
                    <a:pt x="21" y="59"/>
                  </a:lnTo>
                  <a:lnTo>
                    <a:pt x="16" y="46"/>
                  </a:lnTo>
                  <a:lnTo>
                    <a:pt x="13" y="33"/>
                  </a:lnTo>
                  <a:lnTo>
                    <a:pt x="9" y="18"/>
                  </a:lnTo>
                  <a:lnTo>
                    <a:pt x="9" y="0"/>
                  </a:lnTo>
                  <a:lnTo>
                    <a:pt x="0" y="0"/>
                  </a:lnTo>
                  <a:lnTo>
                    <a:pt x="1" y="18"/>
                  </a:lnTo>
                  <a:lnTo>
                    <a:pt x="3" y="34"/>
                  </a:lnTo>
                  <a:lnTo>
                    <a:pt x="8" y="49"/>
                  </a:lnTo>
                  <a:lnTo>
                    <a:pt x="13" y="62"/>
                  </a:lnTo>
                  <a:lnTo>
                    <a:pt x="19" y="73"/>
                  </a:lnTo>
                  <a:lnTo>
                    <a:pt x="27" y="81"/>
                  </a:lnTo>
                  <a:lnTo>
                    <a:pt x="37" y="86"/>
                  </a:lnTo>
                  <a:lnTo>
                    <a:pt x="47" y="88"/>
                  </a:lnTo>
                  <a:lnTo>
                    <a:pt x="47" y="80"/>
                  </a:lnTo>
                </a:path>
              </a:pathLst>
            </a:custGeom>
            <a:solidFill>
              <a:srgbClr val="000000"/>
            </a:solidFill>
            <a:ln w="9525">
              <a:noFill/>
            </a:ln>
          </p:spPr>
          <p:txBody>
            <a:bodyPr/>
            <a:lstStyle/>
            <a:p>
              <a:endParaRPr lang="zh-CN" altLang="en-US"/>
            </a:p>
          </p:txBody>
        </p:sp>
        <p:sp>
          <p:nvSpPr>
            <p:cNvPr id="149" name="Freeform 110"/>
            <p:cNvSpPr/>
            <p:nvPr/>
          </p:nvSpPr>
          <p:spPr>
            <a:xfrm>
              <a:off x="3093756" y="3801252"/>
              <a:ext cx="73017" cy="141311"/>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46" h="89">
                  <a:moveTo>
                    <a:pt x="37" y="0"/>
                  </a:moveTo>
                  <a:lnTo>
                    <a:pt x="37" y="18"/>
                  </a:lnTo>
                  <a:lnTo>
                    <a:pt x="34" y="33"/>
                  </a:lnTo>
                  <a:lnTo>
                    <a:pt x="31" y="46"/>
                  </a:lnTo>
                  <a:lnTo>
                    <a:pt x="26" y="59"/>
                  </a:lnTo>
                  <a:lnTo>
                    <a:pt x="19" y="67"/>
                  </a:lnTo>
                  <a:lnTo>
                    <a:pt x="13" y="75"/>
                  </a:lnTo>
                  <a:lnTo>
                    <a:pt x="6" y="78"/>
                  </a:lnTo>
                  <a:lnTo>
                    <a:pt x="0" y="80"/>
                  </a:lnTo>
                  <a:lnTo>
                    <a:pt x="0" y="88"/>
                  </a:lnTo>
                  <a:lnTo>
                    <a:pt x="10" y="86"/>
                  </a:lnTo>
                  <a:lnTo>
                    <a:pt x="18" y="81"/>
                  </a:lnTo>
                  <a:lnTo>
                    <a:pt x="26" y="73"/>
                  </a:lnTo>
                  <a:lnTo>
                    <a:pt x="32" y="62"/>
                  </a:lnTo>
                  <a:lnTo>
                    <a:pt x="39" y="49"/>
                  </a:lnTo>
                  <a:lnTo>
                    <a:pt x="42" y="34"/>
                  </a:lnTo>
                  <a:lnTo>
                    <a:pt x="45" y="18"/>
                  </a:lnTo>
                  <a:lnTo>
                    <a:pt x="45" y="0"/>
                  </a:lnTo>
                  <a:lnTo>
                    <a:pt x="37" y="0"/>
                  </a:lnTo>
                </a:path>
              </a:pathLst>
            </a:custGeom>
            <a:solidFill>
              <a:srgbClr val="000000"/>
            </a:solidFill>
            <a:ln w="9525">
              <a:noFill/>
            </a:ln>
          </p:spPr>
          <p:txBody>
            <a:bodyPr/>
            <a:lstStyle/>
            <a:p>
              <a:endParaRPr lang="zh-CN" altLang="en-US"/>
            </a:p>
          </p:txBody>
        </p:sp>
        <p:sp>
          <p:nvSpPr>
            <p:cNvPr id="150" name="Freeform 111"/>
            <p:cNvSpPr/>
            <p:nvPr/>
          </p:nvSpPr>
          <p:spPr>
            <a:xfrm>
              <a:off x="3093756" y="3661529"/>
              <a:ext cx="73017" cy="141311"/>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0" y="2147483647"/>
                </a:cxn>
              </a:cxnLst>
              <a:rect l="0" t="0" r="0" b="0"/>
              <a:pathLst>
                <a:path w="46" h="89">
                  <a:moveTo>
                    <a:pt x="0" y="8"/>
                  </a:moveTo>
                  <a:lnTo>
                    <a:pt x="6" y="10"/>
                  </a:lnTo>
                  <a:lnTo>
                    <a:pt x="13" y="15"/>
                  </a:lnTo>
                  <a:lnTo>
                    <a:pt x="19" y="21"/>
                  </a:lnTo>
                  <a:lnTo>
                    <a:pt x="26" y="31"/>
                  </a:lnTo>
                  <a:lnTo>
                    <a:pt x="31" y="43"/>
                  </a:lnTo>
                  <a:lnTo>
                    <a:pt x="34" y="57"/>
                  </a:lnTo>
                  <a:lnTo>
                    <a:pt x="37" y="72"/>
                  </a:lnTo>
                  <a:lnTo>
                    <a:pt x="37" y="88"/>
                  </a:lnTo>
                  <a:lnTo>
                    <a:pt x="45" y="88"/>
                  </a:lnTo>
                  <a:lnTo>
                    <a:pt x="45" y="72"/>
                  </a:lnTo>
                  <a:lnTo>
                    <a:pt x="42" y="56"/>
                  </a:lnTo>
                  <a:lnTo>
                    <a:pt x="39" y="41"/>
                  </a:lnTo>
                  <a:lnTo>
                    <a:pt x="32" y="28"/>
                  </a:lnTo>
                  <a:lnTo>
                    <a:pt x="26" y="17"/>
                  </a:lnTo>
                  <a:lnTo>
                    <a:pt x="18" y="8"/>
                  </a:lnTo>
                  <a:lnTo>
                    <a:pt x="10" y="2"/>
                  </a:lnTo>
                  <a:lnTo>
                    <a:pt x="0" y="0"/>
                  </a:lnTo>
                  <a:lnTo>
                    <a:pt x="0" y="8"/>
                  </a:lnTo>
                </a:path>
              </a:pathLst>
            </a:custGeom>
            <a:solidFill>
              <a:srgbClr val="000000"/>
            </a:solidFill>
            <a:ln w="9525">
              <a:noFill/>
            </a:ln>
          </p:spPr>
          <p:txBody>
            <a:bodyPr/>
            <a:lstStyle/>
            <a:p>
              <a:endParaRPr lang="zh-CN" altLang="en-US"/>
            </a:p>
          </p:txBody>
        </p:sp>
        <p:sp>
          <p:nvSpPr>
            <p:cNvPr id="151" name="Freeform 112"/>
            <p:cNvSpPr/>
            <p:nvPr/>
          </p:nvSpPr>
          <p:spPr>
            <a:xfrm>
              <a:off x="2008021" y="3236007"/>
              <a:ext cx="1649238" cy="749426"/>
            </a:xfrm>
            <a:custGeom>
              <a:avLst/>
              <a:gdLst/>
              <a:ahLst/>
              <a:cxnLst>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Lst>
              <a:rect l="0" t="0" r="0" b="0"/>
              <a:pathLst>
                <a:path w="1039" h="472">
                  <a:moveTo>
                    <a:pt x="216" y="211"/>
                  </a:moveTo>
                  <a:lnTo>
                    <a:pt x="0" y="442"/>
                  </a:lnTo>
                  <a:lnTo>
                    <a:pt x="373" y="471"/>
                  </a:lnTo>
                  <a:lnTo>
                    <a:pt x="305" y="367"/>
                  </a:lnTo>
                  <a:lnTo>
                    <a:pt x="1038" y="64"/>
                  </a:lnTo>
                  <a:lnTo>
                    <a:pt x="1035" y="52"/>
                  </a:lnTo>
                  <a:lnTo>
                    <a:pt x="1033" y="41"/>
                  </a:lnTo>
                  <a:lnTo>
                    <a:pt x="1030" y="28"/>
                  </a:lnTo>
                  <a:lnTo>
                    <a:pt x="1025" y="18"/>
                  </a:lnTo>
                  <a:lnTo>
                    <a:pt x="1022" y="13"/>
                  </a:lnTo>
                  <a:lnTo>
                    <a:pt x="1019" y="10"/>
                  </a:lnTo>
                  <a:lnTo>
                    <a:pt x="1015" y="7"/>
                  </a:lnTo>
                  <a:lnTo>
                    <a:pt x="1010" y="3"/>
                  </a:lnTo>
                  <a:lnTo>
                    <a:pt x="1006" y="2"/>
                  </a:lnTo>
                  <a:lnTo>
                    <a:pt x="999" y="0"/>
                  </a:lnTo>
                  <a:lnTo>
                    <a:pt x="991" y="0"/>
                  </a:lnTo>
                  <a:lnTo>
                    <a:pt x="983" y="0"/>
                  </a:lnTo>
                  <a:lnTo>
                    <a:pt x="261" y="293"/>
                  </a:lnTo>
                  <a:lnTo>
                    <a:pt x="216" y="211"/>
                  </a:lnTo>
                </a:path>
              </a:pathLst>
            </a:custGeom>
            <a:solidFill>
              <a:srgbClr val="FF0000"/>
            </a:solidFill>
            <a:ln w="9525">
              <a:noFill/>
            </a:ln>
          </p:spPr>
          <p:txBody>
            <a:bodyPr/>
            <a:lstStyle/>
            <a:p>
              <a:endParaRPr lang="zh-CN" altLang="en-US"/>
            </a:p>
          </p:txBody>
        </p:sp>
        <p:sp>
          <p:nvSpPr>
            <p:cNvPr id="152" name="Freeform 113"/>
            <p:cNvSpPr/>
            <p:nvPr/>
          </p:nvSpPr>
          <p:spPr>
            <a:xfrm>
              <a:off x="2008021" y="3236007"/>
              <a:ext cx="1649238" cy="749426"/>
            </a:xfrm>
            <a:custGeom>
              <a:avLst/>
              <a:gdLst/>
              <a:ahLst/>
              <a:cxnLst>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Lst>
              <a:rect l="0" t="0" r="0" b="0"/>
              <a:pathLst>
                <a:path w="1039" h="472">
                  <a:moveTo>
                    <a:pt x="216" y="211"/>
                  </a:moveTo>
                  <a:lnTo>
                    <a:pt x="0" y="442"/>
                  </a:lnTo>
                  <a:lnTo>
                    <a:pt x="373" y="471"/>
                  </a:lnTo>
                  <a:lnTo>
                    <a:pt x="305" y="367"/>
                  </a:lnTo>
                  <a:lnTo>
                    <a:pt x="1038" y="64"/>
                  </a:lnTo>
                  <a:lnTo>
                    <a:pt x="1035" y="52"/>
                  </a:lnTo>
                  <a:lnTo>
                    <a:pt x="1033" y="41"/>
                  </a:lnTo>
                  <a:lnTo>
                    <a:pt x="1030" y="28"/>
                  </a:lnTo>
                  <a:lnTo>
                    <a:pt x="1025" y="18"/>
                  </a:lnTo>
                  <a:lnTo>
                    <a:pt x="1022" y="13"/>
                  </a:lnTo>
                  <a:lnTo>
                    <a:pt x="1019" y="10"/>
                  </a:lnTo>
                  <a:lnTo>
                    <a:pt x="1015" y="7"/>
                  </a:lnTo>
                  <a:lnTo>
                    <a:pt x="1010" y="3"/>
                  </a:lnTo>
                  <a:lnTo>
                    <a:pt x="1006" y="2"/>
                  </a:lnTo>
                  <a:lnTo>
                    <a:pt x="999" y="0"/>
                  </a:lnTo>
                  <a:lnTo>
                    <a:pt x="991" y="0"/>
                  </a:lnTo>
                  <a:lnTo>
                    <a:pt x="983" y="0"/>
                  </a:lnTo>
                  <a:lnTo>
                    <a:pt x="261" y="293"/>
                  </a:lnTo>
                  <a:lnTo>
                    <a:pt x="216" y="211"/>
                  </a:lnTo>
                </a:path>
              </a:pathLst>
            </a:custGeom>
            <a:noFill/>
            <a:ln w="12700" cap="rnd" cmpd="sng">
              <a:solidFill>
                <a:srgbClr val="FF0000"/>
              </a:solidFill>
              <a:prstDash val="solid"/>
              <a:bevel/>
              <a:headEnd type="none" w="med" len="med"/>
              <a:tailEnd type="none" w="med" len="med"/>
            </a:ln>
          </p:spPr>
          <p:txBody>
            <a:bodyPr/>
            <a:lstStyle/>
            <a:p>
              <a:endParaRPr lang="zh-CN" altLang="en-US"/>
            </a:p>
          </p:txBody>
        </p:sp>
        <p:sp>
          <p:nvSpPr>
            <p:cNvPr id="153" name="Freeform 114"/>
            <p:cNvSpPr/>
            <p:nvPr/>
          </p:nvSpPr>
          <p:spPr>
            <a:xfrm>
              <a:off x="2008021" y="3936212"/>
              <a:ext cx="593662" cy="134961"/>
            </a:xfrm>
            <a:custGeom>
              <a:avLst/>
              <a:gdLst/>
              <a:ahLst/>
              <a:cxnLst>
                <a:cxn ang="0">
                  <a:pos x="0" y="0"/>
                </a:cxn>
                <a:cxn ang="0">
                  <a:pos x="2147483647" y="2147483647"/>
                </a:cxn>
                <a:cxn ang="0">
                  <a:pos x="2147483647" y="2147483647"/>
                </a:cxn>
                <a:cxn ang="0">
                  <a:pos x="2147483647" y="2147483647"/>
                </a:cxn>
                <a:cxn ang="0">
                  <a:pos x="0" y="0"/>
                </a:cxn>
              </a:cxnLst>
              <a:rect l="0" t="0" r="0" b="0"/>
              <a:pathLst>
                <a:path w="374" h="85">
                  <a:moveTo>
                    <a:pt x="0" y="0"/>
                  </a:moveTo>
                  <a:lnTo>
                    <a:pt x="1" y="47"/>
                  </a:lnTo>
                  <a:lnTo>
                    <a:pt x="373" y="84"/>
                  </a:lnTo>
                  <a:lnTo>
                    <a:pt x="373" y="32"/>
                  </a:lnTo>
                  <a:lnTo>
                    <a:pt x="0" y="0"/>
                  </a:lnTo>
                </a:path>
              </a:pathLst>
            </a:custGeom>
            <a:solidFill>
              <a:srgbClr val="990000"/>
            </a:solidFill>
            <a:ln w="9525">
              <a:noFill/>
            </a:ln>
          </p:spPr>
          <p:txBody>
            <a:bodyPr/>
            <a:lstStyle/>
            <a:p>
              <a:endParaRPr lang="zh-CN" altLang="en-US"/>
            </a:p>
          </p:txBody>
        </p:sp>
        <p:sp>
          <p:nvSpPr>
            <p:cNvPr id="154" name="Freeform 115"/>
            <p:cNvSpPr/>
            <p:nvPr/>
          </p:nvSpPr>
          <p:spPr>
            <a:xfrm>
              <a:off x="2495333" y="3334448"/>
              <a:ext cx="1166688" cy="558894"/>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735" h="352">
                  <a:moveTo>
                    <a:pt x="0" y="307"/>
                  </a:moveTo>
                  <a:lnTo>
                    <a:pt x="29" y="351"/>
                  </a:lnTo>
                  <a:lnTo>
                    <a:pt x="729" y="68"/>
                  </a:lnTo>
                  <a:lnTo>
                    <a:pt x="731" y="60"/>
                  </a:lnTo>
                  <a:lnTo>
                    <a:pt x="733" y="52"/>
                  </a:lnTo>
                  <a:lnTo>
                    <a:pt x="734" y="44"/>
                  </a:lnTo>
                  <a:lnTo>
                    <a:pt x="734" y="34"/>
                  </a:lnTo>
                  <a:lnTo>
                    <a:pt x="734" y="26"/>
                  </a:lnTo>
                  <a:lnTo>
                    <a:pt x="734" y="18"/>
                  </a:lnTo>
                  <a:lnTo>
                    <a:pt x="734" y="10"/>
                  </a:lnTo>
                  <a:lnTo>
                    <a:pt x="734" y="0"/>
                  </a:lnTo>
                  <a:lnTo>
                    <a:pt x="0" y="307"/>
                  </a:lnTo>
                </a:path>
              </a:pathLst>
            </a:custGeom>
            <a:solidFill>
              <a:srgbClr val="990000"/>
            </a:solidFill>
            <a:ln w="9525">
              <a:noFill/>
            </a:ln>
          </p:spPr>
          <p:txBody>
            <a:bodyPr/>
            <a:lstStyle/>
            <a:p>
              <a:endParaRPr lang="zh-CN" altLang="en-US"/>
            </a:p>
          </p:txBody>
        </p:sp>
        <p:grpSp>
          <p:nvGrpSpPr>
            <p:cNvPr id="155" name="组合 23672"/>
            <p:cNvGrpSpPr/>
            <p:nvPr/>
          </p:nvGrpSpPr>
          <p:grpSpPr>
            <a:xfrm>
              <a:off x="4443000" y="2184905"/>
              <a:ext cx="320642" cy="435048"/>
              <a:chOff x="0" y="0"/>
              <a:chExt cx="202" cy="274"/>
            </a:xfrm>
          </p:grpSpPr>
          <p:sp>
            <p:nvSpPr>
              <p:cNvPr id="166" name="Freeform 121"/>
              <p:cNvSpPr/>
              <p:nvPr/>
            </p:nvSpPr>
            <p:spPr>
              <a:xfrm>
                <a:off x="0" y="0"/>
                <a:ext cx="197" cy="274"/>
              </a:xfrm>
              <a:custGeom>
                <a:avLst/>
                <a:gdLst/>
                <a:ahLst/>
                <a:cxnLst>
                  <a:cxn ang="0">
                    <a:pos x="89" y="0"/>
                  </a:cxn>
                  <a:cxn ang="0">
                    <a:pos x="70" y="6"/>
                  </a:cxn>
                  <a:cxn ang="0">
                    <a:pos x="52" y="16"/>
                  </a:cxn>
                  <a:cxn ang="0">
                    <a:pos x="36" y="31"/>
                  </a:cxn>
                  <a:cxn ang="0">
                    <a:pos x="23" y="50"/>
                  </a:cxn>
                  <a:cxn ang="0">
                    <a:pos x="13" y="71"/>
                  </a:cxn>
                  <a:cxn ang="0">
                    <a:pos x="5" y="96"/>
                  </a:cxn>
                  <a:cxn ang="0">
                    <a:pos x="1" y="122"/>
                  </a:cxn>
                  <a:cxn ang="0">
                    <a:pos x="1" y="151"/>
                  </a:cxn>
                  <a:cxn ang="0">
                    <a:pos x="5" y="177"/>
                  </a:cxn>
                  <a:cxn ang="0">
                    <a:pos x="13" y="201"/>
                  </a:cxn>
                  <a:cxn ang="0">
                    <a:pos x="23" y="222"/>
                  </a:cxn>
                  <a:cxn ang="0">
                    <a:pos x="36" y="242"/>
                  </a:cxn>
                  <a:cxn ang="0">
                    <a:pos x="52" y="257"/>
                  </a:cxn>
                  <a:cxn ang="0">
                    <a:pos x="70" y="266"/>
                  </a:cxn>
                  <a:cxn ang="0">
                    <a:pos x="89" y="273"/>
                  </a:cxn>
                  <a:cxn ang="0">
                    <a:pos x="109" y="273"/>
                  </a:cxn>
                  <a:cxn ang="0">
                    <a:pos x="128" y="266"/>
                  </a:cxn>
                  <a:cxn ang="0">
                    <a:pos x="146" y="257"/>
                  </a:cxn>
                  <a:cxn ang="0">
                    <a:pos x="161" y="242"/>
                  </a:cxn>
                  <a:cxn ang="0">
                    <a:pos x="174" y="222"/>
                  </a:cxn>
                  <a:cxn ang="0">
                    <a:pos x="185" y="201"/>
                  </a:cxn>
                  <a:cxn ang="0">
                    <a:pos x="193" y="177"/>
                  </a:cxn>
                  <a:cxn ang="0">
                    <a:pos x="196" y="151"/>
                  </a:cxn>
                  <a:cxn ang="0">
                    <a:pos x="196" y="122"/>
                  </a:cxn>
                  <a:cxn ang="0">
                    <a:pos x="193" y="96"/>
                  </a:cxn>
                  <a:cxn ang="0">
                    <a:pos x="185" y="71"/>
                  </a:cxn>
                  <a:cxn ang="0">
                    <a:pos x="174" y="50"/>
                  </a:cxn>
                  <a:cxn ang="0">
                    <a:pos x="161" y="31"/>
                  </a:cxn>
                  <a:cxn ang="0">
                    <a:pos x="146" y="16"/>
                  </a:cxn>
                  <a:cxn ang="0">
                    <a:pos x="128" y="6"/>
                  </a:cxn>
                  <a:cxn ang="0">
                    <a:pos x="109" y="0"/>
                  </a:cxn>
                </a:cxnLst>
                <a:rect l="0" t="0" r="0" b="0"/>
                <a:pathLst>
                  <a:path w="197" h="274">
                    <a:moveTo>
                      <a:pt x="99" y="0"/>
                    </a:moveTo>
                    <a:lnTo>
                      <a:pt x="89" y="0"/>
                    </a:lnTo>
                    <a:lnTo>
                      <a:pt x="79" y="3"/>
                    </a:lnTo>
                    <a:lnTo>
                      <a:pt x="70" y="6"/>
                    </a:lnTo>
                    <a:lnTo>
                      <a:pt x="60" y="10"/>
                    </a:lnTo>
                    <a:lnTo>
                      <a:pt x="52" y="16"/>
                    </a:lnTo>
                    <a:lnTo>
                      <a:pt x="44" y="23"/>
                    </a:lnTo>
                    <a:lnTo>
                      <a:pt x="36" y="31"/>
                    </a:lnTo>
                    <a:lnTo>
                      <a:pt x="29" y="40"/>
                    </a:lnTo>
                    <a:lnTo>
                      <a:pt x="23" y="50"/>
                    </a:lnTo>
                    <a:lnTo>
                      <a:pt x="18" y="60"/>
                    </a:lnTo>
                    <a:lnTo>
                      <a:pt x="13" y="71"/>
                    </a:lnTo>
                    <a:lnTo>
                      <a:pt x="8" y="83"/>
                    </a:lnTo>
                    <a:lnTo>
                      <a:pt x="5" y="96"/>
                    </a:lnTo>
                    <a:lnTo>
                      <a:pt x="3" y="109"/>
                    </a:lnTo>
                    <a:lnTo>
                      <a:pt x="1" y="122"/>
                    </a:lnTo>
                    <a:lnTo>
                      <a:pt x="0" y="136"/>
                    </a:lnTo>
                    <a:lnTo>
                      <a:pt x="1" y="151"/>
                    </a:lnTo>
                    <a:lnTo>
                      <a:pt x="3" y="164"/>
                    </a:lnTo>
                    <a:lnTo>
                      <a:pt x="5" y="177"/>
                    </a:lnTo>
                    <a:lnTo>
                      <a:pt x="8" y="190"/>
                    </a:lnTo>
                    <a:lnTo>
                      <a:pt x="13" y="201"/>
                    </a:lnTo>
                    <a:lnTo>
                      <a:pt x="18" y="213"/>
                    </a:lnTo>
                    <a:lnTo>
                      <a:pt x="23" y="222"/>
                    </a:lnTo>
                    <a:lnTo>
                      <a:pt x="29" y="232"/>
                    </a:lnTo>
                    <a:lnTo>
                      <a:pt x="36" y="242"/>
                    </a:lnTo>
                    <a:lnTo>
                      <a:pt x="44" y="250"/>
                    </a:lnTo>
                    <a:lnTo>
                      <a:pt x="52" y="257"/>
                    </a:lnTo>
                    <a:lnTo>
                      <a:pt x="60" y="261"/>
                    </a:lnTo>
                    <a:lnTo>
                      <a:pt x="70" y="266"/>
                    </a:lnTo>
                    <a:lnTo>
                      <a:pt x="79" y="270"/>
                    </a:lnTo>
                    <a:lnTo>
                      <a:pt x="89" y="273"/>
                    </a:lnTo>
                    <a:lnTo>
                      <a:pt x="99" y="273"/>
                    </a:lnTo>
                    <a:lnTo>
                      <a:pt x="109" y="273"/>
                    </a:lnTo>
                    <a:lnTo>
                      <a:pt x="118" y="270"/>
                    </a:lnTo>
                    <a:lnTo>
                      <a:pt x="128" y="266"/>
                    </a:lnTo>
                    <a:lnTo>
                      <a:pt x="136" y="261"/>
                    </a:lnTo>
                    <a:lnTo>
                      <a:pt x="146" y="257"/>
                    </a:lnTo>
                    <a:lnTo>
                      <a:pt x="154" y="250"/>
                    </a:lnTo>
                    <a:lnTo>
                      <a:pt x="161" y="242"/>
                    </a:lnTo>
                    <a:lnTo>
                      <a:pt x="169" y="232"/>
                    </a:lnTo>
                    <a:lnTo>
                      <a:pt x="174" y="222"/>
                    </a:lnTo>
                    <a:lnTo>
                      <a:pt x="180" y="213"/>
                    </a:lnTo>
                    <a:lnTo>
                      <a:pt x="185" y="201"/>
                    </a:lnTo>
                    <a:lnTo>
                      <a:pt x="190" y="190"/>
                    </a:lnTo>
                    <a:lnTo>
                      <a:pt x="193" y="177"/>
                    </a:lnTo>
                    <a:lnTo>
                      <a:pt x="195" y="164"/>
                    </a:lnTo>
                    <a:lnTo>
                      <a:pt x="196" y="151"/>
                    </a:lnTo>
                    <a:lnTo>
                      <a:pt x="196" y="136"/>
                    </a:lnTo>
                    <a:lnTo>
                      <a:pt x="196" y="122"/>
                    </a:lnTo>
                    <a:lnTo>
                      <a:pt x="195" y="109"/>
                    </a:lnTo>
                    <a:lnTo>
                      <a:pt x="193" y="96"/>
                    </a:lnTo>
                    <a:lnTo>
                      <a:pt x="190" y="83"/>
                    </a:lnTo>
                    <a:lnTo>
                      <a:pt x="185" y="71"/>
                    </a:lnTo>
                    <a:lnTo>
                      <a:pt x="180" y="60"/>
                    </a:lnTo>
                    <a:lnTo>
                      <a:pt x="174" y="50"/>
                    </a:lnTo>
                    <a:lnTo>
                      <a:pt x="169" y="40"/>
                    </a:lnTo>
                    <a:lnTo>
                      <a:pt x="161" y="31"/>
                    </a:lnTo>
                    <a:lnTo>
                      <a:pt x="154" y="23"/>
                    </a:lnTo>
                    <a:lnTo>
                      <a:pt x="146" y="16"/>
                    </a:lnTo>
                    <a:lnTo>
                      <a:pt x="136" y="10"/>
                    </a:lnTo>
                    <a:lnTo>
                      <a:pt x="128" y="6"/>
                    </a:lnTo>
                    <a:lnTo>
                      <a:pt x="118" y="3"/>
                    </a:lnTo>
                    <a:lnTo>
                      <a:pt x="109" y="0"/>
                    </a:lnTo>
                    <a:lnTo>
                      <a:pt x="99"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67" name="Freeform 122"/>
              <p:cNvSpPr/>
              <p:nvPr/>
            </p:nvSpPr>
            <p:spPr>
              <a:xfrm>
                <a:off x="97" y="37"/>
                <a:ext cx="100" cy="199"/>
              </a:xfrm>
              <a:custGeom>
                <a:avLst/>
                <a:gdLst/>
                <a:ahLst/>
                <a:cxnLst>
                  <a:cxn ang="0">
                    <a:pos x="49" y="0"/>
                  </a:cxn>
                  <a:cxn ang="0">
                    <a:pos x="44" y="0"/>
                  </a:cxn>
                  <a:cxn ang="0">
                    <a:pos x="39" y="2"/>
                  </a:cxn>
                  <a:cxn ang="0">
                    <a:pos x="34" y="5"/>
                  </a:cxn>
                  <a:cxn ang="0">
                    <a:pos x="30" y="8"/>
                  </a:cxn>
                  <a:cxn ang="0">
                    <a:pos x="21" y="16"/>
                  </a:cxn>
                  <a:cxn ang="0">
                    <a:pos x="15" y="29"/>
                  </a:cxn>
                  <a:cxn ang="0">
                    <a:pos x="8" y="44"/>
                  </a:cxn>
                  <a:cxn ang="0">
                    <a:pos x="4" y="60"/>
                  </a:cxn>
                  <a:cxn ang="0">
                    <a:pos x="0" y="80"/>
                  </a:cxn>
                  <a:cxn ang="0">
                    <a:pos x="0" y="99"/>
                  </a:cxn>
                  <a:cxn ang="0">
                    <a:pos x="0" y="120"/>
                  </a:cxn>
                  <a:cxn ang="0">
                    <a:pos x="4" y="138"/>
                  </a:cxn>
                  <a:cxn ang="0">
                    <a:pos x="8" y="155"/>
                  </a:cxn>
                  <a:cxn ang="0">
                    <a:pos x="15" y="169"/>
                  </a:cxn>
                  <a:cxn ang="0">
                    <a:pos x="21" y="182"/>
                  </a:cxn>
                  <a:cxn ang="0">
                    <a:pos x="30" y="190"/>
                  </a:cxn>
                  <a:cxn ang="0">
                    <a:pos x="34" y="195"/>
                  </a:cxn>
                  <a:cxn ang="0">
                    <a:pos x="39" y="197"/>
                  </a:cxn>
                  <a:cxn ang="0">
                    <a:pos x="44" y="198"/>
                  </a:cxn>
                  <a:cxn ang="0">
                    <a:pos x="49" y="198"/>
                  </a:cxn>
                  <a:cxn ang="0">
                    <a:pos x="54" y="198"/>
                  </a:cxn>
                  <a:cxn ang="0">
                    <a:pos x="60" y="197"/>
                  </a:cxn>
                  <a:cxn ang="0">
                    <a:pos x="64" y="195"/>
                  </a:cxn>
                  <a:cxn ang="0">
                    <a:pos x="69" y="190"/>
                  </a:cxn>
                  <a:cxn ang="0">
                    <a:pos x="78" y="182"/>
                  </a:cxn>
                  <a:cxn ang="0">
                    <a:pos x="85" y="169"/>
                  </a:cxn>
                  <a:cxn ang="0">
                    <a:pos x="91" y="155"/>
                  </a:cxn>
                  <a:cxn ang="0">
                    <a:pos x="96" y="138"/>
                  </a:cxn>
                  <a:cxn ang="0">
                    <a:pos x="99" y="120"/>
                  </a:cxn>
                  <a:cxn ang="0">
                    <a:pos x="99" y="99"/>
                  </a:cxn>
                  <a:cxn ang="0">
                    <a:pos x="99" y="80"/>
                  </a:cxn>
                  <a:cxn ang="0">
                    <a:pos x="96" y="60"/>
                  </a:cxn>
                  <a:cxn ang="0">
                    <a:pos x="91" y="44"/>
                  </a:cxn>
                  <a:cxn ang="0">
                    <a:pos x="85" y="29"/>
                  </a:cxn>
                  <a:cxn ang="0">
                    <a:pos x="78" y="16"/>
                  </a:cxn>
                  <a:cxn ang="0">
                    <a:pos x="69" y="8"/>
                  </a:cxn>
                  <a:cxn ang="0">
                    <a:pos x="64" y="5"/>
                  </a:cxn>
                  <a:cxn ang="0">
                    <a:pos x="60" y="2"/>
                  </a:cxn>
                  <a:cxn ang="0">
                    <a:pos x="54" y="0"/>
                  </a:cxn>
                  <a:cxn ang="0">
                    <a:pos x="49" y="0"/>
                  </a:cxn>
                </a:cxnLst>
                <a:rect l="0" t="0" r="0" b="0"/>
                <a:pathLst>
                  <a:path w="100" h="199">
                    <a:moveTo>
                      <a:pt x="49" y="0"/>
                    </a:moveTo>
                    <a:lnTo>
                      <a:pt x="44" y="0"/>
                    </a:lnTo>
                    <a:lnTo>
                      <a:pt x="39" y="2"/>
                    </a:lnTo>
                    <a:lnTo>
                      <a:pt x="34" y="5"/>
                    </a:lnTo>
                    <a:lnTo>
                      <a:pt x="30" y="8"/>
                    </a:lnTo>
                    <a:lnTo>
                      <a:pt x="21" y="16"/>
                    </a:lnTo>
                    <a:lnTo>
                      <a:pt x="15" y="29"/>
                    </a:lnTo>
                    <a:lnTo>
                      <a:pt x="8" y="44"/>
                    </a:lnTo>
                    <a:lnTo>
                      <a:pt x="4" y="60"/>
                    </a:lnTo>
                    <a:lnTo>
                      <a:pt x="0" y="80"/>
                    </a:lnTo>
                    <a:lnTo>
                      <a:pt x="0" y="99"/>
                    </a:lnTo>
                    <a:lnTo>
                      <a:pt x="0" y="120"/>
                    </a:lnTo>
                    <a:lnTo>
                      <a:pt x="4" y="138"/>
                    </a:lnTo>
                    <a:lnTo>
                      <a:pt x="8" y="155"/>
                    </a:lnTo>
                    <a:lnTo>
                      <a:pt x="15" y="169"/>
                    </a:lnTo>
                    <a:lnTo>
                      <a:pt x="21" y="182"/>
                    </a:lnTo>
                    <a:lnTo>
                      <a:pt x="30" y="190"/>
                    </a:lnTo>
                    <a:lnTo>
                      <a:pt x="34" y="195"/>
                    </a:lnTo>
                    <a:lnTo>
                      <a:pt x="39" y="197"/>
                    </a:lnTo>
                    <a:lnTo>
                      <a:pt x="44" y="198"/>
                    </a:lnTo>
                    <a:lnTo>
                      <a:pt x="49" y="198"/>
                    </a:lnTo>
                    <a:lnTo>
                      <a:pt x="54" y="198"/>
                    </a:lnTo>
                    <a:lnTo>
                      <a:pt x="60" y="197"/>
                    </a:lnTo>
                    <a:lnTo>
                      <a:pt x="64" y="195"/>
                    </a:lnTo>
                    <a:lnTo>
                      <a:pt x="69" y="190"/>
                    </a:lnTo>
                    <a:lnTo>
                      <a:pt x="78" y="182"/>
                    </a:lnTo>
                    <a:lnTo>
                      <a:pt x="85" y="169"/>
                    </a:lnTo>
                    <a:lnTo>
                      <a:pt x="91" y="155"/>
                    </a:lnTo>
                    <a:lnTo>
                      <a:pt x="96" y="138"/>
                    </a:lnTo>
                    <a:lnTo>
                      <a:pt x="99" y="120"/>
                    </a:lnTo>
                    <a:lnTo>
                      <a:pt x="99" y="99"/>
                    </a:lnTo>
                    <a:lnTo>
                      <a:pt x="99" y="80"/>
                    </a:lnTo>
                    <a:lnTo>
                      <a:pt x="96" y="60"/>
                    </a:lnTo>
                    <a:lnTo>
                      <a:pt x="91" y="44"/>
                    </a:lnTo>
                    <a:lnTo>
                      <a:pt x="85" y="29"/>
                    </a:lnTo>
                    <a:lnTo>
                      <a:pt x="78" y="16"/>
                    </a:lnTo>
                    <a:lnTo>
                      <a:pt x="69" y="8"/>
                    </a:lnTo>
                    <a:lnTo>
                      <a:pt x="64" y="5"/>
                    </a:lnTo>
                    <a:lnTo>
                      <a:pt x="60" y="2"/>
                    </a:lnTo>
                    <a:lnTo>
                      <a:pt x="54" y="0"/>
                    </a:lnTo>
                    <a:lnTo>
                      <a:pt x="49" y="0"/>
                    </a:lnTo>
                  </a:path>
                </a:pathLst>
              </a:custGeom>
              <a:solidFill>
                <a:srgbClr val="FFFFFF"/>
              </a:solidFill>
              <a:ln w="9525">
                <a:noFill/>
              </a:ln>
            </p:spPr>
            <p:txBody>
              <a:bodyPr/>
              <a:lstStyle/>
              <a:p>
                <a:endParaRPr lang="zh-CN" altLang="en-US"/>
              </a:p>
            </p:txBody>
          </p:sp>
          <p:sp>
            <p:nvSpPr>
              <p:cNvPr id="168" name="Freeform 123"/>
              <p:cNvSpPr/>
              <p:nvPr/>
            </p:nvSpPr>
            <p:spPr>
              <a:xfrm>
                <a:off x="92" y="32"/>
                <a:ext cx="55" cy="105"/>
              </a:xfrm>
              <a:custGeom>
                <a:avLst/>
                <a:gdLst/>
                <a:ahLst/>
                <a:cxnLst>
                  <a:cxn ang="0">
                    <a:pos x="9" y="104"/>
                  </a:cxn>
                  <a:cxn ang="0">
                    <a:pos x="10" y="85"/>
                  </a:cxn>
                  <a:cxn ang="0">
                    <a:pos x="13" y="67"/>
                  </a:cxn>
                  <a:cxn ang="0">
                    <a:pos x="18" y="51"/>
                  </a:cxn>
                  <a:cxn ang="0">
                    <a:pos x="23" y="36"/>
                  </a:cxn>
                  <a:cxn ang="0">
                    <a:pos x="30" y="25"/>
                  </a:cxn>
                  <a:cxn ang="0">
                    <a:pos x="38" y="15"/>
                  </a:cxn>
                  <a:cxn ang="0">
                    <a:pos x="43" y="13"/>
                  </a:cxn>
                  <a:cxn ang="0">
                    <a:pos x="46" y="10"/>
                  </a:cxn>
                  <a:cxn ang="0">
                    <a:pos x="51" y="10"/>
                  </a:cxn>
                  <a:cxn ang="0">
                    <a:pos x="54" y="8"/>
                  </a:cxn>
                  <a:cxn ang="0">
                    <a:pos x="54" y="0"/>
                  </a:cxn>
                  <a:cxn ang="0">
                    <a:pos x="49" y="2"/>
                  </a:cxn>
                  <a:cxn ang="0">
                    <a:pos x="43" y="4"/>
                  </a:cxn>
                  <a:cxn ang="0">
                    <a:pos x="38" y="5"/>
                  </a:cxn>
                  <a:cxn ang="0">
                    <a:pos x="33" y="10"/>
                  </a:cxn>
                  <a:cxn ang="0">
                    <a:pos x="23" y="20"/>
                  </a:cxn>
                  <a:cxn ang="0">
                    <a:pos x="15" y="33"/>
                  </a:cxn>
                  <a:cxn ang="0">
                    <a:pos x="10" y="47"/>
                  </a:cxn>
                  <a:cxn ang="0">
                    <a:pos x="5" y="65"/>
                  </a:cxn>
                  <a:cxn ang="0">
                    <a:pos x="2" y="85"/>
                  </a:cxn>
                  <a:cxn ang="0">
                    <a:pos x="0" y="104"/>
                  </a:cxn>
                  <a:cxn ang="0">
                    <a:pos x="9" y="104"/>
                  </a:cxn>
                </a:cxnLst>
                <a:rect l="0" t="0" r="0" b="0"/>
                <a:pathLst>
                  <a:path w="55" h="105">
                    <a:moveTo>
                      <a:pt x="9" y="104"/>
                    </a:moveTo>
                    <a:lnTo>
                      <a:pt x="10" y="85"/>
                    </a:lnTo>
                    <a:lnTo>
                      <a:pt x="13" y="67"/>
                    </a:lnTo>
                    <a:lnTo>
                      <a:pt x="18" y="51"/>
                    </a:lnTo>
                    <a:lnTo>
                      <a:pt x="23" y="36"/>
                    </a:lnTo>
                    <a:lnTo>
                      <a:pt x="30" y="25"/>
                    </a:lnTo>
                    <a:lnTo>
                      <a:pt x="38" y="15"/>
                    </a:lnTo>
                    <a:lnTo>
                      <a:pt x="43" y="13"/>
                    </a:lnTo>
                    <a:lnTo>
                      <a:pt x="46" y="10"/>
                    </a:lnTo>
                    <a:lnTo>
                      <a:pt x="51" y="10"/>
                    </a:lnTo>
                    <a:lnTo>
                      <a:pt x="54" y="8"/>
                    </a:lnTo>
                    <a:lnTo>
                      <a:pt x="54" y="0"/>
                    </a:lnTo>
                    <a:lnTo>
                      <a:pt x="49" y="2"/>
                    </a:lnTo>
                    <a:lnTo>
                      <a:pt x="43" y="4"/>
                    </a:lnTo>
                    <a:lnTo>
                      <a:pt x="38" y="5"/>
                    </a:lnTo>
                    <a:lnTo>
                      <a:pt x="33" y="10"/>
                    </a:lnTo>
                    <a:lnTo>
                      <a:pt x="23" y="20"/>
                    </a:lnTo>
                    <a:lnTo>
                      <a:pt x="15" y="33"/>
                    </a:lnTo>
                    <a:lnTo>
                      <a:pt x="10" y="47"/>
                    </a:lnTo>
                    <a:lnTo>
                      <a:pt x="5" y="65"/>
                    </a:lnTo>
                    <a:lnTo>
                      <a:pt x="2" y="85"/>
                    </a:lnTo>
                    <a:lnTo>
                      <a:pt x="0" y="104"/>
                    </a:lnTo>
                    <a:lnTo>
                      <a:pt x="9" y="104"/>
                    </a:lnTo>
                  </a:path>
                </a:pathLst>
              </a:custGeom>
              <a:solidFill>
                <a:srgbClr val="000000"/>
              </a:solidFill>
              <a:ln w="9525">
                <a:noFill/>
              </a:ln>
            </p:spPr>
            <p:txBody>
              <a:bodyPr/>
              <a:lstStyle/>
              <a:p>
                <a:endParaRPr lang="zh-CN" altLang="en-US"/>
              </a:p>
            </p:txBody>
          </p:sp>
          <p:sp>
            <p:nvSpPr>
              <p:cNvPr id="169" name="Freeform 124"/>
              <p:cNvSpPr/>
              <p:nvPr/>
            </p:nvSpPr>
            <p:spPr>
              <a:xfrm>
                <a:off x="92" y="136"/>
                <a:ext cx="55" cy="105"/>
              </a:xfrm>
              <a:custGeom>
                <a:avLst/>
                <a:gdLst/>
                <a:ahLst/>
                <a:cxnLst>
                  <a:cxn ang="0">
                    <a:pos x="54" y="96"/>
                  </a:cxn>
                  <a:cxn ang="0">
                    <a:pos x="51" y="95"/>
                  </a:cxn>
                  <a:cxn ang="0">
                    <a:pos x="46" y="95"/>
                  </a:cxn>
                  <a:cxn ang="0">
                    <a:pos x="43" y="91"/>
                  </a:cxn>
                  <a:cxn ang="0">
                    <a:pos x="38" y="90"/>
                  </a:cxn>
                  <a:cxn ang="0">
                    <a:pos x="30" y="80"/>
                  </a:cxn>
                  <a:cxn ang="0">
                    <a:pos x="23" y="69"/>
                  </a:cxn>
                  <a:cxn ang="0">
                    <a:pos x="18" y="56"/>
                  </a:cxn>
                  <a:cxn ang="0">
                    <a:pos x="13" y="38"/>
                  </a:cxn>
                  <a:cxn ang="0">
                    <a:pos x="10" y="20"/>
                  </a:cxn>
                  <a:cxn ang="0">
                    <a:pos x="9" y="0"/>
                  </a:cxn>
                  <a:cxn ang="0">
                    <a:pos x="0" y="0"/>
                  </a:cxn>
                  <a:cxn ang="0">
                    <a:pos x="2" y="21"/>
                  </a:cxn>
                  <a:cxn ang="0">
                    <a:pos x="5" y="41"/>
                  </a:cxn>
                  <a:cxn ang="0">
                    <a:pos x="10" y="57"/>
                  </a:cxn>
                  <a:cxn ang="0">
                    <a:pos x="15" y="73"/>
                  </a:cxn>
                  <a:cxn ang="0">
                    <a:pos x="23" y="85"/>
                  </a:cxn>
                  <a:cxn ang="0">
                    <a:pos x="33" y="95"/>
                  </a:cxn>
                  <a:cxn ang="0">
                    <a:pos x="38" y="99"/>
                  </a:cxn>
                  <a:cxn ang="0">
                    <a:pos x="43" y="101"/>
                  </a:cxn>
                  <a:cxn ang="0">
                    <a:pos x="49" y="103"/>
                  </a:cxn>
                  <a:cxn ang="0">
                    <a:pos x="54" y="104"/>
                  </a:cxn>
                  <a:cxn ang="0">
                    <a:pos x="54" y="96"/>
                  </a:cxn>
                </a:cxnLst>
                <a:rect l="0" t="0" r="0" b="0"/>
                <a:pathLst>
                  <a:path w="55" h="105">
                    <a:moveTo>
                      <a:pt x="54" y="96"/>
                    </a:moveTo>
                    <a:lnTo>
                      <a:pt x="51" y="95"/>
                    </a:lnTo>
                    <a:lnTo>
                      <a:pt x="46" y="95"/>
                    </a:lnTo>
                    <a:lnTo>
                      <a:pt x="43" y="91"/>
                    </a:lnTo>
                    <a:lnTo>
                      <a:pt x="38" y="90"/>
                    </a:lnTo>
                    <a:lnTo>
                      <a:pt x="30" y="80"/>
                    </a:lnTo>
                    <a:lnTo>
                      <a:pt x="23" y="69"/>
                    </a:lnTo>
                    <a:lnTo>
                      <a:pt x="18" y="56"/>
                    </a:lnTo>
                    <a:lnTo>
                      <a:pt x="13" y="38"/>
                    </a:lnTo>
                    <a:lnTo>
                      <a:pt x="10" y="20"/>
                    </a:lnTo>
                    <a:lnTo>
                      <a:pt x="9" y="0"/>
                    </a:lnTo>
                    <a:lnTo>
                      <a:pt x="0" y="0"/>
                    </a:lnTo>
                    <a:lnTo>
                      <a:pt x="2" y="21"/>
                    </a:lnTo>
                    <a:lnTo>
                      <a:pt x="5" y="41"/>
                    </a:lnTo>
                    <a:lnTo>
                      <a:pt x="10" y="57"/>
                    </a:lnTo>
                    <a:lnTo>
                      <a:pt x="15" y="73"/>
                    </a:lnTo>
                    <a:lnTo>
                      <a:pt x="23" y="85"/>
                    </a:lnTo>
                    <a:lnTo>
                      <a:pt x="33" y="95"/>
                    </a:lnTo>
                    <a:lnTo>
                      <a:pt x="38" y="99"/>
                    </a:lnTo>
                    <a:lnTo>
                      <a:pt x="43" y="101"/>
                    </a:lnTo>
                    <a:lnTo>
                      <a:pt x="49" y="103"/>
                    </a:lnTo>
                    <a:lnTo>
                      <a:pt x="54" y="104"/>
                    </a:lnTo>
                    <a:lnTo>
                      <a:pt x="54" y="96"/>
                    </a:lnTo>
                  </a:path>
                </a:pathLst>
              </a:custGeom>
              <a:solidFill>
                <a:srgbClr val="000000"/>
              </a:solidFill>
              <a:ln w="9525">
                <a:noFill/>
              </a:ln>
            </p:spPr>
            <p:txBody>
              <a:bodyPr/>
              <a:lstStyle/>
              <a:p>
                <a:endParaRPr lang="zh-CN" altLang="en-US"/>
              </a:p>
            </p:txBody>
          </p:sp>
          <p:sp>
            <p:nvSpPr>
              <p:cNvPr id="170" name="Freeform 125"/>
              <p:cNvSpPr/>
              <p:nvPr/>
            </p:nvSpPr>
            <p:spPr>
              <a:xfrm>
                <a:off x="146" y="136"/>
                <a:ext cx="56" cy="105"/>
              </a:xfrm>
              <a:custGeom>
                <a:avLst/>
                <a:gdLst/>
                <a:ahLst/>
                <a:cxnLst>
                  <a:cxn ang="0">
                    <a:pos x="47" y="0"/>
                  </a:cxn>
                  <a:cxn ang="0">
                    <a:pos x="46" y="20"/>
                  </a:cxn>
                  <a:cxn ang="0">
                    <a:pos x="42" y="38"/>
                  </a:cxn>
                  <a:cxn ang="0">
                    <a:pos x="37" y="56"/>
                  </a:cxn>
                  <a:cxn ang="0">
                    <a:pos x="33" y="69"/>
                  </a:cxn>
                  <a:cxn ang="0">
                    <a:pos x="24" y="80"/>
                  </a:cxn>
                  <a:cxn ang="0">
                    <a:pos x="18" y="90"/>
                  </a:cxn>
                  <a:cxn ang="0">
                    <a:pos x="13" y="91"/>
                  </a:cxn>
                  <a:cxn ang="0">
                    <a:pos x="10" y="95"/>
                  </a:cxn>
                  <a:cxn ang="0">
                    <a:pos x="5" y="95"/>
                  </a:cxn>
                  <a:cxn ang="0">
                    <a:pos x="0" y="96"/>
                  </a:cxn>
                  <a:cxn ang="0">
                    <a:pos x="0" y="104"/>
                  </a:cxn>
                  <a:cxn ang="0">
                    <a:pos x="7" y="103"/>
                  </a:cxn>
                  <a:cxn ang="0">
                    <a:pos x="13" y="101"/>
                  </a:cxn>
                  <a:cxn ang="0">
                    <a:pos x="18" y="99"/>
                  </a:cxn>
                  <a:cxn ang="0">
                    <a:pos x="23" y="95"/>
                  </a:cxn>
                  <a:cxn ang="0">
                    <a:pos x="33" y="85"/>
                  </a:cxn>
                  <a:cxn ang="0">
                    <a:pos x="41" y="73"/>
                  </a:cxn>
                  <a:cxn ang="0">
                    <a:pos x="46" y="57"/>
                  </a:cxn>
                  <a:cxn ang="0">
                    <a:pos x="50" y="41"/>
                  </a:cxn>
                  <a:cxn ang="0">
                    <a:pos x="54" y="21"/>
                  </a:cxn>
                  <a:cxn ang="0">
                    <a:pos x="55" y="0"/>
                  </a:cxn>
                  <a:cxn ang="0">
                    <a:pos x="47" y="0"/>
                  </a:cxn>
                </a:cxnLst>
                <a:rect l="0" t="0" r="0" b="0"/>
                <a:pathLst>
                  <a:path w="56" h="105">
                    <a:moveTo>
                      <a:pt x="47" y="0"/>
                    </a:moveTo>
                    <a:lnTo>
                      <a:pt x="46" y="20"/>
                    </a:lnTo>
                    <a:lnTo>
                      <a:pt x="42" y="38"/>
                    </a:lnTo>
                    <a:lnTo>
                      <a:pt x="37" y="56"/>
                    </a:lnTo>
                    <a:lnTo>
                      <a:pt x="33" y="69"/>
                    </a:lnTo>
                    <a:lnTo>
                      <a:pt x="24" y="80"/>
                    </a:lnTo>
                    <a:lnTo>
                      <a:pt x="18" y="90"/>
                    </a:lnTo>
                    <a:lnTo>
                      <a:pt x="13" y="91"/>
                    </a:lnTo>
                    <a:lnTo>
                      <a:pt x="10" y="95"/>
                    </a:lnTo>
                    <a:lnTo>
                      <a:pt x="5" y="95"/>
                    </a:lnTo>
                    <a:lnTo>
                      <a:pt x="0" y="96"/>
                    </a:lnTo>
                    <a:lnTo>
                      <a:pt x="0" y="104"/>
                    </a:lnTo>
                    <a:lnTo>
                      <a:pt x="7" y="103"/>
                    </a:lnTo>
                    <a:lnTo>
                      <a:pt x="13" y="101"/>
                    </a:lnTo>
                    <a:lnTo>
                      <a:pt x="18" y="99"/>
                    </a:lnTo>
                    <a:lnTo>
                      <a:pt x="23" y="95"/>
                    </a:lnTo>
                    <a:lnTo>
                      <a:pt x="33" y="85"/>
                    </a:lnTo>
                    <a:lnTo>
                      <a:pt x="41" y="73"/>
                    </a:lnTo>
                    <a:lnTo>
                      <a:pt x="46" y="57"/>
                    </a:lnTo>
                    <a:lnTo>
                      <a:pt x="50" y="41"/>
                    </a:lnTo>
                    <a:lnTo>
                      <a:pt x="54" y="21"/>
                    </a:lnTo>
                    <a:lnTo>
                      <a:pt x="55" y="0"/>
                    </a:lnTo>
                    <a:lnTo>
                      <a:pt x="47" y="0"/>
                    </a:lnTo>
                  </a:path>
                </a:pathLst>
              </a:custGeom>
              <a:solidFill>
                <a:srgbClr val="000000"/>
              </a:solidFill>
              <a:ln w="9525">
                <a:noFill/>
              </a:ln>
            </p:spPr>
            <p:txBody>
              <a:bodyPr/>
              <a:lstStyle/>
              <a:p>
                <a:endParaRPr lang="zh-CN" altLang="en-US"/>
              </a:p>
            </p:txBody>
          </p:sp>
          <p:sp>
            <p:nvSpPr>
              <p:cNvPr id="171" name="Freeform 126"/>
              <p:cNvSpPr/>
              <p:nvPr/>
            </p:nvSpPr>
            <p:spPr>
              <a:xfrm>
                <a:off x="146" y="32"/>
                <a:ext cx="56" cy="105"/>
              </a:xfrm>
              <a:custGeom>
                <a:avLst/>
                <a:gdLst/>
                <a:ahLst/>
                <a:cxnLst>
                  <a:cxn ang="0">
                    <a:pos x="0" y="8"/>
                  </a:cxn>
                  <a:cxn ang="0">
                    <a:pos x="5" y="10"/>
                  </a:cxn>
                  <a:cxn ang="0">
                    <a:pos x="10" y="10"/>
                  </a:cxn>
                  <a:cxn ang="0">
                    <a:pos x="13" y="13"/>
                  </a:cxn>
                  <a:cxn ang="0">
                    <a:pos x="18" y="15"/>
                  </a:cxn>
                  <a:cxn ang="0">
                    <a:pos x="24" y="25"/>
                  </a:cxn>
                  <a:cxn ang="0">
                    <a:pos x="33" y="36"/>
                  </a:cxn>
                  <a:cxn ang="0">
                    <a:pos x="37" y="51"/>
                  </a:cxn>
                  <a:cxn ang="0">
                    <a:pos x="42" y="67"/>
                  </a:cxn>
                  <a:cxn ang="0">
                    <a:pos x="46" y="85"/>
                  </a:cxn>
                  <a:cxn ang="0">
                    <a:pos x="47" y="104"/>
                  </a:cxn>
                  <a:cxn ang="0">
                    <a:pos x="55" y="104"/>
                  </a:cxn>
                  <a:cxn ang="0">
                    <a:pos x="54" y="85"/>
                  </a:cxn>
                  <a:cxn ang="0">
                    <a:pos x="50" y="65"/>
                  </a:cxn>
                  <a:cxn ang="0">
                    <a:pos x="46" y="47"/>
                  </a:cxn>
                  <a:cxn ang="0">
                    <a:pos x="41" y="33"/>
                  </a:cxn>
                  <a:cxn ang="0">
                    <a:pos x="33" y="20"/>
                  </a:cxn>
                  <a:cxn ang="0">
                    <a:pos x="23" y="10"/>
                  </a:cxn>
                  <a:cxn ang="0">
                    <a:pos x="18" y="5"/>
                  </a:cxn>
                  <a:cxn ang="0">
                    <a:pos x="13" y="4"/>
                  </a:cxn>
                  <a:cxn ang="0">
                    <a:pos x="7" y="2"/>
                  </a:cxn>
                  <a:cxn ang="0">
                    <a:pos x="0" y="0"/>
                  </a:cxn>
                  <a:cxn ang="0">
                    <a:pos x="0" y="8"/>
                  </a:cxn>
                </a:cxnLst>
                <a:rect l="0" t="0" r="0" b="0"/>
                <a:pathLst>
                  <a:path w="56" h="105">
                    <a:moveTo>
                      <a:pt x="0" y="8"/>
                    </a:moveTo>
                    <a:lnTo>
                      <a:pt x="5" y="10"/>
                    </a:lnTo>
                    <a:lnTo>
                      <a:pt x="10" y="10"/>
                    </a:lnTo>
                    <a:lnTo>
                      <a:pt x="13" y="13"/>
                    </a:lnTo>
                    <a:lnTo>
                      <a:pt x="18" y="15"/>
                    </a:lnTo>
                    <a:lnTo>
                      <a:pt x="24" y="25"/>
                    </a:lnTo>
                    <a:lnTo>
                      <a:pt x="33" y="36"/>
                    </a:lnTo>
                    <a:lnTo>
                      <a:pt x="37" y="51"/>
                    </a:lnTo>
                    <a:lnTo>
                      <a:pt x="42" y="67"/>
                    </a:lnTo>
                    <a:lnTo>
                      <a:pt x="46" y="85"/>
                    </a:lnTo>
                    <a:lnTo>
                      <a:pt x="47" y="104"/>
                    </a:lnTo>
                    <a:lnTo>
                      <a:pt x="55" y="104"/>
                    </a:lnTo>
                    <a:lnTo>
                      <a:pt x="54" y="85"/>
                    </a:lnTo>
                    <a:lnTo>
                      <a:pt x="50" y="65"/>
                    </a:lnTo>
                    <a:lnTo>
                      <a:pt x="46" y="47"/>
                    </a:lnTo>
                    <a:lnTo>
                      <a:pt x="41" y="33"/>
                    </a:lnTo>
                    <a:lnTo>
                      <a:pt x="33" y="20"/>
                    </a:lnTo>
                    <a:lnTo>
                      <a:pt x="23" y="10"/>
                    </a:lnTo>
                    <a:lnTo>
                      <a:pt x="18" y="5"/>
                    </a:lnTo>
                    <a:lnTo>
                      <a:pt x="13" y="4"/>
                    </a:lnTo>
                    <a:lnTo>
                      <a:pt x="7" y="2"/>
                    </a:lnTo>
                    <a:lnTo>
                      <a:pt x="0" y="0"/>
                    </a:lnTo>
                    <a:lnTo>
                      <a:pt x="0" y="8"/>
                    </a:lnTo>
                  </a:path>
                </a:pathLst>
              </a:custGeom>
              <a:solidFill>
                <a:srgbClr val="000000"/>
              </a:solidFill>
              <a:ln w="9525">
                <a:noFill/>
              </a:ln>
            </p:spPr>
            <p:txBody>
              <a:bodyPr/>
              <a:lstStyle/>
              <a:p>
                <a:endParaRPr lang="zh-CN" altLang="en-US"/>
              </a:p>
            </p:txBody>
          </p:sp>
        </p:grpSp>
        <p:sp>
          <p:nvSpPr>
            <p:cNvPr id="156" name="Freeform 127"/>
            <p:cNvSpPr/>
            <p:nvPr/>
          </p:nvSpPr>
          <p:spPr>
            <a:xfrm>
              <a:off x="3376301" y="3709162"/>
              <a:ext cx="312705" cy="43504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97" h="274">
                  <a:moveTo>
                    <a:pt x="99" y="0"/>
                  </a:moveTo>
                  <a:lnTo>
                    <a:pt x="89" y="0"/>
                  </a:lnTo>
                  <a:lnTo>
                    <a:pt x="79" y="3"/>
                  </a:lnTo>
                  <a:lnTo>
                    <a:pt x="70" y="6"/>
                  </a:lnTo>
                  <a:lnTo>
                    <a:pt x="60" y="10"/>
                  </a:lnTo>
                  <a:lnTo>
                    <a:pt x="52" y="16"/>
                  </a:lnTo>
                  <a:lnTo>
                    <a:pt x="44" y="23"/>
                  </a:lnTo>
                  <a:lnTo>
                    <a:pt x="36" y="31"/>
                  </a:lnTo>
                  <a:lnTo>
                    <a:pt x="29" y="40"/>
                  </a:lnTo>
                  <a:lnTo>
                    <a:pt x="23" y="50"/>
                  </a:lnTo>
                  <a:lnTo>
                    <a:pt x="18" y="60"/>
                  </a:lnTo>
                  <a:lnTo>
                    <a:pt x="13" y="71"/>
                  </a:lnTo>
                  <a:lnTo>
                    <a:pt x="8" y="83"/>
                  </a:lnTo>
                  <a:lnTo>
                    <a:pt x="5" y="96"/>
                  </a:lnTo>
                  <a:lnTo>
                    <a:pt x="3" y="109"/>
                  </a:lnTo>
                  <a:lnTo>
                    <a:pt x="1" y="122"/>
                  </a:lnTo>
                  <a:lnTo>
                    <a:pt x="0" y="136"/>
                  </a:lnTo>
                  <a:lnTo>
                    <a:pt x="1" y="151"/>
                  </a:lnTo>
                  <a:lnTo>
                    <a:pt x="3" y="164"/>
                  </a:lnTo>
                  <a:lnTo>
                    <a:pt x="5" y="177"/>
                  </a:lnTo>
                  <a:lnTo>
                    <a:pt x="8" y="190"/>
                  </a:lnTo>
                  <a:lnTo>
                    <a:pt x="13" y="201"/>
                  </a:lnTo>
                  <a:lnTo>
                    <a:pt x="18" y="213"/>
                  </a:lnTo>
                  <a:lnTo>
                    <a:pt x="23" y="222"/>
                  </a:lnTo>
                  <a:lnTo>
                    <a:pt x="29" y="232"/>
                  </a:lnTo>
                  <a:lnTo>
                    <a:pt x="36" y="242"/>
                  </a:lnTo>
                  <a:lnTo>
                    <a:pt x="44" y="250"/>
                  </a:lnTo>
                  <a:lnTo>
                    <a:pt x="52" y="257"/>
                  </a:lnTo>
                  <a:lnTo>
                    <a:pt x="60" y="261"/>
                  </a:lnTo>
                  <a:lnTo>
                    <a:pt x="70" y="266"/>
                  </a:lnTo>
                  <a:lnTo>
                    <a:pt x="79" y="270"/>
                  </a:lnTo>
                  <a:lnTo>
                    <a:pt x="89" y="273"/>
                  </a:lnTo>
                  <a:lnTo>
                    <a:pt x="99" y="273"/>
                  </a:lnTo>
                  <a:lnTo>
                    <a:pt x="109" y="273"/>
                  </a:lnTo>
                  <a:lnTo>
                    <a:pt x="118" y="270"/>
                  </a:lnTo>
                  <a:lnTo>
                    <a:pt x="128" y="266"/>
                  </a:lnTo>
                  <a:lnTo>
                    <a:pt x="136" y="261"/>
                  </a:lnTo>
                  <a:lnTo>
                    <a:pt x="146" y="257"/>
                  </a:lnTo>
                  <a:lnTo>
                    <a:pt x="154" y="250"/>
                  </a:lnTo>
                  <a:lnTo>
                    <a:pt x="161" y="242"/>
                  </a:lnTo>
                  <a:lnTo>
                    <a:pt x="169" y="232"/>
                  </a:lnTo>
                  <a:lnTo>
                    <a:pt x="174" y="222"/>
                  </a:lnTo>
                  <a:lnTo>
                    <a:pt x="180" y="213"/>
                  </a:lnTo>
                  <a:lnTo>
                    <a:pt x="185" y="201"/>
                  </a:lnTo>
                  <a:lnTo>
                    <a:pt x="190" y="190"/>
                  </a:lnTo>
                  <a:lnTo>
                    <a:pt x="193" y="177"/>
                  </a:lnTo>
                  <a:lnTo>
                    <a:pt x="195" y="164"/>
                  </a:lnTo>
                  <a:lnTo>
                    <a:pt x="196" y="151"/>
                  </a:lnTo>
                  <a:lnTo>
                    <a:pt x="196" y="136"/>
                  </a:lnTo>
                  <a:lnTo>
                    <a:pt x="196" y="122"/>
                  </a:lnTo>
                  <a:lnTo>
                    <a:pt x="195" y="109"/>
                  </a:lnTo>
                  <a:lnTo>
                    <a:pt x="193" y="96"/>
                  </a:lnTo>
                  <a:lnTo>
                    <a:pt x="190" y="83"/>
                  </a:lnTo>
                  <a:lnTo>
                    <a:pt x="185" y="71"/>
                  </a:lnTo>
                  <a:lnTo>
                    <a:pt x="180" y="60"/>
                  </a:lnTo>
                  <a:lnTo>
                    <a:pt x="174" y="50"/>
                  </a:lnTo>
                  <a:lnTo>
                    <a:pt x="169" y="40"/>
                  </a:lnTo>
                  <a:lnTo>
                    <a:pt x="161" y="31"/>
                  </a:lnTo>
                  <a:lnTo>
                    <a:pt x="154" y="23"/>
                  </a:lnTo>
                  <a:lnTo>
                    <a:pt x="146" y="16"/>
                  </a:lnTo>
                  <a:lnTo>
                    <a:pt x="136" y="10"/>
                  </a:lnTo>
                  <a:lnTo>
                    <a:pt x="128" y="6"/>
                  </a:lnTo>
                  <a:lnTo>
                    <a:pt x="118" y="3"/>
                  </a:lnTo>
                  <a:lnTo>
                    <a:pt x="109" y="0"/>
                  </a:lnTo>
                  <a:lnTo>
                    <a:pt x="99"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57" name="Freeform 128"/>
            <p:cNvSpPr/>
            <p:nvPr/>
          </p:nvSpPr>
          <p:spPr>
            <a:xfrm>
              <a:off x="3530273" y="3767908"/>
              <a:ext cx="158733" cy="315966"/>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100" h="199">
                  <a:moveTo>
                    <a:pt x="49" y="0"/>
                  </a:moveTo>
                  <a:lnTo>
                    <a:pt x="44" y="0"/>
                  </a:lnTo>
                  <a:lnTo>
                    <a:pt x="39" y="2"/>
                  </a:lnTo>
                  <a:lnTo>
                    <a:pt x="34" y="5"/>
                  </a:lnTo>
                  <a:lnTo>
                    <a:pt x="30" y="8"/>
                  </a:lnTo>
                  <a:lnTo>
                    <a:pt x="21" y="16"/>
                  </a:lnTo>
                  <a:lnTo>
                    <a:pt x="15" y="29"/>
                  </a:lnTo>
                  <a:lnTo>
                    <a:pt x="8" y="44"/>
                  </a:lnTo>
                  <a:lnTo>
                    <a:pt x="4" y="60"/>
                  </a:lnTo>
                  <a:lnTo>
                    <a:pt x="0" y="80"/>
                  </a:lnTo>
                  <a:lnTo>
                    <a:pt x="0" y="99"/>
                  </a:lnTo>
                  <a:lnTo>
                    <a:pt x="0" y="120"/>
                  </a:lnTo>
                  <a:lnTo>
                    <a:pt x="4" y="138"/>
                  </a:lnTo>
                  <a:lnTo>
                    <a:pt x="8" y="155"/>
                  </a:lnTo>
                  <a:lnTo>
                    <a:pt x="15" y="169"/>
                  </a:lnTo>
                  <a:lnTo>
                    <a:pt x="21" y="182"/>
                  </a:lnTo>
                  <a:lnTo>
                    <a:pt x="30" y="190"/>
                  </a:lnTo>
                  <a:lnTo>
                    <a:pt x="34" y="195"/>
                  </a:lnTo>
                  <a:lnTo>
                    <a:pt x="39" y="197"/>
                  </a:lnTo>
                  <a:lnTo>
                    <a:pt x="44" y="198"/>
                  </a:lnTo>
                  <a:lnTo>
                    <a:pt x="49" y="198"/>
                  </a:lnTo>
                  <a:lnTo>
                    <a:pt x="54" y="198"/>
                  </a:lnTo>
                  <a:lnTo>
                    <a:pt x="60" y="197"/>
                  </a:lnTo>
                  <a:lnTo>
                    <a:pt x="64" y="195"/>
                  </a:lnTo>
                  <a:lnTo>
                    <a:pt x="69" y="190"/>
                  </a:lnTo>
                  <a:lnTo>
                    <a:pt x="78" y="182"/>
                  </a:lnTo>
                  <a:lnTo>
                    <a:pt x="85" y="169"/>
                  </a:lnTo>
                  <a:lnTo>
                    <a:pt x="91" y="155"/>
                  </a:lnTo>
                  <a:lnTo>
                    <a:pt x="96" y="138"/>
                  </a:lnTo>
                  <a:lnTo>
                    <a:pt x="99" y="120"/>
                  </a:lnTo>
                  <a:lnTo>
                    <a:pt x="99" y="99"/>
                  </a:lnTo>
                  <a:lnTo>
                    <a:pt x="99" y="80"/>
                  </a:lnTo>
                  <a:lnTo>
                    <a:pt x="96" y="60"/>
                  </a:lnTo>
                  <a:lnTo>
                    <a:pt x="91" y="44"/>
                  </a:lnTo>
                  <a:lnTo>
                    <a:pt x="85" y="29"/>
                  </a:lnTo>
                  <a:lnTo>
                    <a:pt x="78" y="16"/>
                  </a:lnTo>
                  <a:lnTo>
                    <a:pt x="69" y="8"/>
                  </a:lnTo>
                  <a:lnTo>
                    <a:pt x="64" y="5"/>
                  </a:lnTo>
                  <a:lnTo>
                    <a:pt x="60" y="2"/>
                  </a:lnTo>
                  <a:lnTo>
                    <a:pt x="54" y="0"/>
                  </a:lnTo>
                  <a:lnTo>
                    <a:pt x="49" y="0"/>
                  </a:lnTo>
                </a:path>
              </a:pathLst>
            </a:custGeom>
            <a:solidFill>
              <a:srgbClr val="FFFFFF"/>
            </a:solidFill>
            <a:ln w="9525">
              <a:noFill/>
            </a:ln>
          </p:spPr>
          <p:txBody>
            <a:bodyPr/>
            <a:lstStyle/>
            <a:p>
              <a:endParaRPr lang="zh-CN" altLang="en-US"/>
            </a:p>
          </p:txBody>
        </p:sp>
        <p:sp>
          <p:nvSpPr>
            <p:cNvPr id="158" name="Freeform 129"/>
            <p:cNvSpPr/>
            <p:nvPr/>
          </p:nvSpPr>
          <p:spPr>
            <a:xfrm>
              <a:off x="3522335" y="3759970"/>
              <a:ext cx="87304" cy="1667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5" h="105">
                  <a:moveTo>
                    <a:pt x="9" y="104"/>
                  </a:moveTo>
                  <a:lnTo>
                    <a:pt x="10" y="85"/>
                  </a:lnTo>
                  <a:lnTo>
                    <a:pt x="13" y="67"/>
                  </a:lnTo>
                  <a:lnTo>
                    <a:pt x="18" y="51"/>
                  </a:lnTo>
                  <a:lnTo>
                    <a:pt x="23" y="36"/>
                  </a:lnTo>
                  <a:lnTo>
                    <a:pt x="30" y="25"/>
                  </a:lnTo>
                  <a:lnTo>
                    <a:pt x="38" y="15"/>
                  </a:lnTo>
                  <a:lnTo>
                    <a:pt x="43" y="13"/>
                  </a:lnTo>
                  <a:lnTo>
                    <a:pt x="46" y="10"/>
                  </a:lnTo>
                  <a:lnTo>
                    <a:pt x="51" y="10"/>
                  </a:lnTo>
                  <a:lnTo>
                    <a:pt x="54" y="8"/>
                  </a:lnTo>
                  <a:lnTo>
                    <a:pt x="54" y="0"/>
                  </a:lnTo>
                  <a:lnTo>
                    <a:pt x="49" y="2"/>
                  </a:lnTo>
                  <a:lnTo>
                    <a:pt x="43" y="4"/>
                  </a:lnTo>
                  <a:lnTo>
                    <a:pt x="38" y="5"/>
                  </a:lnTo>
                  <a:lnTo>
                    <a:pt x="33" y="10"/>
                  </a:lnTo>
                  <a:lnTo>
                    <a:pt x="23" y="20"/>
                  </a:lnTo>
                  <a:lnTo>
                    <a:pt x="15" y="33"/>
                  </a:lnTo>
                  <a:lnTo>
                    <a:pt x="10" y="47"/>
                  </a:lnTo>
                  <a:lnTo>
                    <a:pt x="5" y="65"/>
                  </a:lnTo>
                  <a:lnTo>
                    <a:pt x="2" y="85"/>
                  </a:lnTo>
                  <a:lnTo>
                    <a:pt x="0" y="104"/>
                  </a:lnTo>
                  <a:lnTo>
                    <a:pt x="9" y="104"/>
                  </a:lnTo>
                </a:path>
              </a:pathLst>
            </a:custGeom>
            <a:solidFill>
              <a:srgbClr val="000000"/>
            </a:solidFill>
            <a:ln w="9525">
              <a:noFill/>
            </a:ln>
          </p:spPr>
          <p:txBody>
            <a:bodyPr/>
            <a:lstStyle/>
            <a:p>
              <a:endParaRPr lang="zh-CN" altLang="en-US"/>
            </a:p>
          </p:txBody>
        </p:sp>
        <p:sp>
          <p:nvSpPr>
            <p:cNvPr id="159" name="Freeform 130"/>
            <p:cNvSpPr/>
            <p:nvPr/>
          </p:nvSpPr>
          <p:spPr>
            <a:xfrm>
              <a:off x="3522335" y="3925098"/>
              <a:ext cx="87304" cy="16671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5" h="105">
                  <a:moveTo>
                    <a:pt x="54" y="96"/>
                  </a:moveTo>
                  <a:lnTo>
                    <a:pt x="51" y="95"/>
                  </a:lnTo>
                  <a:lnTo>
                    <a:pt x="46" y="95"/>
                  </a:lnTo>
                  <a:lnTo>
                    <a:pt x="43" y="91"/>
                  </a:lnTo>
                  <a:lnTo>
                    <a:pt x="38" y="90"/>
                  </a:lnTo>
                  <a:lnTo>
                    <a:pt x="30" y="80"/>
                  </a:lnTo>
                  <a:lnTo>
                    <a:pt x="23" y="69"/>
                  </a:lnTo>
                  <a:lnTo>
                    <a:pt x="18" y="56"/>
                  </a:lnTo>
                  <a:lnTo>
                    <a:pt x="13" y="38"/>
                  </a:lnTo>
                  <a:lnTo>
                    <a:pt x="10" y="20"/>
                  </a:lnTo>
                  <a:lnTo>
                    <a:pt x="9" y="0"/>
                  </a:lnTo>
                  <a:lnTo>
                    <a:pt x="0" y="0"/>
                  </a:lnTo>
                  <a:lnTo>
                    <a:pt x="2" y="21"/>
                  </a:lnTo>
                  <a:lnTo>
                    <a:pt x="5" y="41"/>
                  </a:lnTo>
                  <a:lnTo>
                    <a:pt x="10" y="57"/>
                  </a:lnTo>
                  <a:lnTo>
                    <a:pt x="15" y="73"/>
                  </a:lnTo>
                  <a:lnTo>
                    <a:pt x="23" y="85"/>
                  </a:lnTo>
                  <a:lnTo>
                    <a:pt x="33" y="95"/>
                  </a:lnTo>
                  <a:lnTo>
                    <a:pt x="38" y="99"/>
                  </a:lnTo>
                  <a:lnTo>
                    <a:pt x="43" y="101"/>
                  </a:lnTo>
                  <a:lnTo>
                    <a:pt x="49" y="103"/>
                  </a:lnTo>
                  <a:lnTo>
                    <a:pt x="54" y="104"/>
                  </a:lnTo>
                  <a:lnTo>
                    <a:pt x="54" y="96"/>
                  </a:lnTo>
                </a:path>
              </a:pathLst>
            </a:custGeom>
            <a:solidFill>
              <a:srgbClr val="000000"/>
            </a:solidFill>
            <a:ln w="9525">
              <a:noFill/>
            </a:ln>
          </p:spPr>
          <p:txBody>
            <a:bodyPr/>
            <a:lstStyle/>
            <a:p>
              <a:endParaRPr lang="zh-CN" altLang="en-US"/>
            </a:p>
          </p:txBody>
        </p:sp>
        <p:sp>
          <p:nvSpPr>
            <p:cNvPr id="160" name="Freeform 131"/>
            <p:cNvSpPr/>
            <p:nvPr/>
          </p:nvSpPr>
          <p:spPr>
            <a:xfrm>
              <a:off x="3608051" y="3925098"/>
              <a:ext cx="88891" cy="16671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56" h="105">
                  <a:moveTo>
                    <a:pt x="47" y="0"/>
                  </a:moveTo>
                  <a:lnTo>
                    <a:pt x="46" y="20"/>
                  </a:lnTo>
                  <a:lnTo>
                    <a:pt x="42" y="38"/>
                  </a:lnTo>
                  <a:lnTo>
                    <a:pt x="37" y="56"/>
                  </a:lnTo>
                  <a:lnTo>
                    <a:pt x="33" y="69"/>
                  </a:lnTo>
                  <a:lnTo>
                    <a:pt x="24" y="80"/>
                  </a:lnTo>
                  <a:lnTo>
                    <a:pt x="18" y="90"/>
                  </a:lnTo>
                  <a:lnTo>
                    <a:pt x="13" y="91"/>
                  </a:lnTo>
                  <a:lnTo>
                    <a:pt x="10" y="95"/>
                  </a:lnTo>
                  <a:lnTo>
                    <a:pt x="5" y="95"/>
                  </a:lnTo>
                  <a:lnTo>
                    <a:pt x="0" y="96"/>
                  </a:lnTo>
                  <a:lnTo>
                    <a:pt x="0" y="104"/>
                  </a:lnTo>
                  <a:lnTo>
                    <a:pt x="7" y="103"/>
                  </a:lnTo>
                  <a:lnTo>
                    <a:pt x="13" y="101"/>
                  </a:lnTo>
                  <a:lnTo>
                    <a:pt x="18" y="99"/>
                  </a:lnTo>
                  <a:lnTo>
                    <a:pt x="23" y="95"/>
                  </a:lnTo>
                  <a:lnTo>
                    <a:pt x="33" y="85"/>
                  </a:lnTo>
                  <a:lnTo>
                    <a:pt x="41" y="73"/>
                  </a:lnTo>
                  <a:lnTo>
                    <a:pt x="46" y="57"/>
                  </a:lnTo>
                  <a:lnTo>
                    <a:pt x="50" y="41"/>
                  </a:lnTo>
                  <a:lnTo>
                    <a:pt x="54" y="21"/>
                  </a:lnTo>
                  <a:lnTo>
                    <a:pt x="55" y="0"/>
                  </a:lnTo>
                  <a:lnTo>
                    <a:pt x="47" y="0"/>
                  </a:lnTo>
                </a:path>
              </a:pathLst>
            </a:custGeom>
            <a:solidFill>
              <a:srgbClr val="000000"/>
            </a:solidFill>
            <a:ln w="9525">
              <a:noFill/>
            </a:ln>
          </p:spPr>
          <p:txBody>
            <a:bodyPr/>
            <a:lstStyle/>
            <a:p>
              <a:endParaRPr lang="zh-CN" altLang="en-US"/>
            </a:p>
          </p:txBody>
        </p:sp>
        <p:sp>
          <p:nvSpPr>
            <p:cNvPr id="161" name="Freeform 132"/>
            <p:cNvSpPr/>
            <p:nvPr/>
          </p:nvSpPr>
          <p:spPr>
            <a:xfrm>
              <a:off x="3608051" y="3759970"/>
              <a:ext cx="88891" cy="166715"/>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0" y="2147483647"/>
                </a:cxn>
              </a:cxnLst>
              <a:rect l="0" t="0" r="0" b="0"/>
              <a:pathLst>
                <a:path w="56" h="105">
                  <a:moveTo>
                    <a:pt x="0" y="8"/>
                  </a:moveTo>
                  <a:lnTo>
                    <a:pt x="5" y="10"/>
                  </a:lnTo>
                  <a:lnTo>
                    <a:pt x="10" y="10"/>
                  </a:lnTo>
                  <a:lnTo>
                    <a:pt x="13" y="13"/>
                  </a:lnTo>
                  <a:lnTo>
                    <a:pt x="18" y="15"/>
                  </a:lnTo>
                  <a:lnTo>
                    <a:pt x="24" y="25"/>
                  </a:lnTo>
                  <a:lnTo>
                    <a:pt x="33" y="36"/>
                  </a:lnTo>
                  <a:lnTo>
                    <a:pt x="37" y="51"/>
                  </a:lnTo>
                  <a:lnTo>
                    <a:pt x="42" y="67"/>
                  </a:lnTo>
                  <a:lnTo>
                    <a:pt x="46" y="85"/>
                  </a:lnTo>
                  <a:lnTo>
                    <a:pt x="47" y="104"/>
                  </a:lnTo>
                  <a:lnTo>
                    <a:pt x="55" y="104"/>
                  </a:lnTo>
                  <a:lnTo>
                    <a:pt x="54" y="85"/>
                  </a:lnTo>
                  <a:lnTo>
                    <a:pt x="50" y="65"/>
                  </a:lnTo>
                  <a:lnTo>
                    <a:pt x="46" y="47"/>
                  </a:lnTo>
                  <a:lnTo>
                    <a:pt x="41" y="33"/>
                  </a:lnTo>
                  <a:lnTo>
                    <a:pt x="33" y="20"/>
                  </a:lnTo>
                  <a:lnTo>
                    <a:pt x="23" y="10"/>
                  </a:lnTo>
                  <a:lnTo>
                    <a:pt x="18" y="5"/>
                  </a:lnTo>
                  <a:lnTo>
                    <a:pt x="13" y="4"/>
                  </a:lnTo>
                  <a:lnTo>
                    <a:pt x="7" y="2"/>
                  </a:lnTo>
                  <a:lnTo>
                    <a:pt x="0" y="0"/>
                  </a:lnTo>
                  <a:lnTo>
                    <a:pt x="0" y="8"/>
                  </a:lnTo>
                </a:path>
              </a:pathLst>
            </a:custGeom>
            <a:solidFill>
              <a:srgbClr val="000000"/>
            </a:solidFill>
            <a:ln w="9525">
              <a:noFill/>
            </a:ln>
          </p:spPr>
          <p:txBody>
            <a:bodyPr/>
            <a:lstStyle/>
            <a:p>
              <a:endParaRPr lang="zh-CN" altLang="en-US"/>
            </a:p>
          </p:txBody>
        </p:sp>
        <p:grpSp>
          <p:nvGrpSpPr>
            <p:cNvPr id="162" name="组合 23685"/>
            <p:cNvGrpSpPr/>
            <p:nvPr/>
          </p:nvGrpSpPr>
          <p:grpSpPr>
            <a:xfrm>
              <a:off x="5760472" y="2813661"/>
              <a:ext cx="236513" cy="328667"/>
              <a:chOff x="0" y="0"/>
              <a:chExt cx="149" cy="207"/>
            </a:xfrm>
          </p:grpSpPr>
          <p:sp>
            <p:nvSpPr>
              <p:cNvPr id="163" name="Freeform 134"/>
              <p:cNvSpPr/>
              <p:nvPr/>
            </p:nvSpPr>
            <p:spPr>
              <a:xfrm>
                <a:off x="0" y="0"/>
                <a:ext cx="149" cy="207"/>
              </a:xfrm>
              <a:custGeom>
                <a:avLst/>
                <a:gdLst/>
                <a:ahLst/>
                <a:cxnLst>
                  <a:cxn ang="0">
                    <a:pos x="75" y="0"/>
                  </a:cxn>
                  <a:cxn ang="0">
                    <a:pos x="67" y="1"/>
                  </a:cxn>
                  <a:cxn ang="0">
                    <a:pos x="59" y="3"/>
                  </a:cxn>
                  <a:cxn ang="0">
                    <a:pos x="52" y="5"/>
                  </a:cxn>
                  <a:cxn ang="0">
                    <a:pos x="46" y="8"/>
                  </a:cxn>
                  <a:cxn ang="0">
                    <a:pos x="39" y="13"/>
                  </a:cxn>
                  <a:cxn ang="0">
                    <a:pos x="33" y="18"/>
                  </a:cxn>
                  <a:cxn ang="0">
                    <a:pos x="28" y="24"/>
                  </a:cxn>
                  <a:cxn ang="0">
                    <a:pos x="22" y="31"/>
                  </a:cxn>
                  <a:cxn ang="0">
                    <a:pos x="13" y="47"/>
                  </a:cxn>
                  <a:cxn ang="0">
                    <a:pos x="5" y="63"/>
                  </a:cxn>
                  <a:cxn ang="0">
                    <a:pos x="2" y="83"/>
                  </a:cxn>
                  <a:cxn ang="0">
                    <a:pos x="0" y="104"/>
                  </a:cxn>
                  <a:cxn ang="0">
                    <a:pos x="2" y="125"/>
                  </a:cxn>
                  <a:cxn ang="0">
                    <a:pos x="5" y="144"/>
                  </a:cxn>
                  <a:cxn ang="0">
                    <a:pos x="13" y="161"/>
                  </a:cxn>
                  <a:cxn ang="0">
                    <a:pos x="22" y="177"/>
                  </a:cxn>
                  <a:cxn ang="0">
                    <a:pos x="28" y="183"/>
                  </a:cxn>
                  <a:cxn ang="0">
                    <a:pos x="33" y="190"/>
                  </a:cxn>
                  <a:cxn ang="0">
                    <a:pos x="39" y="195"/>
                  </a:cxn>
                  <a:cxn ang="0">
                    <a:pos x="46" y="198"/>
                  </a:cxn>
                  <a:cxn ang="0">
                    <a:pos x="52" y="203"/>
                  </a:cxn>
                  <a:cxn ang="0">
                    <a:pos x="59" y="204"/>
                  </a:cxn>
                  <a:cxn ang="0">
                    <a:pos x="67" y="206"/>
                  </a:cxn>
                  <a:cxn ang="0">
                    <a:pos x="75" y="206"/>
                  </a:cxn>
                  <a:cxn ang="0">
                    <a:pos x="82" y="206"/>
                  </a:cxn>
                  <a:cxn ang="0">
                    <a:pos x="90" y="204"/>
                  </a:cxn>
                  <a:cxn ang="0">
                    <a:pos x="96" y="203"/>
                  </a:cxn>
                  <a:cxn ang="0">
                    <a:pos x="103" y="198"/>
                  </a:cxn>
                  <a:cxn ang="0">
                    <a:pos x="109" y="195"/>
                  </a:cxn>
                  <a:cxn ang="0">
                    <a:pos x="116" y="190"/>
                  </a:cxn>
                  <a:cxn ang="0">
                    <a:pos x="121" y="183"/>
                  </a:cxn>
                  <a:cxn ang="0">
                    <a:pos x="127" y="177"/>
                  </a:cxn>
                  <a:cxn ang="0">
                    <a:pos x="135" y="161"/>
                  </a:cxn>
                  <a:cxn ang="0">
                    <a:pos x="143" y="144"/>
                  </a:cxn>
                  <a:cxn ang="0">
                    <a:pos x="147" y="125"/>
                  </a:cxn>
                  <a:cxn ang="0">
                    <a:pos x="148" y="104"/>
                  </a:cxn>
                  <a:cxn ang="0">
                    <a:pos x="147" y="83"/>
                  </a:cxn>
                  <a:cxn ang="0">
                    <a:pos x="143" y="63"/>
                  </a:cxn>
                  <a:cxn ang="0">
                    <a:pos x="135" y="47"/>
                  </a:cxn>
                  <a:cxn ang="0">
                    <a:pos x="127" y="31"/>
                  </a:cxn>
                  <a:cxn ang="0">
                    <a:pos x="121" y="24"/>
                  </a:cxn>
                  <a:cxn ang="0">
                    <a:pos x="116" y="18"/>
                  </a:cxn>
                  <a:cxn ang="0">
                    <a:pos x="109" y="13"/>
                  </a:cxn>
                  <a:cxn ang="0">
                    <a:pos x="103" y="8"/>
                  </a:cxn>
                  <a:cxn ang="0">
                    <a:pos x="96" y="5"/>
                  </a:cxn>
                  <a:cxn ang="0">
                    <a:pos x="90" y="3"/>
                  </a:cxn>
                  <a:cxn ang="0">
                    <a:pos x="82" y="1"/>
                  </a:cxn>
                  <a:cxn ang="0">
                    <a:pos x="75" y="0"/>
                  </a:cxn>
                </a:cxnLst>
                <a:rect l="0" t="0" r="0" b="0"/>
                <a:pathLst>
                  <a:path w="149" h="207">
                    <a:moveTo>
                      <a:pt x="75" y="0"/>
                    </a:moveTo>
                    <a:lnTo>
                      <a:pt x="67" y="1"/>
                    </a:lnTo>
                    <a:lnTo>
                      <a:pt x="59" y="3"/>
                    </a:lnTo>
                    <a:lnTo>
                      <a:pt x="52" y="5"/>
                    </a:lnTo>
                    <a:lnTo>
                      <a:pt x="46" y="8"/>
                    </a:lnTo>
                    <a:lnTo>
                      <a:pt x="39" y="13"/>
                    </a:lnTo>
                    <a:lnTo>
                      <a:pt x="33" y="18"/>
                    </a:lnTo>
                    <a:lnTo>
                      <a:pt x="28" y="24"/>
                    </a:lnTo>
                    <a:lnTo>
                      <a:pt x="22" y="31"/>
                    </a:lnTo>
                    <a:lnTo>
                      <a:pt x="13" y="47"/>
                    </a:lnTo>
                    <a:lnTo>
                      <a:pt x="5" y="63"/>
                    </a:lnTo>
                    <a:lnTo>
                      <a:pt x="2" y="83"/>
                    </a:lnTo>
                    <a:lnTo>
                      <a:pt x="0" y="104"/>
                    </a:lnTo>
                    <a:lnTo>
                      <a:pt x="2" y="125"/>
                    </a:lnTo>
                    <a:lnTo>
                      <a:pt x="5" y="144"/>
                    </a:lnTo>
                    <a:lnTo>
                      <a:pt x="13" y="161"/>
                    </a:lnTo>
                    <a:lnTo>
                      <a:pt x="22" y="177"/>
                    </a:lnTo>
                    <a:lnTo>
                      <a:pt x="28" y="183"/>
                    </a:lnTo>
                    <a:lnTo>
                      <a:pt x="33" y="190"/>
                    </a:lnTo>
                    <a:lnTo>
                      <a:pt x="39" y="195"/>
                    </a:lnTo>
                    <a:lnTo>
                      <a:pt x="46" y="198"/>
                    </a:lnTo>
                    <a:lnTo>
                      <a:pt x="52" y="203"/>
                    </a:lnTo>
                    <a:lnTo>
                      <a:pt x="59" y="204"/>
                    </a:lnTo>
                    <a:lnTo>
                      <a:pt x="67" y="206"/>
                    </a:lnTo>
                    <a:lnTo>
                      <a:pt x="75" y="206"/>
                    </a:lnTo>
                    <a:lnTo>
                      <a:pt x="82" y="206"/>
                    </a:lnTo>
                    <a:lnTo>
                      <a:pt x="90" y="204"/>
                    </a:lnTo>
                    <a:lnTo>
                      <a:pt x="96" y="203"/>
                    </a:lnTo>
                    <a:lnTo>
                      <a:pt x="103" y="198"/>
                    </a:lnTo>
                    <a:lnTo>
                      <a:pt x="109" y="195"/>
                    </a:lnTo>
                    <a:lnTo>
                      <a:pt x="116" y="190"/>
                    </a:lnTo>
                    <a:lnTo>
                      <a:pt x="121" y="183"/>
                    </a:lnTo>
                    <a:lnTo>
                      <a:pt x="127" y="177"/>
                    </a:lnTo>
                    <a:lnTo>
                      <a:pt x="135" y="161"/>
                    </a:lnTo>
                    <a:lnTo>
                      <a:pt x="143" y="144"/>
                    </a:lnTo>
                    <a:lnTo>
                      <a:pt x="147" y="125"/>
                    </a:lnTo>
                    <a:lnTo>
                      <a:pt x="148" y="104"/>
                    </a:lnTo>
                    <a:lnTo>
                      <a:pt x="147" y="83"/>
                    </a:lnTo>
                    <a:lnTo>
                      <a:pt x="143" y="63"/>
                    </a:lnTo>
                    <a:lnTo>
                      <a:pt x="135" y="47"/>
                    </a:lnTo>
                    <a:lnTo>
                      <a:pt x="127" y="31"/>
                    </a:lnTo>
                    <a:lnTo>
                      <a:pt x="121" y="24"/>
                    </a:lnTo>
                    <a:lnTo>
                      <a:pt x="116" y="18"/>
                    </a:lnTo>
                    <a:lnTo>
                      <a:pt x="109" y="13"/>
                    </a:lnTo>
                    <a:lnTo>
                      <a:pt x="103" y="8"/>
                    </a:lnTo>
                    <a:lnTo>
                      <a:pt x="96" y="5"/>
                    </a:lnTo>
                    <a:lnTo>
                      <a:pt x="90" y="3"/>
                    </a:lnTo>
                    <a:lnTo>
                      <a:pt x="82" y="1"/>
                    </a:lnTo>
                    <a:lnTo>
                      <a:pt x="75"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sp>
            <p:nvSpPr>
              <p:cNvPr id="164" name="Freeform 135"/>
              <p:cNvSpPr/>
              <p:nvPr/>
            </p:nvSpPr>
            <p:spPr>
              <a:xfrm>
                <a:off x="74" y="29"/>
                <a:ext cx="75" cy="150"/>
              </a:xfrm>
              <a:custGeom>
                <a:avLst/>
                <a:gdLst/>
                <a:ahLst/>
                <a:cxnLst>
                  <a:cxn ang="0">
                    <a:pos x="37" y="0"/>
                  </a:cxn>
                  <a:cxn ang="0">
                    <a:pos x="29" y="2"/>
                  </a:cxn>
                  <a:cxn ang="0">
                    <a:pos x="22" y="5"/>
                  </a:cxn>
                  <a:cxn ang="0">
                    <a:pos x="16" y="13"/>
                  </a:cxn>
                  <a:cxn ang="0">
                    <a:pos x="11" y="21"/>
                  </a:cxn>
                  <a:cxn ang="0">
                    <a:pos x="6" y="32"/>
                  </a:cxn>
                  <a:cxn ang="0">
                    <a:pos x="3" y="45"/>
                  </a:cxn>
                  <a:cxn ang="0">
                    <a:pos x="0" y="60"/>
                  </a:cxn>
                  <a:cxn ang="0">
                    <a:pos x="0" y="75"/>
                  </a:cxn>
                  <a:cxn ang="0">
                    <a:pos x="0" y="89"/>
                  </a:cxn>
                  <a:cxn ang="0">
                    <a:pos x="3" y="104"/>
                  </a:cxn>
                  <a:cxn ang="0">
                    <a:pos x="6" y="117"/>
                  </a:cxn>
                  <a:cxn ang="0">
                    <a:pos x="11" y="128"/>
                  </a:cxn>
                  <a:cxn ang="0">
                    <a:pos x="16" y="136"/>
                  </a:cxn>
                  <a:cxn ang="0">
                    <a:pos x="22" y="145"/>
                  </a:cxn>
                  <a:cxn ang="0">
                    <a:pos x="29" y="148"/>
                  </a:cxn>
                  <a:cxn ang="0">
                    <a:pos x="37" y="149"/>
                  </a:cxn>
                  <a:cxn ang="0">
                    <a:pos x="43" y="148"/>
                  </a:cxn>
                  <a:cxn ang="0">
                    <a:pos x="52" y="145"/>
                  </a:cxn>
                  <a:cxn ang="0">
                    <a:pos x="58" y="136"/>
                  </a:cxn>
                  <a:cxn ang="0">
                    <a:pos x="63" y="128"/>
                  </a:cxn>
                  <a:cxn ang="0">
                    <a:pos x="68" y="117"/>
                  </a:cxn>
                  <a:cxn ang="0">
                    <a:pos x="71" y="104"/>
                  </a:cxn>
                  <a:cxn ang="0">
                    <a:pos x="74" y="89"/>
                  </a:cxn>
                  <a:cxn ang="0">
                    <a:pos x="74" y="75"/>
                  </a:cxn>
                  <a:cxn ang="0">
                    <a:pos x="74" y="60"/>
                  </a:cxn>
                  <a:cxn ang="0">
                    <a:pos x="71" y="45"/>
                  </a:cxn>
                  <a:cxn ang="0">
                    <a:pos x="68" y="32"/>
                  </a:cxn>
                  <a:cxn ang="0">
                    <a:pos x="63" y="21"/>
                  </a:cxn>
                  <a:cxn ang="0">
                    <a:pos x="58" y="13"/>
                  </a:cxn>
                  <a:cxn ang="0">
                    <a:pos x="52" y="5"/>
                  </a:cxn>
                  <a:cxn ang="0">
                    <a:pos x="43" y="2"/>
                  </a:cxn>
                  <a:cxn ang="0">
                    <a:pos x="37" y="0"/>
                  </a:cxn>
                </a:cxnLst>
                <a:rect l="0" t="0" r="0" b="0"/>
                <a:pathLst>
                  <a:path w="75" h="150">
                    <a:moveTo>
                      <a:pt x="37" y="0"/>
                    </a:moveTo>
                    <a:lnTo>
                      <a:pt x="29" y="2"/>
                    </a:lnTo>
                    <a:lnTo>
                      <a:pt x="22" y="5"/>
                    </a:lnTo>
                    <a:lnTo>
                      <a:pt x="16" y="13"/>
                    </a:lnTo>
                    <a:lnTo>
                      <a:pt x="11" y="21"/>
                    </a:lnTo>
                    <a:lnTo>
                      <a:pt x="6" y="32"/>
                    </a:lnTo>
                    <a:lnTo>
                      <a:pt x="3" y="45"/>
                    </a:lnTo>
                    <a:lnTo>
                      <a:pt x="0" y="60"/>
                    </a:lnTo>
                    <a:lnTo>
                      <a:pt x="0" y="75"/>
                    </a:lnTo>
                    <a:lnTo>
                      <a:pt x="0" y="89"/>
                    </a:lnTo>
                    <a:lnTo>
                      <a:pt x="3" y="104"/>
                    </a:lnTo>
                    <a:lnTo>
                      <a:pt x="6" y="117"/>
                    </a:lnTo>
                    <a:lnTo>
                      <a:pt x="11" y="128"/>
                    </a:lnTo>
                    <a:lnTo>
                      <a:pt x="16" y="136"/>
                    </a:lnTo>
                    <a:lnTo>
                      <a:pt x="22" y="145"/>
                    </a:lnTo>
                    <a:lnTo>
                      <a:pt x="29" y="148"/>
                    </a:lnTo>
                    <a:lnTo>
                      <a:pt x="37" y="149"/>
                    </a:lnTo>
                    <a:lnTo>
                      <a:pt x="43" y="148"/>
                    </a:lnTo>
                    <a:lnTo>
                      <a:pt x="52" y="145"/>
                    </a:lnTo>
                    <a:lnTo>
                      <a:pt x="58" y="136"/>
                    </a:lnTo>
                    <a:lnTo>
                      <a:pt x="63" y="128"/>
                    </a:lnTo>
                    <a:lnTo>
                      <a:pt x="68" y="117"/>
                    </a:lnTo>
                    <a:lnTo>
                      <a:pt x="71" y="104"/>
                    </a:lnTo>
                    <a:lnTo>
                      <a:pt x="74" y="89"/>
                    </a:lnTo>
                    <a:lnTo>
                      <a:pt x="74" y="75"/>
                    </a:lnTo>
                    <a:lnTo>
                      <a:pt x="74" y="60"/>
                    </a:lnTo>
                    <a:lnTo>
                      <a:pt x="71" y="45"/>
                    </a:lnTo>
                    <a:lnTo>
                      <a:pt x="68" y="32"/>
                    </a:lnTo>
                    <a:lnTo>
                      <a:pt x="63" y="21"/>
                    </a:lnTo>
                    <a:lnTo>
                      <a:pt x="58" y="13"/>
                    </a:lnTo>
                    <a:lnTo>
                      <a:pt x="52" y="5"/>
                    </a:lnTo>
                    <a:lnTo>
                      <a:pt x="43" y="2"/>
                    </a:lnTo>
                    <a:lnTo>
                      <a:pt x="37" y="0"/>
                    </a:lnTo>
                  </a:path>
                </a:pathLst>
              </a:custGeom>
              <a:solidFill>
                <a:srgbClr val="FFFFFF"/>
              </a:solidFill>
              <a:ln w="9525">
                <a:noFill/>
              </a:ln>
            </p:spPr>
            <p:txBody>
              <a:bodyPr/>
              <a:lstStyle/>
              <a:p>
                <a:endParaRPr lang="zh-CN" altLang="en-US"/>
              </a:p>
            </p:txBody>
          </p:sp>
          <p:sp>
            <p:nvSpPr>
              <p:cNvPr id="165" name="Freeform 136"/>
              <p:cNvSpPr/>
              <p:nvPr/>
            </p:nvSpPr>
            <p:spPr>
              <a:xfrm>
                <a:off x="74" y="29"/>
                <a:ext cx="75" cy="150"/>
              </a:xfrm>
              <a:custGeom>
                <a:avLst/>
                <a:gdLst/>
                <a:ahLst/>
                <a:cxnLst>
                  <a:cxn ang="0">
                    <a:pos x="37" y="0"/>
                  </a:cxn>
                  <a:cxn ang="0">
                    <a:pos x="29" y="2"/>
                  </a:cxn>
                  <a:cxn ang="0">
                    <a:pos x="22" y="5"/>
                  </a:cxn>
                  <a:cxn ang="0">
                    <a:pos x="16" y="13"/>
                  </a:cxn>
                  <a:cxn ang="0">
                    <a:pos x="11" y="21"/>
                  </a:cxn>
                  <a:cxn ang="0">
                    <a:pos x="6" y="32"/>
                  </a:cxn>
                  <a:cxn ang="0">
                    <a:pos x="3" y="45"/>
                  </a:cxn>
                  <a:cxn ang="0">
                    <a:pos x="0" y="60"/>
                  </a:cxn>
                  <a:cxn ang="0">
                    <a:pos x="0" y="75"/>
                  </a:cxn>
                  <a:cxn ang="0">
                    <a:pos x="0" y="89"/>
                  </a:cxn>
                  <a:cxn ang="0">
                    <a:pos x="3" y="104"/>
                  </a:cxn>
                  <a:cxn ang="0">
                    <a:pos x="6" y="117"/>
                  </a:cxn>
                  <a:cxn ang="0">
                    <a:pos x="11" y="128"/>
                  </a:cxn>
                  <a:cxn ang="0">
                    <a:pos x="16" y="136"/>
                  </a:cxn>
                  <a:cxn ang="0">
                    <a:pos x="22" y="145"/>
                  </a:cxn>
                  <a:cxn ang="0">
                    <a:pos x="29" y="148"/>
                  </a:cxn>
                  <a:cxn ang="0">
                    <a:pos x="37" y="149"/>
                  </a:cxn>
                  <a:cxn ang="0">
                    <a:pos x="43" y="148"/>
                  </a:cxn>
                  <a:cxn ang="0">
                    <a:pos x="52" y="145"/>
                  </a:cxn>
                  <a:cxn ang="0">
                    <a:pos x="58" y="136"/>
                  </a:cxn>
                  <a:cxn ang="0">
                    <a:pos x="63" y="128"/>
                  </a:cxn>
                  <a:cxn ang="0">
                    <a:pos x="68" y="117"/>
                  </a:cxn>
                  <a:cxn ang="0">
                    <a:pos x="71" y="104"/>
                  </a:cxn>
                  <a:cxn ang="0">
                    <a:pos x="74" y="89"/>
                  </a:cxn>
                  <a:cxn ang="0">
                    <a:pos x="74" y="75"/>
                  </a:cxn>
                  <a:cxn ang="0">
                    <a:pos x="74" y="60"/>
                  </a:cxn>
                  <a:cxn ang="0">
                    <a:pos x="71" y="45"/>
                  </a:cxn>
                  <a:cxn ang="0">
                    <a:pos x="68" y="32"/>
                  </a:cxn>
                  <a:cxn ang="0">
                    <a:pos x="63" y="21"/>
                  </a:cxn>
                  <a:cxn ang="0">
                    <a:pos x="58" y="13"/>
                  </a:cxn>
                  <a:cxn ang="0">
                    <a:pos x="52" y="5"/>
                  </a:cxn>
                  <a:cxn ang="0">
                    <a:pos x="43" y="2"/>
                  </a:cxn>
                  <a:cxn ang="0">
                    <a:pos x="37" y="0"/>
                  </a:cxn>
                </a:cxnLst>
                <a:rect l="0" t="0" r="0" b="0"/>
                <a:pathLst>
                  <a:path w="75" h="150">
                    <a:moveTo>
                      <a:pt x="37" y="0"/>
                    </a:moveTo>
                    <a:lnTo>
                      <a:pt x="29" y="2"/>
                    </a:lnTo>
                    <a:lnTo>
                      <a:pt x="22" y="5"/>
                    </a:lnTo>
                    <a:lnTo>
                      <a:pt x="16" y="13"/>
                    </a:lnTo>
                    <a:lnTo>
                      <a:pt x="11" y="21"/>
                    </a:lnTo>
                    <a:lnTo>
                      <a:pt x="6" y="32"/>
                    </a:lnTo>
                    <a:lnTo>
                      <a:pt x="3" y="45"/>
                    </a:lnTo>
                    <a:lnTo>
                      <a:pt x="0" y="60"/>
                    </a:lnTo>
                    <a:lnTo>
                      <a:pt x="0" y="75"/>
                    </a:lnTo>
                    <a:lnTo>
                      <a:pt x="0" y="89"/>
                    </a:lnTo>
                    <a:lnTo>
                      <a:pt x="3" y="104"/>
                    </a:lnTo>
                    <a:lnTo>
                      <a:pt x="6" y="117"/>
                    </a:lnTo>
                    <a:lnTo>
                      <a:pt x="11" y="128"/>
                    </a:lnTo>
                    <a:lnTo>
                      <a:pt x="16" y="136"/>
                    </a:lnTo>
                    <a:lnTo>
                      <a:pt x="22" y="145"/>
                    </a:lnTo>
                    <a:lnTo>
                      <a:pt x="29" y="148"/>
                    </a:lnTo>
                    <a:lnTo>
                      <a:pt x="37" y="149"/>
                    </a:lnTo>
                    <a:lnTo>
                      <a:pt x="43" y="148"/>
                    </a:lnTo>
                    <a:lnTo>
                      <a:pt x="52" y="145"/>
                    </a:lnTo>
                    <a:lnTo>
                      <a:pt x="58" y="136"/>
                    </a:lnTo>
                    <a:lnTo>
                      <a:pt x="63" y="128"/>
                    </a:lnTo>
                    <a:lnTo>
                      <a:pt x="68" y="117"/>
                    </a:lnTo>
                    <a:lnTo>
                      <a:pt x="71" y="104"/>
                    </a:lnTo>
                    <a:lnTo>
                      <a:pt x="74" y="89"/>
                    </a:lnTo>
                    <a:lnTo>
                      <a:pt x="74" y="75"/>
                    </a:lnTo>
                    <a:lnTo>
                      <a:pt x="74" y="60"/>
                    </a:lnTo>
                    <a:lnTo>
                      <a:pt x="71" y="45"/>
                    </a:lnTo>
                    <a:lnTo>
                      <a:pt x="68" y="32"/>
                    </a:lnTo>
                    <a:lnTo>
                      <a:pt x="63" y="21"/>
                    </a:lnTo>
                    <a:lnTo>
                      <a:pt x="58" y="13"/>
                    </a:lnTo>
                    <a:lnTo>
                      <a:pt x="52" y="5"/>
                    </a:lnTo>
                    <a:lnTo>
                      <a:pt x="43" y="2"/>
                    </a:lnTo>
                    <a:lnTo>
                      <a:pt x="37" y="0"/>
                    </a:lnTo>
                  </a:path>
                </a:pathLst>
              </a:custGeom>
              <a:noFill/>
              <a:ln w="12700" cap="rnd" cmpd="sng">
                <a:solidFill>
                  <a:srgbClr val="000000"/>
                </a:solidFill>
                <a:prstDash val="solid"/>
                <a:bevel/>
                <a:headEnd type="none" w="med" len="med"/>
                <a:tailEnd type="none" w="med" len="med"/>
              </a:ln>
            </p:spPr>
            <p:txBody>
              <a:bodyPr/>
              <a:lstStyle/>
              <a:p>
                <a:endParaRPr lang="zh-CN" altLang="en-US"/>
              </a:p>
            </p:txBody>
          </p:sp>
        </p:grpSp>
      </p:grpSp>
      <p:sp>
        <p:nvSpPr>
          <p:cNvPr id="262" name="椭圆 80"/>
          <p:cNvSpPr/>
          <p:nvPr/>
        </p:nvSpPr>
        <p:spPr bwMode="auto">
          <a:xfrm>
            <a:off x="1793846" y="2345721"/>
            <a:ext cx="736452" cy="737707"/>
          </a:xfrm>
          <a:prstGeom prst="ellipse">
            <a:avLst/>
          </a:prstGeom>
          <a:solidFill>
            <a:srgbClr val="FFC000"/>
          </a:solidFill>
          <a:effectLst>
            <a:glow rad="50800">
              <a:srgbClr val="FFFF00">
                <a:alpha val="54000"/>
              </a:srgbClr>
            </a:glow>
            <a:outerShdw blurRad="57150" dist="19050" dir="5400000" algn="ctr" rotWithShape="0">
              <a:srgbClr val="000000">
                <a:alpha val="63000"/>
              </a:srgbClr>
            </a:outerShdw>
          </a:effectLst>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能量</a:t>
            </a:r>
          </a:p>
        </p:txBody>
      </p:sp>
      <p:pic>
        <p:nvPicPr>
          <p:cNvPr id="263" name="图片 2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0319" y="1960298"/>
            <a:ext cx="1353938" cy="1353938"/>
          </a:xfrm>
          <a:prstGeom prst="rect">
            <a:avLst/>
          </a:prstGeom>
        </p:spPr>
      </p:pic>
      <p:pic>
        <p:nvPicPr>
          <p:cNvPr id="264" name="图片 26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1341" y="1971252"/>
            <a:ext cx="1353938" cy="1353938"/>
          </a:xfrm>
          <a:prstGeom prst="rect">
            <a:avLst/>
          </a:prstGeom>
        </p:spPr>
      </p:pic>
      <p:pic>
        <p:nvPicPr>
          <p:cNvPr id="265" name="图片 26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6962" y="1984230"/>
            <a:ext cx="1353938" cy="1353938"/>
          </a:xfrm>
          <a:prstGeom prst="rect">
            <a:avLst/>
          </a:prstGeom>
        </p:spPr>
      </p:pic>
      <p:sp>
        <p:nvSpPr>
          <p:cNvPr id="266" name="矩形 265"/>
          <p:cNvSpPr/>
          <p:nvPr/>
        </p:nvSpPr>
        <p:spPr>
          <a:xfrm>
            <a:off x="4517328" y="1751185"/>
            <a:ext cx="824138" cy="338554"/>
          </a:xfrm>
          <a:prstGeom prst="rect">
            <a:avLst/>
          </a:prstGeom>
        </p:spPr>
        <p:txBody>
          <a:bodyPr wrap="square">
            <a:spAutoFit/>
          </a:bodyPr>
          <a:lstStyle/>
          <a:p>
            <a:pPr algn="just"/>
            <a:r>
              <a:rPr lang="zh-CN" altLang="en-US" sz="1600" dirty="0">
                <a:solidFill>
                  <a:schemeClr val="tx1">
                    <a:lumMod val="75000"/>
                    <a:lumOff val="25000"/>
                  </a:schemeClr>
                </a:solidFill>
                <a:latin typeface="微软雅黑" panose="020B0503020204020204" charset="-122"/>
                <a:ea typeface="微软雅黑" panose="020B0503020204020204" charset="-122"/>
                <a:sym typeface="+mn-ea"/>
              </a:rPr>
              <a:t>屏蔽网</a:t>
            </a:r>
            <a:endParaRPr lang="zh-CN" altLang="en-US" sz="1600" dirty="0">
              <a:solidFill>
                <a:schemeClr val="tx1">
                  <a:lumMod val="75000"/>
                  <a:lumOff val="25000"/>
                </a:schemeClr>
              </a:solidFill>
              <a:latin typeface="微软雅黑" panose="020B0503020204020204" charset="-122"/>
              <a:ea typeface="微软雅黑" panose="020B0503020204020204" charset="-122"/>
            </a:endParaRPr>
          </a:p>
        </p:txBody>
      </p:sp>
      <p:sp>
        <p:nvSpPr>
          <p:cNvPr id="267" name="矩形 266"/>
          <p:cNvSpPr/>
          <p:nvPr/>
        </p:nvSpPr>
        <p:spPr>
          <a:xfrm>
            <a:off x="1887833" y="1948807"/>
            <a:ext cx="623243" cy="274577"/>
          </a:xfrm>
          <a:prstGeom prst="rect">
            <a:avLst/>
          </a:prstGeom>
        </p:spPr>
        <p:txBody>
          <a:bodyPr wrap="square">
            <a:spAutoFit/>
          </a:bodyPr>
          <a:lstStyle/>
          <a:p>
            <a:pPr algn="just"/>
            <a:r>
              <a:rPr lang="zh-CN" altLang="en-US" sz="1600" dirty="0">
                <a:solidFill>
                  <a:schemeClr val="tx1">
                    <a:lumMod val="75000"/>
                    <a:lumOff val="25000"/>
                  </a:schemeClr>
                </a:solidFill>
                <a:latin typeface="微软雅黑" panose="020B0503020204020204" charset="-122"/>
                <a:ea typeface="微软雅黑" panose="020B0503020204020204" charset="-122"/>
              </a:rPr>
              <a:t>能量</a:t>
            </a:r>
          </a:p>
        </p:txBody>
      </p:sp>
      <p:sp>
        <p:nvSpPr>
          <p:cNvPr id="268" name="箭头: 右 267"/>
          <p:cNvSpPr/>
          <p:nvPr/>
        </p:nvSpPr>
        <p:spPr>
          <a:xfrm>
            <a:off x="2623574" y="2637615"/>
            <a:ext cx="428143" cy="244653"/>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69" name="箭头: 右 268"/>
          <p:cNvSpPr/>
          <p:nvPr/>
        </p:nvSpPr>
        <p:spPr>
          <a:xfrm>
            <a:off x="6684563" y="2691640"/>
            <a:ext cx="428143" cy="244653"/>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70" name="椭圆 80"/>
          <p:cNvSpPr/>
          <p:nvPr/>
        </p:nvSpPr>
        <p:spPr bwMode="auto">
          <a:xfrm>
            <a:off x="7260014" y="2368153"/>
            <a:ext cx="736452" cy="737707"/>
          </a:xfrm>
          <a:prstGeom prst="ellipse">
            <a:avLst/>
          </a:prstGeom>
          <a:solidFill>
            <a:srgbClr val="FFC000"/>
          </a:solidFill>
          <a:effectLst>
            <a:glow rad="317500">
              <a:srgbClr val="FFFF00">
                <a:alpha val="72000"/>
              </a:srgbClr>
            </a:glow>
            <a:outerShdw blurRad="57150" dist="19050" dir="5400000" algn="ctr" rotWithShape="0">
              <a:srgbClr val="000000">
                <a:alpha val="63000"/>
              </a:srgbClr>
            </a:outerShdw>
          </a:effectLst>
        </p:spPr>
        <p:style>
          <a:lnRef idx="0">
            <a:schemeClr val="accent4"/>
          </a:lnRef>
          <a:fillRef idx="3">
            <a:schemeClr val="accent4"/>
          </a:fillRef>
          <a:effectRef idx="3">
            <a:schemeClr val="accent4"/>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t>能量</a:t>
            </a:r>
          </a:p>
        </p:txBody>
      </p:sp>
      <p:sp>
        <p:nvSpPr>
          <p:cNvPr id="271" name="矩形 270"/>
          <p:cNvSpPr/>
          <p:nvPr/>
        </p:nvSpPr>
        <p:spPr>
          <a:xfrm>
            <a:off x="7185446" y="1779976"/>
            <a:ext cx="1012349" cy="274577"/>
          </a:xfrm>
          <a:prstGeom prst="rect">
            <a:avLst/>
          </a:prstGeom>
        </p:spPr>
        <p:txBody>
          <a:bodyPr wrap="square">
            <a:spAutoFit/>
          </a:bodyPr>
          <a:lstStyle/>
          <a:p>
            <a:pPr algn="just"/>
            <a:r>
              <a:rPr lang="zh-CN" altLang="en-US" sz="1600" dirty="0">
                <a:solidFill>
                  <a:schemeClr val="tx1">
                    <a:lumMod val="75000"/>
                    <a:lumOff val="25000"/>
                  </a:schemeClr>
                </a:solidFill>
                <a:latin typeface="微软雅黑" panose="020B0503020204020204" charset="-122"/>
                <a:ea typeface="微软雅黑" panose="020B0503020204020204" charset="-122"/>
              </a:rPr>
              <a:t>能量释放</a:t>
            </a:r>
          </a:p>
        </p:txBody>
      </p:sp>
      <p:sp>
        <p:nvSpPr>
          <p:cNvPr id="272" name="箭头: 右 271"/>
          <p:cNvSpPr/>
          <p:nvPr/>
        </p:nvSpPr>
        <p:spPr>
          <a:xfrm>
            <a:off x="8219126" y="2691640"/>
            <a:ext cx="428143" cy="244653"/>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73" name="椭圆 80"/>
          <p:cNvSpPr/>
          <p:nvPr/>
        </p:nvSpPr>
        <p:spPr bwMode="auto">
          <a:xfrm>
            <a:off x="9066053" y="2368153"/>
            <a:ext cx="736452" cy="737707"/>
          </a:xfrm>
          <a:prstGeom prst="ellipse">
            <a:avLst/>
          </a:prstGeom>
          <a:effectLst>
            <a:glow rad="901700">
              <a:srgbClr val="FF0000">
                <a:alpha val="51000"/>
              </a:srgbClr>
            </a:glow>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srgbClr val="FFFFFF"/>
                </a:solidFill>
              </a:rPr>
              <a:t>事故</a:t>
            </a:r>
          </a:p>
        </p:txBody>
      </p:sp>
      <p:sp>
        <p:nvSpPr>
          <p:cNvPr id="274" name="圆角矩形 16"/>
          <p:cNvSpPr/>
          <p:nvPr/>
        </p:nvSpPr>
        <p:spPr>
          <a:xfrm>
            <a:off x="3174787" y="3694781"/>
            <a:ext cx="662370" cy="323318"/>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algn="ctr">
              <a:defRPr/>
            </a:pPr>
            <a:r>
              <a:rPr lang="zh-CN" altLang="en-US" sz="800" dirty="0">
                <a:solidFill>
                  <a:schemeClr val="bg1"/>
                </a:solidFill>
                <a:latin typeface="微软雅黑" panose="020B0503020204020204" charset="-122"/>
                <a:ea typeface="微软雅黑" panose="020B0503020204020204" charset="-122"/>
              </a:rPr>
              <a:t>人的不安全行为</a:t>
            </a:r>
          </a:p>
        </p:txBody>
      </p:sp>
      <p:sp>
        <p:nvSpPr>
          <p:cNvPr id="275" name="圆角矩形 16"/>
          <p:cNvSpPr/>
          <p:nvPr/>
        </p:nvSpPr>
        <p:spPr>
          <a:xfrm>
            <a:off x="3991012" y="3701895"/>
            <a:ext cx="662370" cy="323318"/>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algn="ctr">
              <a:defRPr/>
            </a:pPr>
            <a:r>
              <a:rPr lang="zh-CN" altLang="en-US" sz="800" dirty="0">
                <a:solidFill>
                  <a:schemeClr val="bg1"/>
                </a:solidFill>
                <a:latin typeface="微软雅黑" panose="020B0503020204020204" charset="-122"/>
                <a:ea typeface="微软雅黑" panose="020B0503020204020204" charset="-122"/>
              </a:rPr>
              <a:t>物的不安全状态</a:t>
            </a:r>
          </a:p>
        </p:txBody>
      </p:sp>
      <p:sp>
        <p:nvSpPr>
          <p:cNvPr id="276" name="圆角矩形 16"/>
          <p:cNvSpPr/>
          <p:nvPr/>
        </p:nvSpPr>
        <p:spPr>
          <a:xfrm>
            <a:off x="4847264" y="3716284"/>
            <a:ext cx="662370" cy="323318"/>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algn="ctr">
              <a:defRPr/>
            </a:pPr>
            <a:r>
              <a:rPr lang="zh-CN" altLang="en-US" sz="800" dirty="0">
                <a:solidFill>
                  <a:schemeClr val="bg1"/>
                </a:solidFill>
                <a:latin typeface="微软雅黑" panose="020B0503020204020204" charset="-122"/>
                <a:ea typeface="微软雅黑" panose="020B0503020204020204" charset="-122"/>
              </a:rPr>
              <a:t>环境恶劣状态</a:t>
            </a:r>
          </a:p>
        </p:txBody>
      </p:sp>
      <p:sp>
        <p:nvSpPr>
          <p:cNvPr id="277" name="箭头: 右 276"/>
          <p:cNvSpPr/>
          <p:nvPr/>
        </p:nvSpPr>
        <p:spPr>
          <a:xfrm rot="16200000">
            <a:off x="3378135" y="3366964"/>
            <a:ext cx="337240" cy="18422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78" name="箭头: 右 277"/>
          <p:cNvSpPr/>
          <p:nvPr/>
        </p:nvSpPr>
        <p:spPr>
          <a:xfrm rot="16200000">
            <a:off x="4186830" y="3352161"/>
            <a:ext cx="337240" cy="18422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79" name="箭头: 右 278"/>
          <p:cNvSpPr/>
          <p:nvPr/>
        </p:nvSpPr>
        <p:spPr>
          <a:xfrm rot="16200000">
            <a:off x="5009830" y="3397131"/>
            <a:ext cx="337240" cy="18422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80" name="矩形 279"/>
          <p:cNvSpPr/>
          <p:nvPr/>
        </p:nvSpPr>
        <p:spPr>
          <a:xfrm>
            <a:off x="4952337" y="1256893"/>
            <a:ext cx="1759368" cy="400110"/>
          </a:xfrm>
          <a:prstGeom prst="rect">
            <a:avLst/>
          </a:prstGeom>
        </p:spPr>
        <p:txBody>
          <a:bodyPr wrap="square">
            <a:spAutoFit/>
          </a:bodyPr>
          <a:lstStyle/>
          <a:p>
            <a:pPr algn="just"/>
            <a:r>
              <a:rPr lang="zh-CN" altLang="en-US" sz="2000" b="1" dirty="0">
                <a:solidFill>
                  <a:schemeClr val="tx1">
                    <a:lumMod val="75000"/>
                    <a:lumOff val="25000"/>
                  </a:schemeClr>
                </a:solidFill>
                <a:latin typeface="微软雅黑" panose="020B0503020204020204" charset="-122"/>
                <a:ea typeface="微软雅黑" panose="020B0503020204020204" charset="-122"/>
              </a:rPr>
              <a:t>奶酪模型理论</a:t>
            </a:r>
          </a:p>
        </p:txBody>
      </p:sp>
      <p:sp>
        <p:nvSpPr>
          <p:cNvPr id="281" name="矩形 280"/>
          <p:cNvSpPr/>
          <p:nvPr/>
        </p:nvSpPr>
        <p:spPr>
          <a:xfrm>
            <a:off x="8982795" y="1821393"/>
            <a:ext cx="1012349" cy="274577"/>
          </a:xfrm>
          <a:prstGeom prst="rect">
            <a:avLst/>
          </a:prstGeom>
        </p:spPr>
        <p:txBody>
          <a:bodyPr wrap="square">
            <a:spAutoFit/>
          </a:bodyPr>
          <a:lstStyle/>
          <a:p>
            <a:pPr algn="just"/>
            <a:r>
              <a:rPr lang="zh-CN" altLang="en-US" sz="1600" dirty="0">
                <a:solidFill>
                  <a:schemeClr val="tx1">
                    <a:lumMod val="75000"/>
                    <a:lumOff val="25000"/>
                  </a:schemeClr>
                </a:solidFill>
                <a:latin typeface="微软雅黑" panose="020B0503020204020204" charset="-122"/>
                <a:ea typeface="微软雅黑" panose="020B0503020204020204" charset="-122"/>
              </a:rPr>
              <a:t>发生事故</a:t>
            </a:r>
          </a:p>
        </p:txBody>
      </p:sp>
      <p:sp>
        <p:nvSpPr>
          <p:cNvPr id="282" name="圆角矩形 16"/>
          <p:cNvSpPr/>
          <p:nvPr/>
        </p:nvSpPr>
        <p:spPr>
          <a:xfrm>
            <a:off x="5703516" y="3716466"/>
            <a:ext cx="662370" cy="323318"/>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defPPr>
              <a:defRPr lang="zh-CN">
                <a:solidFill>
                  <a:schemeClr val="lt1"/>
                </a:solidFill>
              </a:defRPr>
            </a:defPPr>
            <a:lvl1pPr marL="0" algn="l" defTabSz="1028700" rtl="0" eaLnBrk="1" latinLnBrk="0" hangingPunct="1">
              <a:defRPr sz="2000" kern="1200">
                <a:solidFill>
                  <a:schemeClr val="lt1"/>
                </a:solidFill>
                <a:latin typeface="+mn-lt"/>
                <a:ea typeface="+mn-ea"/>
                <a:cs typeface="+mn-cs"/>
              </a:defRPr>
            </a:lvl1pPr>
            <a:lvl2pPr marL="514350" algn="l" defTabSz="1028700" rtl="0" eaLnBrk="1" latinLnBrk="0" hangingPunct="1">
              <a:defRPr sz="2000" kern="1200">
                <a:solidFill>
                  <a:schemeClr val="lt1"/>
                </a:solidFill>
                <a:latin typeface="+mn-lt"/>
                <a:ea typeface="+mn-ea"/>
                <a:cs typeface="+mn-cs"/>
              </a:defRPr>
            </a:lvl2pPr>
            <a:lvl3pPr marL="1028700" algn="l" defTabSz="1028700" rtl="0" eaLnBrk="1" latinLnBrk="0" hangingPunct="1">
              <a:defRPr sz="2000" kern="1200">
                <a:solidFill>
                  <a:schemeClr val="lt1"/>
                </a:solidFill>
                <a:latin typeface="+mn-lt"/>
                <a:ea typeface="+mn-ea"/>
                <a:cs typeface="+mn-cs"/>
              </a:defRPr>
            </a:lvl3pPr>
            <a:lvl4pPr marL="1543050" algn="l" defTabSz="1028700" rtl="0" eaLnBrk="1" latinLnBrk="0" hangingPunct="1">
              <a:defRPr sz="2000" kern="1200">
                <a:solidFill>
                  <a:schemeClr val="lt1"/>
                </a:solidFill>
                <a:latin typeface="+mn-lt"/>
                <a:ea typeface="+mn-ea"/>
                <a:cs typeface="+mn-cs"/>
              </a:defRPr>
            </a:lvl4pPr>
            <a:lvl5pPr marL="2057400" algn="l" defTabSz="1028700" rtl="0" eaLnBrk="1" latinLnBrk="0" hangingPunct="1">
              <a:defRPr sz="2000" kern="1200">
                <a:solidFill>
                  <a:schemeClr val="lt1"/>
                </a:solidFill>
                <a:latin typeface="+mn-lt"/>
                <a:ea typeface="+mn-ea"/>
                <a:cs typeface="+mn-cs"/>
              </a:defRPr>
            </a:lvl5pPr>
            <a:lvl6pPr marL="2571750" algn="l" defTabSz="1028700" rtl="0" eaLnBrk="1" latinLnBrk="0" hangingPunct="1">
              <a:defRPr sz="2000" kern="1200">
                <a:solidFill>
                  <a:schemeClr val="lt1"/>
                </a:solidFill>
                <a:latin typeface="+mn-lt"/>
                <a:ea typeface="+mn-ea"/>
                <a:cs typeface="+mn-cs"/>
              </a:defRPr>
            </a:lvl6pPr>
            <a:lvl7pPr marL="3086100" algn="l" defTabSz="1028700" rtl="0" eaLnBrk="1" latinLnBrk="0" hangingPunct="1">
              <a:defRPr sz="2000" kern="1200">
                <a:solidFill>
                  <a:schemeClr val="lt1"/>
                </a:solidFill>
                <a:latin typeface="+mn-lt"/>
                <a:ea typeface="+mn-ea"/>
                <a:cs typeface="+mn-cs"/>
              </a:defRPr>
            </a:lvl7pPr>
            <a:lvl8pPr marL="3600450" algn="l" defTabSz="1028700" rtl="0" eaLnBrk="1" latinLnBrk="0" hangingPunct="1">
              <a:defRPr sz="2000" kern="1200">
                <a:solidFill>
                  <a:schemeClr val="lt1"/>
                </a:solidFill>
                <a:latin typeface="+mn-lt"/>
                <a:ea typeface="+mn-ea"/>
                <a:cs typeface="+mn-cs"/>
              </a:defRPr>
            </a:lvl8pPr>
            <a:lvl9pPr marL="4114800" algn="l" defTabSz="1028700" rtl="0" eaLnBrk="1" latinLnBrk="0" hangingPunct="1">
              <a:defRPr sz="2000" kern="1200">
                <a:solidFill>
                  <a:schemeClr val="lt1"/>
                </a:solidFill>
                <a:latin typeface="+mn-lt"/>
                <a:ea typeface="+mn-ea"/>
                <a:cs typeface="+mn-cs"/>
              </a:defRPr>
            </a:lvl9pPr>
          </a:lstStyle>
          <a:p>
            <a:pPr algn="ctr">
              <a:defRPr/>
            </a:pPr>
            <a:r>
              <a:rPr lang="zh-CN" altLang="en-US" sz="800" dirty="0">
                <a:solidFill>
                  <a:schemeClr val="bg1"/>
                </a:solidFill>
                <a:latin typeface="微软雅黑" panose="020B0503020204020204" charset="-122"/>
                <a:ea typeface="微软雅黑" panose="020B0503020204020204" charset="-122"/>
              </a:rPr>
              <a:t>管理缺陷</a:t>
            </a:r>
          </a:p>
        </p:txBody>
      </p:sp>
      <p:sp>
        <p:nvSpPr>
          <p:cNvPr id="283" name="箭头: 右 282"/>
          <p:cNvSpPr/>
          <p:nvPr/>
        </p:nvSpPr>
        <p:spPr>
          <a:xfrm rot="16200000">
            <a:off x="5834883" y="3382153"/>
            <a:ext cx="337240" cy="184224"/>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pic>
        <p:nvPicPr>
          <p:cNvPr id="284" name="图片 28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1191" y="1984595"/>
            <a:ext cx="1353938" cy="135393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标题 18"/>
          <p:cNvSpPr>
            <a:spLocks noGrp="1"/>
          </p:cNvSpPr>
          <p:nvPr>
            <p:ph type="title" idx="4294967295"/>
          </p:nvPr>
        </p:nvSpPr>
        <p:spPr>
          <a:xfrm>
            <a:off x="621665" y="504825"/>
            <a:ext cx="10515600" cy="736135"/>
          </a:xfrm>
        </p:spPr>
        <p:txBody>
          <a:bodyPr>
            <a:normAutofit/>
          </a:bodyPr>
          <a:lstStyle/>
          <a:p>
            <a:r>
              <a:rPr lang="zh-CN" altLang="en-US" sz="2800" b="1" dirty="0">
                <a:solidFill>
                  <a:srgbClr val="0070C0"/>
                </a:solidFill>
                <a:latin typeface="微软雅黑" panose="020B0503020204020204" charset="-122"/>
                <a:ea typeface="微软雅黑" panose="020B0503020204020204" charset="-122"/>
              </a:rPr>
              <a:t>危险源</a:t>
            </a:r>
          </a:p>
        </p:txBody>
      </p:sp>
      <p:pic>
        <p:nvPicPr>
          <p:cNvPr id="21" name="图片 20" descr="2014112069667561"/>
          <p:cNvPicPr>
            <a:picLocks noChangeAspect="1"/>
          </p:cNvPicPr>
          <p:nvPr/>
        </p:nvPicPr>
        <p:blipFill>
          <a:blip r:embed="rId2"/>
          <a:stretch>
            <a:fillRect/>
          </a:stretch>
        </p:blipFill>
        <p:spPr>
          <a:xfrm>
            <a:off x="8540115" y="4190365"/>
            <a:ext cx="3469005" cy="2601595"/>
          </a:xfrm>
          <a:prstGeom prst="rect">
            <a:avLst/>
          </a:prstGeom>
        </p:spPr>
      </p:pic>
      <p:sp>
        <p:nvSpPr>
          <p:cNvPr id="2" name="矩形 1"/>
          <p:cNvSpPr/>
          <p:nvPr/>
        </p:nvSpPr>
        <p:spPr>
          <a:xfrm>
            <a:off x="1606174" y="1820637"/>
            <a:ext cx="9531091" cy="499111"/>
          </a:xfrm>
          <a:prstGeom prst="rect">
            <a:avLst/>
          </a:prstGeom>
        </p:spPr>
        <p:txBody>
          <a:bodyPr wrap="square">
            <a:spAutoFit/>
          </a:bodyPr>
          <a:lstStyle/>
          <a:p>
            <a:pPr lvl="0">
              <a:lnSpc>
                <a:spcPct val="150000"/>
              </a:lnSpc>
              <a:defRPr/>
            </a:pPr>
            <a:r>
              <a:rPr lang="zh-CN" altLang="en-US" sz="2000" b="1" dirty="0">
                <a:solidFill>
                  <a:prstClr val="black">
                    <a:lumMod val="75000"/>
                    <a:lumOff val="25000"/>
                  </a:prstClr>
                </a:solidFill>
                <a:latin typeface="微软雅黑" panose="020B0503020204020204" charset="-122"/>
                <a:ea typeface="微软雅黑" panose="020B0503020204020204" charset="-122"/>
              </a:rPr>
              <a:t>危险源</a:t>
            </a:r>
            <a:r>
              <a:rPr lang="en-US" altLang="zh-CN" sz="2000" b="1" dirty="0">
                <a:solidFill>
                  <a:prstClr val="black">
                    <a:lumMod val="75000"/>
                    <a:lumOff val="25000"/>
                  </a:prstClr>
                </a:solidFill>
                <a:latin typeface="微软雅黑" panose="020B0503020204020204" charset="-122"/>
                <a:ea typeface="微软雅黑" panose="020B0503020204020204" charset="-122"/>
              </a:rPr>
              <a:t>——</a:t>
            </a:r>
            <a:r>
              <a:rPr lang="zh-CN" altLang="en-US" sz="2000" dirty="0">
                <a:solidFill>
                  <a:prstClr val="black"/>
                </a:solidFill>
                <a:latin typeface="Arial" panose="020B0604020202020204"/>
                <a:ea typeface="微软雅黑" panose="020B0503020204020204" charset="-122"/>
              </a:rPr>
              <a:t>可能导致人身伤害和（或）健康损害的根源、状态或行为，或其组合。</a:t>
            </a:r>
            <a:endParaRPr lang="en-US" altLang="zh-CN" sz="2000" dirty="0">
              <a:solidFill>
                <a:prstClr val="black"/>
              </a:solidFill>
              <a:latin typeface="Arial" panose="020B0604020202020204"/>
              <a:ea typeface="微软雅黑" panose="020B0503020204020204" charset="-122"/>
            </a:endParaRPr>
          </a:p>
        </p:txBody>
      </p:sp>
      <p:grpSp>
        <p:nvGrpSpPr>
          <p:cNvPr id="18" name="组合 17"/>
          <p:cNvGrpSpPr/>
          <p:nvPr/>
        </p:nvGrpSpPr>
        <p:grpSpPr>
          <a:xfrm>
            <a:off x="1045498" y="2631440"/>
            <a:ext cx="10341943" cy="2763318"/>
            <a:chOff x="3955" y="1052"/>
            <a:chExt cx="15943" cy="4229"/>
          </a:xfrm>
        </p:grpSpPr>
        <p:grpSp>
          <p:nvGrpSpPr>
            <p:cNvPr id="10" name="组合 9"/>
            <p:cNvGrpSpPr/>
            <p:nvPr/>
          </p:nvGrpSpPr>
          <p:grpSpPr>
            <a:xfrm>
              <a:off x="3955" y="1052"/>
              <a:ext cx="3227" cy="4229"/>
              <a:chOff x="3955" y="1052"/>
              <a:chExt cx="3227" cy="4229"/>
            </a:xfrm>
          </p:grpSpPr>
          <p:sp>
            <p:nvSpPr>
              <p:cNvPr id="6" name="六边形 5"/>
              <p:cNvSpPr/>
              <p:nvPr/>
            </p:nvSpPr>
            <p:spPr>
              <a:xfrm rot="5400000">
                <a:off x="3864" y="2229"/>
                <a:ext cx="2035" cy="1854"/>
              </a:xfrm>
              <a:prstGeom prst="hexagon">
                <a:avLst/>
              </a:prstGeom>
              <a:gradFill>
                <a:gsLst>
                  <a:gs pos="0">
                    <a:srgbClr val="007BD3"/>
                  </a:gs>
                  <a:gs pos="100000">
                    <a:srgbClr val="034373"/>
                  </a:gs>
                </a:gsLst>
                <a:lin ang="5400000" scaled="0"/>
              </a:gra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5400000">
                <a:off x="5103" y="1154"/>
                <a:ext cx="1471" cy="1267"/>
              </a:xfrm>
              <a:prstGeom prst="hexagon">
                <a:avLst/>
              </a:prstGeom>
              <a:gradFill>
                <a:gsLst>
                  <a:gs pos="0">
                    <a:srgbClr val="FE4444"/>
                  </a:gs>
                  <a:gs pos="100000">
                    <a:srgbClr val="832B2B"/>
                  </a:gs>
                </a:gsLst>
                <a:lin ang="5400000" scaled="0"/>
              </a:gradFill>
              <a:scene3d>
                <a:camera prst="orthographicFront"/>
                <a:lightRig rig="threePt" dir="t"/>
              </a:scene3d>
              <a:sp3d>
                <a:bevelT/>
              </a:sp3d>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a:p>
            </p:txBody>
          </p:sp>
          <p:sp>
            <p:nvSpPr>
              <p:cNvPr id="8" name="六边形 7"/>
              <p:cNvSpPr/>
              <p:nvPr/>
            </p:nvSpPr>
            <p:spPr>
              <a:xfrm rot="5400000">
                <a:off x="5813" y="2531"/>
                <a:ext cx="1471" cy="1267"/>
              </a:xfrm>
              <a:prstGeom prst="hexagon">
                <a:avLst/>
              </a:prstGeom>
              <a:gradFill>
                <a:gsLst>
                  <a:gs pos="0">
                    <a:srgbClr val="FECF40"/>
                  </a:gs>
                  <a:gs pos="100000">
                    <a:srgbClr val="846C21"/>
                  </a:gs>
                </a:gsLst>
                <a:lin ang="5400000" scaled="0"/>
              </a:gradFill>
              <a:scene3d>
                <a:camera prst="orthographicFront"/>
                <a:lightRig rig="threePt" dir="t"/>
              </a:scene3d>
              <a:sp3d>
                <a:bevelT/>
              </a:sp3d>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9" name="六边形 8"/>
              <p:cNvSpPr/>
              <p:nvPr/>
            </p:nvSpPr>
            <p:spPr>
              <a:xfrm rot="5400000">
                <a:off x="5104" y="3912"/>
                <a:ext cx="1471" cy="1267"/>
              </a:xfrm>
              <a:prstGeom prst="hexagon">
                <a:avLst/>
              </a:prstGeom>
              <a:gradFill>
                <a:gsLst>
                  <a:gs pos="100000">
                    <a:srgbClr val="C0617E"/>
                  </a:gs>
                  <a:gs pos="100000">
                    <a:srgbClr val="838309"/>
                  </a:gs>
                </a:gsLst>
                <a:lin ang="5400000" scaled="0"/>
              </a:gradFill>
              <a:ln>
                <a:solidFill>
                  <a:schemeClr val="accent2">
                    <a:lumMod val="40000"/>
                    <a:lumOff val="60000"/>
                  </a:schemeClr>
                </a:solidFill>
              </a:ln>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sp>
          <p:nvSpPr>
            <p:cNvPr id="11" name="文本框 10"/>
            <p:cNvSpPr txBox="1"/>
            <p:nvPr/>
          </p:nvSpPr>
          <p:spPr>
            <a:xfrm>
              <a:off x="5334" y="1498"/>
              <a:ext cx="1008" cy="564"/>
            </a:xfrm>
            <a:prstGeom prst="rect">
              <a:avLst/>
            </a:prstGeom>
            <a:noFill/>
          </p:spPr>
          <p:txBody>
            <a:bodyPr wrap="square" rtlCol="0">
              <a:spAutoFit/>
            </a:bodyPr>
            <a:lstStyle/>
            <a:p>
              <a:r>
                <a:rPr lang="zh-CN" altLang="en-US" b="1">
                  <a:solidFill>
                    <a:schemeClr val="bg1"/>
                  </a:solidFill>
                  <a:latin typeface="微软雅黑" panose="020B0503020204020204" charset="-122"/>
                  <a:ea typeface="微软雅黑" panose="020B0503020204020204" charset="-122"/>
                </a:rPr>
                <a:t>根源</a:t>
              </a:r>
            </a:p>
          </p:txBody>
        </p:sp>
        <p:sp>
          <p:nvSpPr>
            <p:cNvPr id="12" name="文本框 11"/>
            <p:cNvSpPr txBox="1"/>
            <p:nvPr/>
          </p:nvSpPr>
          <p:spPr>
            <a:xfrm>
              <a:off x="6045" y="2874"/>
              <a:ext cx="1008" cy="564"/>
            </a:xfrm>
            <a:prstGeom prst="rect">
              <a:avLst/>
            </a:prstGeom>
            <a:noFill/>
          </p:spPr>
          <p:txBody>
            <a:bodyPr wrap="square" rtlCol="0">
              <a:spAutoFit/>
            </a:bodyPr>
            <a:lstStyle/>
            <a:p>
              <a:r>
                <a:rPr lang="zh-CN" altLang="en-US" b="1">
                  <a:solidFill>
                    <a:schemeClr val="bg1"/>
                  </a:solidFill>
                  <a:latin typeface="微软雅黑" panose="020B0503020204020204" charset="-122"/>
                  <a:ea typeface="微软雅黑" panose="020B0503020204020204" charset="-122"/>
                </a:rPr>
                <a:t>行为</a:t>
              </a:r>
            </a:p>
          </p:txBody>
        </p:sp>
        <p:sp>
          <p:nvSpPr>
            <p:cNvPr id="13" name="文本框 12"/>
            <p:cNvSpPr txBox="1"/>
            <p:nvPr/>
          </p:nvSpPr>
          <p:spPr>
            <a:xfrm>
              <a:off x="5335" y="4198"/>
              <a:ext cx="1008" cy="564"/>
            </a:xfrm>
            <a:prstGeom prst="rect">
              <a:avLst/>
            </a:prstGeom>
            <a:noFill/>
          </p:spPr>
          <p:txBody>
            <a:bodyPr wrap="square" rtlCol="0">
              <a:spAutoFit/>
            </a:bodyPr>
            <a:lstStyle/>
            <a:p>
              <a:r>
                <a:rPr lang="zh-CN" altLang="en-US" b="1">
                  <a:solidFill>
                    <a:schemeClr val="bg1"/>
                  </a:solidFill>
                  <a:latin typeface="微软雅黑" panose="020B0503020204020204" charset="-122"/>
                  <a:ea typeface="微软雅黑" panose="020B0503020204020204" charset="-122"/>
                </a:rPr>
                <a:t>状态</a:t>
              </a:r>
            </a:p>
          </p:txBody>
        </p:sp>
        <p:sp>
          <p:nvSpPr>
            <p:cNvPr id="14" name="文本框 13"/>
            <p:cNvSpPr txBox="1"/>
            <p:nvPr/>
          </p:nvSpPr>
          <p:spPr>
            <a:xfrm>
              <a:off x="4018" y="2733"/>
              <a:ext cx="1897" cy="705"/>
            </a:xfrm>
            <a:prstGeom prst="rect">
              <a:avLst/>
            </a:prstGeom>
            <a:noFill/>
          </p:spPr>
          <p:txBody>
            <a:bodyPr wrap="square" rtlCol="0">
              <a:spAutoFit/>
            </a:bodyPr>
            <a:lstStyle/>
            <a:p>
              <a:r>
                <a:rPr lang="zh-CN" altLang="en-US" sz="2400" b="1">
                  <a:solidFill>
                    <a:schemeClr val="bg1"/>
                  </a:solidFill>
                  <a:latin typeface="微软雅黑" panose="020B0503020204020204" charset="-122"/>
                  <a:ea typeface="微软雅黑" panose="020B0503020204020204" charset="-122"/>
                </a:rPr>
                <a:t>危险源</a:t>
              </a:r>
            </a:p>
          </p:txBody>
        </p:sp>
        <p:sp>
          <p:nvSpPr>
            <p:cNvPr id="15" name="文本框 14"/>
            <p:cNvSpPr txBox="1"/>
            <p:nvPr/>
          </p:nvSpPr>
          <p:spPr>
            <a:xfrm>
              <a:off x="6650" y="1506"/>
              <a:ext cx="13248" cy="564"/>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spAutoFit/>
            </a:bodyPr>
            <a:lstStyle/>
            <a:p>
              <a:r>
                <a:rPr altLang="en-US" dirty="0" err="1">
                  <a:solidFill>
                    <a:srgbClr val="545454"/>
                  </a:solidFill>
                  <a:latin typeface="微软雅黑" panose="020B0503020204020204" charset="-122"/>
                  <a:ea typeface="微软雅黑" panose="020B0503020204020204" charset="-122"/>
                  <a:cs typeface="Calibri" panose="020F0502020204030204"/>
                  <a:sym typeface="+mn-ea"/>
                </a:rPr>
                <a:t>具有能量或产生、释放能量的物理实体。如起重设备、电气设备、压力容器等等</a:t>
              </a:r>
              <a:r>
                <a:rPr altLang="en-US" dirty="0">
                  <a:solidFill>
                    <a:srgbClr val="545454"/>
                  </a:solidFill>
                  <a:latin typeface="微软雅黑" panose="020B0503020204020204" charset="-122"/>
                  <a:ea typeface="微软雅黑" panose="020B0503020204020204" charset="-122"/>
                  <a:cs typeface="Calibri" panose="020F0502020204030204"/>
                  <a:sym typeface="+mn-ea"/>
                </a:rPr>
                <a:t>。</a:t>
              </a:r>
              <a:endParaRPr lang="zh-CN" altLang="en-US" dirty="0"/>
            </a:p>
          </p:txBody>
        </p:sp>
        <p:sp>
          <p:nvSpPr>
            <p:cNvPr id="16" name="文本框 15"/>
            <p:cNvSpPr txBox="1"/>
            <p:nvPr/>
          </p:nvSpPr>
          <p:spPr>
            <a:xfrm>
              <a:off x="7371" y="2874"/>
              <a:ext cx="11808" cy="564"/>
            </a:xfrm>
            <a:prstGeom prst="rect">
              <a:avLst/>
            </a:prstGeom>
          </p:spPr>
          <p:style>
            <a:lnRef idx="2">
              <a:schemeClr val="accent4"/>
            </a:lnRef>
            <a:fillRef idx="1">
              <a:schemeClr val="lt1"/>
            </a:fillRef>
            <a:effectRef idx="0">
              <a:schemeClr val="accent4"/>
            </a:effectRef>
            <a:fontRef idx="minor">
              <a:schemeClr val="dk1"/>
            </a:fontRef>
          </p:style>
          <p:txBody>
            <a:bodyPr wrap="square" rtlCol="0" anchor="t">
              <a:spAutoFit/>
            </a:bodyPr>
            <a:lstStyle/>
            <a:p>
              <a:r>
                <a:rPr altLang="en-US" dirty="0" err="1">
                  <a:solidFill>
                    <a:srgbClr val="545454"/>
                  </a:solidFill>
                  <a:latin typeface="微软雅黑" panose="020B0503020204020204" charset="-122"/>
                  <a:ea typeface="微软雅黑" panose="020B0503020204020204" charset="-122"/>
                  <a:cs typeface="Calibri" panose="020F0502020204030204"/>
                  <a:sym typeface="+mn-ea"/>
                </a:rPr>
                <a:t>决策人员、管理人员以及从业人员的决策行为、管理行为以及作业行为</a:t>
              </a:r>
              <a:r>
                <a:rPr altLang="en-US" dirty="0">
                  <a:solidFill>
                    <a:srgbClr val="545454"/>
                  </a:solidFill>
                  <a:latin typeface="微软雅黑" panose="020B0503020204020204" charset="-122"/>
                  <a:ea typeface="微软雅黑" panose="020B0503020204020204" charset="-122"/>
                  <a:cs typeface="Calibri" panose="020F0502020204030204"/>
                  <a:sym typeface="+mn-ea"/>
                </a:rPr>
                <a:t>。</a:t>
              </a:r>
              <a:endParaRPr lang="zh-CN" altLang="en-US" dirty="0"/>
            </a:p>
          </p:txBody>
        </p:sp>
        <p:sp>
          <p:nvSpPr>
            <p:cNvPr id="17" name="文本框 16"/>
            <p:cNvSpPr txBox="1"/>
            <p:nvPr/>
          </p:nvSpPr>
          <p:spPr>
            <a:xfrm>
              <a:off x="6651" y="4198"/>
              <a:ext cx="6768" cy="564"/>
            </a:xfrm>
            <a:prstGeom prst="rect">
              <a:avLst/>
            </a:prstGeom>
            <a:ln>
              <a:solidFill>
                <a:srgbClr val="C0617E"/>
              </a:solidFill>
            </a:ln>
          </p:spPr>
          <p:style>
            <a:lnRef idx="2">
              <a:schemeClr val="accent6"/>
            </a:lnRef>
            <a:fillRef idx="1">
              <a:schemeClr val="lt1"/>
            </a:fillRef>
            <a:effectRef idx="0">
              <a:schemeClr val="accent6"/>
            </a:effectRef>
            <a:fontRef idx="minor">
              <a:schemeClr val="dk1"/>
            </a:fontRef>
          </p:style>
          <p:txBody>
            <a:bodyPr wrap="square" rtlCol="0" anchor="t">
              <a:spAutoFit/>
            </a:bodyPr>
            <a:lstStyle/>
            <a:p>
              <a:r>
                <a:rPr altLang="en-US" dirty="0" err="1">
                  <a:solidFill>
                    <a:srgbClr val="545454"/>
                  </a:solidFill>
                  <a:latin typeface="微软雅黑" panose="020B0503020204020204" charset="-122"/>
                  <a:ea typeface="微软雅黑" panose="020B0503020204020204" charset="-122"/>
                  <a:cs typeface="Calibri" panose="020F0502020204030204"/>
                  <a:sym typeface="+mn-ea"/>
                </a:rPr>
                <a:t>包括物的状态和作业环境的状态二部分</a:t>
              </a:r>
              <a:r>
                <a:rPr altLang="en-US" dirty="0">
                  <a:solidFill>
                    <a:srgbClr val="545454"/>
                  </a:solidFill>
                  <a:latin typeface="微软雅黑" panose="020B0503020204020204" charset="-122"/>
                  <a:ea typeface="微软雅黑" panose="020B0503020204020204" charset="-122"/>
                  <a:cs typeface="Calibri" panose="020F0502020204030204"/>
                  <a:sym typeface="+mn-ea"/>
                </a:rPr>
                <a:t>。</a:t>
              </a:r>
              <a:endParaRPr lang="zh-CN" altLang="en-US"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 name="组合 16"/>
          <p:cNvGrpSpPr/>
          <p:nvPr/>
        </p:nvGrpSpPr>
        <p:grpSpPr>
          <a:xfrm>
            <a:off x="1493520" y="1969135"/>
            <a:ext cx="9555480" cy="3352165"/>
            <a:chOff x="2832" y="3221"/>
            <a:chExt cx="15048" cy="5279"/>
          </a:xfrm>
        </p:grpSpPr>
        <p:grpSp>
          <p:nvGrpSpPr>
            <p:cNvPr id="5" name="组合 4"/>
            <p:cNvGrpSpPr/>
            <p:nvPr/>
          </p:nvGrpSpPr>
          <p:grpSpPr>
            <a:xfrm>
              <a:off x="2832" y="5024"/>
              <a:ext cx="5426" cy="3339"/>
              <a:chOff x="6013" y="6562"/>
              <a:chExt cx="4574" cy="2814"/>
            </a:xfrm>
          </p:grpSpPr>
          <p:sp>
            <p:nvSpPr>
              <p:cNvPr id="512" name="Oval 7"/>
              <p:cNvSpPr>
                <a:spLocks noChangeArrowheads="1"/>
              </p:cNvSpPr>
              <p:nvPr/>
            </p:nvSpPr>
            <p:spPr bwMode="auto">
              <a:xfrm>
                <a:off x="6013" y="6583"/>
                <a:ext cx="2799" cy="2793"/>
              </a:xfrm>
              <a:prstGeom prst="ellipse">
                <a:avLst/>
              </a:prstGeom>
              <a:gradFill>
                <a:gsLst>
                  <a:gs pos="0">
                    <a:srgbClr val="FA0109"/>
                  </a:gs>
                  <a:gs pos="100000">
                    <a:srgbClr val="832B2B"/>
                  </a:gs>
                </a:gsLst>
                <a:lin ang="16200000" scaled="0"/>
              </a:gradFill>
              <a:ln>
                <a:noFill/>
              </a:ln>
              <a:scene3d>
                <a:camera prst="orthographicFront"/>
                <a:lightRig rig="threePt" dir="t"/>
              </a:scene3d>
              <a:sp3d>
                <a:bevelT/>
              </a:sp3d>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defRPr/>
                </a:pPr>
                <a:endParaRPr kumimoji="0" lang="zh-CN" altLang="en-US" sz="135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endParaRPr>
              </a:p>
            </p:txBody>
          </p:sp>
          <p:sp>
            <p:nvSpPr>
              <p:cNvPr id="518" name="Oval 7"/>
              <p:cNvSpPr>
                <a:spLocks noChangeArrowheads="1"/>
              </p:cNvSpPr>
              <p:nvPr/>
            </p:nvSpPr>
            <p:spPr bwMode="auto">
              <a:xfrm>
                <a:off x="7788" y="6562"/>
                <a:ext cx="2799" cy="2793"/>
              </a:xfrm>
              <a:prstGeom prst="ellipse">
                <a:avLst/>
              </a:prstGeom>
              <a:gradFill>
                <a:gsLst>
                  <a:gs pos="0">
                    <a:srgbClr val="007BD3">
                      <a:lumMod val="94000"/>
                      <a:lumOff val="6000"/>
                      <a:alpha val="68000"/>
                    </a:srgbClr>
                  </a:gs>
                  <a:gs pos="100000">
                    <a:srgbClr val="034373"/>
                  </a:gs>
                </a:gsLst>
                <a:lin ang="16200000" scaled="0"/>
              </a:gradFill>
              <a:ln>
                <a:noFill/>
              </a:ln>
              <a:scene3d>
                <a:camera prst="orthographicFront"/>
                <a:lightRig rig="threePt" dir="t"/>
              </a:scene3d>
              <a:sp3d>
                <a:bevelT/>
              </a:sp3d>
            </p:spPr>
            <p:txBody>
              <a:bodyPr/>
              <a:lstStyle>
                <a:lvl1pPr>
                  <a:spcBef>
                    <a:spcPct val="20000"/>
                  </a:spcBef>
                  <a:buChar char="•"/>
                  <a:defRPr sz="2000">
                    <a:solidFill>
                      <a:schemeClr val="accent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accent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defRPr/>
                </a:pPr>
                <a:endParaRPr kumimoji="0" lang="zh-CN" altLang="en-US" sz="135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520" name="内容占位符 2"/>
              <p:cNvSpPr txBox="1"/>
              <p:nvPr/>
            </p:nvSpPr>
            <p:spPr>
              <a:xfrm>
                <a:off x="7761" y="7525"/>
                <a:ext cx="1340" cy="15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400" dirty="0">
                    <a:solidFill>
                      <a:srgbClr val="FFFF00"/>
                    </a:solidFill>
                    <a:latin typeface="微软雅黑" panose="020B0503020204020204" charset="-122"/>
                    <a:ea typeface="微软雅黑" panose="020B0503020204020204" charset="-122"/>
                  </a:rPr>
                  <a:t>第一类危险源（生产力）</a:t>
                </a:r>
              </a:p>
            </p:txBody>
          </p:sp>
          <p:sp>
            <p:nvSpPr>
              <p:cNvPr id="521" name="内容占位符 2"/>
              <p:cNvSpPr txBox="1"/>
              <p:nvPr/>
            </p:nvSpPr>
            <p:spPr>
              <a:xfrm>
                <a:off x="6542" y="7726"/>
                <a:ext cx="1340" cy="593"/>
              </a:xfrm>
              <a:prstGeom prst="rect">
                <a:avLst/>
              </a:prstGeom>
            </p:spPr>
            <p:txBody>
              <a:bodyPr vert="horz" lIns="91440" tIns="45720" rIns="91440" bIns="45720" rtlCol="0">
                <a:normAutofit fontScale="97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b="1" dirty="0">
                    <a:solidFill>
                      <a:schemeClr val="bg1"/>
                    </a:solidFill>
                    <a:latin typeface="微软雅黑" panose="020B0503020204020204" charset="-122"/>
                    <a:ea typeface="微软雅黑" panose="020B0503020204020204" charset="-122"/>
                  </a:rPr>
                  <a:t>安全</a:t>
                </a:r>
              </a:p>
            </p:txBody>
          </p:sp>
          <p:sp>
            <p:nvSpPr>
              <p:cNvPr id="522" name="内容占位符 2"/>
              <p:cNvSpPr txBox="1"/>
              <p:nvPr/>
            </p:nvSpPr>
            <p:spPr>
              <a:xfrm>
                <a:off x="8747" y="7726"/>
                <a:ext cx="1340" cy="593"/>
              </a:xfrm>
              <a:prstGeom prst="rect">
                <a:avLst/>
              </a:prstGeom>
            </p:spPr>
            <p:txBody>
              <a:bodyPr vert="horz" lIns="91440" tIns="45720" rIns="91440" bIns="45720" rtlCol="0">
                <a:normAutofit fontScale="97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b="1" dirty="0">
                    <a:solidFill>
                      <a:schemeClr val="bg1"/>
                    </a:solidFill>
                    <a:latin typeface="微软雅黑" panose="020B0503020204020204" charset="-122"/>
                    <a:ea typeface="微软雅黑" panose="020B0503020204020204" charset="-122"/>
                  </a:rPr>
                  <a:t>生产</a:t>
                </a:r>
              </a:p>
            </p:txBody>
          </p:sp>
        </p:grpSp>
        <p:sp>
          <p:nvSpPr>
            <p:cNvPr id="6" name="圆角矩形 5"/>
            <p:cNvSpPr/>
            <p:nvPr/>
          </p:nvSpPr>
          <p:spPr>
            <a:xfrm>
              <a:off x="9542" y="3221"/>
              <a:ext cx="5482" cy="59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charset="-122"/>
                  <a:ea typeface="微软雅黑" panose="020B0503020204020204" charset="-122"/>
                </a:rPr>
                <a:t>第一类危险源（固有型危险源）</a:t>
              </a:r>
            </a:p>
          </p:txBody>
        </p:sp>
        <p:cxnSp>
          <p:nvCxnSpPr>
            <p:cNvPr id="12" name="直接连接符 11"/>
            <p:cNvCxnSpPr/>
            <p:nvPr/>
          </p:nvCxnSpPr>
          <p:spPr>
            <a:xfrm>
              <a:off x="5516" y="3512"/>
              <a:ext cx="0" cy="2438"/>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440" y="5954"/>
              <a:ext cx="152" cy="1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5517" y="3522"/>
              <a:ext cx="4025"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542" y="3950"/>
              <a:ext cx="8338" cy="4550"/>
            </a:xfrm>
            <a:prstGeom prst="rect">
              <a:avLst/>
            </a:prstGeom>
            <a:solidFill>
              <a:srgbClr val="0070C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9542" y="4059"/>
              <a:ext cx="7796" cy="4135"/>
            </a:xfrm>
            <a:prstGeom prst="rect">
              <a:avLst/>
            </a:prstGeom>
            <a:noFill/>
          </p:spPr>
          <p:txBody>
            <a:bodyPr wrap="square" rtlCol="0">
              <a:spAutoFit/>
            </a:bodyPr>
            <a:lstStyle/>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指存在能量和有害物质。如：电能、机械能、水能、核能、声能、太阳能、辐射能等。</a:t>
              </a: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这些能量都是生产力的主要要素。</a:t>
              </a: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它是生产的促进力或主要动力。</a:t>
              </a: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它也是发生事故的根源。</a:t>
              </a: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若生产中无法替代，它必须存在，无法消除。又必须认识到、找到它。</a:t>
              </a:r>
            </a:p>
            <a:p>
              <a:pPr marL="285750" indent="-285750" algn="l" fontAlgn="auto">
                <a:lnSpc>
                  <a:spcPts val="2500"/>
                </a:lnSpc>
                <a:buFont typeface="Wingdings" panose="05000000000000000000" charset="0"/>
                <a:buChar char="Ø"/>
              </a:pPr>
              <a:r>
                <a:rPr lang="zh-CN" altLang="en-US" sz="1600" dirty="0">
                  <a:latin typeface="微软雅黑" panose="020B0503020204020204" charset="-122"/>
                  <a:ea typeface="微软雅黑" panose="020B0503020204020204" charset="-122"/>
                  <a:sym typeface="+mn-ea"/>
                </a:rPr>
                <a:t>进一步诠释了，要生产必须管安全，管安全的道理。</a:t>
              </a:r>
            </a:p>
          </p:txBody>
        </p:sp>
      </p:grpSp>
      <p:sp>
        <p:nvSpPr>
          <p:cNvPr id="18" name="标题 1"/>
          <p:cNvSpPr txBox="1"/>
          <p:nvPr/>
        </p:nvSpPr>
        <p:spPr>
          <a:xfrm>
            <a:off x="533399" y="462556"/>
            <a:ext cx="10515600" cy="570316"/>
          </a:xfr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b="1" dirty="0">
                <a:solidFill>
                  <a:srgbClr val="0070C0"/>
                </a:solidFill>
                <a:latin typeface="微软雅黑" panose="020B0503020204020204" charset="-122"/>
                <a:ea typeface="微软雅黑" panose="020B0503020204020204" charset="-122"/>
              </a:rPr>
              <a:t>危险源的第一种分类</a:t>
            </a:r>
            <a:r>
              <a:rPr lang="en-US" altLang="zh-CN" sz="3200" b="1" dirty="0">
                <a:solidFill>
                  <a:srgbClr val="0070C0"/>
                </a:solidFill>
                <a:latin typeface="微软雅黑" panose="020B0503020204020204" charset="-122"/>
                <a:ea typeface="微软雅黑" panose="020B0503020204020204" charset="-122"/>
              </a:rPr>
              <a:t>——</a:t>
            </a:r>
            <a:r>
              <a:rPr lang="zh-CN" altLang="en-US" sz="2400" b="1" dirty="0">
                <a:solidFill>
                  <a:srgbClr val="0070C0"/>
                </a:solidFill>
                <a:latin typeface="微软雅黑" panose="020B0503020204020204" charset="-122"/>
                <a:ea typeface="微软雅黑" panose="020B0503020204020204" charset="-122"/>
              </a:rPr>
              <a:t>第一类危险源是造成事故发生的内因</a:t>
            </a:r>
          </a:p>
        </p:txBody>
      </p:sp>
    </p:spTree>
  </p:cSld>
  <p:clrMapOvr>
    <a:masterClrMapping/>
  </p:clrMapOvr>
  <mc:AlternateContent xmlns:mc="http://schemas.openxmlformats.org/markup-compatibility/2006" xmlns:p14="http://schemas.microsoft.com/office/powerpoint/2010/main">
    <mc:Choice Requires="p14">
      <p:transition spd="slow" p14:dur="1500" advClick="0" advTm="8000">
        <p:random/>
      </p:transition>
    </mc:Choice>
    <mc:Fallback xmlns="">
      <p:transition spd="slow" advClick="0" advTm="8000">
        <p:random/>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i"/>
  <p:tag name="KSO_WM_UNIT_INDEX" val="1_1_2"/>
  <p:tag name="KSO_WM_UNIT_ID" val="diagram20191687_1*n_h_i*1_1_2"/>
  <p:tag name="KSO_WM_TEMPLATE_CATEGORY" val="diagram"/>
  <p:tag name="KSO_WM_TEMPLATE_INDEX" val="2019168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h_i"/>
  <p:tag name="KSO_WM_UNIT_INDEX" val="1_2_2_2"/>
  <p:tag name="KSO_WM_UNIT_ID" val="diagram20191687_1*n_h_h_i*1_2_2_2"/>
  <p:tag name="KSO_WM_TEMPLATE_CATEGORY" val="diagram"/>
  <p:tag name="KSO_WM_TEMPLATE_INDEX" val="20191687"/>
  <p:tag name="KSO_WM_UNIT_LAYERLEVEL" val="1_1_1_1"/>
  <p:tag name="KSO_WM_TAG_VERSION" val="1.0"/>
  <p:tag name="KSO_WM_BEAUTIFY_FLAG" val="#wm#"/>
  <p:tag name="KSO_WM_UNIT_LINE_FORE_SCHEMECOLOR_INDEX" val="5"/>
  <p:tag name="KSO_WM_UNIT_LINE_FILL_TYPE" val="2"/>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f"/>
  <p:tag name="KSO_WM_UNIT_INDEX" val="1_1_1"/>
  <p:tag name="KSO_WM_UNIT_LAYERLEVEL" val="1_1_1"/>
  <p:tag name="KSO_WM_UNIT_VALUE" val="65"/>
  <p:tag name="KSO_WM_UNIT_HIGHLIGHT" val="0"/>
  <p:tag name="KSO_WM_UNIT_COMPATIBLE" val="0"/>
  <p:tag name="KSO_WM_UNIT_CLEAR" val="0"/>
  <p:tag name="KSO_WM_UNIT_PRESET_TEXT_INDEX" val="4"/>
  <p:tag name="KSO_WM_UNIT_PRESET_TEXT_LEN" val="57"/>
  <p:tag name="KSO_WM_DIAGRAM_GROUP_CODE" val="m1-1"/>
  <p:tag name="KSO_WM_UNIT_ID" val="diagram20170459_3*m_h_f*1_1_1"/>
  <p:tag name="KSO_WM_UNIT_TEXT_FILL_FORE_SCHEMECOLOR_INDEX" val="13"/>
  <p:tag name="KSO_WM_UNIT_TEXT_FILL_TYPE" val="1"/>
  <p:tag name="KSO_WM_UNIT_USESOURCEFORMAT_APPLY" val="0"/>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1_1"/>
  <p:tag name="KSO_WM_UNIT_ID" val="diagram20170459_3*m_h_i*1_1_1"/>
  <p:tag name="KSO_WM_UNIT_LAYERLEVEL" val="1_1_1"/>
  <p:tag name="KSO_WM_DIAGRAM_GROUP_CODE" val="m1-1"/>
  <p:tag name="KSO_WM_UNIT_TEXT_FILL_FORE_SCHEMECOLOR_INDEX" val="13"/>
  <p:tag name="KSO_WM_UNIT_TEXT_FILL_TYPE" val="1"/>
  <p:tag name="KSO_WM_UNIT_USESOURCEFORMAT_APPLY" val="0"/>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i"/>
  <p:tag name="KSO_WM_UNIT_INDEX" val="1_11"/>
  <p:tag name="KSO_WM_UNIT_LAYERLEVEL" val="1_1"/>
  <p:tag name="KSO_WM_DIAGRAM_GROUP_CODE" val="m1-1"/>
  <p:tag name="KSO_WM_UNIT_ID" val="diagram20170459_3*m_i*1_11"/>
  <p:tag name="KSO_WM_UNIT_TEXT_FILL_FORE_SCHEMECOLOR_INDEX" val="13"/>
  <p:tag name="KSO_WM_UNIT_TEXT_FILL_TYPE" val="1"/>
  <p:tag name="KSO_WM_UNIT_USESOURCEFORMAT_APPLY" val="0"/>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i"/>
  <p:tag name="KSO_WM_UNIT_INDEX" val="1_12"/>
  <p:tag name="KSO_WM_UNIT_LAYERLEVEL" val="1_1"/>
  <p:tag name="KSO_WM_DIAGRAM_GROUP_CODE" val="m1-1"/>
  <p:tag name="KSO_WM_UNIT_ID" val="diagram20170459_3*m_i*1_12"/>
  <p:tag name="KSO_WM_UNIT_TEXT_FILL_FORE_SCHEMECOLOR_INDEX" val="13"/>
  <p:tag name="KSO_WM_UNIT_TEXT_FILL_TYPE" val="1"/>
  <p:tag name="KSO_WM_UNIT_USESOURCEFORMAT_APPLY" val="0"/>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f"/>
  <p:tag name="KSO_WM_UNIT_INDEX" val="1_2_1"/>
  <p:tag name="KSO_WM_UNIT_LAYERLEVEL" val="1_1_1"/>
  <p:tag name="KSO_WM_UNIT_VALUE" val="65"/>
  <p:tag name="KSO_WM_UNIT_HIGHLIGHT" val="0"/>
  <p:tag name="KSO_WM_UNIT_COMPATIBLE" val="0"/>
  <p:tag name="KSO_WM_UNIT_CLEAR" val="0"/>
  <p:tag name="KSO_WM_UNIT_PRESET_TEXT_INDEX" val="4"/>
  <p:tag name="KSO_WM_UNIT_PRESET_TEXT_LEN" val="57"/>
  <p:tag name="KSO_WM_DIAGRAM_GROUP_CODE" val="m1-1"/>
  <p:tag name="KSO_WM_UNIT_ID" val="diagram20170459_3*m_h_f*1_2_1"/>
  <p:tag name="KSO_WM_UNIT_TEXT_FILL_FORE_SCHEMECOLOR_INDEX" val="13"/>
  <p:tag name="KSO_WM_UNIT_TEXT_FILL_TYPE" val="1"/>
  <p:tag name="KSO_WM_UNIT_USESOURCEFORMAT_APPLY" val="0"/>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h_i"/>
  <p:tag name="KSO_WM_UNIT_INDEX" val="1_2_1_3"/>
  <p:tag name="KSO_WM_UNIT_ID" val="diagram20191687_1*n_h_h_i*1_2_1_3"/>
  <p:tag name="KSO_WM_TEMPLATE_CATEGORY" val="diagram"/>
  <p:tag name="KSO_WM_TEMPLATE_INDEX" val="20191687"/>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f"/>
  <p:tag name="KSO_WM_UNIT_INDEX" val="1_3_1"/>
  <p:tag name="KSO_WM_UNIT_LAYERLEVEL" val="1_1_1"/>
  <p:tag name="KSO_WM_UNIT_VALUE" val="65"/>
  <p:tag name="KSO_WM_UNIT_HIGHLIGHT" val="0"/>
  <p:tag name="KSO_WM_UNIT_COMPATIBLE" val="0"/>
  <p:tag name="KSO_WM_UNIT_CLEAR" val="0"/>
  <p:tag name="KSO_WM_UNIT_PRESET_TEXT_INDEX" val="4"/>
  <p:tag name="KSO_WM_UNIT_PRESET_TEXT_LEN" val="57"/>
  <p:tag name="KSO_WM_DIAGRAM_GROUP_CODE" val="m1-1"/>
  <p:tag name="KSO_WM_UNIT_ID" val="diagram20170459_3*m_h_f*1_3_1"/>
  <p:tag name="KSO_WM_UNIT_TEXT_FILL_FORE_SCHEMECOLOR_INDEX" val="13"/>
  <p:tag name="KSO_WM_UNIT_TEXT_FILL_TYPE" val="1"/>
  <p:tag name="KSO_WM_UNIT_USESOURCEFORMAT_APPLY" val="0"/>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70459_3*i*7"/>
  <p:tag name="KSO_WM_TEMPLATE_CATEGORY" val="diagram"/>
  <p:tag name="KSO_WM_TEMPLATE_INDEX" val="20170459"/>
  <p:tag name="KSO_WM_UNIT_INDEX" val="7"/>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70459_3*i*12"/>
  <p:tag name="KSO_WM_TEMPLATE_CATEGORY" val="diagram"/>
  <p:tag name="KSO_WM_TEMPLATE_INDEX" val="20170459"/>
  <p:tag name="KSO_WM_UNIT_INDEX" val="12"/>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70459_3*i*17"/>
  <p:tag name="KSO_WM_TEMPLATE_CATEGORY" val="diagram"/>
  <p:tag name="KSO_WM_TEMPLATE_INDEX" val="20170459"/>
  <p:tag name="KSO_WM_UNIT_INDEX" val="17"/>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1_4"/>
  <p:tag name="KSO_WM_UNIT_ID" val="diagram20170459_3*m_h_i*1_1_4"/>
  <p:tag name="KSO_WM_UNIT_LAYERLEVEL" val="1_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0"/>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2_1"/>
  <p:tag name="KSO_WM_UNIT_ID" val="diagram20170459_3*m_h_i*1_2_1"/>
  <p:tag name="KSO_WM_UNIT_LAYERLEVEL" val="1_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0"/>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3_3"/>
  <p:tag name="KSO_WM_UNIT_ID" val="diagram20170459_3*m_h_i*1_3_3"/>
  <p:tag name="KSO_WM_UNIT_LAYERLEVEL" val="1_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0"/>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3_1"/>
  <p:tag name="KSO_WM_UNIT_ID" val="diagram20170459_3*m_h_i*1_3_1"/>
  <p:tag name="KSO_WM_UNIT_LAYERLEVEL" val="1_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3_2"/>
  <p:tag name="KSO_WM_UNIT_ID" val="diagram20170459_3*m_h_i*1_3_2"/>
  <p:tag name="KSO_WM_UNIT_LAYERLEVEL" val="1_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0"/>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1_2"/>
  <p:tag name="KSO_WM_UNIT_ID" val="diagram20170459_3*m_h_i*1_1_2"/>
  <p:tag name="KSO_WM_UNIT_LAYERLEVEL" val="1_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h_i"/>
  <p:tag name="KSO_WM_UNIT_INDEX" val="1_2_2_3"/>
  <p:tag name="KSO_WM_UNIT_ID" val="diagram20191687_1*n_h_h_i*1_2_2_3"/>
  <p:tag name="KSO_WM_TEMPLATE_CATEGORY" val="diagram"/>
  <p:tag name="KSO_WM_TEMPLATE_INDEX" val="20191687"/>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1_3"/>
  <p:tag name="KSO_WM_UNIT_ID" val="diagram20170459_3*m_h_i*1_1_3"/>
  <p:tag name="KSO_WM_UNIT_LAYERLEVEL" val="1_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0"/>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2_2"/>
  <p:tag name="KSO_WM_UNIT_ID" val="diagram20170459_3*m_h_i*1_2_2"/>
  <p:tag name="KSO_WM_UNIT_LAYERLEVEL" val="1_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0"/>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459"/>
  <p:tag name="KSO_WM_UNIT_TYPE" val="m_h_i"/>
  <p:tag name="KSO_WM_UNIT_INDEX" val="1_2_3"/>
  <p:tag name="KSO_WM_UNIT_ID" val="diagram20170459_3*m_h_i*1_2_3"/>
  <p:tag name="KSO_WM_UNIT_LAYERLEVEL" val="1_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0"/>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65015_1*i*0"/>
  <p:tag name="KSO_WM_TEMPLATE_CATEGORY" val="diagram"/>
  <p:tag name="KSO_WM_TEMPLATE_INDEX" val="20165015"/>
  <p:tag name="KSO_WM_UNIT_INDEX" val="0"/>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9"/>
  <p:tag name="KSO_WM_UNIT_ID" val="diagram20165015_1*l_i*1_9"/>
  <p:tag name="KSO_WM_UNIT_LAYERLEVEL" val="1_1"/>
  <p:tag name="KSO_WM_DIAGRAM_GROUP_CODE" val="l1-1"/>
  <p:tag name="KSO_WM_UNIT_FILL_FORE_SCHEMECOLOR_INDEX" val="14"/>
  <p:tag name="KSO_WM_UNIT_FILL_TYPE" val="1"/>
  <p:tag name="KSO_WM_UNIT_TEXT_FILL_FORE_SCHEMECOLOR_INDEX" val="13"/>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1"/>
  <p:tag name="KSO_WM_UNIT_ID" val="diagram20165015_1*l_i*1_1"/>
  <p:tag name="KSO_WM_UNIT_LAYERLEVEL" val="1_1"/>
  <p:tag name="KSO_WM_DIAGRAM_GROUP_CODE" val="l1-1"/>
  <p:tag name="KSO_WM_UNIT_FILL_FORE_SCHEMECOLOR_INDEX" val="5"/>
  <p:tag name="KSO_WM_UNIT_FILL_TYPE" val="1"/>
  <p:tag name="KSO_WM_UNIT_TEXT_FILL_FORE_SCHEMECOLOR_INDEX" val="13"/>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2"/>
  <p:tag name="KSO_WM_UNIT_ID" val="diagram20165015_1*l_i*1_2"/>
  <p:tag name="KSO_WM_UNIT_LAYERLEVEL" val="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3"/>
  <p:tag name="KSO_WM_UNIT_ID" val="diagram20165015_1*l_i*1_3"/>
  <p:tag name="KSO_WM_UNIT_LAYERLEVEL" val="1_1"/>
  <p:tag name="KSO_WM_DIAGRAM_GROUP_CODE" val="l1-1"/>
  <p:tag name="KSO_WM_UNIT_FILL_FORE_SCHEMECOLOR_INDEX" val="6"/>
  <p:tag name="KSO_WM_UNIT_FILL_TYPE" val="1"/>
  <p:tag name="KSO_WM_UNIT_TEXT_FILL_FORE_SCHEMECOLOR_INDEX" val="13"/>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4"/>
  <p:tag name="KSO_WM_UNIT_ID" val="diagram20165015_1*l_i*1_4"/>
  <p:tag name="KSO_WM_UNIT_LAYERLEVEL" val="1_1"/>
  <p:tag name="KSO_WM_DIAGRAM_GROUP_CODE" val="l1-1"/>
  <p:tag name="KSO_WM_UNIT_FILL_FORE_SCHEMECOLOR_INDEX" val="6"/>
  <p:tag name="KSO_WM_UNIT_FILL_TYPE" val="1"/>
  <p:tag name="KSO_WM_UNIT_LINE_FORE_SCHEMECOLOR_INDEX" val="6"/>
  <p:tag name="KSO_WM_UNIT_LINE_FILL_TYPE" val="2"/>
  <p:tag name="KSO_WM_UNIT_TEXT_FILL_FORE_SCHEMECOLOR_INDEX" val="13"/>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6"/>
  <p:tag name="KSO_WM_UNIT_ID" val="diagram20165015_1*l_i*1_6"/>
  <p:tag name="KSO_WM_UNIT_LAYERLEVEL" val="1_1"/>
  <p:tag name="KSO_WM_DIAGRAM_GROUP_CODE" val="l1-1"/>
  <p:tag name="KSO_WM_UNIT_FILL_FORE_SCHEMECOLOR_INDEX" val="7"/>
  <p:tag name="KSO_WM_UNIT_FILL_TYPE" val="1"/>
  <p:tag name="KSO_WM_UNIT_LINE_FORE_SCHEMECOLOR_INDEX" val="7"/>
  <p:tag name="KSO_WM_UNIT_LINE_FILL_TYPE" val="2"/>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h_i"/>
  <p:tag name="KSO_WM_UNIT_INDEX" val="1_2_1_2"/>
  <p:tag name="KSO_WM_UNIT_ID" val="diagram20191687_1*n_h_h_i*1_2_1_2"/>
  <p:tag name="KSO_WM_TEMPLATE_CATEGORY" val="diagram"/>
  <p:tag name="KSO_WM_TEMPLATE_INDEX" val="20191687"/>
  <p:tag name="KSO_WM_UNIT_LAYERLEVEL" val="1_1_1_1"/>
  <p:tag name="KSO_WM_TAG_VERSION" val="1.0"/>
  <p:tag name="KSO_WM_BEAUTIFY_FLAG" val="#wm#"/>
  <p:tag name="KSO_WM_UNIT_LINE_FORE_SCHEMECOLOR_INDEX" val="5"/>
  <p:tag name="KSO_WM_UNIT_LINE_FILL_TYPE" val="2"/>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7"/>
  <p:tag name="KSO_WM_UNIT_ID" val="diagram20165015_1*l_i*1_7"/>
  <p:tag name="KSO_WM_UNIT_LAYERLEVEL" val="1_1"/>
  <p:tag name="KSO_WM_DIAGRAM_GROUP_CODE" val="l1-1"/>
  <p:tag name="KSO_WM_UNIT_FILL_FORE_SCHEMECOLOR_INDEX" val="8"/>
  <p:tag name="KSO_WM_UNIT_FILL_TYPE" val="1"/>
  <p:tag name="KSO_WM_UNIT_TEXT_FILL_FORE_SCHEMECOLOR_INDEX" val="13"/>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8"/>
  <p:tag name="KSO_WM_UNIT_ID" val="diagram20165015_1*l_i*1_8"/>
  <p:tag name="KSO_WM_UNIT_LAYERLEVEL" val="1_1"/>
  <p:tag name="KSO_WM_DIAGRAM_GROUP_CODE" val="l1-1"/>
  <p:tag name="KSO_WM_UNIT_FILL_FORE_SCHEMECOLOR_INDEX" val="8"/>
  <p:tag name="KSO_WM_UNIT_FILL_TYPE" val="1"/>
  <p:tag name="KSO_WM_UNIT_LINE_FORE_SCHEMECOLOR_INDEX" val="8"/>
  <p:tag name="KSO_WM_UNIT_LINE_FILL_TYPE" val="2"/>
  <p:tag name="KSO_WM_UNIT_TEXT_FILL_FORE_SCHEMECOLOR_INDEX" val="13"/>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9"/>
  <p:tag name="KSO_WM_UNIT_ID" val="diagram20165015_1*l_i*1_9"/>
  <p:tag name="KSO_WM_UNIT_LAYERLEVEL" val="1_1"/>
  <p:tag name="KSO_WM_DIAGRAM_GROUP_CODE" val="l1-1"/>
  <p:tag name="KSO_WM_UNIT_FILL_FORE_SCHEMECOLOR_INDEX" val="14"/>
  <p:tag name="KSO_WM_UNIT_FILL_TYPE" val="1"/>
  <p:tag name="KSO_WM_UNIT_TEXT_FILL_FORE_SCHEMECOLOR_INDEX" val="13"/>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10"/>
  <p:tag name="KSO_WM_UNIT_ID" val="diagram20165015_1*l_i*1_10"/>
  <p:tag name="KSO_WM_UNIT_LAYERLEVEL" val="1_1"/>
  <p:tag name="KSO_WM_DIAGRAM_GROUP_CODE" val="l1-1"/>
  <p:tag name="KSO_WM_UNIT_FILL_FORE_SCHEMECOLOR_INDEX" val="14"/>
  <p:tag name="KSO_WM_UNIT_FILL_TYPE" val="1"/>
  <p:tag name="KSO_WM_UNIT_TEXT_FILL_FORE_SCHEMECOLOR_INDEX" val="13"/>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12"/>
  <p:tag name="KSO_WM_UNIT_ID" val="diagram20165015_1*l_i*1_12"/>
  <p:tag name="KSO_WM_UNIT_LAYERLEVEL" val="1_1"/>
  <p:tag name="KSO_WM_DIAGRAM_GROUP_CODE" val="l1-1"/>
  <p:tag name="KSO_WM_UNIT_FILL_FORE_SCHEMECOLOR_INDEX" val="14"/>
  <p:tag name="KSO_WM_UNIT_FILL_TYPE" val="1"/>
  <p:tag name="KSO_WM_UNIT_TEXT_FILL_FORE_SCHEMECOLOR_INDEX" val="13"/>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5015"/>
  <p:tag name="KSO_WM_UNIT_TYPE" val="l_i"/>
  <p:tag name="KSO_WM_UNIT_INDEX" val="1_13"/>
  <p:tag name="KSO_WM_UNIT_ID" val="diagram20165015_1*l_i*1_13"/>
  <p:tag name="KSO_WM_UNIT_LAYERLEVEL" val="1_1"/>
  <p:tag name="KSO_WM_DIAGRAM_GROUP_CODE" val="l1-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h_i"/>
  <p:tag name="KSO_WM_UNIT_INDEX" val="1_2_2_2"/>
  <p:tag name="KSO_WM_UNIT_ID" val="diagram20191687_1*n_h_h_i*1_2_2_2"/>
  <p:tag name="KSO_WM_TEMPLATE_CATEGORY" val="diagram"/>
  <p:tag name="KSO_WM_TEMPLATE_INDEX" val="20191687"/>
  <p:tag name="KSO_WM_UNIT_LAYERLEVEL" val="1_1_1_1"/>
  <p:tag name="KSO_WM_TAG_VERSION" val="1.0"/>
  <p:tag name="KSO_WM_BEAUTIFY_FLAG" val="#wm#"/>
  <p:tag name="KSO_WM_UNIT_LINE_FORE_SCHEMECOLOR_INDEX" val="5"/>
  <p:tag name="KSO_WM_UNIT_LINE_FILL_TYPE" val="2"/>
</p:tagLst>
</file>

<file path=ppt/tags/tag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小标题"/>
  <p:tag name="KSO_WM_UNIT_VALUE" val="11"/>
  <p:tag name="KSO_WM_UNIT_HIGHLIGHT" val="0"/>
  <p:tag name="KSO_WM_UNIT_COMPATIBLE" val="0"/>
  <p:tag name="KSO_WM_DIAGRAM_GROUP_CODE" val="n1-1"/>
  <p:tag name="KSO_WM_UNIT_TYPE" val="n_h_h_a"/>
  <p:tag name="KSO_WM_UNIT_INDEX" val="1_2_1_1"/>
  <p:tag name="KSO_WM_UNIT_ID" val="diagram20191687_1*n_h_h_a*1_2_1_1"/>
  <p:tag name="KSO_WM_TEMPLATE_CATEGORY" val="diagram"/>
  <p:tag name="KSO_WM_TEMPLATE_INDEX" val="20191687"/>
  <p:tag name="KSO_WM_UNIT_LAYERLEVEL" val="1_1_1_1"/>
  <p:tag name="KSO_WM_TAG_VERSION" val="1.0"/>
  <p:tag name="KSO_WM_BEAUTIFY_FLAG" val="#wm#"/>
  <p:tag name="KSO_WM_UNIT_TEXT_FILL_FORE_SCHEMECOLOR_INDEX" val="14"/>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小标题"/>
  <p:tag name="KSO_WM_UNIT_VALUE" val="11"/>
  <p:tag name="KSO_WM_UNIT_HIGHLIGHT" val="0"/>
  <p:tag name="KSO_WM_UNIT_COMPATIBLE" val="0"/>
  <p:tag name="KSO_WM_DIAGRAM_GROUP_CODE" val="n1-1"/>
  <p:tag name="KSO_WM_UNIT_TYPE" val="n_h_h_a"/>
  <p:tag name="KSO_WM_UNIT_INDEX" val="1_2_2_1"/>
  <p:tag name="KSO_WM_UNIT_ID" val="diagram20191687_1*n_h_h_a*1_2_2_1"/>
  <p:tag name="KSO_WM_TEMPLATE_CATEGORY" val="diagram"/>
  <p:tag name="KSO_WM_TEMPLATE_INDEX" val="20191687"/>
  <p:tag name="KSO_WM_UNIT_LAYERLEVEL" val="1_1_1_1"/>
  <p:tag name="KSO_WM_TAG_VERSION" val="1.0"/>
  <p:tag name="KSO_WM_BEAUTIFY_FLAG" val="#wm#"/>
  <p:tag name="KSO_WM_UNIT_TEXT_FILL_FORE_SCHEMECOLOR_INDEX" val="14"/>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VALUE" val="4"/>
  <p:tag name="KSO_WM_UNIT_HIGHLIGHT" val="0"/>
  <p:tag name="KSO_WM_UNIT_COMPATIBLE" val="0"/>
  <p:tag name="KSO_WM_DIAGRAM_GROUP_CODE" val="n1-1"/>
  <p:tag name="KSO_WM_UNIT_TYPE" val="n_h_f"/>
  <p:tag name="KSO_WM_UNIT_INDEX" val="1_1_1"/>
  <p:tag name="KSO_WM_UNIT_ID" val="diagram20191687_1*n_h_f*1_1_1"/>
  <p:tag name="KSO_WM_TEMPLATE_CATEGORY" val="diagram"/>
  <p:tag name="KSO_WM_TEMPLATE_INDEX" val="20191687"/>
  <p:tag name="KSO_WM_UNIT_LAYERLEVEL" val="1_1_1"/>
  <p:tag name="KSO_WM_TAG_VERSION" val="1.0"/>
  <p:tag name="KSO_WM_BEAUTIFY_FLAG" val="#wm#"/>
  <p:tag name="KSO_WM_UNIT_PRESET_TEXT" val="添加主要"/>
  <p:tag name="KSO_WM_UNIT_TEXT_FILL_FORE_SCHEMECOLOR_INDEX" val="14"/>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n1-1"/>
  <p:tag name="KSO_WM_UNIT_TYPE" val="n_h_h_i"/>
  <p:tag name="KSO_WM_UNIT_INDEX" val="1_2_1_2"/>
  <p:tag name="KSO_WM_UNIT_ID" val="diagram20191687_1*n_h_h_i*1_2_1_2"/>
  <p:tag name="KSO_WM_TEMPLATE_CATEGORY" val="diagram"/>
  <p:tag name="KSO_WM_TEMPLATE_INDEX" val="20191687"/>
  <p:tag name="KSO_WM_UNIT_LAYERLEVEL" val="1_1_1_1"/>
  <p:tag name="KSO_WM_TAG_VERSION" val="1.0"/>
  <p:tag name="KSO_WM_BEAUTIFY_FLAG" val="#wm#"/>
  <p:tag name="KSO_WM_UNIT_LINE_FORE_SCHEMECOLOR_INDEX" val="5"/>
  <p:tag name="KSO_WM_UNIT_LINE_FILL_TYPE"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4008</Words>
  <Application>Microsoft Office PowerPoint</Application>
  <PresentationFormat>宽屏</PresentationFormat>
  <Paragraphs>460</Paragraphs>
  <Slides>46</Slides>
  <Notes>10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46</vt:i4>
      </vt:variant>
    </vt:vector>
  </HeadingPairs>
  <TitlesOfParts>
    <vt:vector size="61" baseType="lpstr">
      <vt:lpstr>Roboto Condensed Regular</vt:lpstr>
      <vt:lpstr>黑体</vt:lpstr>
      <vt:lpstr>华文行楷</vt:lpstr>
      <vt:lpstr>华文中宋</vt:lpstr>
      <vt:lpstr>经典繁仿黑</vt:lpstr>
      <vt:lpstr>宋体</vt:lpstr>
      <vt:lpstr>微软雅黑</vt:lpstr>
      <vt:lpstr>Arial</vt:lpstr>
      <vt:lpstr>Calibri</vt:lpstr>
      <vt:lpstr>Calibri Light</vt:lpstr>
      <vt:lpstr>Franklin Gothic Book</vt:lpstr>
      <vt:lpstr>Impact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危险源</vt:lpstr>
      <vt:lpstr>PowerPoint 演示文稿</vt:lpstr>
      <vt:lpstr>危险源的第一种分类——第二类危险源是造成事故发生的外因</vt:lpstr>
      <vt:lpstr>PowerPoint 演示文稿</vt:lpstr>
      <vt:lpstr>PowerPoint 演示文稿</vt:lpstr>
      <vt:lpstr>什么是风险</vt:lpstr>
      <vt:lpstr>PowerPoint 演示文稿</vt:lpstr>
      <vt:lpstr>什么是隐患？</vt:lpstr>
      <vt:lpstr>隐患分类</vt:lpstr>
      <vt:lpstr>危险源＆风险＆隐患三者关系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双重预防机制的基本工作思路</vt:lpstr>
      <vt:lpstr>PowerPoint 演示文稿</vt:lpstr>
      <vt:lpstr>两体系实质是一个体系</vt:lpstr>
      <vt:lpstr>PowerPoint 演示文稿</vt:lpstr>
      <vt:lpstr>PowerPoint 演示文稿</vt:lpstr>
      <vt:lpstr>PowerPoint 演示文稿</vt:lpstr>
      <vt:lpstr>PowerPoint 演示文稿</vt:lpstr>
      <vt:lpstr>PowerPoint 演示文稿</vt:lpstr>
      <vt:lpstr>PowerPoint 演示文稿</vt:lpstr>
      <vt:lpstr>风险点划分</vt:lpstr>
      <vt:lpstr>风险点划分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陈小华</cp:lastModifiedBy>
  <cp:revision>311</cp:revision>
  <dcterms:created xsi:type="dcterms:W3CDTF">2018-09-11T06:06:00Z</dcterms:created>
  <dcterms:modified xsi:type="dcterms:W3CDTF">2021-10-30T05:55:07Z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